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5" r:id="rId2"/>
    <p:sldId id="276" r:id="rId3"/>
    <p:sldId id="258" r:id="rId4"/>
    <p:sldId id="272" r:id="rId5"/>
    <p:sldId id="265" r:id="rId6"/>
    <p:sldId id="266" r:id="rId7"/>
    <p:sldId id="267" r:id="rId8"/>
    <p:sldId id="274" r:id="rId9"/>
    <p:sldId id="283" r:id="rId10"/>
    <p:sldId id="284" r:id="rId11"/>
    <p:sldId id="285" r:id="rId12"/>
    <p:sldId id="277" r:id="rId13"/>
    <p:sldId id="287" r:id="rId14"/>
    <p:sldId id="279" r:id="rId15"/>
    <p:sldId id="288" r:id="rId16"/>
    <p:sldId id="281" r:id="rId17"/>
    <p:sldId id="282" r:id="rId18"/>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000099"/>
    <a:srgbClr val="FFFF89"/>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5" d="100"/>
          <a:sy n="55" d="100"/>
        </p:scale>
        <p:origin x="-522" y="186"/>
      </p:cViewPr>
      <p:guideLst>
        <p:guide orient="horz" pos="2880"/>
        <p:guide pos="5127"/>
      </p:guideLst>
    </p:cSldViewPr>
  </p:slideViewPr>
  <p:notesTextViewPr>
    <p:cViewPr>
      <p:scale>
        <a:sx n="1" d="1"/>
        <a:sy n="1" d="1"/>
      </p:scale>
      <p:origin x="0" y="0"/>
    </p:cViewPr>
  </p:notesTextViewPr>
  <p:sorterViewPr>
    <p:cViewPr>
      <p:scale>
        <a:sx n="108" d="100"/>
        <a:sy n="108" d="100"/>
      </p:scale>
      <p:origin x="0" y="35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pPr/>
              <a:t>4/8/2025</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pPr/>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51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eaLnBrk="0" fontAlgn="base" hangingPunct="0">
              <a:spcBef>
                <a:spcPct val="0"/>
              </a:spcBef>
              <a:spcAft>
                <a:spcPct val="0"/>
              </a:spcAft>
              <a:defRPr sz="2900">
                <a:solidFill>
                  <a:schemeClr val="tx1"/>
                </a:solidFill>
                <a:latin typeface="Calibri" panose="020F0502020204030204" pitchFamily="34" charset="0"/>
              </a:defRPr>
            </a:lvl6pPr>
            <a:lvl7pPr marL="2971800" indent="-228600" eaLnBrk="0" fontAlgn="base" hangingPunct="0">
              <a:spcBef>
                <a:spcPct val="0"/>
              </a:spcBef>
              <a:spcAft>
                <a:spcPct val="0"/>
              </a:spcAft>
              <a:defRPr sz="2900">
                <a:solidFill>
                  <a:schemeClr val="tx1"/>
                </a:solidFill>
                <a:latin typeface="Calibri" panose="020F0502020204030204" pitchFamily="34" charset="0"/>
              </a:defRPr>
            </a:lvl7pPr>
            <a:lvl8pPr marL="3429000" indent="-228600" eaLnBrk="0" fontAlgn="base" hangingPunct="0">
              <a:spcBef>
                <a:spcPct val="0"/>
              </a:spcBef>
              <a:spcAft>
                <a:spcPct val="0"/>
              </a:spcAft>
              <a:defRPr sz="2900">
                <a:solidFill>
                  <a:schemeClr val="tx1"/>
                </a:solidFill>
                <a:latin typeface="Calibri" panose="020F0502020204030204" pitchFamily="34" charset="0"/>
              </a:defRPr>
            </a:lvl8pPr>
            <a:lvl9pPr marL="3886200" indent="-228600" eaLnBrk="0" fontAlgn="base" hangingPunct="0">
              <a:spcBef>
                <a:spcPct val="0"/>
              </a:spcBef>
              <a:spcAft>
                <a:spcPct val="0"/>
              </a:spcAft>
              <a:defRPr sz="2900">
                <a:solidFill>
                  <a:schemeClr val="tx1"/>
                </a:solidFill>
                <a:latin typeface="Calibri" panose="020F0502020204030204" pitchFamily="34" charset="0"/>
              </a:defRPr>
            </a:lvl9pPr>
          </a:lstStyle>
          <a:p>
            <a:pPr defTabSz="914400"/>
            <a:fld id="{8DB4BDEA-2CF0-4728-85FB-9146F0420662}" type="slidenum">
              <a:rPr lang="zh-CN" altLang="en-US" sz="1200" smtClean="0">
                <a:solidFill>
                  <a:srgbClr val="000000"/>
                </a:solidFill>
                <a:latin typeface="等线"/>
                <a:ea typeface="等线"/>
                <a:cs typeface="等线"/>
              </a:rPr>
              <a:pPr defTabSz="914400"/>
              <a:t>2</a:t>
            </a:fld>
            <a:endParaRPr lang="zh-CN" altLang="en-US" sz="1200" smtClean="0">
              <a:solidFill>
                <a:srgbClr val="000000"/>
              </a:solidFill>
              <a:latin typeface="等线"/>
              <a:ea typeface="等线"/>
              <a:cs typeface="等线"/>
            </a:endParaRPr>
          </a:p>
        </p:txBody>
      </p:sp>
    </p:spTree>
    <p:extLst>
      <p:ext uri="{BB962C8B-B14F-4D97-AF65-F5344CB8AC3E}">
        <p14:creationId xmlns:p14="http://schemas.microsoft.com/office/powerpoint/2010/main" val="2313932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pPr/>
              <a:t>9</a:t>
            </a:fld>
            <a:endParaRPr lang="en-US"/>
          </a:p>
        </p:txBody>
      </p:sp>
    </p:spTree>
    <p:extLst>
      <p:ext uri="{BB962C8B-B14F-4D97-AF65-F5344CB8AC3E}">
        <p14:creationId xmlns:p14="http://schemas.microsoft.com/office/powerpoint/2010/main" val="2669365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51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eaLnBrk="0" fontAlgn="base" hangingPunct="0">
              <a:spcBef>
                <a:spcPct val="0"/>
              </a:spcBef>
              <a:spcAft>
                <a:spcPct val="0"/>
              </a:spcAft>
              <a:defRPr sz="2900">
                <a:solidFill>
                  <a:schemeClr val="tx1"/>
                </a:solidFill>
                <a:latin typeface="Calibri" panose="020F0502020204030204" pitchFamily="34" charset="0"/>
              </a:defRPr>
            </a:lvl6pPr>
            <a:lvl7pPr marL="2971800" indent="-228600" eaLnBrk="0" fontAlgn="base" hangingPunct="0">
              <a:spcBef>
                <a:spcPct val="0"/>
              </a:spcBef>
              <a:spcAft>
                <a:spcPct val="0"/>
              </a:spcAft>
              <a:defRPr sz="2900">
                <a:solidFill>
                  <a:schemeClr val="tx1"/>
                </a:solidFill>
                <a:latin typeface="Calibri" panose="020F0502020204030204" pitchFamily="34" charset="0"/>
              </a:defRPr>
            </a:lvl7pPr>
            <a:lvl8pPr marL="3429000" indent="-228600" eaLnBrk="0" fontAlgn="base" hangingPunct="0">
              <a:spcBef>
                <a:spcPct val="0"/>
              </a:spcBef>
              <a:spcAft>
                <a:spcPct val="0"/>
              </a:spcAft>
              <a:defRPr sz="2900">
                <a:solidFill>
                  <a:schemeClr val="tx1"/>
                </a:solidFill>
                <a:latin typeface="Calibri" panose="020F0502020204030204" pitchFamily="34" charset="0"/>
              </a:defRPr>
            </a:lvl8pPr>
            <a:lvl9pPr marL="3886200" indent="-228600" eaLnBrk="0" fontAlgn="base" hangingPunct="0">
              <a:spcBef>
                <a:spcPct val="0"/>
              </a:spcBef>
              <a:spcAft>
                <a:spcPct val="0"/>
              </a:spcAft>
              <a:defRPr sz="2900">
                <a:solidFill>
                  <a:schemeClr val="tx1"/>
                </a:solidFill>
                <a:latin typeface="Calibri" panose="020F0502020204030204" pitchFamily="34" charset="0"/>
              </a:defRPr>
            </a:lvl9pPr>
          </a:lstStyle>
          <a:p>
            <a:pPr defTabSz="914400"/>
            <a:fld id="{8DB4BDEA-2CF0-4728-85FB-9146F0420662}" type="slidenum">
              <a:rPr lang="zh-CN" altLang="en-US" sz="1200" smtClean="0">
                <a:solidFill>
                  <a:srgbClr val="000000"/>
                </a:solidFill>
                <a:latin typeface="等线"/>
                <a:ea typeface="等线"/>
                <a:cs typeface="等线"/>
              </a:rPr>
              <a:pPr defTabSz="914400"/>
              <a:t>11</a:t>
            </a:fld>
            <a:endParaRPr lang="zh-CN" altLang="en-US" sz="1200" smtClean="0">
              <a:solidFill>
                <a:srgbClr val="000000"/>
              </a:solidFill>
              <a:latin typeface="等线"/>
              <a:ea typeface="等线"/>
              <a:cs typeface="等线"/>
            </a:endParaRPr>
          </a:p>
        </p:txBody>
      </p:sp>
    </p:spTree>
    <p:extLst>
      <p:ext uri="{BB962C8B-B14F-4D97-AF65-F5344CB8AC3E}">
        <p14:creationId xmlns:p14="http://schemas.microsoft.com/office/powerpoint/2010/main" val="231393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pPr/>
              <a:t>17</a:t>
            </a:fld>
            <a:endParaRPr lang="en-US"/>
          </a:p>
        </p:txBody>
      </p:sp>
    </p:spTree>
    <p:extLst>
      <p:ext uri="{BB962C8B-B14F-4D97-AF65-F5344CB8AC3E}">
        <p14:creationId xmlns:p14="http://schemas.microsoft.com/office/powerpoint/2010/main" val="2669365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pPr/>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pPr/>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pPr/>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pPr/>
              <a:t>4/8/2025</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pPr/>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gif"/><Relationship Id="rId7" Type="http://schemas.openxmlformats.org/officeDocument/2006/relationships/image" Target="../media/image7.wmf"/><Relationship Id="rId2"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gif"/><Relationship Id="rId7" Type="http://schemas.openxmlformats.org/officeDocument/2006/relationships/image" Target="../media/image7.wmf"/><Relationship Id="rId2"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descr="BƯỚM 5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1308424">
            <a:off x="12320469" y="6753274"/>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417220" flipH="1">
            <a:off x="2314080" y="6875620"/>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WordArt 2"/>
          <p:cNvSpPr>
            <a:spLocks noChangeArrowheads="1" noChangeShapeType="1" noTextEdit="1"/>
          </p:cNvSpPr>
          <p:nvPr/>
        </p:nvSpPr>
        <p:spPr bwMode="auto">
          <a:xfrm>
            <a:off x="9737725" y="1676852"/>
            <a:ext cx="4954588" cy="2347337"/>
          </a:xfrm>
          <a:prstGeom prst="rect">
            <a:avLst/>
          </a:prstGeom>
        </p:spPr>
        <p:txBody>
          <a:bodyPr wrap="none" lIns="95171" tIns="47585" rIns="95171" bIns="47585" fromWordArt="1">
            <a:prstTxWarp prst="textPlain">
              <a:avLst>
                <a:gd name="adj" fmla="val 50000"/>
              </a:avLst>
            </a:prstTxWarp>
          </a:bodyPr>
          <a:lstStyle/>
          <a:p>
            <a:pPr algn="ctr"/>
            <a:r>
              <a:rPr lang="en-US" sz="33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TOÁN</a:t>
            </a:r>
          </a:p>
          <a:p>
            <a:pPr algn="ctr"/>
            <a:r>
              <a:rPr lang="en-US" sz="33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3A1.</a:t>
            </a:r>
          </a:p>
        </p:txBody>
      </p:sp>
      <p:sp>
        <p:nvSpPr>
          <p:cNvPr id="18" name="WordArt 4"/>
          <p:cNvSpPr>
            <a:spLocks noChangeArrowheads="1" noChangeShapeType="1" noTextEdit="1"/>
          </p:cNvSpPr>
          <p:nvPr/>
        </p:nvSpPr>
        <p:spPr bwMode="auto">
          <a:xfrm>
            <a:off x="2487614" y="7497224"/>
            <a:ext cx="10666412" cy="1587563"/>
          </a:xfrm>
          <a:prstGeom prst="rect">
            <a:avLst/>
          </a:prstGeom>
        </p:spPr>
        <p:txBody>
          <a:bodyPr wrap="none" lIns="95171" tIns="47585" rIns="95171" bIns="47585" fromWordArt="1">
            <a:prstTxWarp prst="textPlain">
              <a:avLst>
                <a:gd name="adj" fmla="val 50000"/>
              </a:avLst>
            </a:prstTxWarp>
          </a:bodyPr>
          <a:lstStyle/>
          <a:p>
            <a:pPr algn="ctr"/>
            <a:r>
              <a:rPr lang="en-US" sz="33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 VIÊN: VŨ THỊ THÚY VINH.</a:t>
            </a:r>
          </a:p>
        </p:txBody>
      </p:sp>
      <p:sp>
        <p:nvSpPr>
          <p:cNvPr id="19" name="WordArt 16"/>
          <p:cNvSpPr>
            <a:spLocks noChangeArrowheads="1" noChangeShapeType="1" noTextEdit="1"/>
          </p:cNvSpPr>
          <p:nvPr/>
        </p:nvSpPr>
        <p:spPr bwMode="auto">
          <a:xfrm>
            <a:off x="2576513" y="32205"/>
            <a:ext cx="12877801" cy="882195"/>
          </a:xfrm>
          <a:prstGeom prst="rect">
            <a:avLst/>
          </a:prstGeom>
        </p:spPr>
        <p:txBody>
          <a:bodyPr wrap="none" lIns="95171" tIns="47585" rIns="95171" bIns="47585" fromWordArt="1">
            <a:prstTxWarp prst="textPlain">
              <a:avLst>
                <a:gd name="adj" fmla="val 50000"/>
              </a:avLst>
            </a:prstTxWarp>
          </a:bodyPr>
          <a:lstStyle/>
          <a:p>
            <a:pPr algn="ctr"/>
            <a:r>
              <a:rPr lang="vi-VN" sz="33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 TIÊN CÁT.</a:t>
            </a:r>
            <a:endParaRPr lang="en-US" sz="33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nvGrpSpPr>
          <p:cNvPr id="20" name="Group 18"/>
          <p:cNvGrpSpPr>
            <a:grpSpLocks/>
          </p:cNvGrpSpPr>
          <p:nvPr/>
        </p:nvGrpSpPr>
        <p:grpSpPr bwMode="auto">
          <a:xfrm>
            <a:off x="3186113" y="1010445"/>
            <a:ext cx="3951288" cy="3256736"/>
            <a:chOff x="5225" y="9335"/>
            <a:chExt cx="2520" cy="1750"/>
          </a:xfrm>
        </p:grpSpPr>
        <p:sp>
          <p:nvSpPr>
            <p:cNvPr id="21"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4" cstate="print"/>
              <a:srcRect/>
              <a:stretch>
                <a:fillRect/>
              </a:stretch>
            </a:blipFill>
            <a:ln>
              <a:noFill/>
            </a:ln>
            <a:effectLst>
              <a:outerShdw dist="107763" dir="2700000" algn="ctr" rotWithShape="0">
                <a:srgbClr val="C0C0C0"/>
              </a:outerShdw>
            </a:effectLst>
            <a:extLst/>
          </p:spPr>
          <p:txBody>
            <a:bodyPr lIns="131128" tIns="65567" rIns="131128" bIns="6556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vi-VN" altLang="en-US" sz="3100" dirty="0">
                <a:latin typeface="VNI-Times" pitchFamily="2" charset="0"/>
              </a:endParaRPr>
            </a:p>
          </p:txBody>
        </p:sp>
        <p:pic>
          <p:nvPicPr>
            <p:cNvPr id="22" name="Picture 26" descr="cosm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5" descr="BOOK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9" descr="BOOK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QUILLP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22"/>
            <p:cNvSpPr txBox="1">
              <a:spLocks noChangeArrowheads="1"/>
            </p:cNvSpPr>
            <p:nvPr/>
          </p:nvSpPr>
          <p:spPr bwMode="auto">
            <a:xfrm>
              <a:off x="5867" y="9897"/>
              <a:ext cx="900" cy="540"/>
            </a:xfrm>
            <a:prstGeom prst="rect">
              <a:avLst/>
            </a:prstGeom>
            <a:noFill/>
            <a:ln>
              <a:noFill/>
            </a:ln>
            <a:extLst/>
          </p:spPr>
          <p:txBody>
            <a:bodyPr lIns="131128" tIns="65567" rIns="131128" bIns="6556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en-US" altLang="en-US" sz="800" b="1" dirty="0">
                  <a:latin typeface="Times New Roman" panose="02020603050405020304" pitchFamily="18" charset="0"/>
                  <a:cs typeface="Times New Roman" panose="02020603050405020304" pitchFamily="18" charset="0"/>
                </a:rPr>
                <a:t> </a:t>
              </a:r>
              <a:endParaRPr lang="en-US" altLang="en-US" sz="4500" dirty="0">
                <a:latin typeface="Times New Roman" panose="02020603050405020304" pitchFamily="18" charset="0"/>
                <a:cs typeface="Times New Roman" panose="02020603050405020304" pitchFamily="18" charset="0"/>
              </a:endParaRPr>
            </a:p>
          </p:txBody>
        </p:sp>
        <p:sp>
          <p:nvSpPr>
            <p:cNvPr id="27" name="Text Box 21"/>
            <p:cNvSpPr txBox="1">
              <a:spLocks noChangeArrowheads="1"/>
            </p:cNvSpPr>
            <p:nvPr/>
          </p:nvSpPr>
          <p:spPr bwMode="auto">
            <a:xfrm>
              <a:off x="6665" y="9863"/>
              <a:ext cx="577" cy="370"/>
            </a:xfrm>
            <a:prstGeom prst="rect">
              <a:avLst/>
            </a:prstGeom>
            <a:noFill/>
            <a:ln>
              <a:noFill/>
            </a:ln>
            <a:extLst/>
          </p:spPr>
          <p:txBody>
            <a:bodyPr lIns="131128" tIns="65567" rIns="131128" bIns="6556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vi-VN" altLang="en-US" sz="4500" dirty="0">
                <a:latin typeface="Times New Roman" panose="02020603050405020304" pitchFamily="18" charset="0"/>
                <a:cs typeface="Arial" panose="020B0604020202020204" pitchFamily="34" charset="0"/>
              </a:endParaRPr>
            </a:p>
          </p:txBody>
        </p:sp>
        <p:sp>
          <p:nvSpPr>
            <p:cNvPr id="28"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700" b="1" kern="10" dirty="0">
                  <a:solidFill>
                    <a:srgbClr val="FFFFFF"/>
                  </a:solidFill>
                  <a:latin typeface="Times New Roman" panose="02020603050405020304" pitchFamily="18" charset="0"/>
                  <a:cs typeface="Times New Roman" panose="02020603050405020304" pitchFamily="18" charset="0"/>
                </a:rPr>
                <a:t>NĂM </a:t>
              </a:r>
            </a:p>
          </p:txBody>
        </p:sp>
        <p:sp>
          <p:nvSpPr>
            <p:cNvPr id="29" name="Text Box 19"/>
            <p:cNvSpPr txBox="1">
              <a:spLocks noChangeArrowheads="1"/>
            </p:cNvSpPr>
            <p:nvPr/>
          </p:nvSpPr>
          <p:spPr bwMode="auto">
            <a:xfrm>
              <a:off x="6623" y="10049"/>
              <a:ext cx="720" cy="540"/>
            </a:xfrm>
            <a:prstGeom prst="rect">
              <a:avLst/>
            </a:prstGeom>
            <a:noFill/>
            <a:ln>
              <a:noFill/>
            </a:ln>
            <a:extLst/>
          </p:spPr>
          <p:txBody>
            <a:bodyPr lIns="131128" tIns="65567" rIns="131128" bIns="6556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vi-VN" altLang="en-US" sz="4500" dirty="0">
                <a:latin typeface="Times New Roman" panose="02020603050405020304" pitchFamily="18" charset="0"/>
                <a:cs typeface="Arial" panose="020B0604020202020204" pitchFamily="34" charset="0"/>
              </a:endParaRPr>
            </a:p>
          </p:txBody>
        </p:sp>
      </p:grpSp>
      <p:sp>
        <p:nvSpPr>
          <p:cNvPr id="30" name="WordArt 3"/>
          <p:cNvSpPr>
            <a:spLocks noChangeArrowheads="1" noChangeShapeType="1" noTextEdit="1"/>
          </p:cNvSpPr>
          <p:nvPr/>
        </p:nvSpPr>
        <p:spPr bwMode="auto">
          <a:xfrm>
            <a:off x="442119" y="4605998"/>
            <a:ext cx="9295606" cy="2467418"/>
          </a:xfrm>
          <a:prstGeom prst="rect">
            <a:avLst/>
          </a:prstGeom>
        </p:spPr>
        <p:txBody>
          <a:bodyPr wrap="none" lIns="76455" tIns="38229" rIns="76455" bIns="38229" numCol="1" fromWordArt="1">
            <a:prstTxWarp prst="textPlain">
              <a:avLst>
                <a:gd name="adj" fmla="val 50000"/>
              </a:avLst>
            </a:prstTxWarp>
          </a:bodyPr>
          <a:lstStyle/>
          <a:p>
            <a:pPr algn="ctr">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68: TIỀN VIỆT NAM</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1450862">
              <a:defRPr/>
            </a:pP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 TIẾT).</a:t>
            </a:r>
          </a:p>
        </p:txBody>
      </p:sp>
    </p:spTree>
    <p:extLst>
      <p:ext uri="{BB962C8B-B14F-4D97-AF65-F5344CB8AC3E}">
        <p14:creationId xmlns:p14="http://schemas.microsoft.com/office/powerpoint/2010/main" val="2761650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descr="BƯỚM 5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1308424">
            <a:off x="12320469" y="6753274"/>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417220" flipH="1">
            <a:off x="2314080" y="6875620"/>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WordArt 2"/>
          <p:cNvSpPr>
            <a:spLocks noChangeArrowheads="1" noChangeShapeType="1" noTextEdit="1"/>
          </p:cNvSpPr>
          <p:nvPr/>
        </p:nvSpPr>
        <p:spPr bwMode="auto">
          <a:xfrm>
            <a:off x="9737725" y="1676852"/>
            <a:ext cx="4954588" cy="2347337"/>
          </a:xfrm>
          <a:prstGeom prst="rect">
            <a:avLst/>
          </a:prstGeom>
        </p:spPr>
        <p:txBody>
          <a:bodyPr wrap="none" lIns="95171" tIns="47585" rIns="95171" bIns="47585" fromWordArt="1">
            <a:prstTxWarp prst="textPlain">
              <a:avLst>
                <a:gd name="adj" fmla="val 50000"/>
              </a:avLst>
            </a:prstTxWarp>
          </a:bodyPr>
          <a:lstStyle/>
          <a:p>
            <a:pPr algn="ctr"/>
            <a:r>
              <a:rPr lang="en-US" sz="33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TOÁN</a:t>
            </a:r>
          </a:p>
          <a:p>
            <a:pPr algn="ctr"/>
            <a:r>
              <a:rPr lang="en-US" sz="33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3A1.</a:t>
            </a:r>
          </a:p>
        </p:txBody>
      </p:sp>
      <p:sp>
        <p:nvSpPr>
          <p:cNvPr id="18" name="WordArt 4"/>
          <p:cNvSpPr>
            <a:spLocks noChangeArrowheads="1" noChangeShapeType="1" noTextEdit="1"/>
          </p:cNvSpPr>
          <p:nvPr/>
        </p:nvSpPr>
        <p:spPr bwMode="auto">
          <a:xfrm>
            <a:off x="2487614" y="7497224"/>
            <a:ext cx="10666412" cy="1587563"/>
          </a:xfrm>
          <a:prstGeom prst="rect">
            <a:avLst/>
          </a:prstGeom>
        </p:spPr>
        <p:txBody>
          <a:bodyPr wrap="none" lIns="95171" tIns="47585" rIns="95171" bIns="47585" fromWordArt="1">
            <a:prstTxWarp prst="textPlain">
              <a:avLst>
                <a:gd name="adj" fmla="val 50000"/>
              </a:avLst>
            </a:prstTxWarp>
          </a:bodyPr>
          <a:lstStyle/>
          <a:p>
            <a:pPr algn="ctr"/>
            <a:r>
              <a:rPr lang="en-US" sz="33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 VIÊN: VŨ THỊ THÚY VINH.</a:t>
            </a:r>
          </a:p>
        </p:txBody>
      </p:sp>
      <p:sp>
        <p:nvSpPr>
          <p:cNvPr id="19" name="WordArt 16"/>
          <p:cNvSpPr>
            <a:spLocks noChangeArrowheads="1" noChangeShapeType="1" noTextEdit="1"/>
          </p:cNvSpPr>
          <p:nvPr/>
        </p:nvSpPr>
        <p:spPr bwMode="auto">
          <a:xfrm>
            <a:off x="2576513" y="32205"/>
            <a:ext cx="12877801" cy="882195"/>
          </a:xfrm>
          <a:prstGeom prst="rect">
            <a:avLst/>
          </a:prstGeom>
        </p:spPr>
        <p:txBody>
          <a:bodyPr wrap="none" lIns="95171" tIns="47585" rIns="95171" bIns="47585" fromWordArt="1">
            <a:prstTxWarp prst="textPlain">
              <a:avLst>
                <a:gd name="adj" fmla="val 50000"/>
              </a:avLst>
            </a:prstTxWarp>
          </a:bodyPr>
          <a:lstStyle/>
          <a:p>
            <a:pPr algn="ctr"/>
            <a:r>
              <a:rPr lang="vi-VN" sz="33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 TIÊN CÁT.</a:t>
            </a:r>
            <a:endParaRPr lang="en-US" sz="33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nvGrpSpPr>
          <p:cNvPr id="2" name="Group 18"/>
          <p:cNvGrpSpPr>
            <a:grpSpLocks/>
          </p:cNvGrpSpPr>
          <p:nvPr/>
        </p:nvGrpSpPr>
        <p:grpSpPr bwMode="auto">
          <a:xfrm>
            <a:off x="3186113" y="1010445"/>
            <a:ext cx="3951288" cy="3256736"/>
            <a:chOff x="5225" y="9335"/>
            <a:chExt cx="2520" cy="1750"/>
          </a:xfrm>
        </p:grpSpPr>
        <p:sp>
          <p:nvSpPr>
            <p:cNvPr id="21"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4" cstate="print"/>
              <a:srcRect/>
              <a:stretch>
                <a:fillRect/>
              </a:stretch>
            </a:blipFill>
            <a:ln>
              <a:noFill/>
            </a:ln>
            <a:effectLst>
              <a:outerShdw dist="107763" dir="2700000" algn="ctr" rotWithShape="0">
                <a:srgbClr val="C0C0C0"/>
              </a:outerShdw>
            </a:effectLst>
            <a:extLst/>
          </p:spPr>
          <p:txBody>
            <a:bodyPr lIns="131128" tIns="65567" rIns="131128" bIns="6556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vi-VN" altLang="en-US" sz="3100" dirty="0">
                <a:latin typeface="VNI-Times" pitchFamily="2" charset="0"/>
              </a:endParaRPr>
            </a:p>
          </p:txBody>
        </p:sp>
        <p:pic>
          <p:nvPicPr>
            <p:cNvPr id="22" name="Picture 26" descr="cosm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5" descr="BOOK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9" descr="BOOK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QUILLP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22"/>
            <p:cNvSpPr txBox="1">
              <a:spLocks noChangeArrowheads="1"/>
            </p:cNvSpPr>
            <p:nvPr/>
          </p:nvSpPr>
          <p:spPr bwMode="auto">
            <a:xfrm>
              <a:off x="5867" y="9897"/>
              <a:ext cx="900" cy="540"/>
            </a:xfrm>
            <a:prstGeom prst="rect">
              <a:avLst/>
            </a:prstGeom>
            <a:noFill/>
            <a:ln>
              <a:noFill/>
            </a:ln>
            <a:extLst/>
          </p:spPr>
          <p:txBody>
            <a:bodyPr lIns="131128" tIns="65567" rIns="131128" bIns="6556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en-US" altLang="en-US" sz="800" b="1" dirty="0">
                  <a:latin typeface="Times New Roman" panose="02020603050405020304" pitchFamily="18" charset="0"/>
                  <a:cs typeface="Times New Roman" panose="02020603050405020304" pitchFamily="18" charset="0"/>
                </a:rPr>
                <a:t> </a:t>
              </a:r>
              <a:endParaRPr lang="en-US" altLang="en-US" sz="4500" dirty="0">
                <a:latin typeface="Times New Roman" panose="02020603050405020304" pitchFamily="18" charset="0"/>
                <a:cs typeface="Times New Roman" panose="02020603050405020304" pitchFamily="18" charset="0"/>
              </a:endParaRPr>
            </a:p>
          </p:txBody>
        </p:sp>
        <p:sp>
          <p:nvSpPr>
            <p:cNvPr id="27" name="Text Box 21"/>
            <p:cNvSpPr txBox="1">
              <a:spLocks noChangeArrowheads="1"/>
            </p:cNvSpPr>
            <p:nvPr/>
          </p:nvSpPr>
          <p:spPr bwMode="auto">
            <a:xfrm>
              <a:off x="6665" y="9863"/>
              <a:ext cx="577" cy="370"/>
            </a:xfrm>
            <a:prstGeom prst="rect">
              <a:avLst/>
            </a:prstGeom>
            <a:noFill/>
            <a:ln>
              <a:noFill/>
            </a:ln>
            <a:extLst/>
          </p:spPr>
          <p:txBody>
            <a:bodyPr lIns="131128" tIns="65567" rIns="131128" bIns="6556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vi-VN" altLang="en-US" sz="4500" dirty="0">
                <a:latin typeface="Times New Roman" panose="02020603050405020304" pitchFamily="18" charset="0"/>
                <a:cs typeface="Arial" panose="020B0604020202020204" pitchFamily="34" charset="0"/>
              </a:endParaRPr>
            </a:p>
          </p:txBody>
        </p:sp>
        <p:sp>
          <p:nvSpPr>
            <p:cNvPr id="28"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700" b="1" kern="10" dirty="0">
                  <a:solidFill>
                    <a:srgbClr val="FFFFFF"/>
                  </a:solidFill>
                  <a:latin typeface="Times New Roman" panose="02020603050405020304" pitchFamily="18" charset="0"/>
                  <a:cs typeface="Times New Roman" panose="02020603050405020304" pitchFamily="18" charset="0"/>
                </a:rPr>
                <a:t>NĂM </a:t>
              </a:r>
            </a:p>
          </p:txBody>
        </p:sp>
        <p:sp>
          <p:nvSpPr>
            <p:cNvPr id="29" name="Text Box 19"/>
            <p:cNvSpPr txBox="1">
              <a:spLocks noChangeArrowheads="1"/>
            </p:cNvSpPr>
            <p:nvPr/>
          </p:nvSpPr>
          <p:spPr bwMode="auto">
            <a:xfrm>
              <a:off x="6623" y="10049"/>
              <a:ext cx="720" cy="540"/>
            </a:xfrm>
            <a:prstGeom prst="rect">
              <a:avLst/>
            </a:prstGeom>
            <a:noFill/>
            <a:ln>
              <a:noFill/>
            </a:ln>
            <a:extLst/>
          </p:spPr>
          <p:txBody>
            <a:bodyPr lIns="131128" tIns="65567" rIns="131128" bIns="6556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vi-VN" altLang="en-US" sz="4500" dirty="0">
                <a:latin typeface="Times New Roman" panose="02020603050405020304" pitchFamily="18" charset="0"/>
                <a:cs typeface="Arial" panose="020B0604020202020204" pitchFamily="34" charset="0"/>
              </a:endParaRPr>
            </a:p>
          </p:txBody>
        </p:sp>
      </p:grpSp>
      <p:sp>
        <p:nvSpPr>
          <p:cNvPr id="30" name="WordArt 3"/>
          <p:cNvSpPr>
            <a:spLocks noChangeArrowheads="1" noChangeShapeType="1" noTextEdit="1"/>
          </p:cNvSpPr>
          <p:nvPr/>
        </p:nvSpPr>
        <p:spPr bwMode="auto">
          <a:xfrm>
            <a:off x="442119" y="4605998"/>
            <a:ext cx="9295606" cy="2467418"/>
          </a:xfrm>
          <a:prstGeom prst="rect">
            <a:avLst/>
          </a:prstGeom>
        </p:spPr>
        <p:txBody>
          <a:bodyPr wrap="none" lIns="76455" tIns="38229" rIns="76455" bIns="38229" numCol="1" fromWordArt="1">
            <a:prstTxWarp prst="textPlain">
              <a:avLst>
                <a:gd name="adj" fmla="val 50000"/>
              </a:avLst>
            </a:prstTxWarp>
          </a:bodyPr>
          <a:lstStyle/>
          <a:p>
            <a:pPr algn="ctr">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68: TIỀN VIỆT NAM</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1450862">
              <a:defRPr/>
            </a:pP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 2).</a:t>
            </a:r>
          </a:p>
        </p:txBody>
      </p:sp>
    </p:spTree>
    <p:extLst>
      <p:ext uri="{BB962C8B-B14F-4D97-AF65-F5344CB8AC3E}">
        <p14:creationId xmlns:p14="http://schemas.microsoft.com/office/powerpoint/2010/main" val="2761650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2"/>
          <p:cNvPicPr>
            <a:picLocks noChangeAspect="1"/>
          </p:cNvPicPr>
          <p:nvPr/>
        </p:nvPicPr>
        <p:blipFill>
          <a:blip r:embed="rId3">
            <a:extLst>
              <a:ext uri="{28A0092B-C50C-407E-A947-70E740481C1C}">
                <a14:useLocalDpi xmlns:a14="http://schemas.microsoft.com/office/drawing/2010/main" val="0"/>
              </a:ext>
            </a:extLst>
          </a:blip>
          <a:srcRect l="5428"/>
          <a:stretch>
            <a:fillRect/>
          </a:stretch>
        </p:blipFill>
        <p:spPr bwMode="auto">
          <a:xfrm>
            <a:off x="20639" y="24291"/>
            <a:ext cx="16235362" cy="909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椭圆 3">
            <a:extLst/>
          </p:cNvPr>
          <p:cNvSpPr/>
          <p:nvPr/>
        </p:nvSpPr>
        <p:spPr>
          <a:xfrm rot="920767">
            <a:off x="5041900" y="1727506"/>
            <a:ext cx="6426200" cy="6046729"/>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171" tIns="47585" rIns="95171" bIns="47585" anchor="ctr"/>
          <a:lstStyle/>
          <a:p>
            <a:pPr algn="ctr" defTabSz="1214469">
              <a:defRPr/>
            </a:pPr>
            <a:endParaRPr lang="zh-CN" altLang="en-US" sz="2400" dirty="0">
              <a:solidFill>
                <a:prstClr val="white"/>
              </a:solidFill>
              <a:latin typeface="等线" panose="020F0502020204030204"/>
              <a:ea typeface="等线" panose="02010600030101010101" pitchFamily="2" charset="-122"/>
            </a:endParaRPr>
          </a:p>
        </p:txBody>
      </p:sp>
      <p:sp>
        <p:nvSpPr>
          <p:cNvPr id="6" name="文本框 5">
            <a:extLst/>
          </p:cNvPr>
          <p:cNvSpPr txBox="1"/>
          <p:nvPr/>
        </p:nvSpPr>
        <p:spPr>
          <a:xfrm>
            <a:off x="6234114" y="3418058"/>
            <a:ext cx="4459287" cy="2804533"/>
          </a:xfrm>
          <a:prstGeom prst="rect">
            <a:avLst/>
          </a:prstGeom>
          <a:noFill/>
        </p:spPr>
        <p:txBody>
          <a:bodyPr lIns="95171" tIns="47585" rIns="95171" bIns="47585">
            <a:spAutoFit/>
          </a:bodyPr>
          <a:lstStyle/>
          <a:p>
            <a:pPr algn="ctr" defTabSz="1214469">
              <a:defRPr/>
            </a:pPr>
            <a:r>
              <a:rPr lang="en-US" altLang="zh-CN" sz="8800" b="1" dirty="0" smtClean="0">
                <a:solidFill>
                  <a:srgbClr val="FF0000"/>
                </a:solidFill>
                <a:effectLst>
                  <a:glow rad="152400">
                    <a:prstClr val="white">
                      <a:alpha val="40000"/>
                    </a:prstClr>
                  </a:glow>
                  <a:outerShdw blurRad="38100" dist="38100" dir="2700000" algn="tl">
                    <a:srgbClr val="000000">
                      <a:alpha val="43137"/>
                    </a:srgbClr>
                  </a:outerShdw>
                </a:effectLst>
                <a:latin typeface="Times New Roman" pitchFamily="18" charset="0"/>
                <a:ea typeface="小单纯体" panose="02010601030101010101" pitchFamily="2" charset="-122"/>
                <a:cs typeface="Times New Roman" pitchFamily="18" charset="0"/>
              </a:rPr>
              <a:t>KHỞI ĐỘNG</a:t>
            </a:r>
            <a:endParaRPr lang="zh-CN" altLang="en-US" sz="8800" b="1" dirty="0">
              <a:solidFill>
                <a:srgbClr val="FF0000"/>
              </a:solidFill>
              <a:effectLst>
                <a:glow rad="152400">
                  <a:prstClr val="white">
                    <a:alpha val="40000"/>
                  </a:prstClr>
                </a:glow>
                <a:outerShdw blurRad="38100" dist="38100" dir="2700000" algn="tl">
                  <a:srgbClr val="000000">
                    <a:alpha val="43137"/>
                  </a:srgbClr>
                </a:outerShdw>
              </a:effectLst>
              <a:latin typeface="Times New Roman" pitchFamily="18" charset="0"/>
              <a:ea typeface="小单纯体" panose="02010601030101010101" pitchFamily="2" charset="-122"/>
              <a:cs typeface="Times New Roman" pitchFamily="18" charset="0"/>
            </a:endParaRPr>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rcRect t="18047" b="12019"/>
          <a:stretch>
            <a:fillRect/>
          </a:stretch>
        </p:blipFill>
        <p:spPr bwMode="auto">
          <a:xfrm rot="20009610">
            <a:off x="3475038" y="4217428"/>
            <a:ext cx="3930650" cy="36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0639" y="782506"/>
            <a:ext cx="16235362" cy="674321"/>
          </a:xfrm>
          <a:prstGeom prst="rect">
            <a:avLst/>
          </a:prstGeom>
          <a:noFill/>
        </p:spPr>
        <p:txBody>
          <a:bodyPr lIns="101941" tIns="50970" rIns="101941" bIns="50970">
            <a:spAutoFit/>
          </a:bodyPr>
          <a:lstStyle/>
          <a:p>
            <a:pPr algn="ctr">
              <a:defRPr/>
            </a:pPr>
            <a:r>
              <a:rPr lang="en-US" sz="3700" b="1" dirty="0" err="1">
                <a:solidFill>
                  <a:srgbClr val="0000FF"/>
                </a:solidFill>
                <a:latin typeface="Times New Roman" pitchFamily="18" charset="0"/>
                <a:cs typeface="Times New Roman" pitchFamily="18" charset="0"/>
              </a:rPr>
              <a:t>Toán</a:t>
            </a:r>
            <a:endParaRPr lang="vi-VN" sz="3700" b="1" dirty="0">
              <a:solidFill>
                <a:srgbClr val="0000FF"/>
              </a:solidFill>
              <a:latin typeface="Times New Roman" pitchFamily="18" charset="0"/>
              <a:cs typeface="Times New Roman" pitchFamily="18" charset="0"/>
            </a:endParaRPr>
          </a:p>
        </p:txBody>
      </p:sp>
      <p:sp>
        <p:nvSpPr>
          <p:cNvPr id="9" name="Rectangle 8"/>
          <p:cNvSpPr/>
          <p:nvPr/>
        </p:nvSpPr>
        <p:spPr>
          <a:xfrm>
            <a:off x="11114" y="24290"/>
            <a:ext cx="16244887" cy="663241"/>
          </a:xfrm>
          <a:prstGeom prst="rect">
            <a:avLst/>
          </a:prstGeom>
        </p:spPr>
        <p:txBody>
          <a:bodyPr lIns="95171" tIns="47585" rIns="95171" bIns="47585">
            <a:spAutoFit/>
          </a:bodyPr>
          <a:lstStyle/>
          <a:p>
            <a:pPr algn="ctr">
              <a:defRPr/>
            </a:pPr>
            <a:r>
              <a:rPr lang="vi-VN" sz="3700" b="1" dirty="0">
                <a:solidFill>
                  <a:srgbClr val="0000FF"/>
                </a:solidFill>
                <a:latin typeface="Times New Roman" panose="02020603050405020304" pitchFamily="18" charset="0"/>
                <a:cs typeface="Times New Roman" panose="02020603050405020304" pitchFamily="18" charset="0"/>
              </a:rPr>
              <a:t>Thứ </a:t>
            </a:r>
            <a:r>
              <a:rPr lang="en-US" sz="3700" b="1" dirty="0" smtClean="0">
                <a:solidFill>
                  <a:srgbClr val="0000FF"/>
                </a:solidFill>
                <a:latin typeface="Times New Roman" panose="02020603050405020304" pitchFamily="18" charset="0"/>
                <a:cs typeface="Times New Roman" panose="02020603050405020304" pitchFamily="18" charset="0"/>
              </a:rPr>
              <a:t> </a:t>
            </a:r>
            <a:r>
              <a:rPr lang="en-US" sz="3700" b="1" dirty="0" err="1" smtClean="0">
                <a:solidFill>
                  <a:srgbClr val="0000FF"/>
                </a:solidFill>
                <a:latin typeface="Times New Roman" panose="02020603050405020304" pitchFamily="18" charset="0"/>
                <a:cs typeface="Times New Roman" panose="02020603050405020304" pitchFamily="18" charset="0"/>
              </a:rPr>
              <a:t>Sáu</a:t>
            </a:r>
            <a:r>
              <a:rPr lang="en-US" sz="3700" b="1" dirty="0" smtClean="0">
                <a:solidFill>
                  <a:srgbClr val="0000FF"/>
                </a:solidFill>
                <a:latin typeface="Times New Roman" panose="02020603050405020304" pitchFamily="18" charset="0"/>
                <a:cs typeface="Times New Roman" panose="02020603050405020304" pitchFamily="18" charset="0"/>
              </a:rPr>
              <a:t>  </a:t>
            </a:r>
            <a:r>
              <a:rPr lang="vi-VN" sz="3700" b="1" dirty="0">
                <a:solidFill>
                  <a:srgbClr val="0000FF"/>
                </a:solidFill>
                <a:latin typeface="Times New Roman" panose="02020603050405020304" pitchFamily="18" charset="0"/>
                <a:cs typeface="Times New Roman" panose="02020603050405020304" pitchFamily="18" charset="0"/>
              </a:rPr>
              <a:t>ngày </a:t>
            </a:r>
            <a:r>
              <a:rPr lang="en-US" sz="3700" b="1" dirty="0" smtClean="0">
                <a:solidFill>
                  <a:srgbClr val="0000FF"/>
                </a:solidFill>
                <a:latin typeface="Times New Roman" panose="02020603050405020304" pitchFamily="18" charset="0"/>
                <a:cs typeface="Times New Roman" panose="02020603050405020304" pitchFamily="18" charset="0"/>
              </a:rPr>
              <a:t>12</a:t>
            </a:r>
            <a:r>
              <a:rPr lang="vi-VN" sz="3700" b="1" dirty="0" smtClean="0">
                <a:solidFill>
                  <a:srgbClr val="0000FF"/>
                </a:solidFill>
                <a:latin typeface="Times New Roman" panose="02020603050405020304" pitchFamily="18" charset="0"/>
                <a:cs typeface="Times New Roman" panose="02020603050405020304" pitchFamily="18" charset="0"/>
              </a:rPr>
              <a:t> </a:t>
            </a:r>
            <a:r>
              <a:rPr lang="vi-VN" sz="3700" b="1" dirty="0">
                <a:solidFill>
                  <a:srgbClr val="0000FF"/>
                </a:solidFill>
                <a:latin typeface="Times New Roman" panose="02020603050405020304" pitchFamily="18" charset="0"/>
                <a:cs typeface="Times New Roman" panose="02020603050405020304" pitchFamily="18" charset="0"/>
              </a:rPr>
              <a:t>tháng </a:t>
            </a:r>
            <a:r>
              <a:rPr lang="en-US" sz="3700" b="1" dirty="0" smtClean="0">
                <a:solidFill>
                  <a:srgbClr val="0000FF"/>
                </a:solidFill>
                <a:latin typeface="Times New Roman" panose="02020603050405020304" pitchFamily="18" charset="0"/>
                <a:cs typeface="Times New Roman" panose="02020603050405020304" pitchFamily="18" charset="0"/>
              </a:rPr>
              <a:t>4</a:t>
            </a:r>
            <a:r>
              <a:rPr lang="vi-VN" sz="3700" b="1" dirty="0" smtClean="0">
                <a:solidFill>
                  <a:srgbClr val="0000FF"/>
                </a:solidFill>
                <a:latin typeface="Times New Roman" panose="02020603050405020304" pitchFamily="18" charset="0"/>
                <a:cs typeface="Times New Roman" panose="02020603050405020304" pitchFamily="18" charset="0"/>
              </a:rPr>
              <a:t> </a:t>
            </a:r>
            <a:r>
              <a:rPr lang="vi-VN" sz="3700" b="1" dirty="0">
                <a:solidFill>
                  <a:srgbClr val="0000FF"/>
                </a:solidFill>
                <a:latin typeface="Times New Roman" panose="02020603050405020304" pitchFamily="18" charset="0"/>
                <a:cs typeface="Times New Roman" panose="02020603050405020304" pitchFamily="18" charset="0"/>
              </a:rPr>
              <a:t>năm 2024</a:t>
            </a:r>
          </a:p>
        </p:txBody>
      </p:sp>
    </p:spTree>
    <p:extLst>
      <p:ext uri="{BB962C8B-B14F-4D97-AF65-F5344CB8AC3E}">
        <p14:creationId xmlns:p14="http://schemas.microsoft.com/office/powerpoint/2010/main" val="277017636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 xmlns:a16="http://schemas.microsoft.com/office/drawing/2014/main" id="{7CAFDDDA-3A42-E993-844E-E4DA5F6DC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511" y="2771800"/>
            <a:ext cx="14451904" cy="178595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0" y="1857356"/>
            <a:ext cx="16276638" cy="646331"/>
          </a:xfrm>
          <a:prstGeom prst="rect">
            <a:avLst/>
          </a:prstGeom>
          <a:noFill/>
        </p:spPr>
        <p:txBody>
          <a:bodyPr wrap="square" rtlCol="0">
            <a:spAutoFit/>
          </a:bodyPr>
          <a:lstStyle/>
          <a:p>
            <a:r>
              <a:rPr lang="vi-VN" sz="3600" b="1" dirty="0" smtClean="0">
                <a:solidFill>
                  <a:srgbClr val="006600"/>
                </a:solidFill>
                <a:latin typeface="Times New Roman" panose="02020603050405020304" pitchFamily="18" charset="0"/>
                <a:cs typeface="Times New Roman" panose="02020603050405020304" pitchFamily="18" charset="0"/>
              </a:rPr>
              <a:t>1. Tìm giá tiền của từng loại: bắp ngô, cà rốt, dưa chuột.</a:t>
            </a:r>
            <a:endParaRPr lang="en-US" sz="3600" b="1" dirty="0" smtClean="0">
              <a:solidFill>
                <a:srgbClr val="006600"/>
              </a:solidFill>
              <a:latin typeface="Times New Roman" panose="02020603050405020304" pitchFamily="18" charset="0"/>
              <a:cs typeface="Times New Roman" panose="02020603050405020304" pitchFamily="18" charset="0"/>
            </a:endParaRPr>
          </a:p>
        </p:txBody>
      </p:sp>
      <p:sp>
        <p:nvSpPr>
          <p:cNvPr id="21" name="Text Box 14"/>
          <p:cNvSpPr txBox="1">
            <a:spLocks noChangeArrowheads="1"/>
          </p:cNvSpPr>
          <p:nvPr/>
        </p:nvSpPr>
        <p:spPr bwMode="auto">
          <a:xfrm>
            <a:off x="41277" y="1142976"/>
            <a:ext cx="16235361" cy="714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600" b="1" dirty="0" err="1" smtClean="0">
                <a:solidFill>
                  <a:srgbClr val="FF0000"/>
                </a:solidFill>
                <a:latin typeface="Times New Roman" pitchFamily="18" charset="0"/>
                <a:cs typeface="Times New Roman" pitchFamily="18" charset="0"/>
              </a:rPr>
              <a:t>Tiền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Việt</a:t>
            </a:r>
            <a:r>
              <a:rPr lang="en-US" sz="3600" b="1" dirty="0" smtClean="0">
                <a:solidFill>
                  <a:srgbClr val="FF0000"/>
                </a:solidFill>
                <a:latin typeface="Times New Roman" pitchFamily="18" charset="0"/>
                <a:cs typeface="Times New Roman" pitchFamily="18" charset="0"/>
              </a:rPr>
              <a:t> Nam</a:t>
            </a:r>
            <a:endParaRPr lang="en-US" sz="3600" b="1" dirty="0">
              <a:solidFill>
                <a:srgbClr val="FF0000"/>
              </a:solidFill>
              <a:latin typeface="Times New Roman" pitchFamily="18" charset="0"/>
              <a:cs typeface="Times New Roman" pitchFamily="18" charset="0"/>
            </a:endParaRPr>
          </a:p>
        </p:txBody>
      </p:sp>
      <p:sp>
        <p:nvSpPr>
          <p:cNvPr id="22" name="TextBox 21"/>
          <p:cNvSpPr txBox="1"/>
          <p:nvPr/>
        </p:nvSpPr>
        <p:spPr>
          <a:xfrm>
            <a:off x="41276" y="571472"/>
            <a:ext cx="16235362" cy="674321"/>
          </a:xfrm>
          <a:prstGeom prst="rect">
            <a:avLst/>
          </a:prstGeom>
          <a:noFill/>
        </p:spPr>
        <p:txBody>
          <a:bodyPr lIns="101941" tIns="50970" rIns="101941" bIns="50970">
            <a:spAutoFit/>
          </a:bodyPr>
          <a:lstStyle/>
          <a:p>
            <a:pPr algn="ctr">
              <a:defRPr/>
            </a:pPr>
            <a:r>
              <a:rPr lang="en-US" sz="3600" b="1" dirty="0" err="1">
                <a:solidFill>
                  <a:srgbClr val="0000FF"/>
                </a:solidFill>
                <a:latin typeface="Times New Roman" pitchFamily="18" charset="0"/>
                <a:cs typeface="Times New Roman" pitchFamily="18" charset="0"/>
              </a:rPr>
              <a:t>Toán</a:t>
            </a:r>
            <a:endParaRPr lang="vi-VN" sz="3600" b="1" dirty="0">
              <a:solidFill>
                <a:srgbClr val="0000FF"/>
              </a:solidFill>
              <a:latin typeface="Times New Roman" pitchFamily="18" charset="0"/>
              <a:cs typeface="Times New Roman" pitchFamily="18" charset="0"/>
            </a:endParaRPr>
          </a:p>
        </p:txBody>
      </p:sp>
      <p:sp>
        <p:nvSpPr>
          <p:cNvPr id="23" name="Rectangle 22"/>
          <p:cNvSpPr/>
          <p:nvPr/>
        </p:nvSpPr>
        <p:spPr>
          <a:xfrm>
            <a:off x="11114" y="24290"/>
            <a:ext cx="16244887" cy="663241"/>
          </a:xfrm>
          <a:prstGeom prst="rect">
            <a:avLst/>
          </a:prstGeom>
        </p:spPr>
        <p:txBody>
          <a:bodyPr lIns="95171" tIns="47585" rIns="95171" bIns="47585">
            <a:spAutoFit/>
          </a:bodyPr>
          <a:lstStyle/>
          <a:p>
            <a:pPr algn="ctr">
              <a:defRPr/>
            </a:pPr>
            <a:r>
              <a:rPr lang="vi-VN" sz="3600" b="1" dirty="0">
                <a:solidFill>
                  <a:srgbClr val="0000FF"/>
                </a:solidFill>
                <a:latin typeface="Times New Roman" panose="02020603050405020304" pitchFamily="18" charset="0"/>
                <a:cs typeface="Times New Roman" panose="02020603050405020304" pitchFamily="18" charset="0"/>
              </a:rPr>
              <a:t>Thứ </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Sáu</a:t>
            </a:r>
            <a:r>
              <a:rPr lang="en-US" sz="3600" b="1" dirty="0" smtClean="0">
                <a:solidFill>
                  <a:srgbClr val="0000FF"/>
                </a:solidFill>
                <a:latin typeface="Times New Roman" panose="02020603050405020304" pitchFamily="18" charset="0"/>
                <a:cs typeface="Times New Roman" panose="02020603050405020304" pitchFamily="18" charset="0"/>
              </a:rPr>
              <a:t>  </a:t>
            </a:r>
            <a:r>
              <a:rPr lang="vi-VN" sz="3600" b="1" dirty="0">
                <a:solidFill>
                  <a:srgbClr val="0000FF"/>
                </a:solidFill>
                <a:latin typeface="Times New Roman" panose="02020603050405020304" pitchFamily="18" charset="0"/>
                <a:cs typeface="Times New Roman" panose="02020603050405020304" pitchFamily="18" charset="0"/>
              </a:rPr>
              <a:t>ngày </a:t>
            </a:r>
            <a:r>
              <a:rPr lang="en-US" sz="3600" b="1" dirty="0" smtClean="0">
                <a:solidFill>
                  <a:srgbClr val="0000FF"/>
                </a:solidFill>
                <a:latin typeface="Times New Roman" panose="02020603050405020304" pitchFamily="18" charset="0"/>
                <a:cs typeface="Times New Roman" panose="02020603050405020304" pitchFamily="18" charset="0"/>
              </a:rPr>
              <a:t>12</a:t>
            </a:r>
            <a:r>
              <a:rPr lang="vi-VN" sz="3600" b="1" dirty="0" smtClean="0">
                <a:solidFill>
                  <a:srgbClr val="0000FF"/>
                </a:solidFill>
                <a:latin typeface="Times New Roman" panose="02020603050405020304" pitchFamily="18" charset="0"/>
                <a:cs typeface="Times New Roman" panose="02020603050405020304" pitchFamily="18" charset="0"/>
              </a:rPr>
              <a:t> </a:t>
            </a:r>
            <a:r>
              <a:rPr lang="vi-VN" sz="3600" b="1" dirty="0">
                <a:solidFill>
                  <a:srgbClr val="0000FF"/>
                </a:solidFill>
                <a:latin typeface="Times New Roman" panose="02020603050405020304" pitchFamily="18" charset="0"/>
                <a:cs typeface="Times New Roman" panose="02020603050405020304" pitchFamily="18" charset="0"/>
              </a:rPr>
              <a:t>tháng </a:t>
            </a:r>
            <a:r>
              <a:rPr lang="en-US" sz="3600" b="1" dirty="0" smtClean="0">
                <a:solidFill>
                  <a:srgbClr val="0000FF"/>
                </a:solidFill>
                <a:latin typeface="Times New Roman" panose="02020603050405020304" pitchFamily="18" charset="0"/>
                <a:cs typeface="Times New Roman" panose="02020603050405020304" pitchFamily="18" charset="0"/>
              </a:rPr>
              <a:t>4</a:t>
            </a:r>
            <a:r>
              <a:rPr lang="vi-VN" sz="3600" b="1" dirty="0" smtClean="0">
                <a:solidFill>
                  <a:srgbClr val="0000FF"/>
                </a:solidFill>
                <a:latin typeface="Times New Roman" panose="02020603050405020304" pitchFamily="18" charset="0"/>
                <a:cs typeface="Times New Roman" panose="02020603050405020304" pitchFamily="18" charset="0"/>
              </a:rPr>
              <a:t> </a:t>
            </a:r>
            <a:r>
              <a:rPr lang="vi-VN" sz="3600" b="1" dirty="0">
                <a:solidFill>
                  <a:srgbClr val="0000FF"/>
                </a:solidFill>
                <a:latin typeface="Times New Roman" panose="02020603050405020304" pitchFamily="18" charset="0"/>
                <a:cs typeface="Times New Roman" panose="02020603050405020304" pitchFamily="18" charset="0"/>
              </a:rPr>
              <a:t>năm 2024</a:t>
            </a:r>
          </a:p>
        </p:txBody>
      </p:sp>
      <p:sp>
        <p:nvSpPr>
          <p:cNvPr id="26" name="TextBox 25">
            <a:extLst>
              <a:ext uri="{FF2B5EF4-FFF2-40B4-BE49-F238E27FC236}">
                <a16:creationId xmlns="" xmlns:a16="http://schemas.microsoft.com/office/drawing/2014/main" id="{4773A1F2-5EDF-001D-C541-3F65FE31AF9C}"/>
              </a:ext>
            </a:extLst>
          </p:cNvPr>
          <p:cNvSpPr txBox="1"/>
          <p:nvPr/>
        </p:nvSpPr>
        <p:spPr>
          <a:xfrm>
            <a:off x="0" y="5220072"/>
            <a:ext cx="16276638" cy="3416320"/>
          </a:xfrm>
          <a:prstGeom prst="rect">
            <a:avLst/>
          </a:prstGeom>
          <a:solidFill>
            <a:schemeClr val="bg1"/>
          </a:solidFill>
        </p:spPr>
        <p:txBody>
          <a:bodyPr wrap="square">
            <a:spAutoFit/>
          </a:bodyPr>
          <a:lstStyle/>
          <a:p>
            <a:pPr algn="l"/>
            <a:r>
              <a:rPr lang="vi-VN" sz="5400" b="1" i="0" dirty="0" smtClean="0">
                <a:solidFill>
                  <a:srgbClr val="0000FF"/>
                </a:solidFill>
                <a:effectLst/>
                <a:latin typeface="Times New Roman" panose="02020603050405020304" pitchFamily="18" charset="0"/>
                <a:cs typeface="Times New Roman" panose="02020603050405020304" pitchFamily="18" charset="0"/>
              </a:rPr>
              <a:t>     </a:t>
            </a:r>
            <a:r>
              <a:rPr lang="en-US" sz="5400" b="1" i="0" dirty="0" smtClean="0">
                <a:solidFill>
                  <a:srgbClr val="0000FF"/>
                </a:solidFill>
                <a:effectLst/>
                <a:latin typeface="Times New Roman" panose="02020603050405020304" pitchFamily="18" charset="0"/>
                <a:cs typeface="Times New Roman" panose="02020603050405020304" pitchFamily="18" charset="0"/>
              </a:rPr>
              <a:t>- </a:t>
            </a:r>
            <a:r>
              <a:rPr lang="en-US" sz="5400" b="1" i="0" dirty="0" err="1" smtClean="0">
                <a:solidFill>
                  <a:srgbClr val="0000FF"/>
                </a:solidFill>
                <a:effectLst/>
                <a:latin typeface="Times New Roman" panose="02020603050405020304" pitchFamily="18" charset="0"/>
                <a:cs typeface="Times New Roman" panose="02020603050405020304" pitchFamily="18" charset="0"/>
              </a:rPr>
              <a:t>Giá</a:t>
            </a:r>
            <a:r>
              <a:rPr lang="en-US" sz="5400" b="1" i="0" dirty="0" smtClean="0">
                <a:solidFill>
                  <a:srgbClr val="0000FF"/>
                </a:solidFill>
                <a:effectLst/>
                <a:latin typeface="Times New Roman" panose="02020603050405020304" pitchFamily="18" charset="0"/>
                <a:cs typeface="Times New Roman" panose="02020603050405020304" pitchFamily="18" charset="0"/>
              </a:rPr>
              <a:t> </a:t>
            </a:r>
            <a:r>
              <a:rPr lang="en-US" sz="5400" b="1" i="0" dirty="0" err="1" smtClean="0">
                <a:solidFill>
                  <a:srgbClr val="0000FF"/>
                </a:solidFill>
                <a:effectLst/>
                <a:latin typeface="Times New Roman" panose="02020603050405020304" pitchFamily="18" charset="0"/>
                <a:cs typeface="Times New Roman" panose="02020603050405020304" pitchFamily="18" charset="0"/>
              </a:rPr>
              <a:t>tiền</a:t>
            </a:r>
            <a:r>
              <a:rPr lang="en-US" sz="5400" b="1" i="0" dirty="0" smtClean="0">
                <a:solidFill>
                  <a:srgbClr val="0000FF"/>
                </a:solidFill>
                <a:effectLst/>
                <a:latin typeface="Times New Roman" panose="02020603050405020304" pitchFamily="18" charset="0"/>
                <a:cs typeface="Times New Roman" panose="02020603050405020304" pitchFamily="18" charset="0"/>
              </a:rPr>
              <a:t> </a:t>
            </a:r>
            <a:r>
              <a:rPr lang="en-US" sz="5400" b="1" i="0" dirty="0" err="1" smtClean="0">
                <a:solidFill>
                  <a:srgbClr val="0000FF"/>
                </a:solidFill>
                <a:effectLst/>
                <a:latin typeface="Times New Roman" panose="02020603050405020304" pitchFamily="18" charset="0"/>
                <a:cs typeface="Times New Roman" panose="02020603050405020304" pitchFamily="18" charset="0"/>
              </a:rPr>
              <a:t>củ</a:t>
            </a:r>
            <a:r>
              <a:rPr lang="en-US" sz="5400" b="1" dirty="0" err="1" smtClean="0">
                <a:solidFill>
                  <a:srgbClr val="0000FF"/>
                </a:solidFill>
                <a:latin typeface="Times New Roman" panose="02020603050405020304" pitchFamily="18" charset="0"/>
                <a:cs typeface="Times New Roman" panose="02020603050405020304" pitchFamily="18" charset="0"/>
              </a:rPr>
              <a:t>a</a:t>
            </a:r>
            <a:r>
              <a:rPr lang="en-US" sz="5400" b="1" dirty="0" smtClean="0">
                <a:solidFill>
                  <a:srgbClr val="0000FF"/>
                </a:solidFill>
                <a:latin typeface="Times New Roman" panose="02020603050405020304" pitchFamily="18" charset="0"/>
                <a:cs typeface="Times New Roman" panose="02020603050405020304" pitchFamily="18" charset="0"/>
              </a:rPr>
              <a:t> </a:t>
            </a:r>
            <a:r>
              <a:rPr lang="en-US" sz="5400" b="1" dirty="0" err="1" smtClean="0">
                <a:solidFill>
                  <a:srgbClr val="0000FF"/>
                </a:solidFill>
                <a:latin typeface="Times New Roman" panose="02020603050405020304" pitchFamily="18" charset="0"/>
                <a:cs typeface="Times New Roman" panose="02020603050405020304" pitchFamily="18" charset="0"/>
              </a:rPr>
              <a:t>bắp</a:t>
            </a:r>
            <a:r>
              <a:rPr lang="en-US" sz="5400" b="1" dirty="0" smtClean="0">
                <a:solidFill>
                  <a:srgbClr val="0000FF"/>
                </a:solidFill>
                <a:latin typeface="Times New Roman" panose="02020603050405020304" pitchFamily="18" charset="0"/>
                <a:cs typeface="Times New Roman" panose="02020603050405020304" pitchFamily="18" charset="0"/>
              </a:rPr>
              <a:t> </a:t>
            </a:r>
            <a:r>
              <a:rPr lang="en-US" sz="5400" b="1" dirty="0" err="1" smtClean="0">
                <a:solidFill>
                  <a:srgbClr val="0000FF"/>
                </a:solidFill>
                <a:latin typeface="Times New Roman" panose="02020603050405020304" pitchFamily="18" charset="0"/>
                <a:cs typeface="Times New Roman" panose="02020603050405020304" pitchFamily="18" charset="0"/>
              </a:rPr>
              <a:t>ngô</a:t>
            </a:r>
            <a:r>
              <a:rPr lang="en-US" sz="5400" b="1" dirty="0" smtClean="0">
                <a:solidFill>
                  <a:srgbClr val="0000FF"/>
                </a:solidFill>
                <a:latin typeface="Times New Roman" panose="02020603050405020304" pitchFamily="18" charset="0"/>
                <a:cs typeface="Times New Roman" panose="02020603050405020304" pitchFamily="18" charset="0"/>
              </a:rPr>
              <a:t> </a:t>
            </a:r>
            <a:r>
              <a:rPr lang="en-US" sz="5400" b="1" dirty="0" err="1" smtClean="0">
                <a:solidFill>
                  <a:srgbClr val="0000FF"/>
                </a:solidFill>
                <a:latin typeface="Times New Roman" panose="02020603050405020304" pitchFamily="18" charset="0"/>
                <a:cs typeface="Times New Roman" panose="02020603050405020304" pitchFamily="18" charset="0"/>
              </a:rPr>
              <a:t>là</a:t>
            </a:r>
            <a:r>
              <a:rPr lang="en-US" sz="5400" b="1" dirty="0" smtClean="0">
                <a:solidFill>
                  <a:srgbClr val="0000FF"/>
                </a:solidFill>
                <a:latin typeface="Times New Roman" panose="02020603050405020304" pitchFamily="18" charset="0"/>
                <a:cs typeface="Times New Roman" panose="02020603050405020304" pitchFamily="18" charset="0"/>
              </a:rPr>
              <a:t>: 5 000 </a:t>
            </a:r>
            <a:r>
              <a:rPr lang="en-US" sz="5400" b="1" dirty="0" err="1" smtClean="0">
                <a:solidFill>
                  <a:srgbClr val="0000FF"/>
                </a:solidFill>
                <a:latin typeface="Times New Roman" panose="02020603050405020304" pitchFamily="18" charset="0"/>
                <a:cs typeface="Times New Roman" panose="02020603050405020304" pitchFamily="18" charset="0"/>
              </a:rPr>
              <a:t>đồng</a:t>
            </a:r>
            <a:endParaRPr lang="en-US" sz="5400" b="1" dirty="0" smtClean="0">
              <a:solidFill>
                <a:srgbClr val="0000FF"/>
              </a:solidFill>
              <a:latin typeface="Times New Roman" panose="02020603050405020304" pitchFamily="18" charset="0"/>
              <a:cs typeface="Times New Roman" panose="02020603050405020304" pitchFamily="18" charset="0"/>
            </a:endParaRPr>
          </a:p>
          <a:p>
            <a:r>
              <a:rPr lang="en-US" sz="5400" b="1" i="0" dirty="0">
                <a:solidFill>
                  <a:srgbClr val="0000FF"/>
                </a:solidFill>
                <a:effectLst/>
                <a:latin typeface="Times New Roman" panose="02020603050405020304" pitchFamily="18" charset="0"/>
                <a:cs typeface="Times New Roman" panose="02020603050405020304" pitchFamily="18" charset="0"/>
              </a:rPr>
              <a:t> </a:t>
            </a:r>
            <a:r>
              <a:rPr lang="en-US" sz="5400" b="1" i="0" dirty="0" smtClean="0">
                <a:solidFill>
                  <a:srgbClr val="0000FF"/>
                </a:solidFill>
                <a:effectLst/>
                <a:latin typeface="Times New Roman" panose="02020603050405020304" pitchFamily="18" charset="0"/>
                <a:cs typeface="Times New Roman" panose="02020603050405020304" pitchFamily="18" charset="0"/>
              </a:rPr>
              <a:t>    </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Giá</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tiền</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của</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smtClean="0">
                <a:solidFill>
                  <a:srgbClr val="0000FF"/>
                </a:solidFill>
                <a:latin typeface="Times New Roman" panose="02020603050405020304" pitchFamily="18" charset="0"/>
                <a:cs typeface="Times New Roman" panose="02020603050405020304" pitchFamily="18" charset="0"/>
              </a:rPr>
              <a:t>cà</a:t>
            </a:r>
            <a:r>
              <a:rPr lang="en-US" sz="5400" b="1" dirty="0" smtClean="0">
                <a:solidFill>
                  <a:srgbClr val="0000FF"/>
                </a:solidFill>
                <a:latin typeface="Times New Roman" panose="02020603050405020304" pitchFamily="18" charset="0"/>
                <a:cs typeface="Times New Roman" panose="02020603050405020304" pitchFamily="18" charset="0"/>
              </a:rPr>
              <a:t> </a:t>
            </a:r>
            <a:r>
              <a:rPr lang="en-US" sz="5400" b="1" dirty="0" err="1" smtClean="0">
                <a:solidFill>
                  <a:srgbClr val="0000FF"/>
                </a:solidFill>
                <a:latin typeface="Times New Roman" panose="02020603050405020304" pitchFamily="18" charset="0"/>
                <a:cs typeface="Times New Roman" panose="02020603050405020304" pitchFamily="18" charset="0"/>
              </a:rPr>
              <a:t>rốt</a:t>
            </a:r>
            <a:r>
              <a:rPr lang="en-US" sz="5400" b="1" dirty="0" smtClean="0">
                <a:solidFill>
                  <a:srgbClr val="0000FF"/>
                </a:solidFill>
                <a:latin typeface="Times New Roman" panose="02020603050405020304" pitchFamily="18" charset="0"/>
                <a:cs typeface="Times New Roman" panose="02020603050405020304" pitchFamily="18" charset="0"/>
              </a:rPr>
              <a:t> </a:t>
            </a:r>
            <a:r>
              <a:rPr lang="en-US" sz="5400" b="1" dirty="0" err="1" smtClean="0">
                <a:solidFill>
                  <a:srgbClr val="0000FF"/>
                </a:solidFill>
                <a:latin typeface="Times New Roman" panose="02020603050405020304" pitchFamily="18" charset="0"/>
                <a:cs typeface="Times New Roman" panose="02020603050405020304" pitchFamily="18" charset="0"/>
              </a:rPr>
              <a:t>là</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smtClean="0">
                <a:solidFill>
                  <a:srgbClr val="0000FF"/>
                </a:solidFill>
                <a:latin typeface="Times New Roman" panose="02020603050405020304" pitchFamily="18" charset="0"/>
                <a:cs typeface="Times New Roman" panose="02020603050405020304" pitchFamily="18" charset="0"/>
              </a:rPr>
              <a:t>8 000 – 5 000 = 3 000 </a:t>
            </a:r>
            <a:r>
              <a:rPr lang="en-US" sz="5400" b="1" dirty="0" err="1" smtClean="0">
                <a:solidFill>
                  <a:srgbClr val="0000FF"/>
                </a:solidFill>
                <a:latin typeface="Times New Roman" panose="02020603050405020304" pitchFamily="18" charset="0"/>
                <a:cs typeface="Times New Roman" panose="02020603050405020304" pitchFamily="18" charset="0"/>
              </a:rPr>
              <a:t>đồng</a:t>
            </a:r>
            <a:endParaRPr lang="en-US" sz="5400" b="1" dirty="0" smtClean="0">
              <a:solidFill>
                <a:srgbClr val="0000FF"/>
              </a:solidFill>
              <a:latin typeface="Times New Roman" panose="02020603050405020304" pitchFamily="18" charset="0"/>
              <a:cs typeface="Times New Roman" panose="02020603050405020304" pitchFamily="18" charset="0"/>
            </a:endParaRPr>
          </a:p>
          <a:p>
            <a:r>
              <a:rPr lang="en-US" sz="5400" b="1" dirty="0" smtClean="0">
                <a:solidFill>
                  <a:srgbClr val="0000FF"/>
                </a:solidFill>
                <a:latin typeface="Times New Roman" panose="02020603050405020304" pitchFamily="18" charset="0"/>
                <a:cs typeface="Times New Roman" panose="02020603050405020304" pitchFamily="18" charset="0"/>
              </a:rPr>
              <a:t>     - </a:t>
            </a:r>
            <a:r>
              <a:rPr lang="en-US" sz="5400" b="1" dirty="0" err="1">
                <a:solidFill>
                  <a:srgbClr val="0000FF"/>
                </a:solidFill>
                <a:latin typeface="Times New Roman" panose="02020603050405020304" pitchFamily="18" charset="0"/>
                <a:cs typeface="Times New Roman" panose="02020603050405020304" pitchFamily="18" charset="0"/>
              </a:rPr>
              <a:t>Giá</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tiền</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của</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smtClean="0">
                <a:solidFill>
                  <a:srgbClr val="0000FF"/>
                </a:solidFill>
                <a:latin typeface="Times New Roman" panose="02020603050405020304" pitchFamily="18" charset="0"/>
                <a:cs typeface="Times New Roman" panose="02020603050405020304" pitchFamily="18" charset="0"/>
              </a:rPr>
              <a:t>dưa</a:t>
            </a:r>
            <a:r>
              <a:rPr lang="en-US" sz="5400" b="1" dirty="0" smtClean="0">
                <a:solidFill>
                  <a:srgbClr val="0000FF"/>
                </a:solidFill>
                <a:latin typeface="Times New Roman" panose="02020603050405020304" pitchFamily="18" charset="0"/>
                <a:cs typeface="Times New Roman" panose="02020603050405020304" pitchFamily="18" charset="0"/>
              </a:rPr>
              <a:t> </a:t>
            </a:r>
            <a:r>
              <a:rPr lang="en-US" sz="5400" b="1" dirty="0" err="1" smtClean="0">
                <a:solidFill>
                  <a:srgbClr val="0000FF"/>
                </a:solidFill>
                <a:latin typeface="Times New Roman" panose="02020603050405020304" pitchFamily="18" charset="0"/>
                <a:cs typeface="Times New Roman" panose="02020603050405020304" pitchFamily="18" charset="0"/>
              </a:rPr>
              <a:t>chuột</a:t>
            </a:r>
            <a:r>
              <a:rPr lang="en-US" sz="5400" b="1" dirty="0" smtClean="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là</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smtClean="0">
                <a:solidFill>
                  <a:srgbClr val="0000FF"/>
                </a:solidFill>
                <a:latin typeface="Times New Roman" panose="02020603050405020304" pitchFamily="18" charset="0"/>
                <a:cs typeface="Times New Roman" panose="02020603050405020304" pitchFamily="18" charset="0"/>
              </a:rPr>
              <a:t>10 000 </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smtClean="0">
                <a:solidFill>
                  <a:srgbClr val="0000FF"/>
                </a:solidFill>
                <a:latin typeface="Times New Roman" panose="02020603050405020304" pitchFamily="18" charset="0"/>
                <a:cs typeface="Times New Roman" panose="02020603050405020304" pitchFamily="18" charset="0"/>
              </a:rPr>
              <a:t>8 000 </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smtClean="0">
                <a:solidFill>
                  <a:srgbClr val="0000FF"/>
                </a:solidFill>
                <a:latin typeface="Times New Roman" panose="02020603050405020304" pitchFamily="18" charset="0"/>
                <a:cs typeface="Times New Roman" panose="02020603050405020304" pitchFamily="18" charset="0"/>
              </a:rPr>
              <a:t>2 000 </a:t>
            </a:r>
            <a:r>
              <a:rPr lang="en-US" sz="5400" b="1" dirty="0" err="1" smtClean="0">
                <a:solidFill>
                  <a:srgbClr val="0000FF"/>
                </a:solidFill>
                <a:latin typeface="Times New Roman" panose="02020603050405020304" pitchFamily="18" charset="0"/>
                <a:cs typeface="Times New Roman" panose="02020603050405020304" pitchFamily="18" charset="0"/>
              </a:rPr>
              <a:t>đồng</a:t>
            </a:r>
            <a:endParaRPr lang="en-US" sz="5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041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barn(inVertical)">
                                      <p:cBhvr>
                                        <p:cTn id="17" dur="5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107504"/>
            <a:ext cx="8852699" cy="646331"/>
          </a:xfrm>
          <a:prstGeom prst="rect">
            <a:avLst/>
          </a:prstGeom>
          <a:noFill/>
        </p:spPr>
        <p:txBody>
          <a:bodyPr wrap="square" rtlCol="0">
            <a:spAutoFit/>
          </a:bodyPr>
          <a:lstStyle/>
          <a:p>
            <a:r>
              <a:rPr lang="en-US" sz="3600" b="1" dirty="0" smtClean="0">
                <a:solidFill>
                  <a:srgbClr val="006600"/>
                </a:solidFill>
                <a:latin typeface="Times New Roman" panose="02020603050405020304" pitchFamily="18" charset="0"/>
                <a:cs typeface="Times New Roman" panose="02020603050405020304" pitchFamily="18" charset="0"/>
              </a:rPr>
              <a:t>2. </a:t>
            </a:r>
            <a:r>
              <a:rPr lang="en-US" sz="3600" b="1" dirty="0" err="1" smtClean="0">
                <a:solidFill>
                  <a:srgbClr val="006600"/>
                </a:solidFill>
                <a:latin typeface="Times New Roman" panose="02020603050405020304" pitchFamily="18" charset="0"/>
                <a:cs typeface="Times New Roman" panose="02020603050405020304" pitchFamily="18" charset="0"/>
              </a:rPr>
              <a:t>Số</a:t>
            </a:r>
            <a:r>
              <a:rPr lang="en-US" sz="3600" b="1" dirty="0" smtClean="0">
                <a:solidFill>
                  <a:srgbClr val="006600"/>
                </a:solidFill>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 xmlns:a16="http://schemas.microsoft.com/office/drawing/2014/main" id="{4773A1F2-5EDF-001D-C541-3F65FE31AF9C}"/>
              </a:ext>
            </a:extLst>
          </p:cNvPr>
          <p:cNvSpPr txBox="1"/>
          <p:nvPr/>
        </p:nvSpPr>
        <p:spPr>
          <a:xfrm>
            <a:off x="721494" y="899592"/>
            <a:ext cx="14595921" cy="3477875"/>
          </a:xfrm>
          <a:prstGeom prst="rect">
            <a:avLst/>
          </a:prstGeom>
          <a:solidFill>
            <a:schemeClr val="bg1"/>
          </a:solidFill>
        </p:spPr>
        <p:txBody>
          <a:bodyPr wrap="square">
            <a:spAutoFit/>
          </a:bodyPr>
          <a:lstStyle/>
          <a:p>
            <a:pPr algn="l"/>
            <a:r>
              <a:rPr lang="vi-VN" sz="4400" b="1" i="0" dirty="0" smtClean="0">
                <a:solidFill>
                  <a:srgbClr val="0000FF"/>
                </a:solidFill>
                <a:effectLst/>
                <a:latin typeface="Times New Roman" panose="02020603050405020304" pitchFamily="18" charset="0"/>
                <a:cs typeface="Times New Roman" panose="02020603050405020304" pitchFamily="18" charset="0"/>
              </a:rPr>
              <a:t>     Vào </a:t>
            </a:r>
            <a:r>
              <a:rPr lang="vi-VN" sz="4400" b="1" i="0" dirty="0">
                <a:solidFill>
                  <a:srgbClr val="0000FF"/>
                </a:solidFill>
                <a:effectLst/>
                <a:latin typeface="Times New Roman" panose="02020603050405020304" pitchFamily="18" charset="0"/>
                <a:cs typeface="Times New Roman" panose="02020603050405020304" pitchFamily="18" charset="0"/>
              </a:rPr>
              <a:t>đầu vụ ngô, mẹ Lan mua 1 bắp ngô giá 5 000 đồng. Giữa vụ, với 5 000 đồng, mẹ Lan mua được 2 bắp ngô.</a:t>
            </a:r>
          </a:p>
          <a:p>
            <a:pPr algn="l"/>
            <a:r>
              <a:rPr lang="vi-VN" sz="4400" b="1" i="0" dirty="0" smtClean="0">
                <a:solidFill>
                  <a:srgbClr val="0000FF"/>
                </a:solidFill>
                <a:effectLst/>
                <a:latin typeface="Times New Roman" panose="02020603050405020304" pitchFamily="18" charset="0"/>
                <a:cs typeface="Times New Roman" panose="02020603050405020304" pitchFamily="18" charset="0"/>
              </a:rPr>
              <a:t> a.  </a:t>
            </a:r>
            <a:r>
              <a:rPr lang="vi-VN" sz="4400" b="1" i="0" dirty="0">
                <a:solidFill>
                  <a:srgbClr val="0000FF"/>
                </a:solidFill>
                <a:effectLst/>
                <a:latin typeface="Times New Roman" panose="02020603050405020304" pitchFamily="18" charset="0"/>
                <a:cs typeface="Times New Roman" panose="02020603050405020304" pitchFamily="18" charset="0"/>
              </a:rPr>
              <a:t>Giữa vụ, giá tiền 1 bắp ngô </a:t>
            </a:r>
            <a:r>
              <a:rPr lang="vi-VN" sz="4400" b="1" i="0" dirty="0" smtClean="0">
                <a:solidFill>
                  <a:srgbClr val="0000FF"/>
                </a:solidFill>
                <a:effectLst/>
                <a:latin typeface="Times New Roman" panose="02020603050405020304" pitchFamily="18" charset="0"/>
                <a:cs typeface="Times New Roman" panose="02020603050405020304" pitchFamily="18" charset="0"/>
              </a:rPr>
              <a:t>là</a:t>
            </a:r>
            <a:r>
              <a:rPr lang="en-US" sz="4400" b="1" i="0" dirty="0" smtClean="0">
                <a:solidFill>
                  <a:srgbClr val="0000FF"/>
                </a:solidFill>
                <a:effectLst/>
                <a:latin typeface="Times New Roman" panose="02020603050405020304" pitchFamily="18" charset="0"/>
                <a:cs typeface="Times New Roman" panose="02020603050405020304" pitchFamily="18" charset="0"/>
              </a:rPr>
              <a:t> </a:t>
            </a:r>
            <a:r>
              <a:rPr lang="en-US" sz="4400" b="1" i="0" dirty="0" smtClean="0">
                <a:solidFill>
                  <a:srgbClr val="FF0000"/>
                </a:solidFill>
                <a:effectLst/>
                <a:latin typeface="Times New Roman" panose="02020603050405020304" pitchFamily="18" charset="0"/>
                <a:cs typeface="Times New Roman" panose="02020603050405020304" pitchFamily="18" charset="0"/>
              </a:rPr>
              <a:t>?</a:t>
            </a:r>
            <a:r>
              <a:rPr lang="vi-VN" sz="4400" b="1" i="0" dirty="0" smtClean="0">
                <a:solidFill>
                  <a:srgbClr val="0000FF"/>
                </a:solidFill>
                <a:effectLst/>
                <a:latin typeface="Times New Roman" panose="02020603050405020304" pitchFamily="18" charset="0"/>
                <a:cs typeface="Times New Roman" panose="02020603050405020304" pitchFamily="18" charset="0"/>
              </a:rPr>
              <a:t> </a:t>
            </a:r>
            <a:r>
              <a:rPr lang="vi-VN" sz="4400" b="1" i="0" dirty="0" smtClean="0">
                <a:solidFill>
                  <a:srgbClr val="0000FF"/>
                </a:solidFill>
                <a:effectLst/>
                <a:latin typeface="Times New Roman" panose="02020603050405020304" pitchFamily="18" charset="0"/>
                <a:cs typeface="Times New Roman" panose="02020603050405020304" pitchFamily="18" charset="0"/>
              </a:rPr>
              <a:t>đồng</a:t>
            </a:r>
            <a:r>
              <a:rPr lang="vi-VN" sz="4400" b="1" i="0" dirty="0">
                <a:solidFill>
                  <a:srgbClr val="0000FF"/>
                </a:solidFill>
                <a:effectLst/>
                <a:latin typeface="Times New Roman" panose="02020603050405020304" pitchFamily="18" charset="0"/>
                <a:cs typeface="Times New Roman" panose="02020603050405020304" pitchFamily="18" charset="0"/>
              </a:rPr>
              <a:t>.</a:t>
            </a:r>
          </a:p>
          <a:p>
            <a:pPr algn="l"/>
            <a:r>
              <a:rPr lang="vi-VN" sz="4400" b="1" i="0" dirty="0" smtClean="0">
                <a:solidFill>
                  <a:srgbClr val="0000FF"/>
                </a:solidFill>
                <a:effectLst/>
                <a:latin typeface="Times New Roman" panose="02020603050405020304" pitchFamily="18" charset="0"/>
                <a:cs typeface="Times New Roman" panose="02020603050405020304" pitchFamily="18" charset="0"/>
              </a:rPr>
              <a:t> b.  </a:t>
            </a:r>
            <a:r>
              <a:rPr lang="vi-VN" sz="4400" b="1" i="0" dirty="0">
                <a:solidFill>
                  <a:srgbClr val="0000FF"/>
                </a:solidFill>
                <a:effectLst/>
                <a:latin typeface="Times New Roman" panose="02020603050405020304" pitchFamily="18" charset="0"/>
                <a:cs typeface="Times New Roman" panose="02020603050405020304" pitchFamily="18" charset="0"/>
              </a:rPr>
              <a:t>Giá tiền 1 bắp ngô ở đầu vụ nhiều hơn giá tiền 1 bắp ngô ở giữa vụ </a:t>
            </a:r>
            <a:r>
              <a:rPr lang="vi-VN" sz="4400" b="1" i="0" dirty="0" smtClean="0">
                <a:solidFill>
                  <a:srgbClr val="0000FF"/>
                </a:solidFill>
                <a:effectLst/>
                <a:latin typeface="Times New Roman" panose="02020603050405020304" pitchFamily="18" charset="0"/>
                <a:cs typeface="Times New Roman" panose="02020603050405020304" pitchFamily="18" charset="0"/>
              </a:rPr>
              <a:t>là</a:t>
            </a:r>
            <a:r>
              <a:rPr lang="en-US" sz="4400" b="1" i="0" dirty="0" smtClean="0">
                <a:solidFill>
                  <a:srgbClr val="FF0000"/>
                </a:solidFill>
                <a:effectLst/>
                <a:latin typeface="Times New Roman" panose="02020603050405020304" pitchFamily="18" charset="0"/>
                <a:cs typeface="Times New Roman" panose="02020603050405020304" pitchFamily="18" charset="0"/>
              </a:rPr>
              <a:t>?</a:t>
            </a:r>
            <a:r>
              <a:rPr lang="vi-VN" sz="4400" b="1" i="0" dirty="0" smtClean="0">
                <a:solidFill>
                  <a:srgbClr val="0000FF"/>
                </a:solidFill>
                <a:effectLst/>
                <a:latin typeface="Times New Roman" panose="02020603050405020304" pitchFamily="18" charset="0"/>
                <a:cs typeface="Times New Roman" panose="02020603050405020304" pitchFamily="18" charset="0"/>
              </a:rPr>
              <a:t>đồng.</a:t>
            </a:r>
            <a:endParaRPr lang="vi-VN" sz="4400" b="1" i="0" dirty="0">
              <a:solidFill>
                <a:srgbClr val="0000FF"/>
              </a:solidFill>
              <a:effectLst/>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4773A1F2-5EDF-001D-C541-3F65FE31AF9C}"/>
              </a:ext>
            </a:extLst>
          </p:cNvPr>
          <p:cNvSpPr txBox="1"/>
          <p:nvPr/>
        </p:nvSpPr>
        <p:spPr>
          <a:xfrm>
            <a:off x="496178" y="4860032"/>
            <a:ext cx="15265696" cy="3785652"/>
          </a:xfrm>
          <a:prstGeom prst="rect">
            <a:avLst/>
          </a:prstGeom>
          <a:solidFill>
            <a:schemeClr val="bg1"/>
          </a:solidFill>
        </p:spPr>
        <p:txBody>
          <a:bodyPr wrap="square">
            <a:spAutoFit/>
          </a:bodyPr>
          <a:lstStyle/>
          <a:p>
            <a:pPr algn="l"/>
            <a:r>
              <a:rPr lang="en-US" sz="6000" b="1" i="0" dirty="0" smtClean="0">
                <a:solidFill>
                  <a:srgbClr val="FF0000"/>
                </a:solidFill>
                <a:effectLst/>
                <a:latin typeface="Times New Roman" panose="02020603050405020304" pitchFamily="18" charset="0"/>
                <a:cs typeface="Times New Roman" panose="02020603050405020304" pitchFamily="18" charset="0"/>
              </a:rPr>
              <a:t> </a:t>
            </a:r>
            <a:r>
              <a:rPr lang="vi-VN" sz="6000" b="1" i="0" dirty="0" smtClean="0">
                <a:solidFill>
                  <a:srgbClr val="FF0000"/>
                </a:solidFill>
                <a:effectLst/>
                <a:latin typeface="Times New Roman" panose="02020603050405020304" pitchFamily="18" charset="0"/>
                <a:cs typeface="Times New Roman" panose="02020603050405020304" pitchFamily="18" charset="0"/>
              </a:rPr>
              <a:t>a</a:t>
            </a:r>
            <a:r>
              <a:rPr lang="vi-VN" sz="6000" b="1" i="0" dirty="0" smtClean="0">
                <a:solidFill>
                  <a:srgbClr val="FF0000"/>
                </a:solidFill>
                <a:effectLst/>
                <a:latin typeface="Times New Roman" panose="02020603050405020304" pitchFamily="18" charset="0"/>
                <a:cs typeface="Times New Roman" panose="02020603050405020304" pitchFamily="18" charset="0"/>
              </a:rPr>
              <a:t>.  </a:t>
            </a:r>
            <a:r>
              <a:rPr lang="vi-VN" sz="6000" b="1" i="0" dirty="0">
                <a:solidFill>
                  <a:srgbClr val="FF0000"/>
                </a:solidFill>
                <a:effectLst/>
                <a:latin typeface="Times New Roman" panose="02020603050405020304" pitchFamily="18" charset="0"/>
                <a:cs typeface="Times New Roman" panose="02020603050405020304" pitchFamily="18" charset="0"/>
              </a:rPr>
              <a:t>Giữa vụ, giá tiền 1 bắp ngô là </a:t>
            </a:r>
            <a:r>
              <a:rPr lang="en-US" sz="6000" b="1" dirty="0" smtClean="0">
                <a:solidFill>
                  <a:srgbClr val="FF0000"/>
                </a:solidFill>
                <a:latin typeface="Times New Roman" panose="02020603050405020304" pitchFamily="18" charset="0"/>
                <a:cs typeface="Times New Roman" panose="02020603050405020304" pitchFamily="18" charset="0"/>
              </a:rPr>
              <a:t>2 500</a:t>
            </a:r>
            <a:r>
              <a:rPr lang="en-US" sz="6000" b="1" i="0" dirty="0" smtClean="0">
                <a:solidFill>
                  <a:srgbClr val="FF0000"/>
                </a:solidFill>
                <a:effectLst/>
                <a:latin typeface="Times New Roman" panose="02020603050405020304" pitchFamily="18" charset="0"/>
                <a:cs typeface="Times New Roman" panose="02020603050405020304" pitchFamily="18" charset="0"/>
              </a:rPr>
              <a:t> </a:t>
            </a:r>
            <a:r>
              <a:rPr lang="vi-VN" sz="6000" b="1" i="0" dirty="0" smtClean="0">
                <a:solidFill>
                  <a:srgbClr val="FF0000"/>
                </a:solidFill>
                <a:effectLst/>
                <a:latin typeface="Times New Roman" panose="02020603050405020304" pitchFamily="18" charset="0"/>
                <a:cs typeface="Times New Roman" panose="02020603050405020304" pitchFamily="18" charset="0"/>
              </a:rPr>
              <a:t>đồng</a:t>
            </a:r>
            <a:r>
              <a:rPr lang="vi-VN" sz="6000" b="1" i="0" dirty="0">
                <a:solidFill>
                  <a:srgbClr val="FF0000"/>
                </a:solidFill>
                <a:effectLst/>
                <a:latin typeface="Times New Roman" panose="02020603050405020304" pitchFamily="18" charset="0"/>
                <a:cs typeface="Times New Roman" panose="02020603050405020304" pitchFamily="18" charset="0"/>
              </a:rPr>
              <a:t>.</a:t>
            </a:r>
          </a:p>
          <a:p>
            <a:pPr algn="l"/>
            <a:r>
              <a:rPr lang="vi-VN" sz="6000" b="1" i="0" dirty="0" smtClean="0">
                <a:solidFill>
                  <a:srgbClr val="FF0000"/>
                </a:solidFill>
                <a:effectLst/>
                <a:latin typeface="Times New Roman" panose="02020603050405020304" pitchFamily="18" charset="0"/>
                <a:cs typeface="Times New Roman" panose="02020603050405020304" pitchFamily="18" charset="0"/>
              </a:rPr>
              <a:t> b.  </a:t>
            </a:r>
            <a:r>
              <a:rPr lang="vi-VN" sz="6000" b="1" i="0" dirty="0">
                <a:solidFill>
                  <a:srgbClr val="FF0000"/>
                </a:solidFill>
                <a:effectLst/>
                <a:latin typeface="Times New Roman" panose="02020603050405020304" pitchFamily="18" charset="0"/>
                <a:cs typeface="Times New Roman" panose="02020603050405020304" pitchFamily="18" charset="0"/>
              </a:rPr>
              <a:t>Giá tiền 1 bắp ngô ở đầu vụ nhiều hơn giá tiền 1 bắp ngô ở giữa vụ </a:t>
            </a:r>
            <a:r>
              <a:rPr lang="vi-VN" sz="6000" b="1" i="0" dirty="0" smtClean="0">
                <a:solidFill>
                  <a:srgbClr val="FF0000"/>
                </a:solidFill>
                <a:effectLst/>
                <a:latin typeface="Times New Roman" panose="02020603050405020304" pitchFamily="18" charset="0"/>
                <a:cs typeface="Times New Roman" panose="02020603050405020304" pitchFamily="18" charset="0"/>
              </a:rPr>
              <a:t>là</a:t>
            </a:r>
            <a:r>
              <a:rPr lang="en-US" sz="6000" b="1" i="0" dirty="0" smtClean="0">
                <a:solidFill>
                  <a:srgbClr val="FF0000"/>
                </a:solidFill>
                <a:effectLst/>
                <a:latin typeface="Times New Roman" panose="02020603050405020304" pitchFamily="18" charset="0"/>
                <a:cs typeface="Times New Roman" panose="02020603050405020304" pitchFamily="18" charset="0"/>
              </a:rPr>
              <a:t>: 5 000 – 2 500 = 2500 </a:t>
            </a:r>
            <a:r>
              <a:rPr lang="vi-VN" sz="6000" b="1" i="0" dirty="0" smtClean="0">
                <a:solidFill>
                  <a:srgbClr val="FF0000"/>
                </a:solidFill>
                <a:effectLst/>
                <a:latin typeface="Times New Roman" panose="02020603050405020304" pitchFamily="18" charset="0"/>
                <a:cs typeface="Times New Roman" panose="02020603050405020304" pitchFamily="18" charset="0"/>
              </a:rPr>
              <a:t>đồng</a:t>
            </a:r>
            <a:r>
              <a:rPr lang="vi-VN" sz="6000" b="1" i="0" dirty="0">
                <a:solidFill>
                  <a:srgbClr val="FF0000"/>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6414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D203B8F0-64FB-9140-4833-AA42D37E8E23}"/>
              </a:ext>
            </a:extLst>
          </p:cNvPr>
          <p:cNvPicPr>
            <a:picLocks noChangeAspect="1"/>
          </p:cNvPicPr>
          <p:nvPr/>
        </p:nvPicPr>
        <p:blipFill>
          <a:blip r:embed="rId2"/>
          <a:stretch>
            <a:fillRect/>
          </a:stretch>
        </p:blipFill>
        <p:spPr>
          <a:xfrm>
            <a:off x="505471" y="1802439"/>
            <a:ext cx="15681058" cy="3003726"/>
          </a:xfrm>
          <a:prstGeom prst="rect">
            <a:avLst/>
          </a:prstGeom>
        </p:spPr>
      </p:pic>
      <p:sp>
        <p:nvSpPr>
          <p:cNvPr id="13" name="TextBox 12"/>
          <p:cNvSpPr txBox="1"/>
          <p:nvPr/>
        </p:nvSpPr>
        <p:spPr>
          <a:xfrm>
            <a:off x="505471" y="251520"/>
            <a:ext cx="15121680" cy="1661993"/>
          </a:xfrm>
          <a:prstGeom prst="rect">
            <a:avLst/>
          </a:prstGeom>
          <a:solidFill>
            <a:schemeClr val="accent1">
              <a:lumMod val="20000"/>
              <a:lumOff val="80000"/>
            </a:schemeClr>
          </a:solidFill>
        </p:spPr>
        <p:txBody>
          <a:bodyPr wrap="square" rtlCol="0">
            <a:spAutoFit/>
          </a:bodyPr>
          <a:lstStyle/>
          <a:p>
            <a:r>
              <a:rPr lang="en-US" sz="3400" b="1" dirty="0" smtClean="0">
                <a:solidFill>
                  <a:srgbClr val="006600"/>
                </a:solidFill>
                <a:latin typeface="Times New Roman" panose="02020603050405020304" pitchFamily="18" charset="0"/>
                <a:cs typeface="Times New Roman" panose="02020603050405020304" pitchFamily="18" charset="0"/>
              </a:rPr>
              <a:t>3. </a:t>
            </a:r>
            <a:r>
              <a:rPr lang="vi-VN" sz="3400" b="1" dirty="0" smtClean="0">
                <a:solidFill>
                  <a:srgbClr val="006600"/>
                </a:solidFill>
                <a:latin typeface="Times New Roman" panose="02020603050405020304" pitchFamily="18" charset="0"/>
                <a:cs typeface="Times New Roman" panose="02020603050405020304" pitchFamily="18" charset="0"/>
              </a:rPr>
              <a:t>Trong </a:t>
            </a:r>
            <a:r>
              <a:rPr lang="vi-VN" sz="3400" b="1" dirty="0">
                <a:solidFill>
                  <a:srgbClr val="006600"/>
                </a:solidFill>
                <a:latin typeface="Times New Roman" panose="02020603050405020304" pitchFamily="18" charset="0"/>
                <a:cs typeface="Times New Roman" panose="02020603050405020304" pitchFamily="18" charset="0"/>
              </a:rPr>
              <a:t>hội chợ do nhà trường tổ chức, Nam và Mai làm nước chanh để bán lấy tiền ủng hộ quỹ từ thiện. Dưới đây là số tiền để mua những nguyên liệu làm nước chanh của các bạn ấy.</a:t>
            </a:r>
          </a:p>
        </p:txBody>
      </p:sp>
      <p:sp>
        <p:nvSpPr>
          <p:cNvPr id="38" name="TextBox 37">
            <a:extLst>
              <a:ext uri="{FF2B5EF4-FFF2-40B4-BE49-F238E27FC236}">
                <a16:creationId xmlns="" xmlns:a16="http://schemas.microsoft.com/office/drawing/2014/main" id="{341E596E-3994-C134-2358-188E4A886203}"/>
              </a:ext>
            </a:extLst>
          </p:cNvPr>
          <p:cNvSpPr txBox="1"/>
          <p:nvPr/>
        </p:nvSpPr>
        <p:spPr>
          <a:xfrm>
            <a:off x="865511" y="4747837"/>
            <a:ext cx="14761640" cy="1661993"/>
          </a:xfrm>
          <a:prstGeom prst="rect">
            <a:avLst/>
          </a:prstGeom>
          <a:solidFill>
            <a:schemeClr val="bg1"/>
          </a:solidFill>
        </p:spPr>
        <p:txBody>
          <a:bodyPr wrap="square">
            <a:spAutoFit/>
          </a:bodyPr>
          <a:lstStyle/>
          <a:p>
            <a:pPr algn="l"/>
            <a:r>
              <a:rPr lang="en-US" sz="3400" b="1" i="0" dirty="0" smtClean="0">
                <a:solidFill>
                  <a:srgbClr val="0000FF"/>
                </a:solidFill>
                <a:effectLst/>
                <a:latin typeface="Times New Roman" panose="02020603050405020304" pitchFamily="18" charset="0"/>
                <a:cs typeface="Times New Roman" panose="02020603050405020304" pitchFamily="18" charset="0"/>
              </a:rPr>
              <a:t>a. </a:t>
            </a:r>
            <a:r>
              <a:rPr lang="vi-VN" sz="3400" b="1" i="0" dirty="0" smtClean="0">
                <a:solidFill>
                  <a:srgbClr val="0000FF"/>
                </a:solidFill>
                <a:effectLst/>
                <a:latin typeface="Times New Roman" panose="02020603050405020304" pitchFamily="18" charset="0"/>
                <a:cs typeface="Times New Roman" panose="02020603050405020304" pitchFamily="18" charset="0"/>
              </a:rPr>
              <a:t>Hỏi </a:t>
            </a:r>
            <a:r>
              <a:rPr lang="vi-VN" sz="3400" b="1" i="0" dirty="0">
                <a:solidFill>
                  <a:srgbClr val="0000FF"/>
                </a:solidFill>
                <a:effectLst/>
                <a:latin typeface="Times New Roman" panose="02020603050405020304" pitchFamily="18" charset="0"/>
                <a:cs typeface="Times New Roman" panose="02020603050405020304" pitchFamily="18" charset="0"/>
              </a:rPr>
              <a:t>Nam và Mai cần bao nhiêu tiền để mua số nguyên liệu trên?</a:t>
            </a:r>
          </a:p>
          <a:p>
            <a:pPr algn="l"/>
            <a:r>
              <a:rPr lang="vi-VN" sz="3400" b="1" i="0" dirty="0" smtClean="0">
                <a:solidFill>
                  <a:srgbClr val="0000FF"/>
                </a:solidFill>
                <a:effectLst/>
                <a:latin typeface="Times New Roman" panose="02020603050405020304" pitchFamily="18" charset="0"/>
                <a:cs typeface="Times New Roman" panose="02020603050405020304" pitchFamily="18" charset="0"/>
              </a:rPr>
              <a:t>b</a:t>
            </a:r>
            <a:r>
              <a:rPr lang="en-US" sz="3400" b="1" i="0" dirty="0" smtClean="0">
                <a:solidFill>
                  <a:srgbClr val="0000FF"/>
                </a:solidFill>
                <a:effectLst/>
                <a:latin typeface="Times New Roman" panose="02020603050405020304" pitchFamily="18" charset="0"/>
                <a:cs typeface="Times New Roman" panose="02020603050405020304" pitchFamily="18" charset="0"/>
              </a:rPr>
              <a:t>. </a:t>
            </a:r>
            <a:r>
              <a:rPr lang="vi-VN" sz="3400" b="1" i="0" dirty="0" smtClean="0">
                <a:solidFill>
                  <a:srgbClr val="0000FF"/>
                </a:solidFill>
                <a:effectLst/>
                <a:latin typeface="Times New Roman" panose="02020603050405020304" pitchFamily="18" charset="0"/>
                <a:cs typeface="Times New Roman" panose="02020603050405020304" pitchFamily="18" charset="0"/>
              </a:rPr>
              <a:t> </a:t>
            </a:r>
            <a:r>
              <a:rPr lang="vi-VN" sz="3400" b="1" i="0" dirty="0">
                <a:solidFill>
                  <a:srgbClr val="0000FF"/>
                </a:solidFill>
                <a:effectLst/>
                <a:latin typeface="Times New Roman" panose="02020603050405020304" pitchFamily="18" charset="0"/>
                <a:cs typeface="Times New Roman" panose="02020603050405020304" pitchFamily="18" charset="0"/>
              </a:rPr>
              <a:t>Nam và Mai bán nước chanh được 80 000 đồng. Hỏi sau khi trừ đi tiền mua nguyên liệu, hai bạn còn bao nhiêu tiền?</a:t>
            </a:r>
          </a:p>
        </p:txBody>
      </p:sp>
    </p:spTree>
    <p:extLst>
      <p:ext uri="{BB962C8B-B14F-4D97-AF65-F5344CB8AC3E}">
        <p14:creationId xmlns:p14="http://schemas.microsoft.com/office/powerpoint/2010/main" val="332853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fade">
                                      <p:cBhvr>
                                        <p:cTn id="15" dur="500"/>
                                        <p:tgtEl>
                                          <p:spTgt spid="3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fade">
                                      <p:cBhvr>
                                        <p:cTn id="20"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469E652-EBF7-191D-FA79-E8B6126CF4FA}"/>
              </a:ext>
            </a:extLst>
          </p:cNvPr>
          <p:cNvSpPr txBox="1"/>
          <p:nvPr/>
        </p:nvSpPr>
        <p:spPr>
          <a:xfrm>
            <a:off x="865510" y="683568"/>
            <a:ext cx="14617625" cy="6001643"/>
          </a:xfrm>
          <a:prstGeom prst="rect">
            <a:avLst/>
          </a:prstGeom>
          <a:solidFill>
            <a:schemeClr val="accent3">
              <a:lumMod val="20000"/>
              <a:lumOff val="80000"/>
            </a:schemeClr>
          </a:solidFill>
        </p:spPr>
        <p:txBody>
          <a:bodyPr wrap="square">
            <a:spAutoFit/>
          </a:bodyPr>
          <a:lstStyle/>
          <a:p>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Bài</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giải</a:t>
            </a:r>
            <a:endParaRPr lang="en-US" sz="4800" b="1" i="0" dirty="0">
              <a:solidFill>
                <a:srgbClr val="FF0000"/>
              </a:solidFill>
              <a:effectLst/>
              <a:latin typeface="Times New Roman" panose="02020603050405020304" pitchFamily="18" charset="0"/>
              <a:cs typeface="Times New Roman" panose="02020603050405020304" pitchFamily="18" charset="0"/>
            </a:endParaRPr>
          </a:p>
          <a:p>
            <a:pPr marL="914400" indent="-914400" algn="l">
              <a:buAutoNum type="alphaLcPeriod"/>
            </a:pPr>
            <a:r>
              <a:rPr lang="en-US" sz="4800" b="1" i="0" dirty="0" err="1" smtClean="0">
                <a:solidFill>
                  <a:srgbClr val="FF0000"/>
                </a:solidFill>
                <a:effectLst/>
                <a:latin typeface="Times New Roman" panose="02020603050405020304" pitchFamily="18" charset="0"/>
                <a:cs typeface="Times New Roman" panose="02020603050405020304" pitchFamily="18" charset="0"/>
              </a:rPr>
              <a:t>Số</a:t>
            </a:r>
            <a:r>
              <a:rPr lang="en-US" sz="4800" b="1" i="0" dirty="0" smtClean="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tiền</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smtClean="0">
                <a:solidFill>
                  <a:srgbClr val="FF0000"/>
                </a:solidFill>
                <a:effectLst/>
                <a:latin typeface="Times New Roman" panose="02020603050405020304" pitchFamily="18" charset="0"/>
                <a:cs typeface="Times New Roman" panose="02020603050405020304" pitchFamily="18" charset="0"/>
              </a:rPr>
              <a:t>cần</a:t>
            </a:r>
            <a:r>
              <a:rPr lang="en-US" sz="4800" b="1" i="0" dirty="0" smtClean="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để</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mua</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nguyên</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liệu</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trên</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smtClean="0">
                <a:solidFill>
                  <a:srgbClr val="FF0000"/>
                </a:solidFill>
                <a:effectLst/>
                <a:latin typeface="Times New Roman" panose="02020603050405020304" pitchFamily="18" charset="0"/>
                <a:cs typeface="Times New Roman" panose="02020603050405020304" pitchFamily="18" charset="0"/>
              </a:rPr>
              <a:t>là</a:t>
            </a:r>
            <a:r>
              <a:rPr lang="en-US" sz="4800" b="1" i="0" dirty="0" smtClean="0">
                <a:solidFill>
                  <a:srgbClr val="FF0000"/>
                </a:solidFill>
                <a:effectLst/>
                <a:latin typeface="Times New Roman" panose="02020603050405020304" pitchFamily="18" charset="0"/>
                <a:cs typeface="Times New Roman" panose="02020603050405020304" pitchFamily="18" charset="0"/>
              </a:rPr>
              <a:t>: </a:t>
            </a:r>
            <a:endParaRPr lang="en-US" sz="4800" b="1" i="0" dirty="0" smtClean="0">
              <a:solidFill>
                <a:srgbClr val="FF0000"/>
              </a:solidFill>
              <a:effectLst/>
              <a:latin typeface="Times New Roman" panose="02020603050405020304" pitchFamily="18" charset="0"/>
              <a:cs typeface="Times New Roman" panose="02020603050405020304" pitchFamily="18" charset="0"/>
            </a:endParaRPr>
          </a:p>
          <a:p>
            <a:pPr algn="l"/>
            <a:r>
              <a:rPr lang="en-US" sz="4800" b="1" i="0" dirty="0" smtClean="0">
                <a:solidFill>
                  <a:srgbClr val="FF0000"/>
                </a:solidFill>
                <a:effectLst/>
                <a:latin typeface="Times New Roman" panose="02020603050405020304" pitchFamily="18" charset="0"/>
                <a:cs typeface="Times New Roman" panose="02020603050405020304" pitchFamily="18" charset="0"/>
              </a:rPr>
              <a:t>            20 </a:t>
            </a:r>
            <a:r>
              <a:rPr lang="en-US" sz="4800" b="1" i="0" dirty="0">
                <a:solidFill>
                  <a:srgbClr val="FF0000"/>
                </a:solidFill>
                <a:effectLst/>
                <a:latin typeface="Times New Roman" panose="02020603050405020304" pitchFamily="18" charset="0"/>
                <a:cs typeface="Times New Roman" panose="02020603050405020304" pitchFamily="18" charset="0"/>
              </a:rPr>
              <a:t>000 + 14 000 + 10 000 = 44 000 (</a:t>
            </a:r>
            <a:r>
              <a:rPr lang="en-US" sz="4800" b="1" i="0" dirty="0" err="1">
                <a:solidFill>
                  <a:srgbClr val="FF0000"/>
                </a:solidFill>
                <a:effectLst/>
                <a:latin typeface="Times New Roman" panose="02020603050405020304" pitchFamily="18" charset="0"/>
                <a:cs typeface="Times New Roman" panose="02020603050405020304" pitchFamily="18" charset="0"/>
              </a:rPr>
              <a:t>đồng</a:t>
            </a:r>
            <a:r>
              <a:rPr lang="en-US" sz="4800" b="1" i="0" dirty="0">
                <a:solidFill>
                  <a:srgbClr val="FF0000"/>
                </a:solidFill>
                <a:effectLst/>
                <a:latin typeface="Times New Roman" panose="02020603050405020304" pitchFamily="18" charset="0"/>
                <a:cs typeface="Times New Roman" panose="02020603050405020304" pitchFamily="18" charset="0"/>
              </a:rPr>
              <a:t>)</a:t>
            </a:r>
          </a:p>
          <a:p>
            <a:pPr algn="l"/>
            <a:r>
              <a:rPr lang="en-US" sz="4800" b="1" i="0" dirty="0" smtClean="0">
                <a:solidFill>
                  <a:srgbClr val="FF0000"/>
                </a:solidFill>
                <a:effectLst/>
                <a:latin typeface="Times New Roman" panose="02020603050405020304" pitchFamily="18" charset="0"/>
                <a:cs typeface="Times New Roman" panose="02020603050405020304" pitchFamily="18" charset="0"/>
              </a:rPr>
              <a:t>b. </a:t>
            </a:r>
            <a:r>
              <a:rPr lang="en-US" sz="4800" b="1" i="0" dirty="0" err="1" smtClean="0">
                <a:solidFill>
                  <a:srgbClr val="FF0000"/>
                </a:solidFill>
                <a:effectLst/>
                <a:latin typeface="Times New Roman" panose="02020603050405020304" pitchFamily="18" charset="0"/>
                <a:cs typeface="Times New Roman" panose="02020603050405020304" pitchFamily="18" charset="0"/>
              </a:rPr>
              <a:t>Sau</a:t>
            </a:r>
            <a:r>
              <a:rPr lang="en-US" sz="4800" b="1" i="0" dirty="0" smtClean="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khi</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trừ</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đi</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tiền</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mua</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nguyên</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liệu</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hai</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bạn</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còn</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lại</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số</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tiền</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là</a:t>
            </a:r>
            <a:r>
              <a:rPr lang="en-US" sz="4800" b="1" i="0" dirty="0">
                <a:solidFill>
                  <a:srgbClr val="FF0000"/>
                </a:solidFill>
                <a:effectLst/>
                <a:latin typeface="Times New Roman" panose="02020603050405020304" pitchFamily="18" charset="0"/>
                <a:cs typeface="Times New Roman" panose="02020603050405020304" pitchFamily="18" charset="0"/>
              </a:rPr>
              <a:t>:</a:t>
            </a:r>
          </a:p>
          <a:p>
            <a:pPr lvl="2"/>
            <a:r>
              <a:rPr lang="en-US" sz="4800" b="1" i="0" dirty="0">
                <a:solidFill>
                  <a:srgbClr val="FF0000"/>
                </a:solidFill>
                <a:effectLst/>
                <a:latin typeface="Times New Roman" panose="02020603050405020304" pitchFamily="18" charset="0"/>
                <a:cs typeface="Times New Roman" panose="02020603050405020304" pitchFamily="18" charset="0"/>
              </a:rPr>
              <a:t>	80 000 – 44 000 = 36 000 (</a:t>
            </a:r>
            <a:r>
              <a:rPr lang="en-US" sz="4800" b="1" i="0" dirty="0" err="1">
                <a:solidFill>
                  <a:srgbClr val="FF0000"/>
                </a:solidFill>
                <a:effectLst/>
                <a:latin typeface="Times New Roman" panose="02020603050405020304" pitchFamily="18" charset="0"/>
                <a:cs typeface="Times New Roman" panose="02020603050405020304" pitchFamily="18" charset="0"/>
              </a:rPr>
              <a:t>đồng</a:t>
            </a:r>
            <a:r>
              <a:rPr lang="en-US" sz="4800" b="1" i="0" dirty="0">
                <a:solidFill>
                  <a:srgbClr val="FF0000"/>
                </a:solidFill>
                <a:effectLst/>
                <a:latin typeface="Times New Roman" panose="02020603050405020304" pitchFamily="18" charset="0"/>
                <a:cs typeface="Times New Roman" panose="02020603050405020304" pitchFamily="18" charset="0"/>
              </a:rPr>
              <a:t>)</a:t>
            </a:r>
          </a:p>
          <a:p>
            <a:pPr algn="l"/>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i="0" dirty="0" err="1" smtClean="0">
                <a:solidFill>
                  <a:srgbClr val="FF0000"/>
                </a:solidFill>
                <a:effectLst/>
                <a:latin typeface="Times New Roman" panose="02020603050405020304" pitchFamily="18" charset="0"/>
                <a:cs typeface="Times New Roman" panose="02020603050405020304" pitchFamily="18" charset="0"/>
              </a:rPr>
              <a:t>Đáp</a:t>
            </a:r>
            <a:r>
              <a:rPr lang="en-US" sz="4800" b="1" i="0" dirty="0" smtClean="0">
                <a:solidFill>
                  <a:srgbClr val="FF0000"/>
                </a:solidFill>
                <a:effectLst/>
                <a:latin typeface="Times New Roman" panose="02020603050405020304" pitchFamily="18" charset="0"/>
                <a:cs typeface="Times New Roman" panose="02020603050405020304" pitchFamily="18" charset="0"/>
              </a:rPr>
              <a:t> </a:t>
            </a:r>
            <a:r>
              <a:rPr lang="en-US" sz="4800" b="1" i="0" dirty="0" err="1">
                <a:solidFill>
                  <a:srgbClr val="FF0000"/>
                </a:solidFill>
                <a:effectLst/>
                <a:latin typeface="Times New Roman" panose="02020603050405020304" pitchFamily="18" charset="0"/>
                <a:cs typeface="Times New Roman" panose="02020603050405020304" pitchFamily="18" charset="0"/>
              </a:rPr>
              <a:t>số</a:t>
            </a:r>
            <a:r>
              <a:rPr lang="en-US" sz="4800" b="1" i="0" dirty="0">
                <a:solidFill>
                  <a:srgbClr val="FF0000"/>
                </a:solidFill>
                <a:effectLst/>
                <a:latin typeface="Times New Roman" panose="02020603050405020304" pitchFamily="18" charset="0"/>
                <a:cs typeface="Times New Roman" panose="02020603050405020304" pitchFamily="18" charset="0"/>
              </a:rPr>
              <a:t>: </a:t>
            </a:r>
            <a:r>
              <a:rPr lang="en-US" sz="4800" b="1" dirty="0" smtClean="0">
                <a:solidFill>
                  <a:srgbClr val="FF0000"/>
                </a:solidFill>
                <a:latin typeface="Times New Roman" panose="02020603050405020304" pitchFamily="18" charset="0"/>
                <a:cs typeface="Times New Roman" panose="02020603050405020304" pitchFamily="18" charset="0"/>
              </a:rPr>
              <a:t>a, </a:t>
            </a:r>
            <a:r>
              <a:rPr lang="en-US" sz="4800" b="1" i="0" dirty="0" smtClean="0">
                <a:solidFill>
                  <a:srgbClr val="FF0000"/>
                </a:solidFill>
                <a:effectLst/>
                <a:latin typeface="Times New Roman" panose="02020603050405020304" pitchFamily="18" charset="0"/>
                <a:cs typeface="Times New Roman" panose="02020603050405020304" pitchFamily="18" charset="0"/>
              </a:rPr>
              <a:t>44 </a:t>
            </a:r>
            <a:r>
              <a:rPr lang="en-US" sz="4800" b="1" i="0" dirty="0">
                <a:solidFill>
                  <a:srgbClr val="FF0000"/>
                </a:solidFill>
                <a:effectLst/>
                <a:latin typeface="Times New Roman" panose="02020603050405020304" pitchFamily="18" charset="0"/>
                <a:cs typeface="Times New Roman" panose="02020603050405020304" pitchFamily="18" charset="0"/>
              </a:rPr>
              <a:t>000 </a:t>
            </a:r>
            <a:r>
              <a:rPr lang="en-US" sz="4800" b="1" i="0" dirty="0" err="1" smtClean="0">
                <a:solidFill>
                  <a:srgbClr val="FF0000"/>
                </a:solidFill>
                <a:effectLst/>
                <a:latin typeface="Times New Roman" panose="02020603050405020304" pitchFamily="18" charset="0"/>
                <a:cs typeface="Times New Roman" panose="02020603050405020304" pitchFamily="18" charset="0"/>
              </a:rPr>
              <a:t>đồng</a:t>
            </a:r>
            <a:endParaRPr lang="en-US" sz="4800" b="1" dirty="0">
              <a:solidFill>
                <a:srgbClr val="FF0000"/>
              </a:solidFill>
              <a:latin typeface="Times New Roman" panose="02020603050405020304" pitchFamily="18" charset="0"/>
              <a:cs typeface="Times New Roman" panose="02020603050405020304" pitchFamily="18" charset="0"/>
            </a:endParaRPr>
          </a:p>
          <a:p>
            <a:pPr algn="l"/>
            <a:r>
              <a:rPr lang="en-US" sz="4800" b="1" i="0" dirty="0" smtClean="0">
                <a:solidFill>
                  <a:srgbClr val="FF0000"/>
                </a:solidFill>
                <a:effectLst/>
                <a:latin typeface="Times New Roman" panose="02020603050405020304" pitchFamily="18" charset="0"/>
                <a:cs typeface="Times New Roman" panose="02020603050405020304" pitchFamily="18" charset="0"/>
              </a:rPr>
              <a:t> </a:t>
            </a:r>
            <a:r>
              <a:rPr lang="en-US" sz="4800" b="1" i="0" dirty="0" smtClean="0">
                <a:solidFill>
                  <a:srgbClr val="FF0000"/>
                </a:solidFill>
                <a:effectLst/>
                <a:latin typeface="Times New Roman" panose="02020603050405020304" pitchFamily="18" charset="0"/>
                <a:cs typeface="Times New Roman" panose="02020603050405020304" pitchFamily="18" charset="0"/>
              </a:rPr>
              <a:t>                                             b, 36 </a:t>
            </a:r>
            <a:r>
              <a:rPr lang="en-US" sz="4800" b="1" i="0" dirty="0" smtClean="0">
                <a:solidFill>
                  <a:srgbClr val="FF0000"/>
                </a:solidFill>
                <a:effectLst/>
                <a:latin typeface="Times New Roman" panose="02020603050405020304" pitchFamily="18" charset="0"/>
                <a:cs typeface="Times New Roman" panose="02020603050405020304" pitchFamily="18" charset="0"/>
              </a:rPr>
              <a:t>000 </a:t>
            </a:r>
            <a:r>
              <a:rPr lang="en-US" sz="4800" b="1" i="0" dirty="0" err="1" smtClean="0">
                <a:solidFill>
                  <a:srgbClr val="FF0000"/>
                </a:solidFill>
                <a:effectLst/>
                <a:latin typeface="Times New Roman" panose="02020603050405020304" pitchFamily="18" charset="0"/>
                <a:cs typeface="Times New Roman" panose="02020603050405020304" pitchFamily="18" charset="0"/>
              </a:rPr>
              <a:t>đồng</a:t>
            </a:r>
            <a:r>
              <a:rPr lang="en-US" sz="4800" b="1" i="0" dirty="0" smtClean="0">
                <a:solidFill>
                  <a:srgbClr val="FF0000"/>
                </a:solidFill>
                <a:effectLst/>
                <a:latin typeface="Times New Roman" panose="02020603050405020304" pitchFamily="18" charset="0"/>
                <a:cs typeface="Times New Roman" panose="02020603050405020304" pitchFamily="18" charset="0"/>
              </a:rPr>
              <a:t>.</a:t>
            </a:r>
            <a:endParaRPr lang="en-US" sz="4800" b="1"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71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118E039A-63B5-FD69-C079-A1452DEC60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11967" y="2845162"/>
            <a:ext cx="16276638" cy="3341962"/>
          </a:xfrm>
          <a:prstGeom prst="rect">
            <a:avLst/>
          </a:prstGeom>
        </p:spPr>
      </p:pic>
      <p:sp>
        <p:nvSpPr>
          <p:cNvPr id="14" name="Rectangle: Rounded Corners 13">
            <a:extLst>
              <a:ext uri="{FF2B5EF4-FFF2-40B4-BE49-F238E27FC236}">
                <a16:creationId xmlns="" xmlns:a16="http://schemas.microsoft.com/office/drawing/2014/main" id="{8FF7E069-B30F-98D1-8EA1-A38E4B8A2EC0}"/>
              </a:ext>
            </a:extLst>
          </p:cNvPr>
          <p:cNvSpPr/>
          <p:nvPr/>
        </p:nvSpPr>
        <p:spPr>
          <a:xfrm>
            <a:off x="791087" y="3699595"/>
            <a:ext cx="979695" cy="872405"/>
          </a:xfrm>
          <a:prstGeom prst="roundRect">
            <a:avLst/>
          </a:prstGeom>
          <a:solidFill>
            <a:schemeClr val="bg1"/>
          </a:solid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5</a:t>
            </a:r>
          </a:p>
        </p:txBody>
      </p:sp>
      <p:sp>
        <p:nvSpPr>
          <p:cNvPr id="20" name="Rectangle: Rounded Corners 19">
            <a:extLst>
              <a:ext uri="{FF2B5EF4-FFF2-40B4-BE49-F238E27FC236}">
                <a16:creationId xmlns="" xmlns:a16="http://schemas.microsoft.com/office/drawing/2014/main" id="{BFFE8C83-8D0F-6341-4F1F-A6B2D90CD84B}"/>
              </a:ext>
            </a:extLst>
          </p:cNvPr>
          <p:cNvSpPr/>
          <p:nvPr/>
        </p:nvSpPr>
        <p:spPr>
          <a:xfrm>
            <a:off x="11663737" y="4489016"/>
            <a:ext cx="762000" cy="872405"/>
          </a:xfrm>
          <a:prstGeom prst="roundRect">
            <a:avLst/>
          </a:prstGeom>
          <a:solidFill>
            <a:schemeClr val="bg1"/>
          </a:solid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2</a:t>
            </a:r>
          </a:p>
        </p:txBody>
      </p:sp>
      <p:sp>
        <p:nvSpPr>
          <p:cNvPr id="21" name="Rectangle: Rounded Corners 20">
            <a:extLst>
              <a:ext uri="{FF2B5EF4-FFF2-40B4-BE49-F238E27FC236}">
                <a16:creationId xmlns="" xmlns:a16="http://schemas.microsoft.com/office/drawing/2014/main" id="{9C7EA010-12EB-0555-71BC-37F1245EF238}"/>
              </a:ext>
            </a:extLst>
          </p:cNvPr>
          <p:cNvSpPr/>
          <p:nvPr/>
        </p:nvSpPr>
        <p:spPr>
          <a:xfrm>
            <a:off x="7381455" y="5361421"/>
            <a:ext cx="762000" cy="872405"/>
          </a:xfrm>
          <a:prstGeom prst="roundRect">
            <a:avLst/>
          </a:prstGeom>
          <a:solidFill>
            <a:schemeClr val="bg1"/>
          </a:solid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2</a:t>
            </a:r>
          </a:p>
        </p:txBody>
      </p:sp>
      <p:sp>
        <p:nvSpPr>
          <p:cNvPr id="7" name="TextBox 6"/>
          <p:cNvSpPr txBox="1"/>
          <p:nvPr/>
        </p:nvSpPr>
        <p:spPr>
          <a:xfrm>
            <a:off x="111967" y="1910335"/>
            <a:ext cx="6154144" cy="646331"/>
          </a:xfrm>
          <a:prstGeom prst="rect">
            <a:avLst/>
          </a:prstGeom>
          <a:noFill/>
        </p:spPr>
        <p:txBody>
          <a:bodyPr wrap="square" rtlCol="0">
            <a:spAutoFit/>
          </a:bodyPr>
          <a:lstStyle/>
          <a:p>
            <a:r>
              <a:rPr lang="en-US" sz="3600" b="1" dirty="0">
                <a:solidFill>
                  <a:srgbClr val="0000FF"/>
                </a:solidFill>
                <a:latin typeface="Times New Roman" panose="02020603050405020304" pitchFamily="18" charset="0"/>
                <a:cs typeface="Times New Roman" panose="02020603050405020304" pitchFamily="18" charset="0"/>
              </a:rPr>
              <a:t>4. </a:t>
            </a:r>
            <a:r>
              <a:rPr lang="en-US" sz="3600" b="1" dirty="0" err="1">
                <a:solidFill>
                  <a:srgbClr val="0000FF"/>
                </a:solidFill>
                <a:latin typeface="Times New Roman" panose="02020603050405020304" pitchFamily="18" charset="0"/>
                <a:cs typeface="Times New Roman" panose="02020603050405020304" pitchFamily="18" charset="0"/>
              </a:rPr>
              <a:t>Số</a:t>
            </a:r>
            <a:r>
              <a:rPr lang="en-US" sz="3600" b="1" dirty="0" smtClean="0">
                <a:solidFill>
                  <a:srgbClr val="0000FF"/>
                </a:solidFill>
                <a:latin typeface="Times New Roman" panose="02020603050405020304" pitchFamily="18" charset="0"/>
                <a:cs typeface="Times New Roman" panose="02020603050405020304" pitchFamily="18" charset="0"/>
              </a:rPr>
              <a:t>?</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18" name="Text Box 14"/>
          <p:cNvSpPr txBox="1">
            <a:spLocks noChangeArrowheads="1"/>
          </p:cNvSpPr>
          <p:nvPr/>
        </p:nvSpPr>
        <p:spPr bwMode="auto">
          <a:xfrm>
            <a:off x="41277" y="1142976"/>
            <a:ext cx="16235361" cy="714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600" b="1" dirty="0" err="1" smtClean="0">
                <a:solidFill>
                  <a:srgbClr val="FF0000"/>
                </a:solidFill>
                <a:latin typeface="Times New Roman" pitchFamily="18" charset="0"/>
                <a:cs typeface="Times New Roman" pitchFamily="18" charset="0"/>
              </a:rPr>
              <a:t>Tiền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Việt</a:t>
            </a:r>
            <a:r>
              <a:rPr lang="en-US" sz="3600" b="1" dirty="0" smtClean="0">
                <a:solidFill>
                  <a:srgbClr val="FF0000"/>
                </a:solidFill>
                <a:latin typeface="Times New Roman" pitchFamily="18" charset="0"/>
                <a:cs typeface="Times New Roman" pitchFamily="18" charset="0"/>
              </a:rPr>
              <a:t> Nam</a:t>
            </a:r>
            <a:endParaRPr lang="en-US" sz="3600" b="1" dirty="0">
              <a:solidFill>
                <a:srgbClr val="FF0000"/>
              </a:solidFill>
              <a:latin typeface="Times New Roman" pitchFamily="18" charset="0"/>
              <a:cs typeface="Times New Roman" pitchFamily="18" charset="0"/>
            </a:endParaRPr>
          </a:p>
        </p:txBody>
      </p:sp>
      <p:sp>
        <p:nvSpPr>
          <p:cNvPr id="19" name="TextBox 18"/>
          <p:cNvSpPr txBox="1"/>
          <p:nvPr/>
        </p:nvSpPr>
        <p:spPr>
          <a:xfrm>
            <a:off x="41276" y="571472"/>
            <a:ext cx="16235362" cy="674321"/>
          </a:xfrm>
          <a:prstGeom prst="rect">
            <a:avLst/>
          </a:prstGeom>
          <a:noFill/>
        </p:spPr>
        <p:txBody>
          <a:bodyPr lIns="101941" tIns="50970" rIns="101941" bIns="50970">
            <a:spAutoFit/>
          </a:bodyPr>
          <a:lstStyle/>
          <a:p>
            <a:pPr algn="ctr">
              <a:defRPr/>
            </a:pPr>
            <a:r>
              <a:rPr lang="en-US" sz="3600" b="1" dirty="0" err="1">
                <a:solidFill>
                  <a:srgbClr val="0000FF"/>
                </a:solidFill>
                <a:latin typeface="Times New Roman" pitchFamily="18" charset="0"/>
                <a:cs typeface="Times New Roman" pitchFamily="18" charset="0"/>
              </a:rPr>
              <a:t>Toán</a:t>
            </a:r>
            <a:endParaRPr lang="vi-VN" sz="3600" b="1" dirty="0">
              <a:solidFill>
                <a:srgbClr val="0000FF"/>
              </a:solidFill>
              <a:latin typeface="Times New Roman" pitchFamily="18" charset="0"/>
              <a:cs typeface="Times New Roman" pitchFamily="18" charset="0"/>
            </a:endParaRPr>
          </a:p>
        </p:txBody>
      </p:sp>
      <p:sp>
        <p:nvSpPr>
          <p:cNvPr id="22" name="Rectangle 21"/>
          <p:cNvSpPr/>
          <p:nvPr/>
        </p:nvSpPr>
        <p:spPr>
          <a:xfrm>
            <a:off x="11114" y="24290"/>
            <a:ext cx="16244887" cy="663241"/>
          </a:xfrm>
          <a:prstGeom prst="rect">
            <a:avLst/>
          </a:prstGeom>
        </p:spPr>
        <p:txBody>
          <a:bodyPr lIns="95171" tIns="47585" rIns="95171" bIns="47585">
            <a:spAutoFit/>
          </a:bodyPr>
          <a:lstStyle/>
          <a:p>
            <a:pPr algn="ctr">
              <a:defRPr/>
            </a:pPr>
            <a:r>
              <a:rPr lang="vi-VN" sz="3600" b="1" dirty="0">
                <a:solidFill>
                  <a:srgbClr val="0000FF"/>
                </a:solidFill>
                <a:latin typeface="Times New Roman" panose="02020603050405020304" pitchFamily="18" charset="0"/>
                <a:cs typeface="Times New Roman" panose="02020603050405020304" pitchFamily="18" charset="0"/>
              </a:rPr>
              <a:t>Thứ </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Sáu</a:t>
            </a:r>
            <a:r>
              <a:rPr lang="en-US" sz="3600" b="1" dirty="0" smtClean="0">
                <a:solidFill>
                  <a:srgbClr val="0000FF"/>
                </a:solidFill>
                <a:latin typeface="Times New Roman" panose="02020603050405020304" pitchFamily="18" charset="0"/>
                <a:cs typeface="Times New Roman" panose="02020603050405020304" pitchFamily="18" charset="0"/>
              </a:rPr>
              <a:t>  </a:t>
            </a:r>
            <a:r>
              <a:rPr lang="vi-VN" sz="3600" b="1" dirty="0">
                <a:solidFill>
                  <a:srgbClr val="0000FF"/>
                </a:solidFill>
                <a:latin typeface="Times New Roman" panose="02020603050405020304" pitchFamily="18" charset="0"/>
                <a:cs typeface="Times New Roman" panose="02020603050405020304" pitchFamily="18" charset="0"/>
              </a:rPr>
              <a:t>ngày </a:t>
            </a:r>
            <a:r>
              <a:rPr lang="en-US" sz="3600" b="1" dirty="0" smtClean="0">
                <a:solidFill>
                  <a:srgbClr val="0000FF"/>
                </a:solidFill>
                <a:latin typeface="Times New Roman" panose="02020603050405020304" pitchFamily="18" charset="0"/>
                <a:cs typeface="Times New Roman" panose="02020603050405020304" pitchFamily="18" charset="0"/>
              </a:rPr>
              <a:t>12</a:t>
            </a:r>
            <a:r>
              <a:rPr lang="vi-VN" sz="3600" b="1" dirty="0" smtClean="0">
                <a:solidFill>
                  <a:srgbClr val="0000FF"/>
                </a:solidFill>
                <a:latin typeface="Times New Roman" panose="02020603050405020304" pitchFamily="18" charset="0"/>
                <a:cs typeface="Times New Roman" panose="02020603050405020304" pitchFamily="18" charset="0"/>
              </a:rPr>
              <a:t> </a:t>
            </a:r>
            <a:r>
              <a:rPr lang="vi-VN" sz="3600" b="1" dirty="0">
                <a:solidFill>
                  <a:srgbClr val="0000FF"/>
                </a:solidFill>
                <a:latin typeface="Times New Roman" panose="02020603050405020304" pitchFamily="18" charset="0"/>
                <a:cs typeface="Times New Roman" panose="02020603050405020304" pitchFamily="18" charset="0"/>
              </a:rPr>
              <a:t>tháng </a:t>
            </a:r>
            <a:r>
              <a:rPr lang="en-US" sz="3600" b="1" dirty="0" smtClean="0">
                <a:solidFill>
                  <a:srgbClr val="0000FF"/>
                </a:solidFill>
                <a:latin typeface="Times New Roman" panose="02020603050405020304" pitchFamily="18" charset="0"/>
                <a:cs typeface="Times New Roman" panose="02020603050405020304" pitchFamily="18" charset="0"/>
              </a:rPr>
              <a:t>4</a:t>
            </a:r>
            <a:r>
              <a:rPr lang="vi-VN" sz="3600" b="1" dirty="0" smtClean="0">
                <a:solidFill>
                  <a:srgbClr val="0000FF"/>
                </a:solidFill>
                <a:latin typeface="Times New Roman" panose="02020603050405020304" pitchFamily="18" charset="0"/>
                <a:cs typeface="Times New Roman" panose="02020603050405020304" pitchFamily="18" charset="0"/>
              </a:rPr>
              <a:t> </a:t>
            </a:r>
            <a:r>
              <a:rPr lang="vi-VN" sz="3600" b="1" dirty="0">
                <a:solidFill>
                  <a:srgbClr val="0000FF"/>
                </a:solidFill>
                <a:latin typeface="Times New Roman" panose="02020603050405020304" pitchFamily="18" charset="0"/>
                <a:cs typeface="Times New Roman" panose="02020603050405020304" pitchFamily="18" charset="0"/>
              </a:rPr>
              <a:t>năm 2024</a:t>
            </a:r>
          </a:p>
        </p:txBody>
      </p:sp>
    </p:spTree>
    <p:extLst>
      <p:ext uri="{BB962C8B-B14F-4D97-AF65-F5344CB8AC3E}">
        <p14:creationId xmlns:p14="http://schemas.microsoft.com/office/powerpoint/2010/main" val="189622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par>
                          <p:cTn id="10" fill="hold">
                            <p:stCondLst>
                              <p:cond delay="240"/>
                            </p:stCondLst>
                            <p:childTnLst>
                              <p:par>
                                <p:cTn id="11" presetID="16" presetClass="entr" presetSubtype="21"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1"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76638"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3337719" y="3124200"/>
            <a:ext cx="9829800" cy="2116138"/>
          </a:xfrm>
          <a:prstGeom prst="rect">
            <a:avLst/>
          </a:prstGeom>
        </p:spPr>
        <p:txBody>
          <a:bodyPr wrap="none" fromWordArt="1">
            <a:prstTxWarp prst="textPlain">
              <a:avLst>
                <a:gd name="adj" fmla="val 50000"/>
              </a:avLst>
            </a:prstTxWarp>
          </a:bodyPr>
          <a:lstStyle/>
          <a:p>
            <a:pPr algn="ctr"/>
            <a:r>
              <a:rPr lang="en-US" sz="5700" b="1" kern="10" dirty="0" smtClean="0">
                <a:ln w="19050">
                  <a:solidFill>
                    <a:srgbClr val="FFFF00"/>
                  </a:solidFill>
                  <a:round/>
                  <a:headEnd/>
                  <a:tailEnd/>
                </a:ln>
                <a:solidFill>
                  <a:srgbClr val="006600"/>
                </a:solidFill>
                <a:effectLst>
                  <a:outerShdw dist="35921" dir="2700000" algn="ctr" rotWithShape="0">
                    <a:srgbClr val="990000"/>
                  </a:outerShdw>
                </a:effectLst>
                <a:latin typeface="Arial"/>
                <a:cs typeface="Arial"/>
              </a:rPr>
              <a:t>CHÀO </a:t>
            </a:r>
            <a:r>
              <a:rPr lang="vi-VN" sz="5700" b="1" kern="10" dirty="0" smtClean="0">
                <a:ln w="19050">
                  <a:solidFill>
                    <a:srgbClr val="FFFF00"/>
                  </a:solidFill>
                  <a:round/>
                  <a:headEnd/>
                  <a:tailEnd/>
                </a:ln>
                <a:solidFill>
                  <a:srgbClr val="006600"/>
                </a:solidFill>
                <a:effectLst>
                  <a:outerShdw dist="35921" dir="2700000" algn="ctr" rotWithShape="0">
                    <a:srgbClr val="990000"/>
                  </a:outerShdw>
                </a:effectLst>
                <a:latin typeface="Arial"/>
                <a:cs typeface="Arial"/>
              </a:rPr>
              <a:t>CÁC EM</a:t>
            </a:r>
            <a:r>
              <a:rPr lang="en-US" sz="5700" b="1" kern="10" dirty="0" smtClean="0">
                <a:ln w="19050">
                  <a:solidFill>
                    <a:srgbClr val="FFFF00"/>
                  </a:solidFill>
                  <a:round/>
                  <a:headEnd/>
                  <a:tailEnd/>
                </a:ln>
                <a:solidFill>
                  <a:srgbClr val="006600"/>
                </a:solidFill>
                <a:effectLst>
                  <a:outerShdw dist="35921" dir="2700000" algn="ctr" rotWithShape="0">
                    <a:srgbClr val="990000"/>
                  </a:outerShdw>
                </a:effectLst>
                <a:latin typeface="Arial"/>
                <a:cs typeface="Arial"/>
              </a:rPr>
              <a:t>!</a:t>
            </a:r>
            <a:endParaRPr lang="en-US" sz="5700" b="1" kern="10" dirty="0">
              <a:ln w="19050">
                <a:solidFill>
                  <a:srgbClr val="FFFF00"/>
                </a:solidFill>
                <a:round/>
                <a:headEnd/>
                <a:tailEnd/>
              </a:ln>
              <a:solidFill>
                <a:srgbClr val="0066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233286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2"/>
          <p:cNvPicPr>
            <a:picLocks noChangeAspect="1"/>
          </p:cNvPicPr>
          <p:nvPr/>
        </p:nvPicPr>
        <p:blipFill>
          <a:blip r:embed="rId3">
            <a:extLst>
              <a:ext uri="{28A0092B-C50C-407E-A947-70E740481C1C}">
                <a14:useLocalDpi xmlns:a14="http://schemas.microsoft.com/office/drawing/2010/main" val="0"/>
              </a:ext>
            </a:extLst>
          </a:blip>
          <a:srcRect l="5428"/>
          <a:stretch>
            <a:fillRect/>
          </a:stretch>
        </p:blipFill>
        <p:spPr bwMode="auto">
          <a:xfrm>
            <a:off x="20639" y="24291"/>
            <a:ext cx="16235362" cy="909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椭圆 3">
            <a:extLst/>
          </p:cNvPr>
          <p:cNvSpPr/>
          <p:nvPr/>
        </p:nvSpPr>
        <p:spPr>
          <a:xfrm rot="920767">
            <a:off x="5041900" y="1727506"/>
            <a:ext cx="6426200" cy="6046729"/>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171" tIns="47585" rIns="95171" bIns="47585" anchor="ctr"/>
          <a:lstStyle/>
          <a:p>
            <a:pPr algn="ctr" defTabSz="1214469">
              <a:defRPr/>
            </a:pPr>
            <a:endParaRPr lang="zh-CN" altLang="en-US" sz="2400" dirty="0">
              <a:solidFill>
                <a:prstClr val="white"/>
              </a:solidFill>
              <a:latin typeface="等线" panose="020F0502020204030204"/>
              <a:ea typeface="等线" panose="02010600030101010101" pitchFamily="2" charset="-122"/>
            </a:endParaRPr>
          </a:p>
        </p:txBody>
      </p:sp>
      <p:sp>
        <p:nvSpPr>
          <p:cNvPr id="6" name="文本框 5">
            <a:extLst/>
          </p:cNvPr>
          <p:cNvSpPr txBox="1"/>
          <p:nvPr/>
        </p:nvSpPr>
        <p:spPr>
          <a:xfrm>
            <a:off x="6234114" y="3418058"/>
            <a:ext cx="4459287" cy="2804533"/>
          </a:xfrm>
          <a:prstGeom prst="rect">
            <a:avLst/>
          </a:prstGeom>
          <a:noFill/>
        </p:spPr>
        <p:txBody>
          <a:bodyPr lIns="95171" tIns="47585" rIns="95171" bIns="47585">
            <a:spAutoFit/>
          </a:bodyPr>
          <a:lstStyle/>
          <a:p>
            <a:pPr algn="ctr" defTabSz="1214469">
              <a:defRPr/>
            </a:pPr>
            <a:r>
              <a:rPr lang="en-US" altLang="zh-CN" sz="8800" b="1" dirty="0" smtClean="0">
                <a:solidFill>
                  <a:srgbClr val="FF0000"/>
                </a:solidFill>
                <a:effectLst>
                  <a:glow rad="152400">
                    <a:prstClr val="white">
                      <a:alpha val="40000"/>
                    </a:prstClr>
                  </a:glow>
                  <a:outerShdw blurRad="38100" dist="38100" dir="2700000" algn="tl">
                    <a:srgbClr val="000000">
                      <a:alpha val="43137"/>
                    </a:srgbClr>
                  </a:outerShdw>
                </a:effectLst>
                <a:latin typeface="Times New Roman" pitchFamily="18" charset="0"/>
                <a:ea typeface="小单纯体" panose="02010601030101010101" pitchFamily="2" charset="-122"/>
                <a:cs typeface="Times New Roman" pitchFamily="18" charset="0"/>
              </a:rPr>
              <a:t>KHỞI ĐỘNG</a:t>
            </a:r>
            <a:endParaRPr lang="zh-CN" altLang="en-US" sz="8800" b="1" dirty="0">
              <a:solidFill>
                <a:srgbClr val="FF0000"/>
              </a:solidFill>
              <a:effectLst>
                <a:glow rad="152400">
                  <a:prstClr val="white">
                    <a:alpha val="40000"/>
                  </a:prstClr>
                </a:glow>
                <a:outerShdw blurRad="38100" dist="38100" dir="2700000" algn="tl">
                  <a:srgbClr val="000000">
                    <a:alpha val="43137"/>
                  </a:srgbClr>
                </a:outerShdw>
              </a:effectLst>
              <a:latin typeface="Times New Roman" pitchFamily="18" charset="0"/>
              <a:ea typeface="小单纯体" panose="02010601030101010101" pitchFamily="2" charset="-122"/>
              <a:cs typeface="Times New Roman" pitchFamily="18" charset="0"/>
            </a:endParaRPr>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rcRect t="18047" b="12019"/>
          <a:stretch>
            <a:fillRect/>
          </a:stretch>
        </p:blipFill>
        <p:spPr bwMode="auto">
          <a:xfrm rot="20009610">
            <a:off x="3475038" y="4217428"/>
            <a:ext cx="3930650" cy="36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0639" y="782506"/>
            <a:ext cx="16235362" cy="674321"/>
          </a:xfrm>
          <a:prstGeom prst="rect">
            <a:avLst/>
          </a:prstGeom>
          <a:noFill/>
        </p:spPr>
        <p:txBody>
          <a:bodyPr lIns="101941" tIns="50970" rIns="101941" bIns="50970">
            <a:spAutoFit/>
          </a:bodyPr>
          <a:lstStyle/>
          <a:p>
            <a:pPr algn="ctr">
              <a:defRPr/>
            </a:pPr>
            <a:r>
              <a:rPr lang="en-US" sz="3700" b="1" dirty="0" err="1">
                <a:solidFill>
                  <a:srgbClr val="0000FF"/>
                </a:solidFill>
                <a:latin typeface="Times New Roman" pitchFamily="18" charset="0"/>
                <a:cs typeface="Times New Roman" pitchFamily="18" charset="0"/>
              </a:rPr>
              <a:t>Toán</a:t>
            </a:r>
            <a:endParaRPr lang="vi-VN" sz="3700" b="1" dirty="0">
              <a:solidFill>
                <a:srgbClr val="0000FF"/>
              </a:solidFill>
              <a:latin typeface="Times New Roman" pitchFamily="18" charset="0"/>
              <a:cs typeface="Times New Roman" pitchFamily="18" charset="0"/>
            </a:endParaRPr>
          </a:p>
        </p:txBody>
      </p:sp>
      <p:sp>
        <p:nvSpPr>
          <p:cNvPr id="9" name="Rectangle 8"/>
          <p:cNvSpPr/>
          <p:nvPr/>
        </p:nvSpPr>
        <p:spPr>
          <a:xfrm>
            <a:off x="11114" y="24290"/>
            <a:ext cx="16244887" cy="663241"/>
          </a:xfrm>
          <a:prstGeom prst="rect">
            <a:avLst/>
          </a:prstGeom>
        </p:spPr>
        <p:txBody>
          <a:bodyPr lIns="95171" tIns="47585" rIns="95171" bIns="47585">
            <a:spAutoFit/>
          </a:bodyPr>
          <a:lstStyle/>
          <a:p>
            <a:pPr algn="ctr">
              <a:defRPr/>
            </a:pPr>
            <a:r>
              <a:rPr lang="vi-VN" sz="3700" b="1" dirty="0">
                <a:solidFill>
                  <a:srgbClr val="0000FF"/>
                </a:solidFill>
                <a:latin typeface="Times New Roman" panose="02020603050405020304" pitchFamily="18" charset="0"/>
                <a:cs typeface="Times New Roman" panose="02020603050405020304" pitchFamily="18" charset="0"/>
              </a:rPr>
              <a:t>Thứ </a:t>
            </a:r>
            <a:r>
              <a:rPr lang="en-US" sz="3700" b="1" dirty="0" smtClean="0">
                <a:solidFill>
                  <a:srgbClr val="0000FF"/>
                </a:solidFill>
                <a:latin typeface="Times New Roman" panose="02020603050405020304" pitchFamily="18" charset="0"/>
                <a:cs typeface="Times New Roman" panose="02020603050405020304" pitchFamily="18" charset="0"/>
              </a:rPr>
              <a:t> </a:t>
            </a:r>
            <a:r>
              <a:rPr lang="en-US" sz="3700" b="1" dirty="0" err="1" smtClean="0">
                <a:solidFill>
                  <a:srgbClr val="0000FF"/>
                </a:solidFill>
                <a:latin typeface="Times New Roman" panose="02020603050405020304" pitchFamily="18" charset="0"/>
                <a:cs typeface="Times New Roman" panose="02020603050405020304" pitchFamily="18" charset="0"/>
              </a:rPr>
              <a:t>Năm</a:t>
            </a:r>
            <a:r>
              <a:rPr lang="en-US" sz="3700" b="1" dirty="0" smtClean="0">
                <a:solidFill>
                  <a:srgbClr val="0000FF"/>
                </a:solidFill>
                <a:latin typeface="Times New Roman" panose="02020603050405020304" pitchFamily="18" charset="0"/>
                <a:cs typeface="Times New Roman" panose="02020603050405020304" pitchFamily="18" charset="0"/>
              </a:rPr>
              <a:t>  </a:t>
            </a:r>
            <a:r>
              <a:rPr lang="vi-VN" sz="3700" b="1" dirty="0">
                <a:solidFill>
                  <a:srgbClr val="0000FF"/>
                </a:solidFill>
                <a:latin typeface="Times New Roman" panose="02020603050405020304" pitchFamily="18" charset="0"/>
                <a:cs typeface="Times New Roman" panose="02020603050405020304" pitchFamily="18" charset="0"/>
              </a:rPr>
              <a:t>ngày </a:t>
            </a:r>
            <a:r>
              <a:rPr lang="en-US" sz="3700" b="1" dirty="0" smtClean="0">
                <a:solidFill>
                  <a:srgbClr val="0000FF"/>
                </a:solidFill>
                <a:latin typeface="Times New Roman" panose="02020603050405020304" pitchFamily="18" charset="0"/>
                <a:cs typeface="Times New Roman" panose="02020603050405020304" pitchFamily="18" charset="0"/>
              </a:rPr>
              <a:t>11</a:t>
            </a:r>
            <a:r>
              <a:rPr lang="vi-VN" sz="3700" b="1" dirty="0" smtClean="0">
                <a:solidFill>
                  <a:srgbClr val="0000FF"/>
                </a:solidFill>
                <a:latin typeface="Times New Roman" panose="02020603050405020304" pitchFamily="18" charset="0"/>
                <a:cs typeface="Times New Roman" panose="02020603050405020304" pitchFamily="18" charset="0"/>
              </a:rPr>
              <a:t> </a:t>
            </a:r>
            <a:r>
              <a:rPr lang="vi-VN" sz="3700" b="1" dirty="0">
                <a:solidFill>
                  <a:srgbClr val="0000FF"/>
                </a:solidFill>
                <a:latin typeface="Times New Roman" panose="02020603050405020304" pitchFamily="18" charset="0"/>
                <a:cs typeface="Times New Roman" panose="02020603050405020304" pitchFamily="18" charset="0"/>
              </a:rPr>
              <a:t>tháng </a:t>
            </a:r>
            <a:r>
              <a:rPr lang="en-US" sz="3700" b="1" dirty="0" smtClean="0">
                <a:solidFill>
                  <a:srgbClr val="0000FF"/>
                </a:solidFill>
                <a:latin typeface="Times New Roman" panose="02020603050405020304" pitchFamily="18" charset="0"/>
                <a:cs typeface="Times New Roman" panose="02020603050405020304" pitchFamily="18" charset="0"/>
              </a:rPr>
              <a:t>4</a:t>
            </a:r>
            <a:r>
              <a:rPr lang="vi-VN" sz="3700" b="1" dirty="0" smtClean="0">
                <a:solidFill>
                  <a:srgbClr val="0000FF"/>
                </a:solidFill>
                <a:latin typeface="Times New Roman" panose="02020603050405020304" pitchFamily="18" charset="0"/>
                <a:cs typeface="Times New Roman" panose="02020603050405020304" pitchFamily="18" charset="0"/>
              </a:rPr>
              <a:t> </a:t>
            </a:r>
            <a:r>
              <a:rPr lang="vi-VN" sz="3700" b="1" dirty="0">
                <a:solidFill>
                  <a:srgbClr val="0000FF"/>
                </a:solidFill>
                <a:latin typeface="Times New Roman" panose="02020603050405020304" pitchFamily="18" charset="0"/>
                <a:cs typeface="Times New Roman" panose="02020603050405020304" pitchFamily="18" charset="0"/>
              </a:rPr>
              <a:t>năm 2024</a:t>
            </a:r>
          </a:p>
        </p:txBody>
      </p:sp>
    </p:spTree>
    <p:extLst>
      <p:ext uri="{BB962C8B-B14F-4D97-AF65-F5344CB8AC3E}">
        <p14:creationId xmlns:p14="http://schemas.microsoft.com/office/powerpoint/2010/main" val="277017636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4"/>
          <p:cNvSpPr txBox="1">
            <a:spLocks noChangeArrowheads="1"/>
          </p:cNvSpPr>
          <p:nvPr/>
        </p:nvSpPr>
        <p:spPr bwMode="auto">
          <a:xfrm>
            <a:off x="0" y="1316378"/>
            <a:ext cx="16235361" cy="714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700" b="1" dirty="0" err="1" smtClean="0">
                <a:solidFill>
                  <a:srgbClr val="FF0000"/>
                </a:solidFill>
                <a:latin typeface="Times New Roman" pitchFamily="18" charset="0"/>
                <a:cs typeface="Times New Roman" pitchFamily="18" charset="0"/>
              </a:rPr>
              <a:t>Tiền</a:t>
            </a:r>
            <a:r>
              <a:rPr lang="en-US" sz="3700" b="1" dirty="0" smtClean="0">
                <a:solidFill>
                  <a:srgbClr val="FF0000"/>
                </a:solidFill>
                <a:latin typeface="Times New Roman" pitchFamily="18" charset="0"/>
                <a:cs typeface="Times New Roman" pitchFamily="18" charset="0"/>
              </a:rPr>
              <a:t> </a:t>
            </a:r>
            <a:r>
              <a:rPr lang="en-US" sz="3700" b="1" dirty="0" err="1" smtClean="0">
                <a:solidFill>
                  <a:srgbClr val="FF0000"/>
                </a:solidFill>
                <a:latin typeface="Times New Roman" pitchFamily="18" charset="0"/>
                <a:cs typeface="Times New Roman" pitchFamily="18" charset="0"/>
              </a:rPr>
              <a:t>Việt</a:t>
            </a:r>
            <a:r>
              <a:rPr lang="en-US" sz="3700" b="1" dirty="0" smtClean="0">
                <a:solidFill>
                  <a:srgbClr val="FF0000"/>
                </a:solidFill>
                <a:latin typeface="Times New Roman" pitchFamily="18" charset="0"/>
                <a:cs typeface="Times New Roman" pitchFamily="18" charset="0"/>
              </a:rPr>
              <a:t> Nam</a:t>
            </a:r>
            <a:endParaRPr lang="en-US" sz="3700" b="1" dirty="0">
              <a:solidFill>
                <a:srgbClr val="FF0000"/>
              </a:solidFill>
              <a:latin typeface="Times New Roman" pitchFamily="18" charset="0"/>
              <a:cs typeface="Times New Roman" pitchFamily="18" charset="0"/>
            </a:endParaRPr>
          </a:p>
        </p:txBody>
      </p:sp>
      <p:sp>
        <p:nvSpPr>
          <p:cNvPr id="8" name="Text Box 14">
            <a:extLst>
              <a:ext uri="{FF2B5EF4-FFF2-40B4-BE49-F238E27FC236}">
                <a16:creationId xmlns="" xmlns:a16="http://schemas.microsoft.com/office/drawing/2014/main" id="{24790D4F-768B-97A9-2CFC-CE125654FA56}"/>
              </a:ext>
            </a:extLst>
          </p:cNvPr>
          <p:cNvSpPr txBox="1">
            <a:spLocks noChangeArrowheads="1"/>
          </p:cNvSpPr>
          <p:nvPr/>
        </p:nvSpPr>
        <p:spPr bwMode="auto">
          <a:xfrm>
            <a:off x="-35721" y="1934145"/>
            <a:ext cx="111252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3200" b="1" dirty="0" smtClean="0">
                <a:solidFill>
                  <a:srgbClr val="006600"/>
                </a:solidFill>
                <a:latin typeface="Times New Roman" pitchFamily="18" charset="0"/>
                <a:cs typeface="Times New Roman" pitchFamily="18" charset="0"/>
              </a:rPr>
              <a:t>* </a:t>
            </a:r>
            <a:r>
              <a:rPr lang="en-US" sz="3200" b="1" dirty="0" err="1" smtClean="0">
                <a:solidFill>
                  <a:srgbClr val="006600"/>
                </a:solidFill>
                <a:latin typeface="Times New Roman" pitchFamily="18" charset="0"/>
                <a:cs typeface="Times New Roman" pitchFamily="18" charset="0"/>
              </a:rPr>
              <a:t>Các</a:t>
            </a:r>
            <a:r>
              <a:rPr lang="en-US" sz="3200" b="1" dirty="0" smtClean="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tờ</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tiền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từ</a:t>
            </a:r>
            <a:r>
              <a:rPr lang="en-US" sz="3200" b="1" dirty="0">
                <a:solidFill>
                  <a:srgbClr val="006600"/>
                </a:solidFill>
                <a:latin typeface="Times New Roman" pitchFamily="18" charset="0"/>
                <a:cs typeface="Times New Roman" pitchFamily="18" charset="0"/>
              </a:rPr>
              <a:t> 1 000 </a:t>
            </a:r>
            <a:r>
              <a:rPr lang="en-US" sz="3200" b="1" dirty="0" err="1">
                <a:solidFill>
                  <a:srgbClr val="006600"/>
                </a:solidFill>
                <a:latin typeface="Times New Roman" pitchFamily="18" charset="0"/>
                <a:cs typeface="Times New Roman" pitchFamily="18" charset="0"/>
              </a:rPr>
              <a:t>đồng</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trở</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lên</a:t>
            </a:r>
            <a:r>
              <a:rPr lang="en-US" sz="3200" b="1" dirty="0">
                <a:solidFill>
                  <a:srgbClr val="006600"/>
                </a:solidFill>
                <a:latin typeface="Times New Roman" pitchFamily="18" charset="0"/>
                <a:cs typeface="Times New Roman" pitchFamily="18" charset="0"/>
              </a:rPr>
              <a:t>.</a:t>
            </a:r>
          </a:p>
        </p:txBody>
      </p:sp>
      <p:sp>
        <p:nvSpPr>
          <p:cNvPr id="9" name="TextBox 8"/>
          <p:cNvSpPr txBox="1"/>
          <p:nvPr/>
        </p:nvSpPr>
        <p:spPr>
          <a:xfrm>
            <a:off x="20639" y="642057"/>
            <a:ext cx="16235362" cy="674321"/>
          </a:xfrm>
          <a:prstGeom prst="rect">
            <a:avLst/>
          </a:prstGeom>
          <a:noFill/>
        </p:spPr>
        <p:txBody>
          <a:bodyPr lIns="101941" tIns="50970" rIns="101941" bIns="50970">
            <a:spAutoFit/>
          </a:bodyPr>
          <a:lstStyle/>
          <a:p>
            <a:pPr algn="ctr">
              <a:defRPr/>
            </a:pPr>
            <a:r>
              <a:rPr lang="en-US" sz="3700" b="1" dirty="0" err="1">
                <a:solidFill>
                  <a:srgbClr val="0000FF"/>
                </a:solidFill>
                <a:latin typeface="Times New Roman" pitchFamily="18" charset="0"/>
                <a:cs typeface="Times New Roman" pitchFamily="18" charset="0"/>
              </a:rPr>
              <a:t>Toán</a:t>
            </a:r>
            <a:endParaRPr lang="vi-VN" sz="3700" b="1" dirty="0">
              <a:solidFill>
                <a:srgbClr val="0000FF"/>
              </a:solidFill>
              <a:latin typeface="Times New Roman" pitchFamily="18" charset="0"/>
              <a:cs typeface="Times New Roman" pitchFamily="18" charset="0"/>
            </a:endParaRPr>
          </a:p>
        </p:txBody>
      </p:sp>
      <p:sp>
        <p:nvSpPr>
          <p:cNvPr id="10" name="Rectangle 9"/>
          <p:cNvSpPr/>
          <p:nvPr/>
        </p:nvSpPr>
        <p:spPr>
          <a:xfrm>
            <a:off x="11114" y="24290"/>
            <a:ext cx="16244887" cy="663241"/>
          </a:xfrm>
          <a:prstGeom prst="rect">
            <a:avLst/>
          </a:prstGeom>
        </p:spPr>
        <p:txBody>
          <a:bodyPr lIns="95171" tIns="47585" rIns="95171" bIns="47585">
            <a:spAutoFit/>
          </a:bodyPr>
          <a:lstStyle/>
          <a:p>
            <a:pPr algn="ctr">
              <a:defRPr/>
            </a:pPr>
            <a:r>
              <a:rPr lang="vi-VN" sz="3700" b="1" dirty="0">
                <a:solidFill>
                  <a:srgbClr val="0000FF"/>
                </a:solidFill>
                <a:latin typeface="Times New Roman" panose="02020603050405020304" pitchFamily="18" charset="0"/>
                <a:cs typeface="Times New Roman" panose="02020603050405020304" pitchFamily="18" charset="0"/>
              </a:rPr>
              <a:t>Thứ </a:t>
            </a:r>
            <a:r>
              <a:rPr lang="en-US" sz="3700" b="1" dirty="0" smtClean="0">
                <a:solidFill>
                  <a:srgbClr val="0000FF"/>
                </a:solidFill>
                <a:latin typeface="Times New Roman" panose="02020603050405020304" pitchFamily="18" charset="0"/>
                <a:cs typeface="Times New Roman" panose="02020603050405020304" pitchFamily="18" charset="0"/>
              </a:rPr>
              <a:t> </a:t>
            </a:r>
            <a:r>
              <a:rPr lang="en-US" sz="3700" b="1" dirty="0" err="1" smtClean="0">
                <a:solidFill>
                  <a:srgbClr val="0000FF"/>
                </a:solidFill>
                <a:latin typeface="Times New Roman" panose="02020603050405020304" pitchFamily="18" charset="0"/>
                <a:cs typeface="Times New Roman" panose="02020603050405020304" pitchFamily="18" charset="0"/>
              </a:rPr>
              <a:t>Năm</a:t>
            </a:r>
            <a:r>
              <a:rPr lang="en-US" sz="3700" b="1" dirty="0" smtClean="0">
                <a:solidFill>
                  <a:srgbClr val="0000FF"/>
                </a:solidFill>
                <a:latin typeface="Times New Roman" panose="02020603050405020304" pitchFamily="18" charset="0"/>
                <a:cs typeface="Times New Roman" panose="02020603050405020304" pitchFamily="18" charset="0"/>
              </a:rPr>
              <a:t>  </a:t>
            </a:r>
            <a:r>
              <a:rPr lang="vi-VN" sz="3700" b="1" dirty="0">
                <a:solidFill>
                  <a:srgbClr val="0000FF"/>
                </a:solidFill>
                <a:latin typeface="Times New Roman" panose="02020603050405020304" pitchFamily="18" charset="0"/>
                <a:cs typeface="Times New Roman" panose="02020603050405020304" pitchFamily="18" charset="0"/>
              </a:rPr>
              <a:t>ngày </a:t>
            </a:r>
            <a:r>
              <a:rPr lang="en-US" sz="3700" b="1" dirty="0" smtClean="0">
                <a:solidFill>
                  <a:srgbClr val="0000FF"/>
                </a:solidFill>
                <a:latin typeface="Times New Roman" panose="02020603050405020304" pitchFamily="18" charset="0"/>
                <a:cs typeface="Times New Roman" panose="02020603050405020304" pitchFamily="18" charset="0"/>
              </a:rPr>
              <a:t>11</a:t>
            </a:r>
            <a:r>
              <a:rPr lang="vi-VN" sz="3700" b="1" dirty="0" smtClean="0">
                <a:solidFill>
                  <a:srgbClr val="0000FF"/>
                </a:solidFill>
                <a:latin typeface="Times New Roman" panose="02020603050405020304" pitchFamily="18" charset="0"/>
                <a:cs typeface="Times New Roman" panose="02020603050405020304" pitchFamily="18" charset="0"/>
              </a:rPr>
              <a:t> </a:t>
            </a:r>
            <a:r>
              <a:rPr lang="vi-VN" sz="3700" b="1" dirty="0">
                <a:solidFill>
                  <a:srgbClr val="0000FF"/>
                </a:solidFill>
                <a:latin typeface="Times New Roman" panose="02020603050405020304" pitchFamily="18" charset="0"/>
                <a:cs typeface="Times New Roman" panose="02020603050405020304" pitchFamily="18" charset="0"/>
              </a:rPr>
              <a:t>tháng </a:t>
            </a:r>
            <a:r>
              <a:rPr lang="en-US" sz="3700" b="1" dirty="0" smtClean="0">
                <a:solidFill>
                  <a:srgbClr val="0000FF"/>
                </a:solidFill>
                <a:latin typeface="Times New Roman" panose="02020603050405020304" pitchFamily="18" charset="0"/>
                <a:cs typeface="Times New Roman" panose="02020603050405020304" pitchFamily="18" charset="0"/>
              </a:rPr>
              <a:t>4</a:t>
            </a:r>
            <a:r>
              <a:rPr lang="vi-VN" sz="3700" b="1" dirty="0" smtClean="0">
                <a:solidFill>
                  <a:srgbClr val="0000FF"/>
                </a:solidFill>
                <a:latin typeface="Times New Roman" panose="02020603050405020304" pitchFamily="18" charset="0"/>
                <a:cs typeface="Times New Roman" panose="02020603050405020304" pitchFamily="18" charset="0"/>
              </a:rPr>
              <a:t> </a:t>
            </a:r>
            <a:r>
              <a:rPr lang="vi-VN" sz="3700" b="1" dirty="0">
                <a:solidFill>
                  <a:srgbClr val="0000FF"/>
                </a:solidFill>
                <a:latin typeface="Times New Roman" panose="02020603050405020304" pitchFamily="18" charset="0"/>
                <a:cs typeface="Times New Roman" panose="02020603050405020304" pitchFamily="18" charset="0"/>
              </a:rPr>
              <a:t>năm 2024</a:t>
            </a: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64D366A0-35AB-3CC9-5C7C-1F2BF07EA1D6}"/>
              </a:ext>
            </a:extLst>
          </p:cNvPr>
          <p:cNvPicPr>
            <a:picLocks noChangeAspect="1"/>
          </p:cNvPicPr>
          <p:nvPr/>
        </p:nvPicPr>
        <p:blipFill rotWithShape="1">
          <a:blip r:embed="rId2"/>
          <a:srcRect l="1415" r="50000" b="67484"/>
          <a:stretch/>
        </p:blipFill>
        <p:spPr>
          <a:xfrm>
            <a:off x="215659" y="13984"/>
            <a:ext cx="3413764" cy="1756597"/>
          </a:xfrm>
          <a:prstGeom prst="rect">
            <a:avLst/>
          </a:prstGeom>
        </p:spPr>
      </p:pic>
      <p:pic>
        <p:nvPicPr>
          <p:cNvPr id="49" name="Picture 48">
            <a:extLst>
              <a:ext uri="{FF2B5EF4-FFF2-40B4-BE49-F238E27FC236}">
                <a16:creationId xmlns="" xmlns:a16="http://schemas.microsoft.com/office/drawing/2014/main" id="{A4447D80-C282-8414-DFC4-181F750A7EEA}"/>
              </a:ext>
            </a:extLst>
          </p:cNvPr>
          <p:cNvPicPr>
            <a:picLocks noChangeAspect="1"/>
          </p:cNvPicPr>
          <p:nvPr/>
        </p:nvPicPr>
        <p:blipFill rotWithShape="1">
          <a:blip r:embed="rId2"/>
          <a:srcRect l="50000" r="-1415" b="67484"/>
          <a:stretch/>
        </p:blipFill>
        <p:spPr>
          <a:xfrm>
            <a:off x="3999334" y="13984"/>
            <a:ext cx="3612620" cy="1756597"/>
          </a:xfrm>
          <a:prstGeom prst="rect">
            <a:avLst/>
          </a:prstGeom>
        </p:spPr>
      </p:pic>
      <p:pic>
        <p:nvPicPr>
          <p:cNvPr id="50" name="Picture 49">
            <a:extLst>
              <a:ext uri="{FF2B5EF4-FFF2-40B4-BE49-F238E27FC236}">
                <a16:creationId xmlns="" xmlns:a16="http://schemas.microsoft.com/office/drawing/2014/main" id="{9BC17DB3-F8B8-92A8-81DF-1F2126CD5082}"/>
              </a:ext>
            </a:extLst>
          </p:cNvPr>
          <p:cNvPicPr>
            <a:picLocks noChangeAspect="1"/>
          </p:cNvPicPr>
          <p:nvPr/>
        </p:nvPicPr>
        <p:blipFill rotWithShape="1">
          <a:blip r:embed="rId2"/>
          <a:srcRect l="1415" t="34805" r="50000" b="32679"/>
          <a:stretch/>
        </p:blipFill>
        <p:spPr>
          <a:xfrm>
            <a:off x="215659" y="1891809"/>
            <a:ext cx="3413764" cy="1756597"/>
          </a:xfrm>
          <a:prstGeom prst="rect">
            <a:avLst/>
          </a:prstGeom>
        </p:spPr>
      </p:pic>
      <p:pic>
        <p:nvPicPr>
          <p:cNvPr id="51" name="Picture 50">
            <a:extLst>
              <a:ext uri="{FF2B5EF4-FFF2-40B4-BE49-F238E27FC236}">
                <a16:creationId xmlns="" xmlns:a16="http://schemas.microsoft.com/office/drawing/2014/main" id="{C8FF5CAA-3AE9-4054-3EF2-8C726A7EE4EA}"/>
              </a:ext>
            </a:extLst>
          </p:cNvPr>
          <p:cNvPicPr>
            <a:picLocks noChangeAspect="1"/>
          </p:cNvPicPr>
          <p:nvPr/>
        </p:nvPicPr>
        <p:blipFill rotWithShape="1">
          <a:blip r:embed="rId2"/>
          <a:srcRect l="49943" t="32517" r="-1414" b="32679"/>
          <a:stretch/>
        </p:blipFill>
        <p:spPr>
          <a:xfrm>
            <a:off x="3980284" y="1828830"/>
            <a:ext cx="3616589" cy="1880190"/>
          </a:xfrm>
          <a:prstGeom prst="rect">
            <a:avLst/>
          </a:prstGeom>
        </p:spPr>
      </p:pic>
      <p:pic>
        <p:nvPicPr>
          <p:cNvPr id="52" name="Picture 51">
            <a:extLst>
              <a:ext uri="{FF2B5EF4-FFF2-40B4-BE49-F238E27FC236}">
                <a16:creationId xmlns="" xmlns:a16="http://schemas.microsoft.com/office/drawing/2014/main" id="{6A4A7ED8-35EA-FD42-FD20-3D865538DA50}"/>
              </a:ext>
            </a:extLst>
          </p:cNvPr>
          <p:cNvPicPr>
            <a:picLocks noChangeAspect="1"/>
          </p:cNvPicPr>
          <p:nvPr/>
        </p:nvPicPr>
        <p:blipFill rotWithShape="1">
          <a:blip r:embed="rId2"/>
          <a:srcRect l="1415" t="67673" r="50000" b="902"/>
          <a:stretch/>
        </p:blipFill>
        <p:spPr>
          <a:xfrm>
            <a:off x="215659" y="3748852"/>
            <a:ext cx="3413764" cy="1697668"/>
          </a:xfrm>
          <a:prstGeom prst="rect">
            <a:avLst/>
          </a:prstGeom>
        </p:spPr>
      </p:pic>
      <p:pic>
        <p:nvPicPr>
          <p:cNvPr id="53" name="Picture 52">
            <a:extLst>
              <a:ext uri="{FF2B5EF4-FFF2-40B4-BE49-F238E27FC236}">
                <a16:creationId xmlns="" xmlns:a16="http://schemas.microsoft.com/office/drawing/2014/main" id="{BCB8EE86-4ACF-4A15-FD49-143E1B4758F9}"/>
              </a:ext>
            </a:extLst>
          </p:cNvPr>
          <p:cNvPicPr>
            <a:picLocks noChangeAspect="1"/>
          </p:cNvPicPr>
          <p:nvPr/>
        </p:nvPicPr>
        <p:blipFill rotWithShape="1">
          <a:blip r:embed="rId2"/>
          <a:srcRect l="49943" t="67320" r="-1414" b="238"/>
          <a:stretch/>
        </p:blipFill>
        <p:spPr>
          <a:xfrm>
            <a:off x="4021391" y="3763921"/>
            <a:ext cx="3616589" cy="1752600"/>
          </a:xfrm>
          <a:prstGeom prst="rect">
            <a:avLst/>
          </a:prstGeom>
        </p:spPr>
      </p:pic>
      <p:pic>
        <p:nvPicPr>
          <p:cNvPr id="54" name="Picture 53">
            <a:extLst>
              <a:ext uri="{FF2B5EF4-FFF2-40B4-BE49-F238E27FC236}">
                <a16:creationId xmlns="" xmlns:a16="http://schemas.microsoft.com/office/drawing/2014/main" id="{A22385CE-7646-D75B-9B56-30BAC1A00417}"/>
              </a:ext>
            </a:extLst>
          </p:cNvPr>
          <p:cNvPicPr>
            <a:picLocks noChangeAspect="1"/>
          </p:cNvPicPr>
          <p:nvPr/>
        </p:nvPicPr>
        <p:blipFill rotWithShape="1">
          <a:blip r:embed="rId3"/>
          <a:srcRect t="1" r="66573" b="74596"/>
          <a:stretch/>
        </p:blipFill>
        <p:spPr>
          <a:xfrm>
            <a:off x="61119" y="5583957"/>
            <a:ext cx="3616588" cy="1713970"/>
          </a:xfrm>
          <a:prstGeom prst="rect">
            <a:avLst/>
          </a:prstGeom>
        </p:spPr>
      </p:pic>
      <p:pic>
        <p:nvPicPr>
          <p:cNvPr id="55" name="Picture 54">
            <a:extLst>
              <a:ext uri="{FF2B5EF4-FFF2-40B4-BE49-F238E27FC236}">
                <a16:creationId xmlns="" xmlns:a16="http://schemas.microsoft.com/office/drawing/2014/main" id="{D7006713-FF2A-5537-180B-4021D18CB9F2}"/>
              </a:ext>
            </a:extLst>
          </p:cNvPr>
          <p:cNvPicPr>
            <a:picLocks noChangeAspect="1"/>
          </p:cNvPicPr>
          <p:nvPr/>
        </p:nvPicPr>
        <p:blipFill rotWithShape="1">
          <a:blip r:embed="rId3"/>
          <a:srcRect t="25405" r="66573" b="49749"/>
          <a:stretch/>
        </p:blipFill>
        <p:spPr>
          <a:xfrm>
            <a:off x="3947319" y="5653288"/>
            <a:ext cx="3616588" cy="1676400"/>
          </a:xfrm>
          <a:prstGeom prst="rect">
            <a:avLst/>
          </a:prstGeom>
        </p:spPr>
      </p:pic>
      <p:pic>
        <p:nvPicPr>
          <p:cNvPr id="27" name="Picture 4" descr="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9968" y="77296"/>
            <a:ext cx="4035550" cy="17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descr="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9969" y="1996783"/>
            <a:ext cx="4035550" cy="173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 descr="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8228" y="3854358"/>
            <a:ext cx="4004856" cy="1842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7" descr="IMG_0120"/>
          <p:cNvPicPr>
            <a:picLocks noChangeAspect="1" noChangeArrowheads="1"/>
          </p:cNvPicPr>
          <p:nvPr/>
        </p:nvPicPr>
        <p:blipFill>
          <a:blip r:embed="rId7" cstate="print">
            <a:lum bright="-12000" contrast="-8000"/>
            <a:extLst>
              <a:ext uri="{28A0092B-C50C-407E-A947-70E740481C1C}">
                <a14:useLocalDpi xmlns:a14="http://schemas.microsoft.com/office/drawing/2010/main" val="0"/>
              </a:ext>
            </a:extLst>
          </a:blip>
          <a:srcRect/>
          <a:stretch>
            <a:fillRect/>
          </a:stretch>
        </p:blipFill>
        <p:spPr bwMode="auto">
          <a:xfrm>
            <a:off x="12599660" y="0"/>
            <a:ext cx="3616016" cy="182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IMG_0117"/>
          <p:cNvPicPr>
            <a:picLocks noChangeAspect="1" noChangeArrowheads="1"/>
          </p:cNvPicPr>
          <p:nvPr/>
        </p:nvPicPr>
        <p:blipFill>
          <a:blip r:embed="rId8" cstate="print">
            <a:lum bright="-12000" contrast="-8000"/>
            <a:extLst>
              <a:ext uri="{28A0092B-C50C-407E-A947-70E740481C1C}">
                <a14:useLocalDpi xmlns:a14="http://schemas.microsoft.com/office/drawing/2010/main" val="0"/>
              </a:ext>
            </a:extLst>
          </a:blip>
          <a:srcRect/>
          <a:stretch>
            <a:fillRect/>
          </a:stretch>
        </p:blipFill>
        <p:spPr bwMode="auto">
          <a:xfrm>
            <a:off x="12587081" y="1919488"/>
            <a:ext cx="3628595" cy="179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IMG_0122"/>
          <p:cNvPicPr>
            <a:picLocks noChangeAspect="1" noChangeArrowheads="1"/>
          </p:cNvPicPr>
          <p:nvPr/>
        </p:nvPicPr>
        <p:blipFill>
          <a:blip r:embed="rId9" cstate="print">
            <a:lum bright="-12000" contrast="-8000"/>
            <a:extLst>
              <a:ext uri="{28A0092B-C50C-407E-A947-70E740481C1C}">
                <a14:useLocalDpi xmlns:a14="http://schemas.microsoft.com/office/drawing/2010/main" val="0"/>
              </a:ext>
            </a:extLst>
          </a:blip>
          <a:srcRect/>
          <a:stretch>
            <a:fillRect/>
          </a:stretch>
        </p:blipFill>
        <p:spPr bwMode="auto">
          <a:xfrm>
            <a:off x="12599662" y="3853262"/>
            <a:ext cx="3616014" cy="178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 xmlns:a16="http://schemas.microsoft.com/office/drawing/2014/main" id="{FF8689B0-3B9F-652B-32C3-FD57356EB72F}"/>
              </a:ext>
            </a:extLst>
          </p:cNvPr>
          <p:cNvPicPr>
            <a:picLocks noChangeAspect="1"/>
          </p:cNvPicPr>
          <p:nvPr/>
        </p:nvPicPr>
        <p:blipFill rotWithShape="1">
          <a:blip r:embed="rId3"/>
          <a:srcRect l="32357" t="52830" r="33520" b="23585"/>
          <a:stretch/>
        </p:blipFill>
        <p:spPr>
          <a:xfrm>
            <a:off x="8398228" y="5658602"/>
            <a:ext cx="4004856" cy="1720616"/>
          </a:xfrm>
          <a:prstGeom prst="rect">
            <a:avLst/>
          </a:prstGeom>
        </p:spPr>
      </p:pic>
      <p:pic>
        <p:nvPicPr>
          <p:cNvPr id="18" name="Picture 17">
            <a:extLst>
              <a:ext uri="{FF2B5EF4-FFF2-40B4-BE49-F238E27FC236}">
                <a16:creationId xmlns="" xmlns:a16="http://schemas.microsoft.com/office/drawing/2014/main" id="{35EFCABC-D88A-DC69-22E6-78CB47D77114}"/>
              </a:ext>
            </a:extLst>
          </p:cNvPr>
          <p:cNvPicPr>
            <a:picLocks noChangeAspect="1"/>
          </p:cNvPicPr>
          <p:nvPr/>
        </p:nvPicPr>
        <p:blipFill rotWithShape="1">
          <a:blip r:embed="rId3"/>
          <a:srcRect l="32357" t="76415" r="33520"/>
          <a:stretch/>
        </p:blipFill>
        <p:spPr>
          <a:xfrm>
            <a:off x="12602592" y="5696550"/>
            <a:ext cx="3613084" cy="1720616"/>
          </a:xfrm>
          <a:prstGeom prst="rect">
            <a:avLst/>
          </a:prstGeom>
        </p:spPr>
      </p:pic>
      <p:pic>
        <p:nvPicPr>
          <p:cNvPr id="19" name="Picture 18">
            <a:extLst>
              <a:ext uri="{FF2B5EF4-FFF2-40B4-BE49-F238E27FC236}">
                <a16:creationId xmlns="" xmlns:a16="http://schemas.microsoft.com/office/drawing/2014/main" id="{1078B2FE-E4E9-403E-40F7-F87D8FDEE7B1}"/>
              </a:ext>
            </a:extLst>
          </p:cNvPr>
          <p:cNvPicPr>
            <a:picLocks noChangeAspect="1"/>
          </p:cNvPicPr>
          <p:nvPr/>
        </p:nvPicPr>
        <p:blipFill rotWithShape="1">
          <a:blip r:embed="rId3"/>
          <a:srcRect l="66113" t="52830" r="-236" b="23585"/>
          <a:stretch/>
        </p:blipFill>
        <p:spPr>
          <a:xfrm>
            <a:off x="8398227" y="7466342"/>
            <a:ext cx="4007291" cy="1643022"/>
          </a:xfrm>
          <a:prstGeom prst="rect">
            <a:avLst/>
          </a:prstGeom>
        </p:spPr>
      </p:pic>
      <p:pic>
        <p:nvPicPr>
          <p:cNvPr id="20" name="Picture 19">
            <a:extLst>
              <a:ext uri="{FF2B5EF4-FFF2-40B4-BE49-F238E27FC236}">
                <a16:creationId xmlns="" xmlns:a16="http://schemas.microsoft.com/office/drawing/2014/main" id="{5405EFCD-A6ED-2659-FA72-298FA357A3B6}"/>
              </a:ext>
            </a:extLst>
          </p:cNvPr>
          <p:cNvPicPr>
            <a:picLocks noChangeAspect="1"/>
          </p:cNvPicPr>
          <p:nvPr/>
        </p:nvPicPr>
        <p:blipFill rotWithShape="1">
          <a:blip r:embed="rId3"/>
          <a:srcRect l="66113" t="76415" r="-235"/>
          <a:stretch/>
        </p:blipFill>
        <p:spPr>
          <a:xfrm>
            <a:off x="12602592" y="7417166"/>
            <a:ext cx="3709220" cy="1643022"/>
          </a:xfrm>
          <a:prstGeom prst="rect">
            <a:avLst/>
          </a:prstGeom>
        </p:spPr>
      </p:pic>
      <p:sp>
        <p:nvSpPr>
          <p:cNvPr id="21" name="TextBox 3"/>
          <p:cNvSpPr txBox="1"/>
          <p:nvPr/>
        </p:nvSpPr>
        <p:spPr>
          <a:xfrm>
            <a:off x="13629" y="7417902"/>
            <a:ext cx="8015524" cy="52322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err="1">
                <a:latin typeface="Times New Roman" pitchFamily="18" charset="0"/>
                <a:cs typeface="Times New Roman" pitchFamily="18" charset="0"/>
              </a:rPr>
              <a:t>S</a:t>
            </a:r>
            <a:r>
              <a:rPr lang="en-US" sz="2800" b="1" dirty="0" err="1" smtClean="0">
                <a:latin typeface="Times New Roman" pitchFamily="18" charset="0"/>
                <a:cs typeface="Times New Roman" pitchFamily="18" charset="0"/>
              </a:rPr>
              <a:t>ự</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giống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nhau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tờ</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giấy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bạc</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22" name="TextBox 5"/>
          <p:cNvSpPr txBox="1"/>
          <p:nvPr/>
        </p:nvSpPr>
        <p:spPr>
          <a:xfrm>
            <a:off x="99437" y="7345740"/>
            <a:ext cx="8038882" cy="156966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rgbClr val="FF0000"/>
                </a:solidFill>
                <a:latin typeface="Times New Roman" pitchFamily="18" charset="0"/>
                <a:cs typeface="Times New Roman" pitchFamily="18" charset="0"/>
              </a:rPr>
              <a:t>GIỐNG NHAU: </a:t>
            </a:r>
            <a:r>
              <a:rPr lang="en-US" sz="2400" b="1" dirty="0" err="1" smtClean="0">
                <a:solidFill>
                  <a:srgbClr val="FF0000"/>
                </a:solidFill>
                <a:latin typeface="Times New Roman" pitchFamily="18" charset="0"/>
                <a:cs typeface="Times New Roman" pitchFamily="18" charset="0"/>
              </a:rPr>
              <a:t>Mặt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trước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đều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có</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dòng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Cộng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hòa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xã</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hội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chủ</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nghĩa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Việt</a:t>
            </a:r>
            <a:r>
              <a:rPr lang="en-US" sz="2400" b="1" dirty="0" smtClean="0">
                <a:solidFill>
                  <a:srgbClr val="FF0000"/>
                </a:solidFill>
                <a:latin typeface="Times New Roman" pitchFamily="18" charset="0"/>
                <a:cs typeface="Times New Roman" pitchFamily="18" charset="0"/>
              </a:rPr>
              <a:t> Nam, </a:t>
            </a:r>
            <a:r>
              <a:rPr lang="en-US" sz="2400" b="1" dirty="0" err="1" smtClean="0">
                <a:solidFill>
                  <a:srgbClr val="FF0000"/>
                </a:solidFill>
                <a:latin typeface="Times New Roman" pitchFamily="18" charset="0"/>
                <a:cs typeface="Times New Roman" pitchFamily="18" charset="0"/>
              </a:rPr>
              <a:t>có</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quốc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huy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có</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chân</a:t>
            </a:r>
            <a:r>
              <a:rPr lang="en-US" sz="2400" b="1" dirty="0" smtClean="0">
                <a:solidFill>
                  <a:srgbClr val="FF0000"/>
                </a:solidFill>
                <a:latin typeface="Times New Roman" pitchFamily="18" charset="0"/>
                <a:cs typeface="Times New Roman" pitchFamily="18" charset="0"/>
              </a:rPr>
              <a:t> dung </a:t>
            </a:r>
            <a:r>
              <a:rPr lang="en-US" sz="2400" b="1" dirty="0" err="1" smtClean="0">
                <a:solidFill>
                  <a:srgbClr val="FF0000"/>
                </a:solidFill>
                <a:latin typeface="Times New Roman" pitchFamily="18" charset="0"/>
                <a:cs typeface="Times New Roman" pitchFamily="18" charset="0"/>
              </a:rPr>
              <a:t>Bác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Hồ</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có</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mệnh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giá</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tờ</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giấy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có</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seri</a:t>
            </a:r>
            <a:r>
              <a:rPr lang="en-US" sz="2400" b="1" dirty="0" smtClean="0">
                <a:solidFill>
                  <a:srgbClr val="FF0000"/>
                </a:solidFill>
                <a:latin typeface="Times New Roman" pitchFamily="18" charset="0"/>
                <a:cs typeface="Times New Roman" pitchFamily="18" charset="0"/>
              </a:rPr>
              <a:t>. </a:t>
            </a:r>
          </a:p>
          <a:p>
            <a:r>
              <a:rPr lang="en-US" sz="2400" b="1" dirty="0" err="1" smtClean="0">
                <a:solidFill>
                  <a:srgbClr val="006600"/>
                </a:solidFill>
                <a:latin typeface="Times New Roman" pitchFamily="18" charset="0"/>
                <a:cs typeface="Times New Roman" pitchFamily="18" charset="0"/>
              </a:rPr>
              <a:t>Mặt</a:t>
            </a:r>
            <a:r>
              <a:rPr lang="en-US" sz="2400" b="1" dirty="0" smtClean="0">
                <a:solidFill>
                  <a:srgbClr val="006600"/>
                </a:solidFill>
                <a:latin typeface="Times New Roman" pitchFamily="18" charset="0"/>
                <a:cs typeface="Times New Roman" pitchFamily="18" charset="0"/>
              </a:rPr>
              <a:t> </a:t>
            </a:r>
            <a:r>
              <a:rPr lang="en-US" sz="2400" b="1" dirty="0" err="1" smtClean="0">
                <a:solidFill>
                  <a:srgbClr val="006600"/>
                </a:solidFill>
                <a:latin typeface="Times New Roman" pitchFamily="18" charset="0"/>
                <a:cs typeface="Times New Roman" pitchFamily="18" charset="0"/>
              </a:rPr>
              <a:t>sau</a:t>
            </a:r>
            <a:r>
              <a:rPr lang="en-US" sz="2400" b="1" dirty="0" smtClean="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có</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dòng</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chữ</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Ngân</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hàng</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Nhà</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nước</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Việt</a:t>
            </a:r>
            <a:r>
              <a:rPr lang="en-US" sz="2400" b="1" dirty="0">
                <a:solidFill>
                  <a:srgbClr val="006600"/>
                </a:solidFill>
                <a:latin typeface="Times New Roman" pitchFamily="18" charset="0"/>
                <a:cs typeface="Times New Roman" pitchFamily="18" charset="0"/>
              </a:rPr>
              <a:t> Nam</a:t>
            </a:r>
            <a:r>
              <a:rPr lang="en-US" sz="2000" b="1" dirty="0" smtClean="0">
                <a:solidFill>
                  <a:srgbClr val="006600"/>
                </a:solidFill>
                <a:latin typeface="Times New Roman" pitchFamily="18" charset="0"/>
                <a:cs typeface="Times New Roman" pitchFamily="18" charset="0"/>
              </a:rPr>
              <a:t>.</a:t>
            </a:r>
            <a:endParaRPr lang="en-US" sz="2400" b="1" dirty="0">
              <a:solidFill>
                <a:srgbClr val="006600"/>
              </a:solidFill>
              <a:latin typeface="Times New Roman" pitchFamily="18" charset="0"/>
              <a:cs typeface="Times New Roman" pitchFamily="18" charset="0"/>
            </a:endParaRPr>
          </a:p>
        </p:txBody>
      </p:sp>
    </p:spTree>
    <p:extLst>
      <p:ext uri="{BB962C8B-B14F-4D97-AF65-F5344CB8AC3E}">
        <p14:creationId xmlns:p14="http://schemas.microsoft.com/office/powerpoint/2010/main" val="227799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par>
                                <p:cTn id="44" presetID="16" presetClass="entr" presetSubtype="21"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barn(inVertical)">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par>
                                <p:cTn id="52" presetID="16" presetClass="entr" presetSubtype="21"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barn(inVertical)">
                                      <p:cBhvr>
                                        <p:cTn id="59" dur="500"/>
                                        <p:tgtEl>
                                          <p:spTgt spid="29"/>
                                        </p:tgtEl>
                                      </p:cBhvr>
                                    </p:animEffect>
                                  </p:childTnLst>
                                </p:cTn>
                              </p:par>
                              <p:par>
                                <p:cTn id="60" presetID="16" presetClass="entr" presetSubtype="21"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500"/>
                                        <p:tgtEl>
                                          <p:spTgt spid="19"/>
                                        </p:tgtEl>
                                      </p:cBhvr>
                                    </p:animEffect>
                                  </p:childTnLst>
                                </p:cTn>
                              </p:par>
                            </p:childTnLst>
                          </p:cTn>
                        </p:par>
                        <p:par>
                          <p:cTn id="77" fill="hold">
                            <p:stCondLst>
                              <p:cond delay="500"/>
                            </p:stCondLst>
                            <p:childTnLst>
                              <p:par>
                                <p:cTn id="78" presetID="10" presetClass="entr" presetSubtype="0" fill="hold"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1000"/>
                                        <p:tgtEl>
                                          <p:spTgt spid="21"/>
                                        </p:tgtEl>
                                      </p:cBhvr>
                                    </p:animEffect>
                                    <p:anim calcmode="lin" valueType="num">
                                      <p:cBhvr>
                                        <p:cTn id="86" dur="1000" fill="hold"/>
                                        <p:tgtEl>
                                          <p:spTgt spid="21"/>
                                        </p:tgtEl>
                                        <p:attrNameLst>
                                          <p:attrName>ppt_x</p:attrName>
                                        </p:attrNameLst>
                                      </p:cBhvr>
                                      <p:tavLst>
                                        <p:tav tm="0">
                                          <p:val>
                                            <p:strVal val="#ppt_x"/>
                                          </p:val>
                                        </p:tav>
                                        <p:tav tm="100000">
                                          <p:val>
                                            <p:strVal val="#ppt_x"/>
                                          </p:val>
                                        </p:tav>
                                      </p:tavLst>
                                    </p:anim>
                                    <p:anim calcmode="lin" valueType="num">
                                      <p:cBhvr>
                                        <p:cTn id="8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xit" presetSubtype="4" fill="hold" grpId="1" nodeType="clickEffect">
                                  <p:stCondLst>
                                    <p:cond delay="0"/>
                                  </p:stCondLst>
                                  <p:childTnLst>
                                    <p:anim calcmode="lin" valueType="num">
                                      <p:cBhvr additive="base">
                                        <p:cTn id="91" dur="500"/>
                                        <p:tgtEl>
                                          <p:spTgt spid="21"/>
                                        </p:tgtEl>
                                        <p:attrNameLst>
                                          <p:attrName>ppt_x</p:attrName>
                                        </p:attrNameLst>
                                      </p:cBhvr>
                                      <p:tavLst>
                                        <p:tav tm="0">
                                          <p:val>
                                            <p:strVal val="ppt_x"/>
                                          </p:val>
                                        </p:tav>
                                        <p:tav tm="100000">
                                          <p:val>
                                            <p:strVal val="ppt_x"/>
                                          </p:val>
                                        </p:tav>
                                      </p:tavLst>
                                    </p:anim>
                                    <p:anim calcmode="lin" valueType="num">
                                      <p:cBhvr additive="base">
                                        <p:cTn id="92" dur="500"/>
                                        <p:tgtEl>
                                          <p:spTgt spid="21"/>
                                        </p:tgtEl>
                                        <p:attrNameLst>
                                          <p:attrName>ppt_y</p:attrName>
                                        </p:attrNameLst>
                                      </p:cBhvr>
                                      <p:tavLst>
                                        <p:tav tm="0">
                                          <p:val>
                                            <p:strVal val="ppt_y"/>
                                          </p:val>
                                        </p:tav>
                                        <p:tav tm="100000">
                                          <p:val>
                                            <p:strVal val="1+ppt_h/2"/>
                                          </p:val>
                                        </p:tav>
                                      </p:tavLst>
                                    </p:anim>
                                    <p:set>
                                      <p:cBhvr>
                                        <p:cTn id="93" dur="1" fill="hold">
                                          <p:stCondLst>
                                            <p:cond delay="499"/>
                                          </p:stCondLst>
                                        </p:cTn>
                                        <p:tgtEl>
                                          <p:spTgt spid="21"/>
                                        </p:tgtEl>
                                        <p:attrNameLst>
                                          <p:attrName>style.visibility</p:attrName>
                                        </p:attrNameLst>
                                      </p:cBhvr>
                                      <p:to>
                                        <p:strVal val="hidden"/>
                                      </p:to>
                                    </p:set>
                                  </p:childTnLst>
                                </p:cTn>
                              </p:par>
                            </p:childTnLst>
                          </p:cTn>
                        </p:par>
                        <p:par>
                          <p:cTn id="94" fill="hold">
                            <p:stCondLst>
                              <p:cond delay="500"/>
                            </p:stCondLst>
                            <p:childTnLst>
                              <p:par>
                                <p:cTn id="95" presetID="16" presetClass="entr" presetSubtype="21" fill="hold" grpId="0" nodeType="after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barn(inVertical)">
                                      <p:cBhvr>
                                        <p:cTn id="9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 xmlns:a16="http://schemas.microsoft.com/office/drawing/2014/main" id="{A48FADD9-5219-F2E5-D337-B470AD60836F}"/>
              </a:ext>
            </a:extLst>
          </p:cNvPr>
          <p:cNvPicPr>
            <a:picLocks noChangeAspect="1"/>
          </p:cNvPicPr>
          <p:nvPr/>
        </p:nvPicPr>
        <p:blipFill>
          <a:blip r:embed="rId2"/>
          <a:stretch>
            <a:fillRect/>
          </a:stretch>
        </p:blipFill>
        <p:spPr>
          <a:xfrm>
            <a:off x="174745" y="3093837"/>
            <a:ext cx="15616414" cy="4905783"/>
          </a:xfrm>
          <a:prstGeom prst="rect">
            <a:avLst/>
          </a:prstGeom>
        </p:spPr>
      </p:pic>
      <p:sp>
        <p:nvSpPr>
          <p:cNvPr id="23" name="Oval 22">
            <a:extLst>
              <a:ext uri="{FF2B5EF4-FFF2-40B4-BE49-F238E27FC236}">
                <a16:creationId xmlns="" xmlns:a16="http://schemas.microsoft.com/office/drawing/2014/main" id="{9F56895C-59D6-FCBE-8335-DD93AFB6AE05}"/>
              </a:ext>
            </a:extLst>
          </p:cNvPr>
          <p:cNvSpPr/>
          <p:nvPr/>
        </p:nvSpPr>
        <p:spPr>
          <a:xfrm>
            <a:off x="6088780" y="3049621"/>
            <a:ext cx="5106149" cy="35746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 xmlns:a16="http://schemas.microsoft.com/office/drawing/2014/main" id="{B907D853-AAB4-C805-C5D6-898B6D4C3BFC}"/>
              </a:ext>
            </a:extLst>
          </p:cNvPr>
          <p:cNvSpPr txBox="1"/>
          <p:nvPr/>
        </p:nvSpPr>
        <p:spPr>
          <a:xfrm>
            <a:off x="4494981" y="8143900"/>
            <a:ext cx="8422104" cy="707886"/>
          </a:xfrm>
          <a:prstGeom prst="rect">
            <a:avLst/>
          </a:prstGeom>
          <a:noFill/>
        </p:spPr>
        <p:txBody>
          <a:bodyPr wrap="square">
            <a:spAutoFit/>
          </a:bodyPr>
          <a:lstStyle/>
          <a:p>
            <a:r>
              <a:rPr lang="en-US" sz="4000" b="1" dirty="0" smtClean="0">
                <a:solidFill>
                  <a:srgbClr val="006600"/>
                </a:solidFill>
                <a:latin typeface="Times New Roman" panose="02020603050405020304" pitchFamily="18" charset="0"/>
                <a:cs typeface="Times New Roman" panose="02020603050405020304" pitchFamily="18" charset="0"/>
              </a:rPr>
              <a:t>* </a:t>
            </a:r>
            <a:r>
              <a:rPr lang="en-US" sz="4000" b="1" i="0" dirty="0" err="1" smtClean="0">
                <a:solidFill>
                  <a:srgbClr val="006600"/>
                </a:solidFill>
                <a:effectLst/>
                <a:latin typeface="Times New Roman" panose="02020603050405020304" pitchFamily="18" charset="0"/>
                <a:cs typeface="Times New Roman" panose="02020603050405020304" pitchFamily="18" charset="0"/>
              </a:rPr>
              <a:t>Chú</a:t>
            </a:r>
            <a:r>
              <a:rPr lang="en-US" sz="4000" b="1" i="0" dirty="0" smtClean="0">
                <a:solidFill>
                  <a:srgbClr val="006600"/>
                </a:solidFill>
                <a:effectLst/>
                <a:latin typeface="Times New Roman" panose="02020603050405020304" pitchFamily="18" charset="0"/>
                <a:cs typeface="Times New Roman" panose="02020603050405020304" pitchFamily="18" charset="0"/>
              </a:rPr>
              <a:t> </a:t>
            </a:r>
            <a:r>
              <a:rPr lang="en-US" sz="4000" b="1" i="0" dirty="0" err="1">
                <a:solidFill>
                  <a:srgbClr val="006600"/>
                </a:solidFill>
                <a:effectLst/>
                <a:latin typeface="Times New Roman" panose="02020603050405020304" pitchFamily="18" charset="0"/>
                <a:cs typeface="Times New Roman" panose="02020603050405020304" pitchFamily="18" charset="0"/>
              </a:rPr>
              <a:t>lợn</a:t>
            </a:r>
            <a:r>
              <a:rPr lang="en-US" sz="4000" b="1" i="0" dirty="0">
                <a:solidFill>
                  <a:srgbClr val="006600"/>
                </a:solidFill>
                <a:effectLst/>
                <a:latin typeface="Times New Roman" panose="02020603050405020304" pitchFamily="18" charset="0"/>
                <a:cs typeface="Times New Roman" panose="02020603050405020304" pitchFamily="18" charset="0"/>
              </a:rPr>
              <a:t> </a:t>
            </a:r>
            <a:r>
              <a:rPr lang="en-US" sz="4000" b="1" i="0" dirty="0" err="1">
                <a:solidFill>
                  <a:srgbClr val="006600"/>
                </a:solidFill>
                <a:effectLst/>
                <a:latin typeface="Times New Roman" panose="02020603050405020304" pitchFamily="18" charset="0"/>
                <a:cs typeface="Times New Roman" panose="02020603050405020304" pitchFamily="18" charset="0"/>
              </a:rPr>
              <a:t>xanh</a:t>
            </a:r>
            <a:r>
              <a:rPr lang="en-US" sz="4000" b="1" i="0" dirty="0">
                <a:solidFill>
                  <a:srgbClr val="006600"/>
                </a:solidFill>
                <a:effectLst/>
                <a:latin typeface="Times New Roman" panose="02020603050405020304" pitchFamily="18" charset="0"/>
                <a:cs typeface="Times New Roman" panose="02020603050405020304" pitchFamily="18" charset="0"/>
              </a:rPr>
              <a:t> </a:t>
            </a:r>
            <a:r>
              <a:rPr lang="en-US" sz="4000" b="1" i="0" dirty="0" err="1">
                <a:solidFill>
                  <a:srgbClr val="006600"/>
                </a:solidFill>
                <a:effectLst/>
                <a:latin typeface="Times New Roman" panose="02020603050405020304" pitchFamily="18" charset="0"/>
                <a:cs typeface="Times New Roman" panose="02020603050405020304" pitchFamily="18" charset="0"/>
              </a:rPr>
              <a:t>đựng</a:t>
            </a:r>
            <a:r>
              <a:rPr lang="en-US" sz="4000" b="1" i="0" dirty="0">
                <a:solidFill>
                  <a:srgbClr val="006600"/>
                </a:solidFill>
                <a:effectLst/>
                <a:latin typeface="Times New Roman" panose="02020603050405020304" pitchFamily="18" charset="0"/>
                <a:cs typeface="Times New Roman" panose="02020603050405020304" pitchFamily="18" charset="0"/>
              </a:rPr>
              <a:t> </a:t>
            </a:r>
            <a:r>
              <a:rPr lang="en-US" sz="4000" b="1" i="0" dirty="0" err="1">
                <a:solidFill>
                  <a:srgbClr val="006600"/>
                </a:solidFill>
                <a:effectLst/>
                <a:latin typeface="Times New Roman" panose="02020603050405020304" pitchFamily="18" charset="0"/>
                <a:cs typeface="Times New Roman" panose="02020603050405020304" pitchFamily="18" charset="0"/>
              </a:rPr>
              <a:t>nhiều</a:t>
            </a:r>
            <a:r>
              <a:rPr lang="en-US" sz="4000" b="1" i="0" dirty="0">
                <a:solidFill>
                  <a:srgbClr val="006600"/>
                </a:solidFill>
                <a:effectLst/>
                <a:latin typeface="Times New Roman" panose="02020603050405020304" pitchFamily="18" charset="0"/>
                <a:cs typeface="Times New Roman" panose="02020603050405020304" pitchFamily="18" charset="0"/>
              </a:rPr>
              <a:t> </a:t>
            </a:r>
            <a:r>
              <a:rPr lang="en-US" sz="4000" b="1" i="0" dirty="0" err="1">
                <a:solidFill>
                  <a:srgbClr val="006600"/>
                </a:solidFill>
                <a:effectLst/>
                <a:latin typeface="Times New Roman" panose="02020603050405020304" pitchFamily="18" charset="0"/>
                <a:cs typeface="Times New Roman" panose="02020603050405020304" pitchFamily="18" charset="0"/>
              </a:rPr>
              <a:t>tiền</a:t>
            </a:r>
            <a:r>
              <a:rPr lang="en-US" sz="4000" b="1" i="0" dirty="0">
                <a:solidFill>
                  <a:srgbClr val="006600"/>
                </a:solidFill>
                <a:effectLst/>
                <a:latin typeface="Times New Roman" panose="02020603050405020304" pitchFamily="18" charset="0"/>
                <a:cs typeface="Times New Roman" panose="02020603050405020304" pitchFamily="18" charset="0"/>
              </a:rPr>
              <a:t> </a:t>
            </a:r>
            <a:r>
              <a:rPr lang="en-US" sz="4000" b="1" i="0" dirty="0" err="1">
                <a:solidFill>
                  <a:srgbClr val="006600"/>
                </a:solidFill>
                <a:effectLst/>
                <a:latin typeface="Times New Roman" panose="02020603050405020304" pitchFamily="18" charset="0"/>
                <a:cs typeface="Times New Roman" panose="02020603050405020304" pitchFamily="18" charset="0"/>
              </a:rPr>
              <a:t>nhất</a:t>
            </a:r>
            <a:r>
              <a:rPr lang="en-US" sz="4000" b="1" i="0" dirty="0">
                <a:solidFill>
                  <a:srgbClr val="006600"/>
                </a:solidFill>
                <a:effectLst/>
                <a:latin typeface="Times New Roman" panose="02020603050405020304" pitchFamily="18" charset="0"/>
                <a:cs typeface="Times New Roman" panose="02020603050405020304" pitchFamily="18" charset="0"/>
              </a:rPr>
              <a:t>.</a:t>
            </a:r>
            <a:endParaRPr lang="en-US" sz="4000" b="1" dirty="0">
              <a:solidFill>
                <a:srgbClr val="006600"/>
              </a:solidFill>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 xmlns:a16="http://schemas.microsoft.com/office/drawing/2014/main" id="{A10A201B-49A3-A13F-D47B-8027C3878AA3}"/>
              </a:ext>
            </a:extLst>
          </p:cNvPr>
          <p:cNvSpPr txBox="1"/>
          <p:nvPr/>
        </p:nvSpPr>
        <p:spPr>
          <a:xfrm>
            <a:off x="1478402" y="7690128"/>
            <a:ext cx="2999096" cy="707886"/>
          </a:xfrm>
          <a:prstGeom prst="rect">
            <a:avLst/>
          </a:prstGeom>
          <a:noFill/>
        </p:spPr>
        <p:txBody>
          <a:bodyPr wrap="square">
            <a:spAutoFit/>
          </a:bodyPr>
          <a:lstStyle/>
          <a:p>
            <a:r>
              <a:rPr lang="en-US" sz="4000" b="1" i="0" dirty="0">
                <a:solidFill>
                  <a:srgbClr val="0000FF"/>
                </a:solidFill>
                <a:effectLst/>
                <a:latin typeface="Times New Roman" panose="02020603050405020304" pitchFamily="18" charset="0"/>
                <a:cs typeface="Times New Roman" panose="02020603050405020304" pitchFamily="18" charset="0"/>
              </a:rPr>
              <a:t>50 000 </a:t>
            </a:r>
            <a:r>
              <a:rPr lang="en-US" sz="4000" b="1" i="0" dirty="0" err="1">
                <a:solidFill>
                  <a:srgbClr val="0000FF"/>
                </a:solidFill>
                <a:effectLst/>
                <a:latin typeface="Times New Roman" panose="02020603050405020304" pitchFamily="18" charset="0"/>
                <a:cs typeface="Times New Roman" panose="02020603050405020304" pitchFamily="18" charset="0"/>
              </a:rPr>
              <a:t>đồng</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 xmlns:a16="http://schemas.microsoft.com/office/drawing/2014/main" id="{00BC7E3B-DE82-DDD7-95DA-45313F7AC40A}"/>
              </a:ext>
            </a:extLst>
          </p:cNvPr>
          <p:cNvSpPr txBox="1"/>
          <p:nvPr/>
        </p:nvSpPr>
        <p:spPr>
          <a:xfrm>
            <a:off x="7022755" y="6746638"/>
            <a:ext cx="3249164" cy="707886"/>
          </a:xfrm>
          <a:prstGeom prst="rect">
            <a:avLst/>
          </a:prstGeom>
          <a:noFill/>
        </p:spPr>
        <p:txBody>
          <a:bodyPr wrap="square">
            <a:spAutoFit/>
          </a:bodyPr>
          <a:lstStyle/>
          <a:p>
            <a:r>
              <a:rPr lang="en-US" sz="4000" b="1" i="0" dirty="0">
                <a:solidFill>
                  <a:srgbClr val="0000FF"/>
                </a:solidFill>
                <a:effectLst/>
                <a:latin typeface="Times New Roman" panose="02020603050405020304" pitchFamily="18" charset="0"/>
                <a:cs typeface="Times New Roman" panose="02020603050405020304" pitchFamily="18" charset="0"/>
              </a:rPr>
              <a:t>100 000 </a:t>
            </a:r>
            <a:r>
              <a:rPr lang="en-US" sz="4000" b="1" i="0" dirty="0" err="1">
                <a:solidFill>
                  <a:srgbClr val="0000FF"/>
                </a:solidFill>
                <a:effectLst/>
                <a:latin typeface="Times New Roman" panose="02020603050405020304" pitchFamily="18" charset="0"/>
                <a:cs typeface="Times New Roman" panose="02020603050405020304" pitchFamily="18" charset="0"/>
              </a:rPr>
              <a:t>đồng</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 xmlns:a16="http://schemas.microsoft.com/office/drawing/2014/main" id="{6B98CD27-2ED8-19B2-7973-84D6730C781A}"/>
              </a:ext>
            </a:extLst>
          </p:cNvPr>
          <p:cNvSpPr txBox="1"/>
          <p:nvPr/>
        </p:nvSpPr>
        <p:spPr>
          <a:xfrm>
            <a:off x="11531991" y="7364900"/>
            <a:ext cx="2999096" cy="707886"/>
          </a:xfrm>
          <a:prstGeom prst="rect">
            <a:avLst/>
          </a:prstGeom>
          <a:noFill/>
        </p:spPr>
        <p:txBody>
          <a:bodyPr wrap="square">
            <a:spAutoFit/>
          </a:bodyPr>
          <a:lstStyle/>
          <a:p>
            <a:r>
              <a:rPr lang="en-US" sz="4000" b="1" i="0" dirty="0">
                <a:solidFill>
                  <a:srgbClr val="0000FF"/>
                </a:solidFill>
                <a:effectLst/>
                <a:latin typeface="Times New Roman" panose="02020603050405020304" pitchFamily="18" charset="0"/>
                <a:cs typeface="Times New Roman" panose="02020603050405020304" pitchFamily="18" charset="0"/>
              </a:rPr>
              <a:t>50 000 </a:t>
            </a:r>
            <a:r>
              <a:rPr lang="en-US" sz="4000" b="1" i="0" dirty="0" err="1">
                <a:solidFill>
                  <a:srgbClr val="0000FF"/>
                </a:solidFill>
                <a:effectLst/>
                <a:latin typeface="Times New Roman" panose="02020603050405020304" pitchFamily="18" charset="0"/>
                <a:cs typeface="Times New Roman" panose="02020603050405020304" pitchFamily="18" charset="0"/>
              </a:rPr>
              <a:t>đồng</a:t>
            </a:r>
            <a:endParaRPr lang="en-US" sz="4000" b="1" dirty="0">
              <a:solidFill>
                <a:srgbClr val="0000FF"/>
              </a:solidFill>
              <a:latin typeface="Times New Roman" panose="02020603050405020304" pitchFamily="18" charset="0"/>
              <a:cs typeface="Times New Roman" panose="02020603050405020304" pitchFamily="18" charset="0"/>
            </a:endParaRPr>
          </a:p>
        </p:txBody>
      </p:sp>
      <p:pic>
        <p:nvPicPr>
          <p:cNvPr id="20" name="Picture 6" desc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0496" y="4427984"/>
            <a:ext cx="253107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5062" y="2142170"/>
            <a:ext cx="9205119" cy="707886"/>
          </a:xfrm>
          <a:prstGeom prst="rect">
            <a:avLst/>
          </a:prstGeom>
          <a:noFill/>
        </p:spPr>
        <p:txBody>
          <a:bodyPr wrap="square" rtlCol="0">
            <a:spAutoFit/>
          </a:bodyPr>
          <a:lstStyle/>
          <a:p>
            <a:r>
              <a:rPr lang="en-US" sz="4000" b="1" dirty="0" smtClean="0">
                <a:solidFill>
                  <a:srgbClr val="0000FF"/>
                </a:solidFill>
                <a:latin typeface="Times New Roman" panose="02020603050405020304" pitchFamily="18" charset="0"/>
                <a:cs typeface="Times New Roman" panose="02020603050405020304" pitchFamily="18" charset="0"/>
              </a:rPr>
              <a:t>1. </a:t>
            </a:r>
            <a:r>
              <a:rPr lang="en-US" sz="4000" b="1" dirty="0" err="1" smtClean="0">
                <a:solidFill>
                  <a:srgbClr val="0000FF"/>
                </a:solidFill>
                <a:latin typeface="Times New Roman" panose="02020603050405020304" pitchFamily="18" charset="0"/>
                <a:cs typeface="Times New Roman" panose="02020603050405020304" pitchFamily="18" charset="0"/>
              </a:rPr>
              <a:t>Chú</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lợn</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nào</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đựng</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nhiều</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tiền</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nhất</a:t>
            </a:r>
            <a:r>
              <a:rPr lang="en-US" sz="4000" b="1" dirty="0" smtClean="0">
                <a:solidFill>
                  <a:srgbClr val="0000FF"/>
                </a:solidFill>
                <a:latin typeface="Times New Roman" panose="02020603050405020304" pitchFamily="18" charset="0"/>
                <a:cs typeface="Times New Roman" panose="02020603050405020304" pitchFamily="18" charset="0"/>
              </a:rPr>
              <a:t>?</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10" name="Text Box 14"/>
          <p:cNvSpPr txBox="1">
            <a:spLocks noChangeArrowheads="1"/>
          </p:cNvSpPr>
          <p:nvPr/>
        </p:nvSpPr>
        <p:spPr bwMode="auto">
          <a:xfrm>
            <a:off x="0" y="1316378"/>
            <a:ext cx="16235361" cy="714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700" b="1" dirty="0" err="1" smtClean="0">
                <a:solidFill>
                  <a:srgbClr val="FF0000"/>
                </a:solidFill>
                <a:latin typeface="Times New Roman" pitchFamily="18" charset="0"/>
                <a:cs typeface="Times New Roman" pitchFamily="18" charset="0"/>
              </a:rPr>
              <a:t>Tiền</a:t>
            </a:r>
            <a:r>
              <a:rPr lang="en-US" sz="3700" b="1" dirty="0" smtClean="0">
                <a:solidFill>
                  <a:srgbClr val="FF0000"/>
                </a:solidFill>
                <a:latin typeface="Times New Roman" pitchFamily="18" charset="0"/>
                <a:cs typeface="Times New Roman" pitchFamily="18" charset="0"/>
              </a:rPr>
              <a:t> </a:t>
            </a:r>
            <a:r>
              <a:rPr lang="en-US" sz="3700" b="1" dirty="0" err="1" smtClean="0">
                <a:solidFill>
                  <a:srgbClr val="FF0000"/>
                </a:solidFill>
                <a:latin typeface="Times New Roman" pitchFamily="18" charset="0"/>
                <a:cs typeface="Times New Roman" pitchFamily="18" charset="0"/>
              </a:rPr>
              <a:t>Việt</a:t>
            </a:r>
            <a:r>
              <a:rPr lang="en-US" sz="3700" b="1" dirty="0" smtClean="0">
                <a:solidFill>
                  <a:srgbClr val="FF0000"/>
                </a:solidFill>
                <a:latin typeface="Times New Roman" pitchFamily="18" charset="0"/>
                <a:cs typeface="Times New Roman" pitchFamily="18" charset="0"/>
              </a:rPr>
              <a:t> Nam</a:t>
            </a:r>
            <a:endParaRPr lang="en-US" sz="3700" b="1" dirty="0">
              <a:solidFill>
                <a:srgbClr val="FF0000"/>
              </a:solidFill>
              <a:latin typeface="Times New Roman" pitchFamily="18" charset="0"/>
              <a:cs typeface="Times New Roman" pitchFamily="18" charset="0"/>
            </a:endParaRPr>
          </a:p>
        </p:txBody>
      </p:sp>
      <p:sp>
        <p:nvSpPr>
          <p:cNvPr id="11" name="TextBox 10"/>
          <p:cNvSpPr txBox="1"/>
          <p:nvPr/>
        </p:nvSpPr>
        <p:spPr>
          <a:xfrm>
            <a:off x="20639" y="642057"/>
            <a:ext cx="16235362" cy="674321"/>
          </a:xfrm>
          <a:prstGeom prst="rect">
            <a:avLst/>
          </a:prstGeom>
          <a:noFill/>
        </p:spPr>
        <p:txBody>
          <a:bodyPr lIns="101941" tIns="50970" rIns="101941" bIns="50970">
            <a:spAutoFit/>
          </a:bodyPr>
          <a:lstStyle/>
          <a:p>
            <a:pPr algn="ctr">
              <a:defRPr/>
            </a:pPr>
            <a:r>
              <a:rPr lang="en-US" sz="3700" b="1" dirty="0" err="1">
                <a:solidFill>
                  <a:srgbClr val="0000FF"/>
                </a:solidFill>
                <a:latin typeface="Times New Roman" pitchFamily="18" charset="0"/>
                <a:cs typeface="Times New Roman" pitchFamily="18" charset="0"/>
              </a:rPr>
              <a:t>Toán</a:t>
            </a:r>
            <a:endParaRPr lang="vi-VN" sz="3700" b="1" dirty="0">
              <a:solidFill>
                <a:srgbClr val="0000FF"/>
              </a:solidFill>
              <a:latin typeface="Times New Roman" pitchFamily="18" charset="0"/>
              <a:cs typeface="Times New Roman" pitchFamily="18" charset="0"/>
            </a:endParaRPr>
          </a:p>
        </p:txBody>
      </p:sp>
      <p:sp>
        <p:nvSpPr>
          <p:cNvPr id="12" name="Rectangle 11"/>
          <p:cNvSpPr/>
          <p:nvPr/>
        </p:nvSpPr>
        <p:spPr>
          <a:xfrm>
            <a:off x="11114" y="24290"/>
            <a:ext cx="16244887" cy="663241"/>
          </a:xfrm>
          <a:prstGeom prst="rect">
            <a:avLst/>
          </a:prstGeom>
        </p:spPr>
        <p:txBody>
          <a:bodyPr lIns="95171" tIns="47585" rIns="95171" bIns="47585">
            <a:spAutoFit/>
          </a:bodyPr>
          <a:lstStyle/>
          <a:p>
            <a:pPr algn="ctr">
              <a:defRPr/>
            </a:pPr>
            <a:r>
              <a:rPr lang="vi-VN" sz="3700" b="1" dirty="0">
                <a:solidFill>
                  <a:srgbClr val="0000FF"/>
                </a:solidFill>
                <a:latin typeface="Times New Roman" panose="02020603050405020304" pitchFamily="18" charset="0"/>
                <a:cs typeface="Times New Roman" panose="02020603050405020304" pitchFamily="18" charset="0"/>
              </a:rPr>
              <a:t>Thứ </a:t>
            </a:r>
            <a:r>
              <a:rPr lang="en-US" sz="3700" b="1" dirty="0" smtClean="0">
                <a:solidFill>
                  <a:srgbClr val="0000FF"/>
                </a:solidFill>
                <a:latin typeface="Times New Roman" panose="02020603050405020304" pitchFamily="18" charset="0"/>
                <a:cs typeface="Times New Roman" panose="02020603050405020304" pitchFamily="18" charset="0"/>
              </a:rPr>
              <a:t> </a:t>
            </a:r>
            <a:r>
              <a:rPr lang="en-US" sz="3700" b="1" dirty="0" err="1" smtClean="0">
                <a:solidFill>
                  <a:srgbClr val="0000FF"/>
                </a:solidFill>
                <a:latin typeface="Times New Roman" panose="02020603050405020304" pitchFamily="18" charset="0"/>
                <a:cs typeface="Times New Roman" panose="02020603050405020304" pitchFamily="18" charset="0"/>
              </a:rPr>
              <a:t>Năm</a:t>
            </a:r>
            <a:r>
              <a:rPr lang="en-US" sz="3700" b="1" dirty="0" smtClean="0">
                <a:solidFill>
                  <a:srgbClr val="0000FF"/>
                </a:solidFill>
                <a:latin typeface="Times New Roman" panose="02020603050405020304" pitchFamily="18" charset="0"/>
                <a:cs typeface="Times New Roman" panose="02020603050405020304" pitchFamily="18" charset="0"/>
              </a:rPr>
              <a:t>  </a:t>
            </a:r>
            <a:r>
              <a:rPr lang="vi-VN" sz="3700" b="1" dirty="0">
                <a:solidFill>
                  <a:srgbClr val="0000FF"/>
                </a:solidFill>
                <a:latin typeface="Times New Roman" panose="02020603050405020304" pitchFamily="18" charset="0"/>
                <a:cs typeface="Times New Roman" panose="02020603050405020304" pitchFamily="18" charset="0"/>
              </a:rPr>
              <a:t>ngày </a:t>
            </a:r>
            <a:r>
              <a:rPr lang="en-US" sz="3700" b="1" dirty="0" smtClean="0">
                <a:solidFill>
                  <a:srgbClr val="0000FF"/>
                </a:solidFill>
                <a:latin typeface="Times New Roman" panose="02020603050405020304" pitchFamily="18" charset="0"/>
                <a:cs typeface="Times New Roman" panose="02020603050405020304" pitchFamily="18" charset="0"/>
              </a:rPr>
              <a:t>11</a:t>
            </a:r>
            <a:r>
              <a:rPr lang="vi-VN" sz="3700" b="1" dirty="0" smtClean="0">
                <a:solidFill>
                  <a:srgbClr val="0000FF"/>
                </a:solidFill>
                <a:latin typeface="Times New Roman" panose="02020603050405020304" pitchFamily="18" charset="0"/>
                <a:cs typeface="Times New Roman" panose="02020603050405020304" pitchFamily="18" charset="0"/>
              </a:rPr>
              <a:t> </a:t>
            </a:r>
            <a:r>
              <a:rPr lang="vi-VN" sz="3700" b="1" dirty="0">
                <a:solidFill>
                  <a:srgbClr val="0000FF"/>
                </a:solidFill>
                <a:latin typeface="Times New Roman" panose="02020603050405020304" pitchFamily="18" charset="0"/>
                <a:cs typeface="Times New Roman" panose="02020603050405020304" pitchFamily="18" charset="0"/>
              </a:rPr>
              <a:t>tháng </a:t>
            </a:r>
            <a:r>
              <a:rPr lang="en-US" sz="3700" b="1" dirty="0" smtClean="0">
                <a:solidFill>
                  <a:srgbClr val="0000FF"/>
                </a:solidFill>
                <a:latin typeface="Times New Roman" panose="02020603050405020304" pitchFamily="18" charset="0"/>
                <a:cs typeface="Times New Roman" panose="02020603050405020304" pitchFamily="18" charset="0"/>
              </a:rPr>
              <a:t>4</a:t>
            </a:r>
            <a:r>
              <a:rPr lang="vi-VN" sz="3700" b="1" dirty="0" smtClean="0">
                <a:solidFill>
                  <a:srgbClr val="0000FF"/>
                </a:solidFill>
                <a:latin typeface="Times New Roman" panose="02020603050405020304" pitchFamily="18" charset="0"/>
                <a:cs typeface="Times New Roman" panose="02020603050405020304" pitchFamily="18" charset="0"/>
              </a:rPr>
              <a:t> </a:t>
            </a:r>
            <a:r>
              <a:rPr lang="vi-VN" sz="3700" b="1" dirty="0">
                <a:solidFill>
                  <a:srgbClr val="0000FF"/>
                </a:solidFill>
                <a:latin typeface="Times New Roman" panose="02020603050405020304" pitchFamily="18" charset="0"/>
                <a:cs typeface="Times New Roman" panose="02020603050405020304" pitchFamily="18" charset="0"/>
              </a:rPr>
              <a:t>năm 2024</a:t>
            </a:r>
          </a:p>
        </p:txBody>
      </p:sp>
    </p:spTree>
    <p:extLst>
      <p:ext uri="{BB962C8B-B14F-4D97-AF65-F5344CB8AC3E}">
        <p14:creationId xmlns:p14="http://schemas.microsoft.com/office/powerpoint/2010/main" val="47109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fade">
                                      <p:cBhvr>
                                        <p:cTn id="20" dur="500"/>
                                        <p:tgtEl>
                                          <p:spTgt spid="7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fade">
                                      <p:cBhvr>
                                        <p:cTn id="25" dur="500"/>
                                        <p:tgtEl>
                                          <p:spTgt spid="7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6" grpId="0"/>
      <p:bldP spid="77" grpId="0"/>
      <p:bldP spid="78" grpId="0"/>
      <p:bldP spid="7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 xmlns:a16="http://schemas.microsoft.com/office/drawing/2014/main" id="{3D88A188-DB43-5FC3-D49A-74D849FFB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4137" y="4143372"/>
            <a:ext cx="7352501" cy="4251444"/>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 xmlns:a16="http://schemas.microsoft.com/office/drawing/2014/main" id="{CDA71753-69F1-6C37-3CCB-EF9971D80E88}"/>
              </a:ext>
            </a:extLst>
          </p:cNvPr>
          <p:cNvSpPr/>
          <p:nvPr/>
        </p:nvSpPr>
        <p:spPr>
          <a:xfrm>
            <a:off x="9424203" y="7572396"/>
            <a:ext cx="767510" cy="7143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8C874BA5-7DA8-C201-2093-6F1138A4BDE5}"/>
              </a:ext>
            </a:extLst>
          </p:cNvPr>
          <p:cNvSpPr/>
          <p:nvPr/>
        </p:nvSpPr>
        <p:spPr>
          <a:xfrm>
            <a:off x="12067409" y="7572396"/>
            <a:ext cx="707510" cy="6481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4000496"/>
            <a:ext cx="8709823" cy="3970318"/>
          </a:xfrm>
          <a:prstGeom prst="rect">
            <a:avLst/>
          </a:prstGeom>
          <a:noFill/>
        </p:spPr>
        <p:txBody>
          <a:bodyPr wrap="square">
            <a:spAutoFit/>
          </a:bodyPr>
          <a:lstStyle/>
          <a:p>
            <a:pPr algn="ctr"/>
            <a:r>
              <a:rPr lang="en-US" sz="3600" b="1" dirty="0" err="1" smtClean="0">
                <a:solidFill>
                  <a:srgbClr val="006600"/>
                </a:solidFill>
                <a:latin typeface="Times New Roman" pitchFamily="18" charset="0"/>
                <a:cs typeface="Times New Roman" pitchFamily="18" charset="0"/>
              </a:rPr>
              <a:t>Bài</a:t>
            </a:r>
            <a:r>
              <a:rPr lang="vi-VN" sz="3600" b="1" dirty="0" smtClean="0">
                <a:solidFill>
                  <a:srgbClr val="006600"/>
                </a:solidFill>
                <a:latin typeface="Times New Roman" pitchFamily="18" charset="0"/>
                <a:cs typeface="Times New Roman" pitchFamily="18" charset="0"/>
              </a:rPr>
              <a:t> giải:</a:t>
            </a:r>
            <a:endParaRPr lang="en-US" sz="3600" b="1" dirty="0" smtClean="0">
              <a:solidFill>
                <a:srgbClr val="006600"/>
              </a:solidFill>
              <a:latin typeface="Times New Roman" pitchFamily="18" charset="0"/>
              <a:cs typeface="Times New Roman" pitchFamily="18" charset="0"/>
            </a:endParaRPr>
          </a:p>
          <a:p>
            <a:pPr algn="ctr"/>
            <a:r>
              <a:rPr lang="vi-VN" sz="3600" b="1" dirty="0" smtClean="0">
                <a:solidFill>
                  <a:srgbClr val="006600"/>
                </a:solidFill>
                <a:latin typeface="Times New Roman" pitchFamily="18" charset="0"/>
                <a:cs typeface="Times New Roman" pitchFamily="18" charset="0"/>
              </a:rPr>
              <a:t>Mẹ </a:t>
            </a:r>
            <a:r>
              <a:rPr lang="vi-VN" sz="3600" b="1" dirty="0">
                <a:solidFill>
                  <a:srgbClr val="006600"/>
                </a:solidFill>
                <a:latin typeface="Times New Roman" pitchFamily="18" charset="0"/>
                <a:cs typeface="Times New Roman" pitchFamily="18" charset="0"/>
              </a:rPr>
              <a:t>mua hết </a:t>
            </a:r>
            <a:r>
              <a:rPr lang="en-US" sz="3600" b="1" dirty="0" err="1" smtClean="0">
                <a:solidFill>
                  <a:srgbClr val="006600"/>
                </a:solidFill>
                <a:latin typeface="Times New Roman" pitchFamily="18" charset="0"/>
                <a:cs typeface="Times New Roman" pitchFamily="18" charset="0"/>
              </a:rPr>
              <a:t>tất</a:t>
            </a:r>
            <a:r>
              <a:rPr lang="en-US" sz="3600" b="1" dirty="0" smtClean="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cả</a:t>
            </a:r>
            <a:r>
              <a:rPr lang="en-US" sz="3600" b="1" dirty="0" smtClean="0">
                <a:solidFill>
                  <a:srgbClr val="006600"/>
                </a:solidFill>
                <a:latin typeface="Times New Roman" pitchFamily="18" charset="0"/>
                <a:cs typeface="Times New Roman" pitchFamily="18" charset="0"/>
              </a:rPr>
              <a:t> </a:t>
            </a:r>
            <a:r>
              <a:rPr lang="vi-VN" sz="3600" b="1" dirty="0" smtClean="0">
                <a:solidFill>
                  <a:srgbClr val="006600"/>
                </a:solidFill>
                <a:latin typeface="Times New Roman" pitchFamily="18" charset="0"/>
                <a:cs typeface="Times New Roman" pitchFamily="18" charset="0"/>
              </a:rPr>
              <a:t>số </a:t>
            </a:r>
            <a:r>
              <a:rPr lang="vi-VN" sz="3600" b="1" dirty="0">
                <a:solidFill>
                  <a:srgbClr val="006600"/>
                </a:solidFill>
                <a:latin typeface="Times New Roman" pitchFamily="18" charset="0"/>
                <a:cs typeface="Times New Roman" pitchFamily="18" charset="0"/>
              </a:rPr>
              <a:t>tiền </a:t>
            </a:r>
            <a:r>
              <a:rPr lang="vi-VN" sz="3600" b="1" dirty="0" smtClean="0">
                <a:solidFill>
                  <a:srgbClr val="006600"/>
                </a:solidFill>
                <a:latin typeface="Times New Roman" pitchFamily="18" charset="0"/>
                <a:cs typeface="Times New Roman" pitchFamily="18" charset="0"/>
              </a:rPr>
              <a:t>là:</a:t>
            </a:r>
            <a:endParaRPr lang="en-US" sz="3600" b="1" dirty="0" smtClean="0">
              <a:solidFill>
                <a:srgbClr val="006600"/>
              </a:solidFill>
              <a:latin typeface="Times New Roman" pitchFamily="18" charset="0"/>
              <a:cs typeface="Times New Roman" pitchFamily="18" charset="0"/>
            </a:endParaRPr>
          </a:p>
          <a:p>
            <a:pPr algn="ctr"/>
            <a:r>
              <a:rPr lang="vi-VN" sz="3600" b="1" dirty="0" smtClean="0">
                <a:solidFill>
                  <a:srgbClr val="006600"/>
                </a:solidFill>
                <a:latin typeface="Times New Roman" pitchFamily="18" charset="0"/>
                <a:cs typeface="Times New Roman" pitchFamily="18" charset="0"/>
              </a:rPr>
              <a:t>3 </a:t>
            </a:r>
            <a:r>
              <a:rPr lang="vi-VN" sz="3600" b="1" dirty="0">
                <a:solidFill>
                  <a:srgbClr val="006600"/>
                </a:solidFill>
                <a:latin typeface="Times New Roman" pitchFamily="18" charset="0"/>
                <a:cs typeface="Times New Roman" pitchFamily="18" charset="0"/>
              </a:rPr>
              <a:t>000 + 2 000 = 5 000 (</a:t>
            </a:r>
            <a:r>
              <a:rPr lang="vi-VN" sz="3600" b="1" dirty="0" smtClean="0">
                <a:solidFill>
                  <a:srgbClr val="006600"/>
                </a:solidFill>
                <a:latin typeface="Times New Roman" pitchFamily="18" charset="0"/>
                <a:cs typeface="Times New Roman" pitchFamily="18" charset="0"/>
              </a:rPr>
              <a:t>đồng)</a:t>
            </a:r>
            <a:endParaRPr lang="en-US" sz="3600" b="1" dirty="0" smtClean="0">
              <a:solidFill>
                <a:srgbClr val="006600"/>
              </a:solidFill>
              <a:latin typeface="Times New Roman" pitchFamily="18" charset="0"/>
              <a:cs typeface="Times New Roman" pitchFamily="18" charset="0"/>
            </a:endParaRPr>
          </a:p>
          <a:p>
            <a:pPr algn="ctr"/>
            <a:r>
              <a:rPr lang="vi-VN" sz="3600" b="1" dirty="0" smtClean="0">
                <a:solidFill>
                  <a:srgbClr val="006600"/>
                </a:solidFill>
                <a:latin typeface="Times New Roman" pitchFamily="18" charset="0"/>
                <a:cs typeface="Times New Roman" pitchFamily="18" charset="0"/>
              </a:rPr>
              <a:t>Cô </a:t>
            </a:r>
            <a:r>
              <a:rPr lang="vi-VN" sz="3600" b="1" dirty="0">
                <a:solidFill>
                  <a:srgbClr val="006600"/>
                </a:solidFill>
                <a:latin typeface="Times New Roman" pitchFamily="18" charset="0"/>
                <a:cs typeface="Times New Roman" pitchFamily="18" charset="0"/>
              </a:rPr>
              <a:t>bán hàng cần trả </a:t>
            </a:r>
            <a:r>
              <a:rPr lang="en-US" sz="3600" b="1" dirty="0" err="1" smtClean="0">
                <a:solidFill>
                  <a:srgbClr val="006600"/>
                </a:solidFill>
                <a:latin typeface="Times New Roman" pitchFamily="18" charset="0"/>
                <a:cs typeface="Times New Roman" pitchFamily="18" charset="0"/>
              </a:rPr>
              <a:t>lại</a:t>
            </a:r>
            <a:r>
              <a:rPr lang="en-US" sz="3600" b="1" dirty="0" smtClean="0">
                <a:solidFill>
                  <a:srgbClr val="006600"/>
                </a:solidFill>
                <a:latin typeface="Times New Roman" pitchFamily="18" charset="0"/>
                <a:cs typeface="Times New Roman" pitchFamily="18" charset="0"/>
              </a:rPr>
              <a:t> </a:t>
            </a:r>
            <a:r>
              <a:rPr lang="vi-VN" sz="3600" b="1" dirty="0" smtClean="0">
                <a:solidFill>
                  <a:srgbClr val="006600"/>
                </a:solidFill>
                <a:latin typeface="Times New Roman" pitchFamily="18" charset="0"/>
                <a:cs typeface="Times New Roman" pitchFamily="18" charset="0"/>
              </a:rPr>
              <a:t>mẹ </a:t>
            </a:r>
            <a:r>
              <a:rPr lang="vi-VN" sz="3600" b="1" dirty="0">
                <a:solidFill>
                  <a:srgbClr val="006600"/>
                </a:solidFill>
                <a:latin typeface="Times New Roman" pitchFamily="18" charset="0"/>
                <a:cs typeface="Times New Roman" pitchFamily="18" charset="0"/>
              </a:rPr>
              <a:t>số tiền </a:t>
            </a:r>
            <a:r>
              <a:rPr lang="vi-VN" sz="3600" b="1" dirty="0" smtClean="0">
                <a:solidFill>
                  <a:srgbClr val="006600"/>
                </a:solidFill>
                <a:latin typeface="Times New Roman" pitchFamily="18" charset="0"/>
                <a:cs typeface="Times New Roman" pitchFamily="18" charset="0"/>
              </a:rPr>
              <a:t>là:</a:t>
            </a:r>
            <a:endParaRPr lang="en-US" sz="3600" b="1" dirty="0" smtClean="0">
              <a:solidFill>
                <a:srgbClr val="006600"/>
              </a:solidFill>
              <a:latin typeface="Times New Roman" pitchFamily="18" charset="0"/>
              <a:cs typeface="Times New Roman" pitchFamily="18" charset="0"/>
            </a:endParaRPr>
          </a:p>
          <a:p>
            <a:pPr algn="ctr"/>
            <a:r>
              <a:rPr lang="vi-VN" sz="3600" b="1" dirty="0" smtClean="0">
                <a:solidFill>
                  <a:srgbClr val="006600"/>
                </a:solidFill>
                <a:latin typeface="Times New Roman" pitchFamily="18" charset="0"/>
                <a:cs typeface="Times New Roman" pitchFamily="18" charset="0"/>
              </a:rPr>
              <a:t>10 </a:t>
            </a:r>
            <a:r>
              <a:rPr lang="vi-VN" sz="3600" b="1" dirty="0">
                <a:solidFill>
                  <a:srgbClr val="006600"/>
                </a:solidFill>
                <a:latin typeface="Times New Roman" pitchFamily="18" charset="0"/>
                <a:cs typeface="Times New Roman" pitchFamily="18" charset="0"/>
              </a:rPr>
              <a:t>000 – 5 000 = </a:t>
            </a:r>
            <a:r>
              <a:rPr lang="vi-VN" sz="3600" b="1" dirty="0" smtClean="0">
                <a:solidFill>
                  <a:srgbClr val="006600"/>
                </a:solidFill>
                <a:latin typeface="Times New Roman" pitchFamily="18" charset="0"/>
                <a:cs typeface="Times New Roman" pitchFamily="18" charset="0"/>
              </a:rPr>
              <a:t>5</a:t>
            </a:r>
            <a:r>
              <a:rPr lang="en-US" sz="3600" b="1" dirty="0" smtClean="0">
                <a:solidFill>
                  <a:srgbClr val="006600"/>
                </a:solidFill>
                <a:latin typeface="Times New Roman" pitchFamily="18" charset="0"/>
                <a:cs typeface="Times New Roman" pitchFamily="18" charset="0"/>
              </a:rPr>
              <a:t> </a:t>
            </a:r>
            <a:r>
              <a:rPr lang="vi-VN" sz="3600" b="1" dirty="0" smtClean="0">
                <a:solidFill>
                  <a:srgbClr val="006600"/>
                </a:solidFill>
                <a:latin typeface="Times New Roman" pitchFamily="18" charset="0"/>
                <a:cs typeface="Times New Roman" pitchFamily="18" charset="0"/>
              </a:rPr>
              <a:t>000 </a:t>
            </a:r>
            <a:r>
              <a:rPr lang="vi-VN" sz="3600" b="1" dirty="0">
                <a:solidFill>
                  <a:srgbClr val="006600"/>
                </a:solidFill>
                <a:latin typeface="Times New Roman" pitchFamily="18" charset="0"/>
                <a:cs typeface="Times New Roman" pitchFamily="18" charset="0"/>
              </a:rPr>
              <a:t>(</a:t>
            </a:r>
            <a:r>
              <a:rPr lang="vi-VN" sz="3600" b="1" dirty="0" smtClean="0">
                <a:solidFill>
                  <a:srgbClr val="006600"/>
                </a:solidFill>
                <a:latin typeface="Times New Roman" pitchFamily="18" charset="0"/>
                <a:cs typeface="Times New Roman" pitchFamily="18" charset="0"/>
              </a:rPr>
              <a:t>đồng)</a:t>
            </a:r>
            <a:endParaRPr lang="en-US" sz="3600" b="1" dirty="0" smtClean="0">
              <a:solidFill>
                <a:srgbClr val="006600"/>
              </a:solidFill>
              <a:latin typeface="Times New Roman" pitchFamily="18" charset="0"/>
              <a:cs typeface="Times New Roman" pitchFamily="18" charset="0"/>
            </a:endParaRPr>
          </a:p>
          <a:p>
            <a:pPr algn="ctr"/>
            <a:r>
              <a:rPr lang="vi-VN" sz="3600" b="1" dirty="0" smtClean="0">
                <a:solidFill>
                  <a:srgbClr val="006600"/>
                </a:solidFill>
                <a:latin typeface="Times New Roman" pitchFamily="18" charset="0"/>
                <a:cs typeface="Times New Roman" pitchFamily="18" charset="0"/>
              </a:rPr>
              <a:t>Vậy </a:t>
            </a:r>
            <a:r>
              <a:rPr lang="vi-VN" sz="3600" b="1" dirty="0">
                <a:solidFill>
                  <a:srgbClr val="006600"/>
                </a:solidFill>
                <a:latin typeface="Times New Roman" pitchFamily="18" charset="0"/>
                <a:cs typeface="Times New Roman" pitchFamily="18" charset="0"/>
              </a:rPr>
              <a:t>cô có thể trả </a:t>
            </a:r>
            <a:r>
              <a:rPr lang="en-US" sz="3600" b="1" dirty="0" err="1" smtClean="0">
                <a:solidFill>
                  <a:srgbClr val="006600"/>
                </a:solidFill>
                <a:latin typeface="Times New Roman" pitchFamily="18" charset="0"/>
                <a:cs typeface="Times New Roman" pitchFamily="18" charset="0"/>
              </a:rPr>
              <a:t>lại</a:t>
            </a:r>
            <a:r>
              <a:rPr lang="en-US" sz="3600" b="1" dirty="0" smtClean="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tiền</a:t>
            </a:r>
            <a:r>
              <a:rPr lang="en-US" sz="3600" b="1" dirty="0" smtClean="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thừa</a:t>
            </a:r>
            <a:r>
              <a:rPr lang="en-US" sz="3600" b="1" dirty="0" smtClean="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cho</a:t>
            </a:r>
            <a:r>
              <a:rPr lang="en-US" sz="3600" b="1" dirty="0" smtClean="0">
                <a:solidFill>
                  <a:srgbClr val="006600"/>
                </a:solidFill>
                <a:latin typeface="Times New Roman" pitchFamily="18" charset="0"/>
                <a:cs typeface="Times New Roman" pitchFamily="18" charset="0"/>
              </a:rPr>
              <a:t> </a:t>
            </a:r>
            <a:r>
              <a:rPr lang="vi-VN" sz="3600" b="1" dirty="0" smtClean="0">
                <a:solidFill>
                  <a:srgbClr val="006600"/>
                </a:solidFill>
                <a:latin typeface="Times New Roman" pitchFamily="18" charset="0"/>
                <a:cs typeface="Times New Roman" pitchFamily="18" charset="0"/>
              </a:rPr>
              <a:t>mẹ theo</a:t>
            </a:r>
          </a:p>
          <a:p>
            <a:pPr algn="ctr"/>
            <a:r>
              <a:rPr lang="vi-VN" sz="3600" b="1" dirty="0" smtClean="0">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cách A hoặc B.</a:t>
            </a:r>
          </a:p>
        </p:txBody>
      </p:sp>
      <p:sp>
        <p:nvSpPr>
          <p:cNvPr id="13" name="TextBox 12"/>
          <p:cNvSpPr txBox="1"/>
          <p:nvPr/>
        </p:nvSpPr>
        <p:spPr>
          <a:xfrm>
            <a:off x="0" y="2285984"/>
            <a:ext cx="16276638" cy="1754326"/>
          </a:xfrm>
          <a:prstGeom prst="rect">
            <a:avLst/>
          </a:prstGeom>
          <a:noFill/>
        </p:spPr>
        <p:txBody>
          <a:bodyPr wrap="square" rtlCol="0">
            <a:spAutoFit/>
          </a:bodyPr>
          <a:lstStyle/>
          <a:p>
            <a:r>
              <a:rPr lang="vi-VN" sz="3600" b="1" dirty="0" smtClean="0">
                <a:solidFill>
                  <a:srgbClr val="0000FF"/>
                </a:solidFill>
                <a:latin typeface="Times New Roman" panose="02020603050405020304" pitchFamily="18" charset="0"/>
                <a:cs typeface="Times New Roman" panose="02020603050405020304" pitchFamily="18" charset="0"/>
              </a:rPr>
              <a:t>2. Mẹ đi chợ mua chanh hết 3 000 đồng và mua hành hết 2 000 đồng. Mẹ đưa cho cô bán hàng 10 000 đồng. Chọn những cách cô bán hàng có thể trả lại tiền thừa cho mẹ.</a:t>
            </a:r>
            <a:endParaRPr lang="en-US" sz="3600" b="1" dirty="0" smtClean="0">
              <a:solidFill>
                <a:srgbClr val="0000FF"/>
              </a:solidFill>
              <a:latin typeface="Times New Roman" panose="02020603050405020304" pitchFamily="18" charset="0"/>
              <a:cs typeface="Times New Roman" panose="02020603050405020304" pitchFamily="18" charset="0"/>
            </a:endParaRPr>
          </a:p>
        </p:txBody>
      </p:sp>
      <p:sp>
        <p:nvSpPr>
          <p:cNvPr id="14" name="Text Box 14"/>
          <p:cNvSpPr txBox="1">
            <a:spLocks noChangeArrowheads="1"/>
          </p:cNvSpPr>
          <p:nvPr/>
        </p:nvSpPr>
        <p:spPr bwMode="auto">
          <a:xfrm>
            <a:off x="41277" y="1357290"/>
            <a:ext cx="16235361" cy="714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700" b="1" dirty="0" err="1" smtClean="0">
                <a:solidFill>
                  <a:srgbClr val="FF0000"/>
                </a:solidFill>
                <a:latin typeface="Times New Roman" pitchFamily="18" charset="0"/>
                <a:cs typeface="Times New Roman" pitchFamily="18" charset="0"/>
              </a:rPr>
              <a:t>Tiền</a:t>
            </a:r>
            <a:r>
              <a:rPr lang="en-US" sz="3700" b="1" dirty="0" smtClean="0">
                <a:solidFill>
                  <a:srgbClr val="FF0000"/>
                </a:solidFill>
                <a:latin typeface="Times New Roman" pitchFamily="18" charset="0"/>
                <a:cs typeface="Times New Roman" pitchFamily="18" charset="0"/>
              </a:rPr>
              <a:t> </a:t>
            </a:r>
            <a:r>
              <a:rPr lang="en-US" sz="3700" b="1" dirty="0" err="1" smtClean="0">
                <a:solidFill>
                  <a:srgbClr val="FF0000"/>
                </a:solidFill>
                <a:latin typeface="Times New Roman" pitchFamily="18" charset="0"/>
                <a:cs typeface="Times New Roman" pitchFamily="18" charset="0"/>
              </a:rPr>
              <a:t>Việt</a:t>
            </a:r>
            <a:r>
              <a:rPr lang="en-US" sz="3700" b="1" dirty="0" smtClean="0">
                <a:solidFill>
                  <a:srgbClr val="FF0000"/>
                </a:solidFill>
                <a:latin typeface="Times New Roman" pitchFamily="18" charset="0"/>
                <a:cs typeface="Times New Roman" pitchFamily="18" charset="0"/>
              </a:rPr>
              <a:t> Nam</a:t>
            </a:r>
            <a:endParaRPr lang="en-US" sz="3700" b="1" dirty="0">
              <a:solidFill>
                <a:srgbClr val="FF0000"/>
              </a:solidFill>
              <a:latin typeface="Times New Roman" pitchFamily="18" charset="0"/>
              <a:cs typeface="Times New Roman" pitchFamily="18" charset="0"/>
            </a:endParaRPr>
          </a:p>
        </p:txBody>
      </p:sp>
      <p:sp>
        <p:nvSpPr>
          <p:cNvPr id="15" name="TextBox 14"/>
          <p:cNvSpPr txBox="1"/>
          <p:nvPr/>
        </p:nvSpPr>
        <p:spPr>
          <a:xfrm>
            <a:off x="0" y="642910"/>
            <a:ext cx="16235362" cy="674321"/>
          </a:xfrm>
          <a:prstGeom prst="rect">
            <a:avLst/>
          </a:prstGeom>
          <a:noFill/>
        </p:spPr>
        <p:txBody>
          <a:bodyPr lIns="101941" tIns="50970" rIns="101941" bIns="50970">
            <a:spAutoFit/>
          </a:bodyPr>
          <a:lstStyle/>
          <a:p>
            <a:pPr algn="ctr">
              <a:defRPr/>
            </a:pPr>
            <a:r>
              <a:rPr lang="en-US" sz="3700" b="1" dirty="0" err="1">
                <a:solidFill>
                  <a:srgbClr val="0000FF"/>
                </a:solidFill>
                <a:latin typeface="Times New Roman" pitchFamily="18" charset="0"/>
                <a:cs typeface="Times New Roman" pitchFamily="18" charset="0"/>
              </a:rPr>
              <a:t>Toán</a:t>
            </a:r>
            <a:endParaRPr lang="vi-VN" sz="3700" b="1" dirty="0">
              <a:solidFill>
                <a:srgbClr val="0000FF"/>
              </a:solidFill>
              <a:latin typeface="Times New Roman" pitchFamily="18" charset="0"/>
              <a:cs typeface="Times New Roman" pitchFamily="18" charset="0"/>
            </a:endParaRPr>
          </a:p>
        </p:txBody>
      </p:sp>
      <p:sp>
        <p:nvSpPr>
          <p:cNvPr id="17" name="Rectangle 16"/>
          <p:cNvSpPr/>
          <p:nvPr/>
        </p:nvSpPr>
        <p:spPr>
          <a:xfrm>
            <a:off x="11114" y="24290"/>
            <a:ext cx="16244887" cy="663241"/>
          </a:xfrm>
          <a:prstGeom prst="rect">
            <a:avLst/>
          </a:prstGeom>
        </p:spPr>
        <p:txBody>
          <a:bodyPr lIns="95171" tIns="47585" rIns="95171" bIns="47585">
            <a:spAutoFit/>
          </a:bodyPr>
          <a:lstStyle/>
          <a:p>
            <a:pPr algn="ctr">
              <a:defRPr/>
            </a:pPr>
            <a:r>
              <a:rPr lang="vi-VN" sz="3700" b="1" dirty="0">
                <a:solidFill>
                  <a:srgbClr val="0000FF"/>
                </a:solidFill>
                <a:latin typeface="Times New Roman" panose="02020603050405020304" pitchFamily="18" charset="0"/>
                <a:cs typeface="Times New Roman" panose="02020603050405020304" pitchFamily="18" charset="0"/>
              </a:rPr>
              <a:t>Thứ </a:t>
            </a:r>
            <a:r>
              <a:rPr lang="en-US" sz="3700" b="1" dirty="0" smtClean="0">
                <a:solidFill>
                  <a:srgbClr val="0000FF"/>
                </a:solidFill>
                <a:latin typeface="Times New Roman" panose="02020603050405020304" pitchFamily="18" charset="0"/>
                <a:cs typeface="Times New Roman" panose="02020603050405020304" pitchFamily="18" charset="0"/>
              </a:rPr>
              <a:t> </a:t>
            </a:r>
            <a:r>
              <a:rPr lang="en-US" sz="3700" b="1" dirty="0" err="1" smtClean="0">
                <a:solidFill>
                  <a:srgbClr val="0000FF"/>
                </a:solidFill>
                <a:latin typeface="Times New Roman" panose="02020603050405020304" pitchFamily="18" charset="0"/>
                <a:cs typeface="Times New Roman" panose="02020603050405020304" pitchFamily="18" charset="0"/>
              </a:rPr>
              <a:t>Năm</a:t>
            </a:r>
            <a:r>
              <a:rPr lang="en-US" sz="3700" b="1" dirty="0" smtClean="0">
                <a:solidFill>
                  <a:srgbClr val="0000FF"/>
                </a:solidFill>
                <a:latin typeface="Times New Roman" panose="02020603050405020304" pitchFamily="18" charset="0"/>
                <a:cs typeface="Times New Roman" panose="02020603050405020304" pitchFamily="18" charset="0"/>
              </a:rPr>
              <a:t>  </a:t>
            </a:r>
            <a:r>
              <a:rPr lang="vi-VN" sz="3700" b="1" dirty="0">
                <a:solidFill>
                  <a:srgbClr val="0000FF"/>
                </a:solidFill>
                <a:latin typeface="Times New Roman" panose="02020603050405020304" pitchFamily="18" charset="0"/>
                <a:cs typeface="Times New Roman" panose="02020603050405020304" pitchFamily="18" charset="0"/>
              </a:rPr>
              <a:t>ngày </a:t>
            </a:r>
            <a:r>
              <a:rPr lang="en-US" sz="3700" b="1" dirty="0" smtClean="0">
                <a:solidFill>
                  <a:srgbClr val="0000FF"/>
                </a:solidFill>
                <a:latin typeface="Times New Roman" panose="02020603050405020304" pitchFamily="18" charset="0"/>
                <a:cs typeface="Times New Roman" panose="02020603050405020304" pitchFamily="18" charset="0"/>
              </a:rPr>
              <a:t>11</a:t>
            </a:r>
            <a:r>
              <a:rPr lang="vi-VN" sz="3700" b="1" dirty="0" smtClean="0">
                <a:solidFill>
                  <a:srgbClr val="0000FF"/>
                </a:solidFill>
                <a:latin typeface="Times New Roman" panose="02020603050405020304" pitchFamily="18" charset="0"/>
                <a:cs typeface="Times New Roman" panose="02020603050405020304" pitchFamily="18" charset="0"/>
              </a:rPr>
              <a:t> </a:t>
            </a:r>
            <a:r>
              <a:rPr lang="vi-VN" sz="3700" b="1" dirty="0">
                <a:solidFill>
                  <a:srgbClr val="0000FF"/>
                </a:solidFill>
                <a:latin typeface="Times New Roman" panose="02020603050405020304" pitchFamily="18" charset="0"/>
                <a:cs typeface="Times New Roman" panose="02020603050405020304" pitchFamily="18" charset="0"/>
              </a:rPr>
              <a:t>tháng </a:t>
            </a:r>
            <a:r>
              <a:rPr lang="en-US" sz="3700" b="1" dirty="0" smtClean="0">
                <a:solidFill>
                  <a:srgbClr val="0000FF"/>
                </a:solidFill>
                <a:latin typeface="Times New Roman" panose="02020603050405020304" pitchFamily="18" charset="0"/>
                <a:cs typeface="Times New Roman" panose="02020603050405020304" pitchFamily="18" charset="0"/>
              </a:rPr>
              <a:t>4</a:t>
            </a:r>
            <a:r>
              <a:rPr lang="vi-VN" sz="3700" b="1" dirty="0" smtClean="0">
                <a:solidFill>
                  <a:srgbClr val="0000FF"/>
                </a:solidFill>
                <a:latin typeface="Times New Roman" panose="02020603050405020304" pitchFamily="18" charset="0"/>
                <a:cs typeface="Times New Roman" panose="02020603050405020304" pitchFamily="18" charset="0"/>
              </a:rPr>
              <a:t> </a:t>
            </a:r>
            <a:r>
              <a:rPr lang="vi-VN" sz="3700" b="1" dirty="0">
                <a:solidFill>
                  <a:srgbClr val="0000FF"/>
                </a:solidFill>
                <a:latin typeface="Times New Roman" panose="02020603050405020304" pitchFamily="18" charset="0"/>
                <a:cs typeface="Times New Roman" panose="02020603050405020304" pitchFamily="18" charset="0"/>
              </a:rPr>
              <a:t>năm 2024</a:t>
            </a:r>
          </a:p>
        </p:txBody>
      </p:sp>
    </p:spTree>
    <p:extLst>
      <p:ext uri="{BB962C8B-B14F-4D97-AF65-F5344CB8AC3E}">
        <p14:creationId xmlns:p14="http://schemas.microsoft.com/office/powerpoint/2010/main" val="19140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arn(inVertic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barn(inVertical)">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7">
                                            <p:txEl>
                                              <p:pRg st="6" end="6"/>
                                            </p:txEl>
                                          </p:spTgt>
                                        </p:tgtEl>
                                        <p:attrNameLst>
                                          <p:attrName>style.visibility</p:attrName>
                                        </p:attrNameLst>
                                      </p:cBhvr>
                                      <p:to>
                                        <p:strVal val="visible"/>
                                      </p:to>
                                    </p:set>
                                    <p:animEffect transition="in" filter="barn(inVertical)">
                                      <p:cBhvr>
                                        <p:cTn id="5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1928794"/>
            <a:ext cx="16276637" cy="2708434"/>
          </a:xfrm>
          <a:prstGeom prst="rect">
            <a:avLst/>
          </a:prstGeom>
          <a:noFill/>
        </p:spPr>
        <p:txBody>
          <a:bodyPr wrap="square" rtlCol="0">
            <a:spAutoFit/>
          </a:bodyPr>
          <a:lstStyle/>
          <a:p>
            <a:r>
              <a:rPr lang="vi-VN" sz="3400" b="1" dirty="0" smtClean="0">
                <a:solidFill>
                  <a:srgbClr val="0000FF"/>
                </a:solidFill>
                <a:latin typeface="Times New Roman" panose="02020603050405020304" pitchFamily="18" charset="0"/>
                <a:cs typeface="Times New Roman" panose="02020603050405020304" pitchFamily="18" charset="0"/>
              </a:rPr>
              <a:t>   3. Khi </a:t>
            </a:r>
            <a:r>
              <a:rPr lang="vi-VN" sz="3400" b="1" dirty="0">
                <a:solidFill>
                  <a:srgbClr val="0000FF"/>
                </a:solidFill>
                <a:latin typeface="Times New Roman" panose="02020603050405020304" pitchFamily="18" charset="0"/>
                <a:cs typeface="Times New Roman" panose="02020603050405020304" pitchFamily="18" charset="0"/>
              </a:rPr>
              <a:t>mua mỗi món hàng dưới đây, ta cần trả một tờ tiền có trong hình bên. Em hãy tìm giá tiền của mỗi món hàng, biết:</a:t>
            </a:r>
          </a:p>
          <a:p>
            <a:r>
              <a:rPr lang="vi-VN" sz="3400" b="1" dirty="0">
                <a:solidFill>
                  <a:srgbClr val="0000FF"/>
                </a:solidFill>
                <a:latin typeface="Times New Roman" panose="02020603050405020304" pitchFamily="18" charset="0"/>
                <a:cs typeface="Times New Roman" panose="02020603050405020304" pitchFamily="18" charset="0"/>
              </a:rPr>
              <a:t>- Giá tiền của bóng đèn thấp nhất;</a:t>
            </a:r>
          </a:p>
          <a:p>
            <a:r>
              <a:rPr lang="vi-VN" sz="3400" b="1" dirty="0">
                <a:solidFill>
                  <a:srgbClr val="0000FF"/>
                </a:solidFill>
                <a:latin typeface="Times New Roman" panose="02020603050405020304" pitchFamily="18" charset="0"/>
                <a:cs typeface="Times New Roman" panose="02020603050405020304" pitchFamily="18" charset="0"/>
              </a:rPr>
              <a:t>- Giá tiền của quyển sách cao nhất;</a:t>
            </a:r>
          </a:p>
          <a:p>
            <a:r>
              <a:rPr lang="vi-VN" sz="3400" b="1" dirty="0">
                <a:solidFill>
                  <a:srgbClr val="0000FF"/>
                </a:solidFill>
                <a:latin typeface="Times New Roman" panose="02020603050405020304" pitchFamily="18" charset="0"/>
                <a:cs typeface="Times New Roman" panose="02020603050405020304" pitchFamily="18" charset="0"/>
              </a:rPr>
              <a:t>- Giá tiền của rô-bốt cao hơn giá tiền của cái lược.</a:t>
            </a:r>
          </a:p>
        </p:txBody>
      </p:sp>
      <p:sp>
        <p:nvSpPr>
          <p:cNvPr id="14" name="Text Box 14"/>
          <p:cNvSpPr txBox="1">
            <a:spLocks noChangeArrowheads="1"/>
          </p:cNvSpPr>
          <p:nvPr/>
        </p:nvSpPr>
        <p:spPr bwMode="auto">
          <a:xfrm>
            <a:off x="41277" y="1142976"/>
            <a:ext cx="16235361" cy="714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600" b="1" dirty="0" err="1" smtClean="0">
                <a:solidFill>
                  <a:srgbClr val="FF0000"/>
                </a:solidFill>
                <a:latin typeface="Times New Roman" pitchFamily="18" charset="0"/>
                <a:cs typeface="Times New Roman" pitchFamily="18" charset="0"/>
              </a:rPr>
              <a:t>Tiền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Việt</a:t>
            </a:r>
            <a:r>
              <a:rPr lang="en-US" sz="3600" b="1" dirty="0" smtClean="0">
                <a:solidFill>
                  <a:srgbClr val="FF0000"/>
                </a:solidFill>
                <a:latin typeface="Times New Roman" pitchFamily="18" charset="0"/>
                <a:cs typeface="Times New Roman" pitchFamily="18" charset="0"/>
              </a:rPr>
              <a:t> Nam</a:t>
            </a:r>
            <a:endParaRPr lang="en-US" sz="3600" b="1" dirty="0">
              <a:solidFill>
                <a:srgbClr val="FF0000"/>
              </a:solidFill>
              <a:latin typeface="Times New Roman" pitchFamily="18" charset="0"/>
              <a:cs typeface="Times New Roman" pitchFamily="18" charset="0"/>
            </a:endParaRPr>
          </a:p>
        </p:txBody>
      </p:sp>
      <p:sp>
        <p:nvSpPr>
          <p:cNvPr id="15" name="TextBox 14"/>
          <p:cNvSpPr txBox="1"/>
          <p:nvPr/>
        </p:nvSpPr>
        <p:spPr>
          <a:xfrm>
            <a:off x="41276" y="571472"/>
            <a:ext cx="16235362" cy="674321"/>
          </a:xfrm>
          <a:prstGeom prst="rect">
            <a:avLst/>
          </a:prstGeom>
          <a:noFill/>
        </p:spPr>
        <p:txBody>
          <a:bodyPr lIns="101941" tIns="50970" rIns="101941" bIns="50970">
            <a:spAutoFit/>
          </a:bodyPr>
          <a:lstStyle/>
          <a:p>
            <a:pPr algn="ctr">
              <a:defRPr/>
            </a:pPr>
            <a:r>
              <a:rPr lang="en-US" sz="3600" b="1" dirty="0" err="1">
                <a:solidFill>
                  <a:srgbClr val="0000FF"/>
                </a:solidFill>
                <a:latin typeface="Times New Roman" pitchFamily="18" charset="0"/>
                <a:cs typeface="Times New Roman" pitchFamily="18" charset="0"/>
              </a:rPr>
              <a:t>Toán</a:t>
            </a:r>
            <a:endParaRPr lang="vi-VN" sz="3600" b="1" dirty="0">
              <a:solidFill>
                <a:srgbClr val="0000FF"/>
              </a:solidFill>
              <a:latin typeface="Times New Roman" pitchFamily="18" charset="0"/>
              <a:cs typeface="Times New Roman" pitchFamily="18" charset="0"/>
            </a:endParaRPr>
          </a:p>
        </p:txBody>
      </p:sp>
      <p:sp>
        <p:nvSpPr>
          <p:cNvPr id="16" name="Rectangle 15"/>
          <p:cNvSpPr/>
          <p:nvPr/>
        </p:nvSpPr>
        <p:spPr>
          <a:xfrm>
            <a:off x="11114" y="24290"/>
            <a:ext cx="16244887" cy="663241"/>
          </a:xfrm>
          <a:prstGeom prst="rect">
            <a:avLst/>
          </a:prstGeom>
        </p:spPr>
        <p:txBody>
          <a:bodyPr lIns="95171" tIns="47585" rIns="95171" bIns="47585">
            <a:spAutoFit/>
          </a:bodyPr>
          <a:lstStyle/>
          <a:p>
            <a:pPr algn="ctr">
              <a:defRPr/>
            </a:pPr>
            <a:r>
              <a:rPr lang="vi-VN" sz="3600" b="1" dirty="0">
                <a:solidFill>
                  <a:srgbClr val="0000FF"/>
                </a:solidFill>
                <a:latin typeface="Times New Roman" panose="02020603050405020304" pitchFamily="18" charset="0"/>
                <a:cs typeface="Times New Roman" panose="02020603050405020304" pitchFamily="18" charset="0"/>
              </a:rPr>
              <a:t>Thứ </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Năm</a:t>
            </a:r>
            <a:r>
              <a:rPr lang="en-US" sz="3600" b="1" dirty="0" smtClean="0">
                <a:solidFill>
                  <a:srgbClr val="0000FF"/>
                </a:solidFill>
                <a:latin typeface="Times New Roman" panose="02020603050405020304" pitchFamily="18" charset="0"/>
                <a:cs typeface="Times New Roman" panose="02020603050405020304" pitchFamily="18" charset="0"/>
              </a:rPr>
              <a:t>  </a:t>
            </a:r>
            <a:r>
              <a:rPr lang="vi-VN" sz="3600" b="1" dirty="0">
                <a:solidFill>
                  <a:srgbClr val="0000FF"/>
                </a:solidFill>
                <a:latin typeface="Times New Roman" panose="02020603050405020304" pitchFamily="18" charset="0"/>
                <a:cs typeface="Times New Roman" panose="02020603050405020304" pitchFamily="18" charset="0"/>
              </a:rPr>
              <a:t>ngày </a:t>
            </a:r>
            <a:r>
              <a:rPr lang="en-US" sz="3600" b="1" dirty="0" smtClean="0">
                <a:solidFill>
                  <a:srgbClr val="0000FF"/>
                </a:solidFill>
                <a:latin typeface="Times New Roman" panose="02020603050405020304" pitchFamily="18" charset="0"/>
                <a:cs typeface="Times New Roman" panose="02020603050405020304" pitchFamily="18" charset="0"/>
              </a:rPr>
              <a:t>11</a:t>
            </a:r>
            <a:r>
              <a:rPr lang="vi-VN" sz="3600" b="1" dirty="0" smtClean="0">
                <a:solidFill>
                  <a:srgbClr val="0000FF"/>
                </a:solidFill>
                <a:latin typeface="Times New Roman" panose="02020603050405020304" pitchFamily="18" charset="0"/>
                <a:cs typeface="Times New Roman" panose="02020603050405020304" pitchFamily="18" charset="0"/>
              </a:rPr>
              <a:t> </a:t>
            </a:r>
            <a:r>
              <a:rPr lang="vi-VN" sz="3600" b="1" dirty="0">
                <a:solidFill>
                  <a:srgbClr val="0000FF"/>
                </a:solidFill>
                <a:latin typeface="Times New Roman" panose="02020603050405020304" pitchFamily="18" charset="0"/>
                <a:cs typeface="Times New Roman" panose="02020603050405020304" pitchFamily="18" charset="0"/>
              </a:rPr>
              <a:t>tháng </a:t>
            </a:r>
            <a:r>
              <a:rPr lang="en-US" sz="3600" b="1" dirty="0" smtClean="0">
                <a:solidFill>
                  <a:srgbClr val="0000FF"/>
                </a:solidFill>
                <a:latin typeface="Times New Roman" panose="02020603050405020304" pitchFamily="18" charset="0"/>
                <a:cs typeface="Times New Roman" panose="02020603050405020304" pitchFamily="18" charset="0"/>
              </a:rPr>
              <a:t>4</a:t>
            </a:r>
            <a:r>
              <a:rPr lang="vi-VN" sz="3600" b="1" dirty="0" smtClean="0">
                <a:solidFill>
                  <a:srgbClr val="0000FF"/>
                </a:solidFill>
                <a:latin typeface="Times New Roman" panose="02020603050405020304" pitchFamily="18" charset="0"/>
                <a:cs typeface="Times New Roman" panose="02020603050405020304" pitchFamily="18" charset="0"/>
              </a:rPr>
              <a:t> </a:t>
            </a:r>
            <a:r>
              <a:rPr lang="vi-VN" sz="3600" b="1" dirty="0">
                <a:solidFill>
                  <a:srgbClr val="0000FF"/>
                </a:solidFill>
                <a:latin typeface="Times New Roman" panose="02020603050405020304" pitchFamily="18" charset="0"/>
                <a:cs typeface="Times New Roman" panose="02020603050405020304" pitchFamily="18" charset="0"/>
              </a:rPr>
              <a:t>năm 2024</a:t>
            </a:r>
          </a:p>
        </p:txBody>
      </p:sp>
      <p:sp>
        <p:nvSpPr>
          <p:cNvPr id="12" name="TextBox 11"/>
          <p:cNvSpPr txBox="1"/>
          <p:nvPr/>
        </p:nvSpPr>
        <p:spPr>
          <a:xfrm>
            <a:off x="122858" y="5004048"/>
            <a:ext cx="16276637" cy="2185214"/>
          </a:xfrm>
          <a:prstGeom prst="rect">
            <a:avLst/>
          </a:prstGeom>
          <a:noFill/>
        </p:spPr>
        <p:txBody>
          <a:bodyPr wrap="square" rtlCol="0">
            <a:spAutoFit/>
          </a:bodyPr>
          <a:lstStyle/>
          <a:p>
            <a:r>
              <a:rPr lang="vi-VN" sz="3400" b="1" dirty="0" smtClean="0">
                <a:solidFill>
                  <a:srgbClr val="FF0000"/>
                </a:solidFill>
                <a:latin typeface="Times New Roman" panose="02020603050405020304" pitchFamily="18" charset="0"/>
                <a:cs typeface="Times New Roman" panose="02020603050405020304" pitchFamily="18" charset="0"/>
              </a:rPr>
              <a:t>- </a:t>
            </a:r>
            <a:r>
              <a:rPr lang="vi-VN" sz="3400" b="1" dirty="0">
                <a:solidFill>
                  <a:srgbClr val="FF0000"/>
                </a:solidFill>
                <a:latin typeface="Times New Roman" panose="02020603050405020304" pitchFamily="18" charset="0"/>
                <a:cs typeface="Times New Roman" panose="02020603050405020304" pitchFamily="18" charset="0"/>
              </a:rPr>
              <a:t>Giá tiền của bóng đèn thấp </a:t>
            </a:r>
            <a:r>
              <a:rPr lang="vi-VN" sz="3400" b="1" dirty="0" smtClean="0">
                <a:solidFill>
                  <a:srgbClr val="FF0000"/>
                </a:solidFill>
                <a:latin typeface="Times New Roman" panose="02020603050405020304" pitchFamily="18" charset="0"/>
                <a:cs typeface="Times New Roman" panose="02020603050405020304" pitchFamily="18" charset="0"/>
              </a:rPr>
              <a:t>nhất</a:t>
            </a:r>
            <a:r>
              <a:rPr lang="en-US" sz="3400" b="1" dirty="0" smtClean="0">
                <a:solidFill>
                  <a:srgbClr val="FF0000"/>
                </a:solidFill>
                <a:latin typeface="Times New Roman" panose="02020603050405020304" pitchFamily="18" charset="0"/>
                <a:cs typeface="Times New Roman" panose="02020603050405020304" pitchFamily="18" charset="0"/>
              </a:rPr>
              <a:t> </a:t>
            </a:r>
            <a:r>
              <a:rPr lang="en-US" sz="3400" b="1" dirty="0" err="1" smtClean="0">
                <a:solidFill>
                  <a:srgbClr val="FF0000"/>
                </a:solidFill>
                <a:latin typeface="Times New Roman" panose="02020603050405020304" pitchFamily="18" charset="0"/>
                <a:cs typeface="Times New Roman" panose="02020603050405020304" pitchFamily="18" charset="0"/>
              </a:rPr>
              <a:t>là</a:t>
            </a:r>
            <a:r>
              <a:rPr lang="en-US" sz="3400" b="1" dirty="0" smtClean="0">
                <a:solidFill>
                  <a:srgbClr val="FF0000"/>
                </a:solidFill>
                <a:latin typeface="Times New Roman" panose="02020603050405020304" pitchFamily="18" charset="0"/>
                <a:cs typeface="Times New Roman" panose="02020603050405020304" pitchFamily="18" charset="0"/>
              </a:rPr>
              <a:t> 10 000 </a:t>
            </a:r>
            <a:r>
              <a:rPr lang="en-US" sz="3400" b="1" dirty="0" err="1" smtClean="0">
                <a:solidFill>
                  <a:srgbClr val="FF0000"/>
                </a:solidFill>
                <a:latin typeface="Times New Roman" panose="02020603050405020304" pitchFamily="18" charset="0"/>
                <a:cs typeface="Times New Roman" panose="02020603050405020304" pitchFamily="18" charset="0"/>
              </a:rPr>
              <a:t>đồng</a:t>
            </a:r>
            <a:endParaRPr lang="vi-VN" sz="3400" b="1" dirty="0">
              <a:solidFill>
                <a:srgbClr val="FF0000"/>
              </a:solidFill>
              <a:latin typeface="Times New Roman" panose="02020603050405020304" pitchFamily="18" charset="0"/>
              <a:cs typeface="Times New Roman" panose="02020603050405020304" pitchFamily="18" charset="0"/>
            </a:endParaRPr>
          </a:p>
          <a:p>
            <a:r>
              <a:rPr lang="vi-VN" sz="3400" b="1" dirty="0">
                <a:solidFill>
                  <a:srgbClr val="FF0000"/>
                </a:solidFill>
                <a:latin typeface="Times New Roman" panose="02020603050405020304" pitchFamily="18" charset="0"/>
                <a:cs typeface="Times New Roman" panose="02020603050405020304" pitchFamily="18" charset="0"/>
              </a:rPr>
              <a:t>- Giá tiền của quyển sách cao </a:t>
            </a:r>
            <a:r>
              <a:rPr lang="vi-VN" sz="3400" b="1" dirty="0" smtClean="0">
                <a:solidFill>
                  <a:srgbClr val="FF0000"/>
                </a:solidFill>
                <a:latin typeface="Times New Roman" panose="02020603050405020304" pitchFamily="18" charset="0"/>
                <a:cs typeface="Times New Roman" panose="02020603050405020304" pitchFamily="18" charset="0"/>
              </a:rPr>
              <a:t>nhất</a:t>
            </a:r>
            <a:r>
              <a:rPr lang="en-US" sz="3400" b="1" dirty="0" smtClean="0">
                <a:solidFill>
                  <a:srgbClr val="FF0000"/>
                </a:solidFill>
                <a:latin typeface="Times New Roman" panose="02020603050405020304" pitchFamily="18" charset="0"/>
                <a:cs typeface="Times New Roman" panose="02020603050405020304" pitchFamily="18" charset="0"/>
              </a:rPr>
              <a:t> </a:t>
            </a:r>
            <a:r>
              <a:rPr lang="en-US" sz="3400" b="1" dirty="0" err="1" smtClean="0">
                <a:solidFill>
                  <a:srgbClr val="FF0000"/>
                </a:solidFill>
                <a:latin typeface="Times New Roman" panose="02020603050405020304" pitchFamily="18" charset="0"/>
                <a:cs typeface="Times New Roman" panose="02020603050405020304" pitchFamily="18" charset="0"/>
              </a:rPr>
              <a:t>là</a:t>
            </a:r>
            <a:r>
              <a:rPr lang="en-US" sz="3400" b="1" dirty="0" smtClean="0">
                <a:solidFill>
                  <a:srgbClr val="FF0000"/>
                </a:solidFill>
                <a:latin typeface="Times New Roman" panose="02020603050405020304" pitchFamily="18" charset="0"/>
                <a:cs typeface="Times New Roman" panose="02020603050405020304" pitchFamily="18" charset="0"/>
              </a:rPr>
              <a:t> 100 </a:t>
            </a:r>
            <a:r>
              <a:rPr lang="en-US" sz="3400" b="1" dirty="0">
                <a:solidFill>
                  <a:srgbClr val="FF0000"/>
                </a:solidFill>
                <a:latin typeface="Times New Roman" panose="02020603050405020304" pitchFamily="18" charset="0"/>
                <a:cs typeface="Times New Roman" panose="02020603050405020304" pitchFamily="18" charset="0"/>
              </a:rPr>
              <a:t>000 </a:t>
            </a:r>
            <a:r>
              <a:rPr lang="en-US" sz="3400" b="1" dirty="0" err="1">
                <a:solidFill>
                  <a:srgbClr val="FF0000"/>
                </a:solidFill>
                <a:latin typeface="Times New Roman" panose="02020603050405020304" pitchFamily="18" charset="0"/>
                <a:cs typeface="Times New Roman" panose="02020603050405020304" pitchFamily="18" charset="0"/>
              </a:rPr>
              <a:t>đồng</a:t>
            </a:r>
            <a:endParaRPr lang="vi-VN" sz="3400" b="1" dirty="0">
              <a:solidFill>
                <a:srgbClr val="FF0000"/>
              </a:solidFill>
              <a:latin typeface="Times New Roman" panose="02020603050405020304" pitchFamily="18" charset="0"/>
              <a:cs typeface="Times New Roman" panose="02020603050405020304" pitchFamily="18" charset="0"/>
            </a:endParaRPr>
          </a:p>
          <a:p>
            <a:r>
              <a:rPr lang="vi-VN" sz="3400" b="1" dirty="0" smtClean="0">
                <a:solidFill>
                  <a:srgbClr val="FF0000"/>
                </a:solidFill>
                <a:latin typeface="Times New Roman" panose="02020603050405020304" pitchFamily="18" charset="0"/>
                <a:cs typeface="Times New Roman" panose="02020603050405020304" pitchFamily="18" charset="0"/>
              </a:rPr>
              <a:t>- </a:t>
            </a:r>
            <a:r>
              <a:rPr lang="vi-VN" sz="3400" b="1" dirty="0">
                <a:solidFill>
                  <a:srgbClr val="FF0000"/>
                </a:solidFill>
                <a:latin typeface="Times New Roman" panose="02020603050405020304" pitchFamily="18" charset="0"/>
                <a:cs typeface="Times New Roman" panose="02020603050405020304" pitchFamily="18" charset="0"/>
              </a:rPr>
              <a:t>Giá tiền của rô-bốt </a:t>
            </a:r>
            <a:r>
              <a:rPr lang="en-US" sz="3400" b="1" dirty="0" err="1">
                <a:solidFill>
                  <a:srgbClr val="FF0000"/>
                </a:solidFill>
                <a:latin typeface="Times New Roman" panose="02020603050405020304" pitchFamily="18" charset="0"/>
                <a:cs typeface="Times New Roman" panose="02020603050405020304" pitchFamily="18" charset="0"/>
              </a:rPr>
              <a:t>là</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smtClean="0">
                <a:solidFill>
                  <a:srgbClr val="FF0000"/>
                </a:solidFill>
                <a:latin typeface="Times New Roman" panose="02020603050405020304" pitchFamily="18" charset="0"/>
                <a:cs typeface="Times New Roman" panose="02020603050405020304" pitchFamily="18" charset="0"/>
              </a:rPr>
              <a:t>50 </a:t>
            </a:r>
            <a:r>
              <a:rPr lang="en-US" sz="3400" b="1" dirty="0">
                <a:solidFill>
                  <a:srgbClr val="FF0000"/>
                </a:solidFill>
                <a:latin typeface="Times New Roman" panose="02020603050405020304" pitchFamily="18" charset="0"/>
                <a:cs typeface="Times New Roman" panose="02020603050405020304" pitchFamily="18" charset="0"/>
              </a:rPr>
              <a:t>000 </a:t>
            </a:r>
            <a:r>
              <a:rPr lang="en-US" sz="3400" b="1" dirty="0" err="1">
                <a:solidFill>
                  <a:srgbClr val="FF0000"/>
                </a:solidFill>
                <a:latin typeface="Times New Roman" panose="02020603050405020304" pitchFamily="18" charset="0"/>
                <a:cs typeface="Times New Roman" panose="02020603050405020304" pitchFamily="18" charset="0"/>
              </a:rPr>
              <a:t>đồng</a:t>
            </a:r>
            <a:endParaRPr lang="vi-VN" sz="3400" b="1" dirty="0">
              <a:solidFill>
                <a:srgbClr val="FF0000"/>
              </a:solidFill>
              <a:latin typeface="Times New Roman" panose="02020603050405020304" pitchFamily="18" charset="0"/>
              <a:cs typeface="Times New Roman" panose="02020603050405020304" pitchFamily="18" charset="0"/>
            </a:endParaRPr>
          </a:p>
          <a:p>
            <a:r>
              <a:rPr lang="en-US" sz="3400" b="1" dirty="0" smtClean="0">
                <a:solidFill>
                  <a:srgbClr val="FF0000"/>
                </a:solidFill>
                <a:latin typeface="Times New Roman" panose="02020603050405020304" pitchFamily="18" charset="0"/>
                <a:cs typeface="Times New Roman" panose="02020603050405020304" pitchFamily="18" charset="0"/>
              </a:rPr>
              <a:t>- </a:t>
            </a:r>
            <a:r>
              <a:rPr lang="en-US" sz="3400" b="1" dirty="0">
                <a:solidFill>
                  <a:srgbClr val="FF0000"/>
                </a:solidFill>
                <a:latin typeface="Times New Roman" panose="02020603050405020304" pitchFamily="18" charset="0"/>
                <a:cs typeface="Times New Roman" panose="02020603050405020304" pitchFamily="18" charset="0"/>
              </a:rPr>
              <a:t>G</a:t>
            </a:r>
            <a:r>
              <a:rPr lang="vi-VN" sz="3400" b="1" dirty="0" smtClean="0">
                <a:solidFill>
                  <a:srgbClr val="FF0000"/>
                </a:solidFill>
                <a:latin typeface="Times New Roman" panose="02020603050405020304" pitchFamily="18" charset="0"/>
                <a:cs typeface="Times New Roman" panose="02020603050405020304" pitchFamily="18" charset="0"/>
              </a:rPr>
              <a:t>iá </a:t>
            </a:r>
            <a:r>
              <a:rPr lang="vi-VN" sz="3400" b="1" dirty="0">
                <a:solidFill>
                  <a:srgbClr val="FF0000"/>
                </a:solidFill>
                <a:latin typeface="Times New Roman" panose="02020603050405020304" pitchFamily="18" charset="0"/>
                <a:cs typeface="Times New Roman" panose="02020603050405020304" pitchFamily="18" charset="0"/>
              </a:rPr>
              <a:t>tiền của cái </a:t>
            </a:r>
            <a:r>
              <a:rPr lang="vi-VN" sz="3400" b="1" dirty="0" smtClean="0">
                <a:solidFill>
                  <a:srgbClr val="FF0000"/>
                </a:solidFill>
                <a:latin typeface="Times New Roman" panose="02020603050405020304" pitchFamily="18" charset="0"/>
                <a:cs typeface="Times New Roman" panose="02020603050405020304" pitchFamily="18" charset="0"/>
              </a:rPr>
              <a:t>lược</a:t>
            </a:r>
            <a:r>
              <a:rPr lang="en-US" sz="3400" b="1" dirty="0" smtClean="0">
                <a:solidFill>
                  <a:srgbClr val="FF0000"/>
                </a:solidFill>
                <a:latin typeface="Times New Roman" panose="02020603050405020304" pitchFamily="18" charset="0"/>
                <a:cs typeface="Times New Roman" panose="02020603050405020304" pitchFamily="18" charset="0"/>
              </a:rPr>
              <a:t> </a:t>
            </a:r>
            <a:r>
              <a:rPr lang="en-US" sz="3400" b="1" dirty="0" err="1" smtClean="0">
                <a:solidFill>
                  <a:srgbClr val="FF0000"/>
                </a:solidFill>
                <a:latin typeface="Times New Roman" panose="02020603050405020304" pitchFamily="18" charset="0"/>
                <a:cs typeface="Times New Roman" panose="02020603050405020304" pitchFamily="18" charset="0"/>
              </a:rPr>
              <a:t>là</a:t>
            </a:r>
            <a:r>
              <a:rPr lang="en-US" sz="3400" b="1" smtClean="0">
                <a:solidFill>
                  <a:srgbClr val="FF0000"/>
                </a:solidFill>
                <a:latin typeface="Times New Roman" panose="02020603050405020304" pitchFamily="18" charset="0"/>
                <a:cs typeface="Times New Roman" panose="02020603050405020304" pitchFamily="18" charset="0"/>
              </a:rPr>
              <a:t> 20 </a:t>
            </a:r>
            <a:r>
              <a:rPr lang="en-US" sz="3400" b="1" dirty="0">
                <a:solidFill>
                  <a:srgbClr val="FF0000"/>
                </a:solidFill>
                <a:latin typeface="Times New Roman" panose="02020603050405020304" pitchFamily="18" charset="0"/>
                <a:cs typeface="Times New Roman" panose="02020603050405020304" pitchFamily="18" charset="0"/>
              </a:rPr>
              <a:t>000 </a:t>
            </a:r>
            <a:r>
              <a:rPr lang="en-US" sz="3400" b="1" dirty="0" err="1">
                <a:solidFill>
                  <a:srgbClr val="FF0000"/>
                </a:solidFill>
                <a:latin typeface="Times New Roman" panose="02020603050405020304" pitchFamily="18" charset="0"/>
                <a:cs typeface="Times New Roman" panose="02020603050405020304" pitchFamily="18" charset="0"/>
              </a:rPr>
              <a:t>đồng</a:t>
            </a:r>
            <a:endParaRPr lang="vi-VN" sz="3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897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9749" y="171863"/>
            <a:ext cx="10954089" cy="8539517"/>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82" y="21102"/>
            <a:ext cx="16416720" cy="9221220"/>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07053"/>
            <a:ext cx="16276638" cy="7136948"/>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3542"/>
            <a:ext cx="3940321" cy="3972233"/>
          </a:xfrm>
          <a:prstGeom prst="rect">
            <a:avLst/>
          </a:prstGeom>
        </p:spPr>
      </p:pic>
      <p:pic>
        <p:nvPicPr>
          <p:cNvPr id="9" name="图片 2">
            <a:extLst>
              <a:ext uri="{FF2B5EF4-FFF2-40B4-BE49-F238E27FC236}">
                <a16:creationId xmlns="" xmlns:a16="http://schemas.microsoft.com/office/drawing/2014/main" id="{BAB4BB20-332C-45AC-AA8C-B366A336DB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704584" y="203599"/>
            <a:ext cx="12310219" cy="8587515"/>
          </a:xfrm>
          <a:prstGeom prst="rect">
            <a:avLst/>
          </a:prstGeom>
        </p:spPr>
      </p:pic>
      <p:sp>
        <p:nvSpPr>
          <p:cNvPr id="8" name="Rectangle 7">
            <a:extLst>
              <a:ext uri="{FF2B5EF4-FFF2-40B4-BE49-F238E27FC236}">
                <a16:creationId xmlns="" xmlns:a16="http://schemas.microsoft.com/office/drawing/2014/main" id="{1B843407-2035-4547-AD19-6BFD8C197BBB}"/>
              </a:ext>
            </a:extLst>
          </p:cNvPr>
          <p:cNvSpPr/>
          <p:nvPr/>
        </p:nvSpPr>
        <p:spPr>
          <a:xfrm>
            <a:off x="2782117" y="2568447"/>
            <a:ext cx="9865333" cy="1477328"/>
          </a:xfrm>
          <a:prstGeom prst="rect">
            <a:avLst/>
          </a:prstGeom>
        </p:spPr>
        <p:txBody>
          <a:bodyPr wrap="square" lIns="122018" tIns="61009" rIns="122018" bIns="61009">
            <a:spAutoFit/>
          </a:bodyPr>
          <a:lstStyle/>
          <a:p>
            <a:pPr algn="ctr" defTabSz="915132">
              <a:defRPr/>
            </a:pPr>
            <a:r>
              <a:rPr lang="en-US" altLang="zh-CN" sz="8800" b="1" dirty="0">
                <a:ln>
                  <a:solidFill>
                    <a:srgbClr val="0070C0"/>
                  </a:solidFill>
                </a:ln>
                <a:solidFill>
                  <a:srgbClr val="FF0000"/>
                </a:solidFill>
                <a:latin typeface="Coiny" panose="02000903060500060000" pitchFamily="2" charset="0"/>
                <a:ea typeface="方正清刻本悦宋简体" panose="02000000000000000000" pitchFamily="2" charset="-122"/>
              </a:rPr>
              <a:t>VẬN DỤNG:</a:t>
            </a:r>
            <a:endParaRPr lang="zh-CN" altLang="en-US" sz="8800" b="1" dirty="0">
              <a:ln>
                <a:solidFill>
                  <a:srgbClr val="0070C0"/>
                </a:solidFill>
              </a:ln>
              <a:solidFill>
                <a:srgbClr val="FF0000"/>
              </a:solidFill>
              <a:latin typeface="Coiny" panose="02000903060500060000" pitchFamily="2" charset="0"/>
              <a:ea typeface="方正清刻本悦宋简体" panose="02000000000000000000" pitchFamily="2" charset="-122"/>
            </a:endParaRPr>
          </a:p>
        </p:txBody>
      </p:sp>
      <p:sp>
        <p:nvSpPr>
          <p:cNvPr id="2" name="Rectangle 1"/>
          <p:cNvSpPr/>
          <p:nvPr/>
        </p:nvSpPr>
        <p:spPr>
          <a:xfrm>
            <a:off x="2956719" y="3962400"/>
            <a:ext cx="10439400" cy="1200329"/>
          </a:xfrm>
          <a:prstGeom prst="rect">
            <a:avLst/>
          </a:prstGeom>
        </p:spPr>
        <p:txBody>
          <a:bodyPr wrap="square">
            <a:spAutoFit/>
          </a:bodyPr>
          <a:lstStyle/>
          <a:p>
            <a:pPr algn="ctr"/>
            <a:r>
              <a:rPr lang="en-US" sz="3600" b="1" dirty="0" err="1" smtClean="0">
                <a:solidFill>
                  <a:srgbClr val="006600"/>
                </a:solidFill>
                <a:latin typeface="Times New Roman" panose="02020603050405020304" pitchFamily="18" charset="0"/>
                <a:cs typeface="Times New Roman" panose="02020603050405020304" pitchFamily="18" charset="0"/>
              </a:rPr>
              <a:t>Dựa</a:t>
            </a:r>
            <a:r>
              <a:rPr lang="en-US" sz="3600" b="1" dirty="0" smtClean="0">
                <a:solidFill>
                  <a:srgbClr val="006600"/>
                </a:solidFill>
                <a:latin typeface="Times New Roman" panose="02020603050405020304" pitchFamily="18" charset="0"/>
                <a:cs typeface="Times New Roman" panose="02020603050405020304" pitchFamily="18" charset="0"/>
              </a:rPr>
              <a:t> </a:t>
            </a:r>
            <a:r>
              <a:rPr lang="en-US" sz="3600" b="1" dirty="0" err="1" smtClean="0">
                <a:solidFill>
                  <a:srgbClr val="006600"/>
                </a:solidFill>
                <a:latin typeface="Times New Roman" panose="02020603050405020304" pitchFamily="18" charset="0"/>
                <a:cs typeface="Times New Roman" panose="02020603050405020304" pitchFamily="18" charset="0"/>
              </a:rPr>
              <a:t>vào</a:t>
            </a:r>
            <a:r>
              <a:rPr lang="en-US" sz="3600" b="1" dirty="0" smtClean="0">
                <a:solidFill>
                  <a:srgbClr val="006600"/>
                </a:solidFill>
                <a:latin typeface="Times New Roman" panose="02020603050405020304" pitchFamily="18" charset="0"/>
                <a:cs typeface="Times New Roman" panose="02020603050405020304" pitchFamily="18" charset="0"/>
              </a:rPr>
              <a:t> </a:t>
            </a:r>
            <a:r>
              <a:rPr lang="en-US" sz="3600" b="1" dirty="0" err="1" smtClean="0">
                <a:solidFill>
                  <a:srgbClr val="006600"/>
                </a:solidFill>
                <a:latin typeface="Times New Roman" panose="02020603050405020304" pitchFamily="18" charset="0"/>
                <a:cs typeface="Times New Roman" panose="02020603050405020304" pitchFamily="18" charset="0"/>
              </a:rPr>
              <a:t>bài</a:t>
            </a:r>
            <a:r>
              <a:rPr lang="en-US" sz="3600" b="1" dirty="0" smtClean="0">
                <a:solidFill>
                  <a:srgbClr val="006600"/>
                </a:solidFill>
                <a:latin typeface="Times New Roman" panose="02020603050405020304" pitchFamily="18" charset="0"/>
                <a:cs typeface="Times New Roman" panose="02020603050405020304" pitchFamily="18" charset="0"/>
              </a:rPr>
              <a:t> </a:t>
            </a:r>
            <a:r>
              <a:rPr lang="en-US" sz="3600" b="1" dirty="0" err="1" smtClean="0">
                <a:solidFill>
                  <a:srgbClr val="006600"/>
                </a:solidFill>
                <a:latin typeface="Times New Roman" panose="02020603050405020304" pitchFamily="18" charset="0"/>
                <a:cs typeface="Times New Roman" panose="02020603050405020304" pitchFamily="18" charset="0"/>
              </a:rPr>
              <a:t>tập</a:t>
            </a:r>
            <a:r>
              <a:rPr lang="en-US" sz="3600" b="1" dirty="0" smtClean="0">
                <a:solidFill>
                  <a:srgbClr val="006600"/>
                </a:solidFill>
                <a:latin typeface="Times New Roman" panose="02020603050405020304" pitchFamily="18" charset="0"/>
                <a:cs typeface="Times New Roman" panose="02020603050405020304" pitchFamily="18" charset="0"/>
              </a:rPr>
              <a:t> 2, </a:t>
            </a:r>
            <a:r>
              <a:rPr lang="en-US" sz="3600" b="1" dirty="0" err="1" smtClean="0">
                <a:solidFill>
                  <a:srgbClr val="006600"/>
                </a:solidFill>
                <a:latin typeface="Times New Roman" panose="02020603050405020304" pitchFamily="18" charset="0"/>
                <a:cs typeface="Times New Roman" panose="02020603050405020304" pitchFamily="18" charset="0"/>
              </a:rPr>
              <a:t>em</a:t>
            </a:r>
            <a:r>
              <a:rPr lang="en-US" sz="3600" b="1" dirty="0" smtClean="0">
                <a:solidFill>
                  <a:srgbClr val="006600"/>
                </a:solidFill>
                <a:latin typeface="Times New Roman" panose="02020603050405020304" pitchFamily="18" charset="0"/>
                <a:cs typeface="Times New Roman" panose="02020603050405020304" pitchFamily="18" charset="0"/>
              </a:rPr>
              <a:t> </a:t>
            </a:r>
            <a:r>
              <a:rPr lang="en-US" sz="3600" b="1" dirty="0" err="1" smtClean="0">
                <a:solidFill>
                  <a:srgbClr val="006600"/>
                </a:solidFill>
                <a:latin typeface="Times New Roman" panose="02020603050405020304" pitchFamily="18" charset="0"/>
                <a:cs typeface="Times New Roman" panose="02020603050405020304" pitchFamily="18" charset="0"/>
              </a:rPr>
              <a:t>hãy</a:t>
            </a:r>
            <a:r>
              <a:rPr lang="en-US" sz="3600" b="1" dirty="0" smtClean="0">
                <a:solidFill>
                  <a:srgbClr val="006600"/>
                </a:solidFill>
                <a:latin typeface="Times New Roman" panose="02020603050405020304" pitchFamily="18" charset="0"/>
                <a:cs typeface="Times New Roman" panose="02020603050405020304" pitchFamily="18" charset="0"/>
              </a:rPr>
              <a:t> </a:t>
            </a:r>
            <a:r>
              <a:rPr lang="en-US" sz="3600" b="1" dirty="0" err="1" smtClean="0">
                <a:solidFill>
                  <a:srgbClr val="006600"/>
                </a:solidFill>
                <a:latin typeface="Times New Roman" panose="02020603050405020304" pitchFamily="18" charset="0"/>
                <a:cs typeface="Times New Roman" panose="02020603050405020304" pitchFamily="18" charset="0"/>
              </a:rPr>
              <a:t>đặt</a:t>
            </a:r>
            <a:r>
              <a:rPr lang="en-US" sz="3600" b="1" dirty="0" smtClean="0">
                <a:solidFill>
                  <a:srgbClr val="006600"/>
                </a:solidFill>
                <a:latin typeface="Times New Roman" panose="02020603050405020304" pitchFamily="18" charset="0"/>
                <a:cs typeface="Times New Roman" panose="02020603050405020304" pitchFamily="18" charset="0"/>
              </a:rPr>
              <a:t> </a:t>
            </a:r>
            <a:r>
              <a:rPr lang="en-US" sz="3600" b="1" dirty="0" err="1" smtClean="0">
                <a:solidFill>
                  <a:srgbClr val="006600"/>
                </a:solidFill>
                <a:latin typeface="Times New Roman" panose="02020603050405020304" pitchFamily="18" charset="0"/>
                <a:cs typeface="Times New Roman" panose="02020603050405020304" pitchFamily="18" charset="0"/>
              </a:rPr>
              <a:t>một</a:t>
            </a:r>
            <a:r>
              <a:rPr lang="en-US" sz="3600" b="1" dirty="0" smtClean="0">
                <a:solidFill>
                  <a:srgbClr val="006600"/>
                </a:solidFill>
                <a:latin typeface="Times New Roman" panose="02020603050405020304" pitchFamily="18" charset="0"/>
                <a:cs typeface="Times New Roman" panose="02020603050405020304" pitchFamily="18" charset="0"/>
              </a:rPr>
              <a:t> </a:t>
            </a:r>
            <a:r>
              <a:rPr lang="en-US" sz="3600" b="1" dirty="0" err="1" smtClean="0">
                <a:solidFill>
                  <a:srgbClr val="006600"/>
                </a:solidFill>
                <a:latin typeface="Times New Roman" panose="02020603050405020304" pitchFamily="18" charset="0"/>
                <a:cs typeface="Times New Roman" panose="02020603050405020304" pitchFamily="18" charset="0"/>
              </a:rPr>
              <a:t>đề</a:t>
            </a:r>
            <a:r>
              <a:rPr lang="en-US" sz="3600" b="1" dirty="0" smtClean="0">
                <a:solidFill>
                  <a:srgbClr val="006600"/>
                </a:solidFill>
                <a:latin typeface="Times New Roman" panose="02020603050405020304" pitchFamily="18" charset="0"/>
                <a:cs typeface="Times New Roman" panose="02020603050405020304" pitchFamily="18" charset="0"/>
              </a:rPr>
              <a:t> </a:t>
            </a:r>
            <a:r>
              <a:rPr lang="en-US" sz="3600" b="1" dirty="0" err="1" smtClean="0">
                <a:solidFill>
                  <a:srgbClr val="006600"/>
                </a:solidFill>
                <a:latin typeface="Times New Roman" panose="02020603050405020304" pitchFamily="18" charset="0"/>
                <a:cs typeface="Times New Roman" panose="02020603050405020304" pitchFamily="18" charset="0"/>
              </a:rPr>
              <a:t>toán</a:t>
            </a:r>
            <a:r>
              <a:rPr lang="en-US" sz="3600" b="1" dirty="0" smtClean="0">
                <a:solidFill>
                  <a:srgbClr val="006600"/>
                </a:solidFill>
                <a:latin typeface="Times New Roman" panose="02020603050405020304" pitchFamily="18" charset="0"/>
                <a:cs typeface="Times New Roman" panose="02020603050405020304" pitchFamily="18" charset="0"/>
              </a:rPr>
              <a:t> </a:t>
            </a:r>
            <a:r>
              <a:rPr lang="en-US" sz="3600" b="1" dirty="0" err="1" smtClean="0">
                <a:solidFill>
                  <a:srgbClr val="006600"/>
                </a:solidFill>
                <a:latin typeface="Times New Roman" panose="02020603050405020304" pitchFamily="18" charset="0"/>
                <a:cs typeface="Times New Roman" panose="02020603050405020304" pitchFamily="18" charset="0"/>
              </a:rPr>
              <a:t>thực</a:t>
            </a:r>
            <a:r>
              <a:rPr lang="en-US" sz="3600" b="1" dirty="0" smtClean="0">
                <a:solidFill>
                  <a:srgbClr val="006600"/>
                </a:solidFill>
                <a:latin typeface="Times New Roman" panose="02020603050405020304" pitchFamily="18" charset="0"/>
                <a:cs typeface="Times New Roman" panose="02020603050405020304" pitchFamily="18" charset="0"/>
              </a:rPr>
              <a:t> </a:t>
            </a:r>
            <a:r>
              <a:rPr lang="en-US" sz="3600" b="1" dirty="0" err="1" smtClean="0">
                <a:solidFill>
                  <a:srgbClr val="006600"/>
                </a:solidFill>
                <a:latin typeface="Times New Roman" panose="02020603050405020304" pitchFamily="18" charset="0"/>
                <a:cs typeface="Times New Roman" panose="02020603050405020304" pitchFamily="18" charset="0"/>
              </a:rPr>
              <a:t>tế</a:t>
            </a:r>
            <a:r>
              <a:rPr lang="en-US" sz="3600" b="1" dirty="0" smtClean="0">
                <a:solidFill>
                  <a:srgbClr val="006600"/>
                </a:solidFill>
                <a:latin typeface="Times New Roman" panose="02020603050405020304" pitchFamily="18" charset="0"/>
                <a:cs typeface="Times New Roman" panose="02020603050405020304" pitchFamily="18" charset="0"/>
              </a:rPr>
              <a:t> </a:t>
            </a:r>
            <a:r>
              <a:rPr lang="en-US" sz="3600" b="1" dirty="0" err="1" smtClean="0">
                <a:solidFill>
                  <a:srgbClr val="006600"/>
                </a:solidFill>
                <a:latin typeface="Times New Roman" panose="02020603050405020304" pitchFamily="18" charset="0"/>
                <a:cs typeface="Times New Roman" panose="02020603050405020304" pitchFamily="18" charset="0"/>
              </a:rPr>
              <a:t>tương</a:t>
            </a:r>
            <a:r>
              <a:rPr lang="en-US" sz="3600" b="1" dirty="0" smtClean="0">
                <a:solidFill>
                  <a:srgbClr val="006600"/>
                </a:solidFill>
                <a:latin typeface="Times New Roman" panose="02020603050405020304" pitchFamily="18" charset="0"/>
                <a:cs typeface="Times New Roman" panose="02020603050405020304" pitchFamily="18" charset="0"/>
              </a:rPr>
              <a:t> </a:t>
            </a:r>
            <a:r>
              <a:rPr lang="en-US" sz="3600" b="1" dirty="0" err="1" smtClean="0">
                <a:solidFill>
                  <a:srgbClr val="006600"/>
                </a:solidFill>
                <a:latin typeface="Times New Roman" panose="02020603050405020304" pitchFamily="18" charset="0"/>
                <a:cs typeface="Times New Roman" panose="02020603050405020304" pitchFamily="18" charset="0"/>
              </a:rPr>
              <a:t>tự</a:t>
            </a:r>
            <a:r>
              <a:rPr lang="en-US" sz="3600" b="1" dirty="0" smtClean="0">
                <a:solidFill>
                  <a:srgbClr val="0066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2325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76638"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3337719" y="3124200"/>
            <a:ext cx="9829800" cy="2116138"/>
          </a:xfrm>
          <a:prstGeom prst="rect">
            <a:avLst/>
          </a:prstGeom>
        </p:spPr>
        <p:txBody>
          <a:bodyPr wrap="none" fromWordArt="1">
            <a:prstTxWarp prst="textPlain">
              <a:avLst>
                <a:gd name="adj" fmla="val 50000"/>
              </a:avLst>
            </a:prstTxWarp>
          </a:bodyPr>
          <a:lstStyle/>
          <a:p>
            <a:pPr algn="ctr"/>
            <a:r>
              <a:rPr lang="en-US" sz="5700" b="1" kern="10" dirty="0" smtClean="0">
                <a:ln w="19050">
                  <a:solidFill>
                    <a:srgbClr val="FFFF00"/>
                  </a:solidFill>
                  <a:round/>
                  <a:headEnd/>
                  <a:tailEnd/>
                </a:ln>
                <a:solidFill>
                  <a:srgbClr val="006600"/>
                </a:solidFill>
                <a:effectLst>
                  <a:outerShdw dist="35921" dir="2700000" algn="ctr" rotWithShape="0">
                    <a:srgbClr val="990000"/>
                  </a:outerShdw>
                </a:effectLst>
                <a:latin typeface="Arial"/>
                <a:cs typeface="Arial"/>
              </a:rPr>
              <a:t>CHÀO </a:t>
            </a:r>
            <a:r>
              <a:rPr lang="vi-VN" sz="5700" b="1" kern="10" dirty="0" smtClean="0">
                <a:ln w="19050">
                  <a:solidFill>
                    <a:srgbClr val="FFFF00"/>
                  </a:solidFill>
                  <a:round/>
                  <a:headEnd/>
                  <a:tailEnd/>
                </a:ln>
                <a:solidFill>
                  <a:srgbClr val="006600"/>
                </a:solidFill>
                <a:effectLst>
                  <a:outerShdw dist="35921" dir="2700000" algn="ctr" rotWithShape="0">
                    <a:srgbClr val="990000"/>
                  </a:outerShdw>
                </a:effectLst>
                <a:latin typeface="Arial"/>
                <a:cs typeface="Arial"/>
              </a:rPr>
              <a:t>CÁC EM</a:t>
            </a:r>
            <a:r>
              <a:rPr lang="en-US" sz="5700" b="1" kern="10" dirty="0" smtClean="0">
                <a:ln w="19050">
                  <a:solidFill>
                    <a:srgbClr val="FFFF00"/>
                  </a:solidFill>
                  <a:round/>
                  <a:headEnd/>
                  <a:tailEnd/>
                </a:ln>
                <a:solidFill>
                  <a:srgbClr val="006600"/>
                </a:solidFill>
                <a:effectLst>
                  <a:outerShdw dist="35921" dir="2700000" algn="ctr" rotWithShape="0">
                    <a:srgbClr val="990000"/>
                  </a:outerShdw>
                </a:effectLst>
                <a:latin typeface="Arial"/>
                <a:cs typeface="Arial"/>
              </a:rPr>
              <a:t>!</a:t>
            </a:r>
            <a:endParaRPr lang="en-US" sz="5700" b="1" kern="10" dirty="0">
              <a:ln w="19050">
                <a:solidFill>
                  <a:srgbClr val="FFFF00"/>
                </a:solidFill>
                <a:round/>
                <a:headEnd/>
                <a:tailEnd/>
              </a:ln>
              <a:solidFill>
                <a:srgbClr val="0066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233286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1289</TotalTime>
  <Words>791</Words>
  <Application>Microsoft Office PowerPoint</Application>
  <PresentationFormat>Custom</PresentationFormat>
  <Paragraphs>97</Paragraphs>
  <Slides>17</Slides>
  <Notes>4</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TINHTU</cp:lastModifiedBy>
  <cp:revision>182</cp:revision>
  <dcterms:created xsi:type="dcterms:W3CDTF">2022-07-10T01:37:20Z</dcterms:created>
  <dcterms:modified xsi:type="dcterms:W3CDTF">2025-04-08T01:39:55Z</dcterms:modified>
</cp:coreProperties>
</file>