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58" r:id="rId4"/>
    <p:sldId id="259" r:id="rId5"/>
    <p:sldId id="272" r:id="rId6"/>
    <p:sldId id="274" r:id="rId7"/>
    <p:sldId id="336" r:id="rId8"/>
    <p:sldId id="337" r:id="rId9"/>
    <p:sldId id="338" r:id="rId10"/>
    <p:sldId id="390" r:id="rId11"/>
    <p:sldId id="391" r:id="rId12"/>
    <p:sldId id="3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A96EF-3D6F-46D6-B7C4-77F0C496BBD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C71FA-431D-4FFF-B81B-4B15929A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3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C407-26DF-8D5B-63AE-842F4BCF8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AC0E3-5DA3-4589-3602-917182043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FF105-FED2-156E-40FF-B30D9D5B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C772-DC89-BB53-7B9C-BBBEF30D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50218-2ECA-8090-DE4B-AE95E146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8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4DB3-E661-D2B0-5BCA-D2010B36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CF1DE-8340-9E0E-716C-F70057CCA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4C825-A5AE-92F7-C0D7-679FB056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15C7E-6060-502B-C647-CC2CABA3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5B83-5A86-D775-08C6-606B3B2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3CC92-61FC-8E70-356C-940023142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83B0E-FFA8-957D-F73E-30115C45C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B3BD3-12DA-505B-2868-154C4D92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16445-F1AB-0BB3-BB68-40B8BBCB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1C41-954B-5E29-470F-26EF2265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9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AA25-C604-0FB2-5A4E-E5D2229E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04D6D-5826-9B0C-6C95-E5E7AF63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E518-5F50-AAAE-E952-EEF40646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A13C7-1713-316C-A2A9-BAA76776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E448-86F4-3BCB-7202-E62E44B8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B53F-8E7D-7A08-3261-92AA86F0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3998A-59FD-99BC-F5E1-0C4CAB0F1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8E9B8-3F91-D8E9-25E1-E5F89D07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0FC8-0D09-54DE-8D53-320D2E94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487A7-AD60-2EF2-698A-64DDAEEC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0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13E2-19BE-3B92-4FAC-8DCA0CF1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1C2F3-9947-76F9-8D74-D340FDD06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27618-5361-826F-C084-98064D650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08544-CE2C-8493-389C-73FED5BE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C5A6A-35CD-9850-24DE-6A1B2D8C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31643-E474-F52F-AAE0-0206049C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03FD-C1A3-88AC-4DCF-FDBC33CC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F58D1-1D8C-B2C3-436C-E4370DED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0E336-E182-F43B-EB5F-68E631A55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E35AD-12A8-BA43-A2A7-CF340801B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E6128-7576-9673-5B7C-F02DF06F3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201F9-7DB4-1BA0-2CF6-7D49D22F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5D301-166E-17A8-78E5-160638D6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6CD89-D714-4834-7661-4EE4E475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DD13-75E2-BEAF-FDE4-A3F4F343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DEFE2-FB30-C7A0-4CFD-002988C5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485E1-A92D-D21D-0B24-3E566D2D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ADB86-6EE6-8C02-8447-D3F30AE3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51710-36A3-93C0-5075-1F53D979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1DF12-76FF-F183-893E-A1DC6BEB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AB08B-3878-EBCA-4A68-A518B94F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2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5F78-4E4F-ECB8-5BAF-6C6F1CF3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78B4-48E2-D8C8-69F4-6AF05311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D5DDB-1FBF-CDE1-539D-21A0794F0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DB16D-2805-248A-E4BF-079266D8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56473-DF3A-273D-2E9C-CF81CA11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156EF-698D-9F08-A56C-8E5972BB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74B3-0DA4-B8CA-CBC9-98321FF8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D231B-B574-B2E5-E166-FF351EF66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DAE59-E5DF-8818-784D-AEE625EB0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90B1D-E58F-E880-5F6E-A87C5A13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11ACD-4752-1E35-D7AC-ACD07E10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02F14-4153-0B91-43E5-2DF98FAB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BC271-E41E-082F-0B54-2BEC53F9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D0ED-1A98-C384-1DD8-929230217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4D368-6728-7805-6047-B4346A14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A64F-F72A-4BAC-A32A-234D410294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92B61-7F0C-6299-02BC-A7044FD02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4C50E-43D5-F331-7708-16C8A5B92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5EC9F-C204-4A88-9848-1D9D303A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>
            <a:extLst>
              <a:ext uri="{FF2B5EF4-FFF2-40B4-BE49-F238E27FC236}">
                <a16:creationId xmlns:a16="http://schemas.microsoft.com/office/drawing/2014/main" id="{EF4B0054-57AB-4E1E-92D9-9145A4DDD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A1B32B-5255-493D-87B2-92BB93CF6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18C047-CCA9-47C2-B1AD-0E40B5F1B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2F922F-2A0B-400A-AC82-1C447AB74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A4D496-879B-4D10-8D03-2290A45F7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8CFB6-D0E9-4088-A694-AFA7DEEEA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48D79-DCBA-4A17-A917-217593D1F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547E7-DD94-4DE6-8645-532EDF42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F3C36-97CD-4115-BCBA-A88FBD0573D9}"/>
              </a:ext>
            </a:extLst>
          </p:cNvPr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0920868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FC5091-0013-FAC2-838D-ACAE8565F8C7}"/>
              </a:ext>
            </a:extLst>
          </p:cNvPr>
          <p:cNvSpPr txBox="1"/>
          <p:nvPr/>
        </p:nvSpPr>
        <p:spPr>
          <a:xfrm>
            <a:off x="1662954" y="2823855"/>
            <a:ext cx="6369846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84 : 7 × 2 = 24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84 – 24 = 60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7B319-C274-19E2-AF98-3FFDA6DB29B9}"/>
              </a:ext>
            </a:extLst>
          </p:cNvPr>
          <p:cNvSpPr txBox="1"/>
          <p:nvPr/>
        </p:nvSpPr>
        <p:spPr>
          <a:xfrm>
            <a:off x="2670455" y="704457"/>
            <a:ext cx="38678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có sơ đồ: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66234-EAF2-E378-9DF2-F7579B67F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25" y="1166505"/>
            <a:ext cx="5895975" cy="165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56B8B-A8C0-BA28-333D-8E6EDD4817DD}"/>
              </a:ext>
            </a:extLst>
          </p:cNvPr>
          <p:cNvSpPr txBox="1"/>
          <p:nvPr/>
        </p:nvSpPr>
        <p:spPr>
          <a:xfrm>
            <a:off x="4498554" y="59573"/>
            <a:ext cx="319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42304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4EC3FB-49A3-4EC5-ADAE-1CFA1AE32FBD}"/>
              </a:ext>
            </a:extLst>
          </p:cNvPr>
          <p:cNvGrpSpPr/>
          <p:nvPr/>
        </p:nvGrpSpPr>
        <p:grpSpPr>
          <a:xfrm>
            <a:off x="329343" y="218832"/>
            <a:ext cx="11533314" cy="2621922"/>
            <a:chOff x="404945" y="775892"/>
            <a:chExt cx="16509194" cy="233695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FBE98F8-383E-46DF-9C23-8C8E96B50294}"/>
                </a:ext>
              </a:extLst>
            </p:cNvPr>
            <p:cNvSpPr/>
            <p:nvPr/>
          </p:nvSpPr>
          <p:spPr>
            <a:xfrm>
              <a:off x="1241775" y="796202"/>
              <a:ext cx="15672364" cy="2316645"/>
            </a:xfrm>
            <a:prstGeom prst="roundRect">
              <a:avLst>
                <a:gd name="adj" fmla="val 381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A48EFF-1215-48B3-A8E2-667BB85C7B32}"/>
                </a:ext>
              </a:extLst>
            </p:cNvPr>
            <p:cNvSpPr txBox="1"/>
            <p:nvPr/>
          </p:nvSpPr>
          <p:spPr>
            <a:xfrm>
              <a:off x="404945" y="775892"/>
              <a:ext cx="16125072" cy="2194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just">
                <a:defRPr/>
              </a:pPr>
              <a:r>
                <a:rPr lang="en-US" sz="3200" b="1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 4: </a:t>
              </a:r>
              <a:r>
                <a:rPr lang="vi-VN" sz="320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Giá </a:t>
              </a:r>
              <a:r>
                <a:rPr lang="vi-VN" sz="3200" dirty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 chiếc ti vi tại cửa hàng là 15 000 000 đồng. Để tri ân khách hàng, cửa hàng đã có đợt khuyến mại giảm giá mỗi chiếc ti vi 8%.</a:t>
              </a:r>
            </a:p>
            <a:p>
              <a:pPr lvl="0" algn="just">
                <a:defRPr/>
              </a:pPr>
              <a:r>
                <a:rPr lang="vi-VN" sz="3200" dirty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 Hỏi giá tiền một chiếc ti vi đã giảm bao nhiêu đồng?</a:t>
              </a:r>
            </a:p>
            <a:p>
              <a:pPr lvl="0" algn="just">
                <a:defRPr/>
              </a:pPr>
              <a:r>
                <a:rPr lang="vi-VN" sz="3200" dirty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b) Tính giá tiền chiếc ti vi sau khi giảm giá?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857439-709D-347C-CDA1-50F98B22A897}"/>
              </a:ext>
            </a:extLst>
          </p:cNvPr>
          <p:cNvSpPr txBox="1"/>
          <p:nvPr/>
        </p:nvSpPr>
        <p:spPr>
          <a:xfrm>
            <a:off x="329343" y="2620822"/>
            <a:ext cx="10558231" cy="4038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15 000 000 × 8 : 100 = 1 200 000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15 000 000 – 1 200 000 = 13 800 000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0480" marR="3048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a) 1 200 000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13 800 000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>
            <a:extLst>
              <a:ext uri="{FF2B5EF4-FFF2-40B4-BE49-F238E27FC236}">
                <a16:creationId xmlns:a16="http://schemas.microsoft.com/office/drawing/2014/main" id="{EF4B0054-57AB-4E1E-92D9-9145A4DDD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A1B32B-5255-493D-87B2-92BB93CF6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18C047-CCA9-47C2-B1AD-0E40B5F1B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2F922F-2A0B-400A-AC82-1C447AB74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A4D496-879B-4D10-8D03-2290A45F7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8CFB6-D0E9-4088-A694-AFA7DEEEA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48D79-DCBA-4A17-A917-217593D1F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547E7-DD94-4DE6-8645-532EDF42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1837169"/>
            <a:ext cx="822960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024FF-4DAE-4158-9338-76E3DF86FB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414" y="3705773"/>
            <a:ext cx="2333836" cy="3071294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6300725D-30A1-4B11-A2A4-F51AFB027C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5961" y="3809999"/>
            <a:ext cx="2204680" cy="2906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1D73D-60D4-BC2D-1948-8D7C21F723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4354" y="2566410"/>
            <a:ext cx="484064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2043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>
            <a:extLst>
              <a:ext uri="{FF2B5EF4-FFF2-40B4-BE49-F238E27FC236}">
                <a16:creationId xmlns:a16="http://schemas.microsoft.com/office/drawing/2014/main" id="{CDD29222-60C8-4E3B-93A1-BA8C1D213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26602-9784-4389-982F-587D6AB0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98AF56-C2D7-464D-AA92-106E212C62EF}"/>
              </a:ext>
            </a:extLst>
          </p:cNvPr>
          <p:cNvSpPr txBox="1"/>
          <p:nvPr/>
        </p:nvSpPr>
        <p:spPr>
          <a:xfrm>
            <a:off x="4129530" y="1722697"/>
            <a:ext cx="7056612" cy="1488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Ngọt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5C749-8E19-4A8E-9E8B-AA5397B9485C}"/>
              </a:ext>
            </a:extLst>
          </p:cNvPr>
          <p:cNvSpPr txBox="1"/>
          <p:nvPr/>
        </p:nvSpPr>
        <p:spPr>
          <a:xfrm>
            <a:off x="4190474" y="3284995"/>
            <a:ext cx="6934726" cy="540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 mình cùng nhau làm bánh nhé!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9070F-6E0D-4634-840A-1272F84AB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>
            <a:extLst>
              <a:ext uri="{FF2B5EF4-FFF2-40B4-BE49-F238E27FC236}">
                <a16:creationId xmlns:a16="http://schemas.microsoft.com/office/drawing/2014/main" id="{86AB1058-EC5D-4F06-8B1F-E22A88C2C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DA77E-AF2E-4696-8F35-86EEFACD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2D9E400-73B8-4AC8-9253-77A35DE03544}"/>
              </a:ext>
            </a:extLst>
          </p:cNvPr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BF79D0-BA9F-4678-BAC0-AD283F55E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56926C-79FA-41A0-8129-DF4A4310AD26}"/>
                </a:ext>
              </a:extLst>
            </p:cNvPr>
            <p:cNvSpPr txBox="1"/>
            <p:nvPr/>
          </p:nvSpPr>
          <p:spPr>
            <a:xfrm>
              <a:off x="6095966" y="1255295"/>
              <a:ext cx="64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841918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AFA8ED8-9E15-4232-C494-EA5F0F93C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947" y="1755993"/>
            <a:ext cx="609043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>
            <a:extLst>
              <a:ext uri="{FF2B5EF4-FFF2-40B4-BE49-F238E27FC236}">
                <a16:creationId xmlns:a16="http://schemas.microsoft.com/office/drawing/2014/main" id="{EB9AC98C-EA5B-4410-9BF3-B7A5F5AF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D1CB579-5F4A-40B0-A7FC-C83C3A60F105}"/>
              </a:ext>
            </a:extLst>
          </p:cNvPr>
          <p:cNvGrpSpPr/>
          <p:nvPr/>
        </p:nvGrpSpPr>
        <p:grpSpPr>
          <a:xfrm>
            <a:off x="226153" y="0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A0126A-3D79-4215-8EA4-E15F1E978278}"/>
                </a:ext>
              </a:extLst>
            </p:cNvPr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CFB191-B1AD-42C3-BCD7-F18DF577EF32}"/>
                </a:ext>
              </a:extLst>
            </p:cNvPr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39313D-00F9-4C69-9F31-CD5FD3E6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AC2DC5F-CC60-46C6-8E67-23FAEED49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58" y="273719"/>
            <a:ext cx="1750551" cy="18742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BB1433-2925-4456-BBDB-2D5281415330}"/>
              </a:ext>
            </a:extLst>
          </p:cNvPr>
          <p:cNvSpPr txBox="1"/>
          <p:nvPr/>
        </p:nvSpPr>
        <p:spPr>
          <a:xfrm>
            <a:off x="3001720" y="599069"/>
            <a:ext cx="869629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</a:rPr>
              <a:t>Cô An đã mua 8 chiếc vòng, mỗi chiếc có giá 25 000 đồng. Hỏi cô An cần trả chúng mình bao nhiêu tiền?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correc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962" y="-904964"/>
            <a:ext cx="487363" cy="487363"/>
          </a:xfrm>
          <a:prstGeom prst="rect">
            <a:avLst/>
          </a:prstGeom>
        </p:spPr>
      </p:pic>
      <p:sp>
        <p:nvSpPr>
          <p:cNvPr id="3" name="Rounded Rectangular Callout 31">
            <a:extLst>
              <a:ext uri="{FF2B5EF4-FFF2-40B4-BE49-F238E27FC236}">
                <a16:creationId xmlns:a16="http://schemas.microsoft.com/office/drawing/2014/main" id="{67DC4C5B-E1F6-A89E-206C-C481B660FDDE}"/>
              </a:ext>
            </a:extLst>
          </p:cNvPr>
          <p:cNvSpPr/>
          <p:nvPr/>
        </p:nvSpPr>
        <p:spPr>
          <a:xfrm>
            <a:off x="2732690" y="2987218"/>
            <a:ext cx="7767144" cy="2225913"/>
          </a:xfrm>
          <a:prstGeom prst="wedgeRoundRectCallout">
            <a:avLst>
              <a:gd name="adj1" fmla="val -62202"/>
              <a:gd name="adj2" fmla="val 2670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Cô</a:t>
            </a:r>
            <a:r>
              <a:rPr lang="en-US" sz="3600" b="1" dirty="0">
                <a:solidFill>
                  <a:prstClr val="black"/>
                </a:solidFill>
              </a:rPr>
              <a:t> An </a:t>
            </a:r>
            <a:r>
              <a:rPr lang="en-US" sz="3600" b="1" dirty="0" err="1">
                <a:solidFill>
                  <a:prstClr val="black"/>
                </a:solidFill>
              </a:rPr>
              <a:t>cần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trả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số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tiền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là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</a:rPr>
              <a:t>25 000 × 8 =  200 000 (</a:t>
            </a:r>
            <a:r>
              <a:rPr lang="en-US" sz="3600" b="1" dirty="0" err="1">
                <a:solidFill>
                  <a:prstClr val="black"/>
                </a:solidFill>
              </a:rPr>
              <a:t>đồng</a:t>
            </a:r>
            <a:r>
              <a:rPr lang="en-US" sz="3600" b="1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3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4576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  <p:bldLst>
          <p:bldP spid="2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4576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  <p:bldLst>
          <p:bldP spid="2" grpId="0"/>
          <p:bldP spid="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>
            <a:extLst>
              <a:ext uri="{FF2B5EF4-FFF2-40B4-BE49-F238E27FC236}">
                <a16:creationId xmlns:a16="http://schemas.microsoft.com/office/drawing/2014/main" id="{7F254DD6-8296-4340-BE87-C74AF3A6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53E957-9D49-4366-BBF5-9B8EFF9EBF85}"/>
              </a:ext>
            </a:extLst>
          </p:cNvPr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5DBAEA-99F8-4EC1-8F99-4AB8EAD86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6E29C5-4DED-4FFB-96A6-9F3ADBE2F211}"/>
                </a:ext>
              </a:extLst>
            </p:cNvPr>
            <p:cNvSpPr txBox="1"/>
            <p:nvPr/>
          </p:nvSpPr>
          <p:spPr>
            <a:xfrm>
              <a:off x="547589" y="1827273"/>
              <a:ext cx="7391400" cy="2391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bánh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ngọt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ngon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FA665D81-A3EB-46D5-A974-F4090D610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>
            <a:extLst>
              <a:ext uri="{FF2B5EF4-FFF2-40B4-BE49-F238E27FC236}">
                <a16:creationId xmlns:a16="http://schemas.microsoft.com/office/drawing/2014/main" id="{EF4B0054-57AB-4E1E-92D9-9145A4DDD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A1B32B-5255-493D-87B2-92BB93CF6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18C047-CCA9-47C2-B1AD-0E40B5F1B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2F922F-2A0B-400A-AC82-1C447AB74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A4D496-879B-4D10-8D03-2290A45F7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8CFB6-D0E9-4088-A694-AFA7DEEEA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48D79-DCBA-4A17-A917-217593D1F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547E7-DD94-4DE6-8645-532EDF42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121ECA-B544-9356-8EC6-09C83E6E3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2192" y="2476741"/>
            <a:ext cx="686469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063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00F1DE-BE78-45EA-AA71-29E6DBE83AC6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DE9400E-7B0B-4ADC-91F3-077892F2CD0C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1927" y="289146"/>
            <a:ext cx="11589658" cy="1171793"/>
            <a:chOff x="173555" y="914400"/>
            <a:chExt cx="11857717" cy="11717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C4EC3FB-49A3-4EC5-ADAE-1CFA1AE32FBD}"/>
                </a:ext>
              </a:extLst>
            </p:cNvPr>
            <p:cNvGrpSpPr/>
            <p:nvPr/>
          </p:nvGrpSpPr>
          <p:grpSpPr>
            <a:xfrm>
              <a:off x="985281" y="914400"/>
              <a:ext cx="11045991" cy="1171793"/>
              <a:chOff x="985281" y="914400"/>
              <a:chExt cx="16428708" cy="187549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B3DE4D8-3BF4-4332-80EC-063F71828998}"/>
                  </a:ext>
                </a:extLst>
              </p:cNvPr>
              <p:cNvGrpSpPr/>
              <p:nvPr/>
            </p:nvGrpSpPr>
            <p:grpSpPr>
              <a:xfrm>
                <a:off x="985281" y="914400"/>
                <a:ext cx="16428708" cy="1875495"/>
                <a:chOff x="289670" y="3263477"/>
                <a:chExt cx="16527343" cy="2333014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B55F624A-38D5-4D54-A93E-B033E6060C3C}"/>
                    </a:ext>
                  </a:extLst>
                </p:cNvPr>
                <p:cNvSpPr/>
                <p:nvPr/>
              </p:nvSpPr>
              <p:spPr>
                <a:xfrm>
                  <a:off x="289670" y="3263477"/>
                  <a:ext cx="16527343" cy="2333014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5FBE98F8-383E-46DF-9C23-8C8E96B50294}"/>
                    </a:ext>
                  </a:extLst>
                </p:cNvPr>
                <p:cNvSpPr/>
                <p:nvPr/>
              </p:nvSpPr>
              <p:spPr>
                <a:xfrm>
                  <a:off x="507630" y="3390947"/>
                  <a:ext cx="16057771" cy="2059059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A48EFF-1215-48B3-A8E2-667BB85C7B32}"/>
                  </a:ext>
                </a:extLst>
              </p:cNvPr>
              <p:cNvSpPr txBox="1"/>
              <p:nvPr/>
            </p:nvSpPr>
            <p:spPr>
              <a:xfrm>
                <a:off x="3048144" y="1092331"/>
                <a:ext cx="13771829" cy="1576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 err="1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họn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thích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hợp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ghi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chiếc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xe</a:t>
                </a:r>
                <a:r>
                  <a:rPr lang="en-US" sz="3200" b="1" i="0" dirty="0">
                    <a:solidFill>
                      <a:srgbClr val="00B05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73555" y="991709"/>
              <a:ext cx="2198711" cy="108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 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EF461E3-E1F1-A73C-9A63-B2998210F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3" y="1812870"/>
            <a:ext cx="11211296" cy="391526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43E42C-F261-4004-25E4-00CEEB24D90A}"/>
              </a:ext>
            </a:extLst>
          </p:cNvPr>
          <p:cNvCxnSpPr/>
          <p:nvPr/>
        </p:nvCxnSpPr>
        <p:spPr>
          <a:xfrm>
            <a:off x="2007476" y="2606566"/>
            <a:ext cx="7231117" cy="9038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3A11DD-550E-F4D6-8496-BD50F45D6917}"/>
              </a:ext>
            </a:extLst>
          </p:cNvPr>
          <p:cNvCxnSpPr>
            <a:cxnSpLocks/>
          </p:cNvCxnSpPr>
          <p:nvPr/>
        </p:nvCxnSpPr>
        <p:spPr>
          <a:xfrm>
            <a:off x="2102069" y="3447394"/>
            <a:ext cx="2921876" cy="78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2B1595-4E31-E559-4B8A-32DCDE85EBEB}"/>
              </a:ext>
            </a:extLst>
          </p:cNvPr>
          <p:cNvCxnSpPr>
            <a:cxnSpLocks/>
          </p:cNvCxnSpPr>
          <p:nvPr/>
        </p:nvCxnSpPr>
        <p:spPr>
          <a:xfrm flipV="1">
            <a:off x="2081048" y="2743200"/>
            <a:ext cx="4162097" cy="15450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8D3D2E-9B9D-F6A5-861C-4E64BDFAC919}"/>
              </a:ext>
            </a:extLst>
          </p:cNvPr>
          <p:cNvCxnSpPr>
            <a:cxnSpLocks/>
          </p:cNvCxnSpPr>
          <p:nvPr/>
        </p:nvCxnSpPr>
        <p:spPr>
          <a:xfrm>
            <a:off x="2112579" y="5023946"/>
            <a:ext cx="61695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6">
            <a:extLst>
              <a:ext uri="{FF2B5EF4-FFF2-40B4-BE49-F238E27FC236}">
                <a16:creationId xmlns:a16="http://schemas.microsoft.com/office/drawing/2014/main" id="{08FE0061-B300-BE67-BFC7-E895711B7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8636" y="5232323"/>
            <a:ext cx="2311437" cy="16256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C7081A-DD4F-52EF-8436-1B189AE8ADF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538873" y="1799827"/>
            <a:ext cx="573952" cy="6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fill="hold" nodeType="clickEffect" p14:presetBounceEnd="77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7.40741E-7 L 0.80104 0.54653 " pathEditMode="relative" rAng="0" ptsTypes="AA" p14:bounceEnd="77333">
                                          <p:cBhvr>
                                            <p:cTn id="3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052" y="273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7.40741E-7 L 0.80104 0.54653 " pathEditMode="relative" rAng="0" ptsTypes="AA">
                                          <p:cBhvr>
                                            <p:cTn id="3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052" y="273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00F1DE-BE78-45EA-AA71-29E6DBE83AC6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DE9400E-7B0B-4ADC-91F3-077892F2CD0C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1078" y="402835"/>
            <a:ext cx="3883339" cy="1085781"/>
            <a:chOff x="255929" y="823707"/>
            <a:chExt cx="3146432" cy="108578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C4EC3FB-49A3-4EC5-ADAE-1CFA1AE32FBD}"/>
                </a:ext>
              </a:extLst>
            </p:cNvPr>
            <p:cNvGrpSpPr/>
            <p:nvPr/>
          </p:nvGrpSpPr>
          <p:grpSpPr>
            <a:xfrm>
              <a:off x="985282" y="914400"/>
              <a:ext cx="2417079" cy="995088"/>
              <a:chOff x="985282" y="914400"/>
              <a:chExt cx="3594923" cy="159267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B3DE4D8-3BF4-4332-80EC-063F71828998}"/>
                  </a:ext>
                </a:extLst>
              </p:cNvPr>
              <p:cNvGrpSpPr/>
              <p:nvPr/>
            </p:nvGrpSpPr>
            <p:grpSpPr>
              <a:xfrm>
                <a:off x="985282" y="914400"/>
                <a:ext cx="2985154" cy="1592674"/>
                <a:chOff x="289671" y="3263477"/>
                <a:chExt cx="3003076" cy="1981200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B55F624A-38D5-4D54-A93E-B033E6060C3C}"/>
                    </a:ext>
                  </a:extLst>
                </p:cNvPr>
                <p:cNvSpPr/>
                <p:nvPr/>
              </p:nvSpPr>
              <p:spPr>
                <a:xfrm>
                  <a:off x="289671" y="3263477"/>
                  <a:ext cx="3003076" cy="1981200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5FBE98F8-383E-46DF-9C23-8C8E96B50294}"/>
                    </a:ext>
                  </a:extLst>
                </p:cNvPr>
                <p:cNvSpPr/>
                <p:nvPr/>
              </p:nvSpPr>
              <p:spPr>
                <a:xfrm>
                  <a:off x="507631" y="3390949"/>
                  <a:ext cx="2564953" cy="1729403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A48EFF-1215-48B3-A8E2-667BB85C7B32}"/>
                  </a:ext>
                </a:extLst>
              </p:cNvPr>
              <p:cNvSpPr txBox="1"/>
              <p:nvPr/>
            </p:nvSpPr>
            <p:spPr>
              <a:xfrm>
                <a:off x="1479726" y="1218129"/>
                <a:ext cx="3100479" cy="985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Số?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55929" y="823707"/>
              <a:ext cx="1618926" cy="108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A442B0-164A-405B-4905-2C0006252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64506"/>
              </p:ext>
            </p:extLst>
          </p:nvPr>
        </p:nvGraphicFramePr>
        <p:xfrm>
          <a:off x="409902" y="2215814"/>
          <a:ext cx="11372195" cy="276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5639">
                  <a:extLst>
                    <a:ext uri="{9D8B030D-6E8A-4147-A177-3AD203B41FA5}">
                      <a16:colId xmlns:a16="http://schemas.microsoft.com/office/drawing/2014/main" val="840415265"/>
                    </a:ext>
                  </a:extLst>
                </a:gridCol>
                <a:gridCol w="1921507">
                  <a:extLst>
                    <a:ext uri="{9D8B030D-6E8A-4147-A177-3AD203B41FA5}">
                      <a16:colId xmlns:a16="http://schemas.microsoft.com/office/drawing/2014/main" val="1655166175"/>
                    </a:ext>
                  </a:extLst>
                </a:gridCol>
                <a:gridCol w="1921507">
                  <a:extLst>
                    <a:ext uri="{9D8B030D-6E8A-4147-A177-3AD203B41FA5}">
                      <a16:colId xmlns:a16="http://schemas.microsoft.com/office/drawing/2014/main" val="3585854356"/>
                    </a:ext>
                  </a:extLst>
                </a:gridCol>
                <a:gridCol w="2216771">
                  <a:extLst>
                    <a:ext uri="{9D8B030D-6E8A-4147-A177-3AD203B41FA5}">
                      <a16:colId xmlns:a16="http://schemas.microsoft.com/office/drawing/2014/main" val="1209498484"/>
                    </a:ext>
                  </a:extLst>
                </a:gridCol>
                <a:gridCol w="2216771">
                  <a:extLst>
                    <a:ext uri="{9D8B030D-6E8A-4147-A177-3AD203B41FA5}">
                      <a16:colId xmlns:a16="http://schemas.microsoft.com/office/drawing/2014/main" val="3775552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Tỉ lệ bản đồ</a:t>
                      </a:r>
                      <a:endParaRPr lang="en-US" sz="3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: 2 000</a:t>
                      </a:r>
                      <a:endParaRPr lang="en-US" sz="3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: 2 000</a:t>
                      </a:r>
                      <a:endParaRPr lang="en-US" sz="3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: 500 000</a:t>
                      </a:r>
                      <a:endParaRPr lang="en-US" sz="3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: 500 000</a:t>
                      </a:r>
                      <a:endParaRPr lang="en-US" sz="3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724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1,5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497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 dài thật (km)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1,6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03368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967113-D173-A1C4-9C52-B5E6034A8F5E}"/>
              </a:ext>
            </a:extLst>
          </p:cNvPr>
          <p:cNvSpPr/>
          <p:nvPr/>
        </p:nvSpPr>
        <p:spPr>
          <a:xfrm>
            <a:off x="3878195" y="4064176"/>
            <a:ext cx="1135117" cy="704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FC489B-87B9-18BB-DD91-C6869C1AE303}"/>
              </a:ext>
            </a:extLst>
          </p:cNvPr>
          <p:cNvSpPr/>
          <p:nvPr/>
        </p:nvSpPr>
        <p:spPr>
          <a:xfrm>
            <a:off x="5748181" y="2920286"/>
            <a:ext cx="1135117" cy="704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05361A-FFA1-086D-2B49-DBFA97283A52}"/>
              </a:ext>
            </a:extLst>
          </p:cNvPr>
          <p:cNvSpPr/>
          <p:nvPr/>
        </p:nvSpPr>
        <p:spPr>
          <a:xfrm>
            <a:off x="7887220" y="3952392"/>
            <a:ext cx="1135117" cy="704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EDF6D9-EF14-BE53-2414-3DA3D463622A}"/>
              </a:ext>
            </a:extLst>
          </p:cNvPr>
          <p:cNvSpPr/>
          <p:nvPr/>
        </p:nvSpPr>
        <p:spPr>
          <a:xfrm>
            <a:off x="10113835" y="2920285"/>
            <a:ext cx="1135117" cy="704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23" name="Graphic 6">
            <a:extLst>
              <a:ext uri="{FF2B5EF4-FFF2-40B4-BE49-F238E27FC236}">
                <a16:creationId xmlns:a16="http://schemas.microsoft.com/office/drawing/2014/main" id="{A5B3CD34-2172-EE09-BE7C-2E40845D0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8636" y="5232323"/>
            <a:ext cx="2311437" cy="16256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647F10-1BC2-CD3E-CF2F-B42BD10992B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507342" y="5037013"/>
            <a:ext cx="573952" cy="6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fill="hold" nodeType="clickEffect" p14:presetBounceEnd="77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1.48148E-6 L 0.80651 0.11042 " pathEditMode="relative" rAng="0" ptsTypes="AA" p14:bounceEnd="77333">
                                          <p:cBhvr>
                                            <p:cTn id="2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326" y="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 animBg="1"/>
          <p:bldP spid="16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1.48148E-6 L 0.80651 0.11042 " pathEditMode="relative" rAng="0" ptsTypes="AA">
                                          <p:cBhvr>
                                            <p:cTn id="2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326" y="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 animBg="1"/>
          <p:bldP spid="16" grpId="0" animBg="1"/>
          <p:bldP spid="2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00F1DE-BE78-45EA-AA71-29E6DBE83AC6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DE9400E-7B0B-4ADC-91F3-077892F2CD0C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154" y="447472"/>
            <a:ext cx="11077522" cy="2981527"/>
            <a:chOff x="974035" y="878105"/>
            <a:chExt cx="11077522" cy="15911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C4EC3FB-49A3-4EC5-ADAE-1CFA1AE32FBD}"/>
                </a:ext>
              </a:extLst>
            </p:cNvPr>
            <p:cNvGrpSpPr/>
            <p:nvPr/>
          </p:nvGrpSpPr>
          <p:grpSpPr>
            <a:xfrm>
              <a:off x="974035" y="878105"/>
              <a:ext cx="11077522" cy="1591150"/>
              <a:chOff x="968555" y="856309"/>
              <a:chExt cx="16475603" cy="254669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B3DE4D8-3BF4-4332-80EC-063F71828998}"/>
                  </a:ext>
                </a:extLst>
              </p:cNvPr>
              <p:cNvGrpSpPr/>
              <p:nvPr/>
            </p:nvGrpSpPr>
            <p:grpSpPr>
              <a:xfrm>
                <a:off x="968555" y="856309"/>
                <a:ext cx="16475603" cy="2471897"/>
                <a:chOff x="272844" y="3191214"/>
                <a:chExt cx="16574520" cy="3074905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B55F624A-38D5-4D54-A93E-B033E6060C3C}"/>
                    </a:ext>
                  </a:extLst>
                </p:cNvPr>
                <p:cNvSpPr/>
                <p:nvPr/>
              </p:nvSpPr>
              <p:spPr>
                <a:xfrm>
                  <a:off x="272844" y="3191214"/>
                  <a:ext cx="16574520" cy="3065420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5FBE98F8-383E-46DF-9C23-8C8E96B50294}"/>
                    </a:ext>
                  </a:extLst>
                </p:cNvPr>
                <p:cNvSpPr/>
                <p:nvPr/>
              </p:nvSpPr>
              <p:spPr>
                <a:xfrm>
                  <a:off x="507631" y="3390949"/>
                  <a:ext cx="16104946" cy="2875170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3A48EFF-1215-48B3-A8E2-667BB85C7B32}"/>
                      </a:ext>
                    </a:extLst>
                  </p:cNvPr>
                  <p:cNvSpPr txBox="1"/>
                  <p:nvPr/>
                </p:nvSpPr>
                <p:spPr>
                  <a:xfrm>
                    <a:off x="4082884" y="1007552"/>
                    <a:ext cx="13002829" cy="239545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just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vi-VN" sz="2800" b="1" i="0" dirty="0">
                        <a:solidFill>
                          <a:srgbClr val="008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 </a:t>
                    </a:r>
                    <a:r>
                      <a:rPr lang="vi-VN" sz="3600" b="0" i="0" dirty="0">
                        <a:solidFill>
                          <a:srgbClr val="00B050"/>
                        </a:solidFill>
                        <a:effectLst/>
                        <a:latin typeface="+mj-lt"/>
                        <a:ea typeface="Cambria" panose="02040503050406030204" pitchFamily="18" charset="0"/>
                      </a:rPr>
                      <a:t>Thỏ và rùa vào rừng hái nấm, hai bạn hái được tất cả 84 cây nấm. Vì thỏ mải chơi nên chỉ hái được số nấm bằng</a:t>
                    </a:r>
                    <a:r>
                      <a:rPr lang="en-US" sz="3600" b="0" i="0" dirty="0">
                        <a:solidFill>
                          <a:srgbClr val="00B050"/>
                        </a:solidFill>
                        <a:effectLst/>
                        <a:latin typeface="+mj-lt"/>
                        <a:ea typeface="Cambria" panose="02040503050406030204" pitchFamily="18" charset="0"/>
                      </a:rPr>
                      <a:t> 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a14:m>
                    <a:r>
                      <a:rPr lang="en-US" sz="3600" b="0" i="0" dirty="0">
                        <a:solidFill>
                          <a:srgbClr val="00B050"/>
                        </a:solidFill>
                        <a:effectLst/>
                        <a:latin typeface="+mj-lt"/>
                        <a:ea typeface="Cambria" panose="02040503050406030204" pitchFamily="18" charset="0"/>
                      </a:rPr>
                      <a:t> </a:t>
                    </a:r>
                    <a:r>
                      <a:rPr lang="vi-VN" sz="3600" b="0" i="0" dirty="0">
                        <a:solidFill>
                          <a:srgbClr val="00B050"/>
                        </a:solidFill>
                        <a:effectLst/>
                        <a:latin typeface="+mj-lt"/>
                        <a:ea typeface="Cambria" panose="02040503050406030204" pitchFamily="18" charset="0"/>
                      </a:rPr>
                      <a:t>số nấm của rùa. Tìm số nấm mà mỗi bạn đã hái.</a:t>
                    </a:r>
                    <a:endPara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5565"/>
                      </a:solidFill>
                      <a:effectLst/>
                      <a:uLnTx/>
                      <a:uFillTx/>
                      <a:latin typeface="+mj-lt"/>
                      <a:ea typeface="Cambria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3A48EFF-1215-48B3-A8E2-667BB85C7B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2884" y="1007552"/>
                    <a:ext cx="13002829" cy="239545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208" t="-5217" r="-31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Oval 4"/>
            <p:cNvSpPr/>
            <p:nvPr/>
          </p:nvSpPr>
          <p:spPr>
            <a:xfrm>
              <a:off x="1069364" y="996086"/>
              <a:ext cx="1914537" cy="70438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 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01C02D4-C6DC-3368-49B0-88B04F7C6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102" y="3439390"/>
            <a:ext cx="7909290" cy="27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429</Words>
  <Application>Microsoft Office PowerPoint</Application>
  <PresentationFormat>Widescreen</PresentationFormat>
  <Paragraphs>54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#9Slide02 Noi dung dai</vt:lpstr>
      <vt:lpstr>#9Slide03 BoosterNextFYBlack</vt:lpstr>
      <vt:lpstr>Arial</vt:lpstr>
      <vt:lpstr>Calibri</vt:lpstr>
      <vt:lpstr>Calibri Light</vt:lpstr>
      <vt:lpstr>Cambria</vt:lpstr>
      <vt:lpstr>Cambria Math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2025-02-07T04:00:20Z</dcterms:created>
  <dcterms:modified xsi:type="dcterms:W3CDTF">2025-02-10T03:12:15Z</dcterms:modified>
</cp:coreProperties>
</file>