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3" r:id="rId4"/>
  </p:sldMasterIdLst>
  <p:notesMasterIdLst>
    <p:notesMasterId r:id="rId26"/>
  </p:notesMasterIdLst>
  <p:handoutMasterIdLst>
    <p:handoutMasterId r:id="rId27"/>
  </p:handoutMasterIdLst>
  <p:sldIdLst>
    <p:sldId id="395" r:id="rId5"/>
    <p:sldId id="398" r:id="rId6"/>
    <p:sldId id="402" r:id="rId7"/>
    <p:sldId id="396" r:id="rId8"/>
    <p:sldId id="404" r:id="rId9"/>
    <p:sldId id="411" r:id="rId10"/>
    <p:sldId id="344" r:id="rId11"/>
    <p:sldId id="410" r:id="rId12"/>
    <p:sldId id="347" r:id="rId13"/>
    <p:sldId id="348" r:id="rId14"/>
    <p:sldId id="351" r:id="rId15"/>
    <p:sldId id="354" r:id="rId16"/>
    <p:sldId id="356" r:id="rId17"/>
    <p:sldId id="360" r:id="rId18"/>
    <p:sldId id="384" r:id="rId19"/>
    <p:sldId id="388" r:id="rId20"/>
    <p:sldId id="361" r:id="rId21"/>
    <p:sldId id="409" r:id="rId22"/>
    <p:sldId id="408" r:id="rId23"/>
    <p:sldId id="365" r:id="rId24"/>
    <p:sldId id="397" r:id="rId25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Merriweather Sans" panose="020B060402020202020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Bahnschrift" panose="020B0502040204020203" pitchFamily="34" charset="0"/>
      <p:regular r:id="rId38"/>
      <p:bold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Rockwell Extra Bold" panose="02060903040505020403" pitchFamily="18" charset="0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25D355D-1F8F-4293-8AB0-96AB53EA4FA3}">
          <p14:sldIdLst>
            <p14:sldId id="395"/>
            <p14:sldId id="398"/>
            <p14:sldId id="402"/>
            <p14:sldId id="396"/>
            <p14:sldId id="404"/>
          </p14:sldIdLst>
        </p14:section>
        <p14:section name="Câu chuyện STEM" id="{497BE015-6E69-43CE-9A1E-2538D22C5EB2}">
          <p14:sldIdLst>
            <p14:sldId id="411"/>
            <p14:sldId id="344"/>
            <p14:sldId id="410"/>
          </p14:sldIdLst>
        </p14:section>
        <p14:section name="Thử thách STEM" id="{AE313CB2-34E1-43B1-A980-139C21AF096C}">
          <p14:sldIdLst>
            <p14:sldId id="347"/>
          </p14:sldIdLst>
        </p14:section>
        <p14:section name="Kiến thức STEM" id="{8362B019-6FDB-4A50-8613-8571FEAEFC1C}">
          <p14:sldIdLst>
            <p14:sldId id="348"/>
            <p14:sldId id="351"/>
            <p14:sldId id="354"/>
            <p14:sldId id="356"/>
            <p14:sldId id="360"/>
            <p14:sldId id="384"/>
            <p14:sldId id="388"/>
            <p14:sldId id="361"/>
            <p14:sldId id="409"/>
            <p14:sldId id="408"/>
          </p14:sldIdLst>
        </p14:section>
        <p14:section name="Sáng chế STEM: Em làm thước gấp" id="{C9742B2F-5D17-4453-AD1E-D99202A5EBA1}">
          <p14:sldIdLst/>
        </p14:section>
        <p14:section name="STEM và cuộc sống" id="{2A8192BA-3114-481B-A0C5-A2931EFC18D5}">
          <p14:sldIdLst>
            <p14:sldId id="365"/>
            <p14:sldId id="3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E6E2"/>
    <a:srgbClr val="58B8A8"/>
    <a:srgbClr val="ADDCD4"/>
    <a:srgbClr val="CBCEC7"/>
    <a:srgbClr val="FF9685"/>
    <a:srgbClr val="C9E9E4"/>
    <a:srgbClr val="000000"/>
    <a:srgbClr val="A8DCD5"/>
    <a:srgbClr val="DC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DCD41A-B48D-4C79-81DD-2719912F821C}">
  <a:tblStyle styleId="{D7DCD41A-B48D-4C79-81DD-2719912F82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9" autoAdjust="0"/>
    <p:restoredTop sz="96288" autoAdjust="0"/>
  </p:normalViewPr>
  <p:slideViewPr>
    <p:cSldViewPr snapToGrid="0">
      <p:cViewPr varScale="1">
        <p:scale>
          <a:sx n="86" d="100"/>
          <a:sy n="86" d="100"/>
        </p:scale>
        <p:origin x="760" y="52"/>
      </p:cViewPr>
      <p:guideLst>
        <p:guide orient="horz" pos="32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F1E705-3B95-B2B7-EA4F-5C5C838BC8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05708-F300-3B94-8A3C-1553EE61C1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1DB92-268A-479C-AC9D-A08C4C52BEF1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29DED-CFE9-34AB-F886-941824CC2F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0AECD-0A9D-95C4-B667-82F67306B9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B56E7-4095-4761-9233-A365FA463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32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,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(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trong</a:t>
            </a:r>
            <a:r>
              <a:rPr lang="en-US" dirty="0"/>
              <a:t> SGV)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4607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18f7183b11_0_8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118f7183b11_0_8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6229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7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26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Lồng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giọng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GV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STEM.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Slide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918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vs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thường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204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trưng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gấp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vs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thường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4060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e5e6172f8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e5e6172f8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vào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R: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: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,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(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video </a:t>
            </a:r>
            <a:r>
              <a:rPr lang="en-US" dirty="0" err="1"/>
              <a:t>trong</a:t>
            </a:r>
            <a:r>
              <a:rPr lang="en-US" dirty="0"/>
              <a:t> SGV)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712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76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43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Bôi</a:t>
            </a:r>
            <a:r>
              <a:rPr lang="en-US" dirty="0"/>
              <a:t> </a:t>
            </a:r>
            <a:r>
              <a:rPr lang="en-US" dirty="0" err="1"/>
              <a:t>bớt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cm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21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: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, on click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3.</a:t>
            </a:r>
          </a:p>
        </p:txBody>
      </p:sp>
    </p:spTree>
    <p:extLst>
      <p:ext uri="{BB962C8B-B14F-4D97-AF65-F5344CB8AC3E}">
        <p14:creationId xmlns:p14="http://schemas.microsoft.com/office/powerpoint/2010/main" val="1454304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14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0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09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55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998875" y="1423650"/>
            <a:ext cx="3731400" cy="29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753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578850" y="1453900"/>
            <a:ext cx="4392300" cy="841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ubTitle" idx="1"/>
          </p:nvPr>
        </p:nvSpPr>
        <p:spPr>
          <a:xfrm>
            <a:off x="3578861" y="2514500"/>
            <a:ext cx="4392300" cy="117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659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501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7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3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6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1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6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2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C0644-A4A7-4724-BE32-FB29F88BD218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C4202-29D5-48DE-912C-2F8D7674D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9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.m4a"/><Relationship Id="rId7" Type="http://schemas.openxmlformats.org/officeDocument/2006/relationships/image" Target="../media/image11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6.gif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85" y="0"/>
            <a:ext cx="14637844" cy="5336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7" y="484240"/>
            <a:ext cx="5289734" cy="3728172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03151" y="1322044"/>
            <a:ext cx="2304348" cy="2708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2032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6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408"/>
            <a:ext cx="9144000" cy="5143500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 rot="10800000" flipV="1">
            <a:off x="609600" y="1360041"/>
            <a:ext cx="228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0B05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dirty="0" err="1">
                <a:solidFill>
                  <a:srgbClr val="00B05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B05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-xi-</a:t>
            </a:r>
            <a:r>
              <a:rPr lang="en-US" sz="2000" dirty="0" err="1">
                <a:solidFill>
                  <a:srgbClr val="00B050"/>
                </a:solidFill>
                <a:latin typeface="Merriweather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</a:t>
            </a:r>
            <a:endParaRPr lang="en-US" sz="2400" dirty="0">
              <a:solidFill>
                <a:srgbClr val="00B050"/>
              </a:solidFill>
              <a:effectLst/>
              <a:latin typeface="Merriweather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" name="Speech Bubble: Oval 121">
            <a:extLst>
              <a:ext uri="{FF2B5EF4-FFF2-40B4-BE49-F238E27FC236}">
                <a16:creationId xmlns:a16="http://schemas.microsoft.com/office/drawing/2014/main" id="{789F37CD-4FD6-5D33-BA09-E382444DB613}"/>
              </a:ext>
            </a:extLst>
          </p:cNvPr>
          <p:cNvSpPr/>
          <p:nvPr/>
        </p:nvSpPr>
        <p:spPr>
          <a:xfrm>
            <a:off x="1188882" y="2318090"/>
            <a:ext cx="2094016" cy="861395"/>
          </a:xfrm>
          <a:prstGeom prst="wedgeEllipseCallout">
            <a:avLst>
              <a:gd name="adj1" fmla="val 17529"/>
              <a:gd name="adj2" fmla="val 96815"/>
            </a:avLst>
          </a:prstGeom>
          <a:solidFill>
            <a:srgbClr val="DFF1CB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6C854E1-CB00-DE26-8654-96711784184C}"/>
              </a:ext>
            </a:extLst>
          </p:cNvPr>
          <p:cNvSpPr txBox="1"/>
          <p:nvPr/>
        </p:nvSpPr>
        <p:spPr>
          <a:xfrm>
            <a:off x="1417776" y="2348874"/>
            <a:ext cx="1607820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-xi-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305E7F74-E8AD-EE97-6D45-55B85B4DF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756" y="952659"/>
            <a:ext cx="4187647" cy="1361940"/>
          </a:xfrm>
          <a:prstGeom prst="rect">
            <a:avLst/>
          </a:prstGeom>
        </p:spPr>
      </p:pic>
      <p:sp>
        <p:nvSpPr>
          <p:cNvPr id="127" name="Speech Bubble: Oval 126">
            <a:extLst>
              <a:ext uri="{FF2B5EF4-FFF2-40B4-BE49-F238E27FC236}">
                <a16:creationId xmlns:a16="http://schemas.microsoft.com/office/drawing/2014/main" id="{035911FC-58C2-2A91-8AF9-46DFA5D9B4B9}"/>
              </a:ext>
            </a:extLst>
          </p:cNvPr>
          <p:cNvSpPr/>
          <p:nvPr/>
        </p:nvSpPr>
        <p:spPr>
          <a:xfrm flipH="1">
            <a:off x="5775960" y="2295563"/>
            <a:ext cx="3104003" cy="957438"/>
          </a:xfrm>
          <a:prstGeom prst="wedgeEllipseCallout">
            <a:avLst>
              <a:gd name="adj1" fmla="val 48187"/>
              <a:gd name="adj2" fmla="val 53829"/>
            </a:avLst>
          </a:prstGeom>
          <a:solidFill>
            <a:srgbClr val="DFF1CB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" name="TextBox 5119">
            <a:extLst>
              <a:ext uri="{FF2B5EF4-FFF2-40B4-BE49-F238E27FC236}">
                <a16:creationId xmlns:a16="http://schemas.microsoft.com/office/drawing/2014/main" id="{47401315-4B85-A24C-442F-AFBC2D619C79}"/>
              </a:ext>
            </a:extLst>
          </p:cNvPr>
          <p:cNvSpPr txBox="1"/>
          <p:nvPr/>
        </p:nvSpPr>
        <p:spPr>
          <a:xfrm>
            <a:off x="5982482" y="2375743"/>
            <a:ext cx="2690958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Gang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-xi-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18FFE1-D40D-FB2C-1147-C99E8094A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6"/>
          <a:stretch/>
        </p:blipFill>
        <p:spPr bwMode="auto">
          <a:xfrm>
            <a:off x="4686831" y="3022422"/>
            <a:ext cx="1521464" cy="19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B4200B-3B64-24BE-5472-8DFA1750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63" y="3236632"/>
            <a:ext cx="1652660" cy="18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113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 animBg="1"/>
      <p:bldP spid="123" grpId="0"/>
      <p:bldP spid="127" grpId="0" animBg="1"/>
      <p:bldP spid="51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1"/>
            <a:ext cx="9144000" cy="514350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46252" y="923896"/>
            <a:ext cx="204934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Mét</a:t>
            </a:r>
            <a:endParaRPr lang="en-US" sz="22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869631-4EAF-4354-B643-A333A4107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20" y="2016548"/>
            <a:ext cx="5939121" cy="25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Speech Bubble: Oval 7169">
            <a:extLst>
              <a:ext uri="{FF2B5EF4-FFF2-40B4-BE49-F238E27FC236}">
                <a16:creationId xmlns:a16="http://schemas.microsoft.com/office/drawing/2014/main" id="{A42D2711-60DA-CFEC-501B-4A8E384D2FE3}"/>
              </a:ext>
            </a:extLst>
          </p:cNvPr>
          <p:cNvSpPr/>
          <p:nvPr/>
        </p:nvSpPr>
        <p:spPr>
          <a:xfrm>
            <a:off x="321449" y="1385113"/>
            <a:ext cx="2811780" cy="1011586"/>
          </a:xfrm>
          <a:prstGeom prst="wedgeEllipseCallout">
            <a:avLst>
              <a:gd name="adj1" fmla="val 30582"/>
              <a:gd name="adj2" fmla="val 74470"/>
            </a:avLst>
          </a:prstGeom>
          <a:solidFill>
            <a:srgbClr val="DFF1CB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5" name="TextBox 7174">
            <a:extLst>
              <a:ext uri="{FF2B5EF4-FFF2-40B4-BE49-F238E27FC236}">
                <a16:creationId xmlns:a16="http://schemas.microsoft.com/office/drawing/2014/main" id="{864B5623-5F81-3192-319D-1A808A501E63}"/>
              </a:ext>
            </a:extLst>
          </p:cNvPr>
          <p:cNvSpPr txBox="1"/>
          <p:nvPr/>
        </p:nvSpPr>
        <p:spPr>
          <a:xfrm>
            <a:off x="493241" y="1492367"/>
            <a:ext cx="2468197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100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xăng-ti-mét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176" name="Speech Bubble: Oval 7175">
            <a:extLst>
              <a:ext uri="{FF2B5EF4-FFF2-40B4-BE49-F238E27FC236}">
                <a16:creationId xmlns:a16="http://schemas.microsoft.com/office/drawing/2014/main" id="{35F9CF39-865C-AE17-0B66-0FE2F6EE9C91}"/>
              </a:ext>
            </a:extLst>
          </p:cNvPr>
          <p:cNvSpPr/>
          <p:nvPr/>
        </p:nvSpPr>
        <p:spPr>
          <a:xfrm>
            <a:off x="6464722" y="1084215"/>
            <a:ext cx="2207425" cy="944593"/>
          </a:xfrm>
          <a:prstGeom prst="wedgeEllipseCallout">
            <a:avLst>
              <a:gd name="adj1" fmla="val -23080"/>
              <a:gd name="adj2" fmla="val 88679"/>
            </a:avLst>
          </a:prstGeom>
          <a:solidFill>
            <a:srgbClr val="DFF1CB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TextBox 7176">
            <a:extLst>
              <a:ext uri="{FF2B5EF4-FFF2-40B4-BE49-F238E27FC236}">
                <a16:creationId xmlns:a16="http://schemas.microsoft.com/office/drawing/2014/main" id="{6AB07A74-7B3D-A408-78D0-63731C09589D}"/>
              </a:ext>
            </a:extLst>
          </p:cNvPr>
          <p:cNvSpPr txBox="1"/>
          <p:nvPr/>
        </p:nvSpPr>
        <p:spPr>
          <a:xfrm>
            <a:off x="6540672" y="1197811"/>
            <a:ext cx="2055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 xăng-ti-mét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0239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7170" grpId="0" animBg="1"/>
      <p:bldP spid="7175" grpId="0"/>
      <p:bldP spid="7176" grpId="0" animBg="1"/>
      <p:bldP spid="71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1"/>
            <a:ext cx="9144000" cy="51435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424B806-24E1-59DB-88E7-7B105C95FA75}"/>
              </a:ext>
            </a:extLst>
          </p:cNvPr>
          <p:cNvSpPr txBox="1"/>
          <p:nvPr/>
        </p:nvSpPr>
        <p:spPr>
          <a:xfrm>
            <a:off x="7219302" y="2159494"/>
            <a:ext cx="878469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846252" y="923896"/>
            <a:ext cx="204934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1</a:t>
            </a:r>
            <a:endParaRPr lang="en-US" sz="22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10256-1EA0-7DB1-4D2B-4C715CF1BA03}"/>
              </a:ext>
            </a:extLst>
          </p:cNvPr>
          <p:cNvSpPr txBox="1"/>
          <p:nvPr/>
        </p:nvSpPr>
        <p:spPr>
          <a:xfrm>
            <a:off x="798599" y="2206515"/>
            <a:ext cx="2797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dm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 cm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E16A5E-1BF4-4727-B992-FA21C978DF89}"/>
              </a:ext>
            </a:extLst>
          </p:cNvPr>
          <p:cNvSpPr txBox="1"/>
          <p:nvPr/>
        </p:nvSpPr>
        <p:spPr>
          <a:xfrm>
            <a:off x="1817097" y="2160283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647A63-4828-4A3B-52E4-A57AAB2A4638}"/>
              </a:ext>
            </a:extLst>
          </p:cNvPr>
          <p:cNvSpPr txBox="1"/>
          <p:nvPr/>
        </p:nvSpPr>
        <p:spPr>
          <a:xfrm>
            <a:off x="710789" y="3246294"/>
            <a:ext cx="3027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30 cm 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 dm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D3FB186-5807-B268-9EF9-F82B78AA1EBE}"/>
              </a:ext>
            </a:extLst>
          </p:cNvPr>
          <p:cNvSpPr txBox="1"/>
          <p:nvPr/>
        </p:nvSpPr>
        <p:spPr>
          <a:xfrm>
            <a:off x="2019360" y="3242698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10093E-4ADF-DAC8-B1C6-22F3AE3FC42B}"/>
              </a:ext>
            </a:extLst>
          </p:cNvPr>
          <p:cNvSpPr txBox="1"/>
          <p:nvPr/>
        </p:nvSpPr>
        <p:spPr>
          <a:xfrm>
            <a:off x="3686198" y="2202919"/>
            <a:ext cx="2797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1 m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dm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613E1D-DD1C-D4F2-E66E-BA0DF148FFDD}"/>
              </a:ext>
            </a:extLst>
          </p:cNvPr>
          <p:cNvSpPr txBox="1"/>
          <p:nvPr/>
        </p:nvSpPr>
        <p:spPr>
          <a:xfrm>
            <a:off x="4615144" y="2206515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CAEA47-F1B4-4A27-FA26-7E8EDD6F86AF}"/>
              </a:ext>
            </a:extLst>
          </p:cNvPr>
          <p:cNvSpPr txBox="1"/>
          <p:nvPr/>
        </p:nvSpPr>
        <p:spPr>
          <a:xfrm>
            <a:off x="3637002" y="3234795"/>
            <a:ext cx="3297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50 dm </a:t>
            </a: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m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62B8E-58BC-A62F-F7E7-6CC348E13D75}"/>
              </a:ext>
            </a:extLst>
          </p:cNvPr>
          <p:cNvSpPr txBox="1"/>
          <p:nvPr/>
        </p:nvSpPr>
        <p:spPr>
          <a:xfrm>
            <a:off x="4806468" y="3234795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F1E371-FEC0-E9BC-086F-D69938173D94}"/>
              </a:ext>
            </a:extLst>
          </p:cNvPr>
          <p:cNvSpPr txBox="1"/>
          <p:nvPr/>
        </p:nvSpPr>
        <p:spPr>
          <a:xfrm>
            <a:off x="6346683" y="2184050"/>
            <a:ext cx="2797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 m </a:t>
            </a:r>
            <a:r>
              <a:rPr lang="en-US" sz="2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=                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cm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7A37276-0746-4338-980F-D340D4715764}"/>
              </a:ext>
            </a:extLst>
          </p:cNvPr>
          <p:cNvSpPr txBox="1"/>
          <p:nvPr/>
        </p:nvSpPr>
        <p:spPr>
          <a:xfrm>
            <a:off x="7219303" y="2161912"/>
            <a:ext cx="878467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7B90CA2-FAF6-5220-A0C5-F10D366EB6EC}"/>
              </a:ext>
            </a:extLst>
          </p:cNvPr>
          <p:cNvSpPr txBox="1"/>
          <p:nvPr/>
        </p:nvSpPr>
        <p:spPr>
          <a:xfrm>
            <a:off x="1817096" y="2160283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3511ED-4C20-6410-EF5B-E87122540032}"/>
              </a:ext>
            </a:extLst>
          </p:cNvPr>
          <p:cNvSpPr txBox="1"/>
          <p:nvPr/>
        </p:nvSpPr>
        <p:spPr>
          <a:xfrm>
            <a:off x="2019359" y="3242698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8048BE4-B201-98C6-4C1A-76A50D332F4A}"/>
              </a:ext>
            </a:extLst>
          </p:cNvPr>
          <p:cNvSpPr txBox="1"/>
          <p:nvPr/>
        </p:nvSpPr>
        <p:spPr>
          <a:xfrm>
            <a:off x="4615143" y="2206515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D4397F9-A2C1-56FB-FF0B-2C60A055A2BB}"/>
              </a:ext>
            </a:extLst>
          </p:cNvPr>
          <p:cNvSpPr txBox="1"/>
          <p:nvPr/>
        </p:nvSpPr>
        <p:spPr>
          <a:xfrm>
            <a:off x="4806467" y="3234795"/>
            <a:ext cx="640080" cy="510778"/>
          </a:xfrm>
          <a:prstGeom prst="roundRect">
            <a:avLst/>
          </a:prstGeom>
          <a:noFill/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846252" y="1311568"/>
            <a:ext cx="501399" cy="610792"/>
            <a:chOff x="8289233" y="4222753"/>
            <a:chExt cx="692717" cy="84385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89233" y="4222753"/>
              <a:ext cx="692717" cy="84385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1352651" y="1403241"/>
            <a:ext cx="70822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Số?</a:t>
            </a:r>
            <a:endParaRPr lang="en-US" sz="22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311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/>
      <p:bldP spid="42" grpId="0"/>
      <p:bldP spid="43" grpId="0" animBg="1"/>
      <p:bldP spid="43" grpId="1" animBg="1"/>
      <p:bldP spid="44" grpId="0"/>
      <p:bldP spid="45" grpId="0" animBg="1"/>
      <p:bldP spid="45" grpId="1" animBg="1"/>
      <p:bldP spid="48" grpId="0"/>
      <p:bldP spid="49" grpId="0" animBg="1"/>
      <p:bldP spid="49" grpId="1" animBg="1"/>
      <p:bldP spid="50" grpId="0"/>
      <p:bldP spid="51" grpId="0" animBg="1"/>
      <p:bldP spid="51" grpId="1" animBg="1"/>
      <p:bldP spid="52" grpId="0"/>
      <p:bldP spid="53" grpId="0" animBg="1"/>
      <p:bldP spid="53" grpId="1" animBg="1"/>
      <p:bldP spid="56" grpId="0" animBg="1"/>
      <p:bldP spid="57" grpId="0" animBg="1"/>
      <p:bldP spid="58" grpId="0" animBg="1"/>
      <p:bldP spid="59" grpId="0" animBg="1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6FA2E57-0F5D-AB5E-25AA-3C9016585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149" y="1481430"/>
            <a:ext cx="3151847" cy="1943006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9CCD1741-28CF-FE39-A1D4-1F0B3484F5E8}"/>
              </a:ext>
            </a:extLst>
          </p:cNvPr>
          <p:cNvGrpSpPr/>
          <p:nvPr/>
        </p:nvGrpSpPr>
        <p:grpSpPr>
          <a:xfrm>
            <a:off x="2710038" y="1700753"/>
            <a:ext cx="2015241" cy="1808746"/>
            <a:chOff x="2861559" y="1800745"/>
            <a:chExt cx="1718053" cy="1542010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7A0F56E7-8338-EA3D-3375-CBBD1DFD1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1559" y="1800745"/>
              <a:ext cx="1718053" cy="1542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B9AD20CF-2C15-15FA-6027-7225AD847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39"/>
            <a:stretch/>
          </p:blipFill>
          <p:spPr bwMode="auto">
            <a:xfrm>
              <a:off x="3099415" y="1800746"/>
              <a:ext cx="1396386" cy="120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2" name="Group 3071">
            <a:extLst>
              <a:ext uri="{FF2B5EF4-FFF2-40B4-BE49-F238E27FC236}">
                <a16:creationId xmlns:a16="http://schemas.microsoft.com/office/drawing/2014/main" id="{6CE60D8A-A4FE-8DA5-10C7-DA4B0C6A9DEC}"/>
              </a:ext>
            </a:extLst>
          </p:cNvPr>
          <p:cNvGrpSpPr/>
          <p:nvPr/>
        </p:nvGrpSpPr>
        <p:grpSpPr>
          <a:xfrm>
            <a:off x="774533" y="2243275"/>
            <a:ext cx="1233394" cy="891425"/>
            <a:chOff x="761223" y="2298302"/>
            <a:chExt cx="1233394" cy="891425"/>
          </a:xfrm>
        </p:grpSpPr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2AE34D90-FD00-6C3E-6F5A-9100D865C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223" y="2298302"/>
              <a:ext cx="1233394" cy="891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10">
              <a:extLst>
                <a:ext uri="{FF2B5EF4-FFF2-40B4-BE49-F238E27FC236}">
                  <a16:creationId xmlns:a16="http://schemas.microsoft.com/office/drawing/2014/main" id="{CED310AF-5FD9-ADD4-CF32-452DAF5B45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39"/>
            <a:stretch/>
          </p:blipFill>
          <p:spPr bwMode="auto">
            <a:xfrm>
              <a:off x="862765" y="2356039"/>
              <a:ext cx="910684" cy="141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3" name="TextBox 3072">
            <a:extLst>
              <a:ext uri="{FF2B5EF4-FFF2-40B4-BE49-F238E27FC236}">
                <a16:creationId xmlns:a16="http://schemas.microsoft.com/office/drawing/2014/main" id="{5134B8D8-8314-4996-99C2-0ACABBD257BA}"/>
              </a:ext>
            </a:extLst>
          </p:cNvPr>
          <p:cNvSpPr txBox="1"/>
          <p:nvPr/>
        </p:nvSpPr>
        <p:spPr>
          <a:xfrm>
            <a:off x="1665307" y="4022804"/>
            <a:ext cx="1078416" cy="427746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dm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TextBox 3074">
            <a:extLst>
              <a:ext uri="{FF2B5EF4-FFF2-40B4-BE49-F238E27FC236}">
                <a16:creationId xmlns:a16="http://schemas.microsoft.com/office/drawing/2014/main" id="{032256CE-7B75-CF64-5FF6-CA215E466D7C}"/>
              </a:ext>
            </a:extLst>
          </p:cNvPr>
          <p:cNvSpPr txBox="1"/>
          <p:nvPr/>
        </p:nvSpPr>
        <p:spPr>
          <a:xfrm>
            <a:off x="3885771" y="4022804"/>
            <a:ext cx="1078416" cy="427746"/>
          </a:xfrm>
          <a:prstGeom prst="rect">
            <a:avLst/>
          </a:prstGeom>
          <a:solidFill>
            <a:srgbClr val="ADDCD4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cm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7" name="TextBox 3076">
            <a:extLst>
              <a:ext uri="{FF2B5EF4-FFF2-40B4-BE49-F238E27FC236}">
                <a16:creationId xmlns:a16="http://schemas.microsoft.com/office/drawing/2014/main" id="{F59005E7-1460-38F6-4403-B28C1194FF46}"/>
              </a:ext>
            </a:extLst>
          </p:cNvPr>
          <p:cNvSpPr txBox="1"/>
          <p:nvPr/>
        </p:nvSpPr>
        <p:spPr>
          <a:xfrm>
            <a:off x="6106235" y="4022804"/>
            <a:ext cx="1078416" cy="427746"/>
          </a:xfrm>
          <a:prstGeom prst="rect">
            <a:avLst/>
          </a:prstGeom>
          <a:solidFill>
            <a:srgbClr val="FFE6E2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m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81" name="Freeform: Shape 3080">
            <a:extLst>
              <a:ext uri="{FF2B5EF4-FFF2-40B4-BE49-F238E27FC236}">
                <a16:creationId xmlns:a16="http://schemas.microsoft.com/office/drawing/2014/main" id="{B67B41C8-B14D-D6F1-BC2D-6553F228BEA1}"/>
              </a:ext>
            </a:extLst>
          </p:cNvPr>
          <p:cNvSpPr/>
          <p:nvPr/>
        </p:nvSpPr>
        <p:spPr>
          <a:xfrm rot="19645895">
            <a:off x="1960269" y="3054585"/>
            <a:ext cx="2034691" cy="456465"/>
          </a:xfrm>
          <a:custGeom>
            <a:avLst/>
            <a:gdLst>
              <a:gd name="connsiteX0" fmla="*/ 2293620 w 2293620"/>
              <a:gd name="connsiteY0" fmla="*/ 0 h 1211580"/>
              <a:gd name="connsiteX1" fmla="*/ 1965960 w 2293620"/>
              <a:gd name="connsiteY1" fmla="*/ 335280 h 1211580"/>
              <a:gd name="connsiteX2" fmla="*/ 586740 w 2293620"/>
              <a:gd name="connsiteY2" fmla="*/ 396240 h 1211580"/>
              <a:gd name="connsiteX3" fmla="*/ 0 w 2293620"/>
              <a:gd name="connsiteY3" fmla="*/ 121158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620" h="1211580">
                <a:moveTo>
                  <a:pt x="2293620" y="0"/>
                </a:moveTo>
                <a:cubicBezTo>
                  <a:pt x="2272030" y="134620"/>
                  <a:pt x="2250440" y="269240"/>
                  <a:pt x="1965960" y="335280"/>
                </a:cubicBezTo>
                <a:cubicBezTo>
                  <a:pt x="1681480" y="401320"/>
                  <a:pt x="914400" y="250190"/>
                  <a:pt x="586740" y="396240"/>
                </a:cubicBezTo>
                <a:cubicBezTo>
                  <a:pt x="259080" y="542290"/>
                  <a:pt x="129540" y="876935"/>
                  <a:pt x="0" y="12115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D41A4B00-6C23-AA7F-DEBF-D4BA193F384F}"/>
              </a:ext>
            </a:extLst>
          </p:cNvPr>
          <p:cNvSpPr/>
          <p:nvPr/>
        </p:nvSpPr>
        <p:spPr>
          <a:xfrm>
            <a:off x="1454700" y="2998361"/>
            <a:ext cx="3130609" cy="1024443"/>
          </a:xfrm>
          <a:custGeom>
            <a:avLst/>
            <a:gdLst>
              <a:gd name="connsiteX0" fmla="*/ 0 w 2796540"/>
              <a:gd name="connsiteY0" fmla="*/ 0 h 1211580"/>
              <a:gd name="connsiteX1" fmla="*/ 464820 w 2796540"/>
              <a:gd name="connsiteY1" fmla="*/ 434340 h 1211580"/>
              <a:gd name="connsiteX2" fmla="*/ 2324100 w 2796540"/>
              <a:gd name="connsiteY2" fmla="*/ 533400 h 1211580"/>
              <a:gd name="connsiteX3" fmla="*/ 2796540 w 2796540"/>
              <a:gd name="connsiteY3" fmla="*/ 121158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6540" h="1211580">
                <a:moveTo>
                  <a:pt x="0" y="0"/>
                </a:moveTo>
                <a:cubicBezTo>
                  <a:pt x="38735" y="172720"/>
                  <a:pt x="77470" y="345440"/>
                  <a:pt x="464820" y="434340"/>
                </a:cubicBezTo>
                <a:cubicBezTo>
                  <a:pt x="852170" y="523240"/>
                  <a:pt x="1935480" y="403860"/>
                  <a:pt x="2324100" y="533400"/>
                </a:cubicBezTo>
                <a:cubicBezTo>
                  <a:pt x="2712720" y="662940"/>
                  <a:pt x="2754630" y="937260"/>
                  <a:pt x="2796540" y="1211580"/>
                </a:cubicBezTo>
              </a:path>
            </a:pathLst>
          </a:custGeom>
          <a:noFill/>
          <a:ln>
            <a:solidFill>
              <a:srgbClr val="58B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79301352-773D-B0E1-A788-81E21DDF557B}"/>
              </a:ext>
            </a:extLst>
          </p:cNvPr>
          <p:cNvSpPr/>
          <p:nvPr/>
        </p:nvSpPr>
        <p:spPr>
          <a:xfrm>
            <a:off x="6645443" y="3424436"/>
            <a:ext cx="680661" cy="597344"/>
          </a:xfrm>
          <a:custGeom>
            <a:avLst/>
            <a:gdLst>
              <a:gd name="connsiteX0" fmla="*/ 662940 w 680661"/>
              <a:gd name="connsiteY0" fmla="*/ 0 h 1203960"/>
              <a:gd name="connsiteX1" fmla="*/ 624840 w 680661"/>
              <a:gd name="connsiteY1" fmla="*/ 617220 h 1203960"/>
              <a:gd name="connsiteX2" fmla="*/ 198120 w 680661"/>
              <a:gd name="connsiteY2" fmla="*/ 906780 h 1203960"/>
              <a:gd name="connsiteX3" fmla="*/ 0 w 680661"/>
              <a:gd name="connsiteY3" fmla="*/ 1203960 h 1203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0661" h="1203960">
                <a:moveTo>
                  <a:pt x="662940" y="0"/>
                </a:moveTo>
                <a:cubicBezTo>
                  <a:pt x="682625" y="233045"/>
                  <a:pt x="702310" y="466090"/>
                  <a:pt x="624840" y="617220"/>
                </a:cubicBezTo>
                <a:cubicBezTo>
                  <a:pt x="547370" y="768350"/>
                  <a:pt x="302260" y="808990"/>
                  <a:pt x="198120" y="906780"/>
                </a:cubicBezTo>
                <a:cubicBezTo>
                  <a:pt x="93980" y="1004570"/>
                  <a:pt x="46990" y="1104265"/>
                  <a:pt x="0" y="1203960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456284" y="439916"/>
            <a:ext cx="2049348" cy="46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hành 1</a:t>
            </a:r>
            <a:endParaRPr lang="en-US" sz="22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42482" y="871523"/>
            <a:ext cx="501399" cy="610792"/>
            <a:chOff x="8289233" y="4222753"/>
            <a:chExt cx="692717" cy="843851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89233" y="4222753"/>
              <a:ext cx="692717" cy="84385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1048881" y="963196"/>
            <a:ext cx="4105970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 độ dài thích hợp.</a:t>
            </a:r>
            <a:endParaRPr lang="en-US" sz="2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334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3075" grpId="0" animBg="1"/>
      <p:bldP spid="3077" grpId="0" animBg="1"/>
      <p:bldP spid="3081" grpId="0" animBg="1"/>
      <p:bldP spid="3083" grpId="0" animBg="1"/>
      <p:bldP spid="3085" grpId="0" animBg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01632F1B-B4C7-9C93-1631-A0EA7DBB5C1A}"/>
              </a:ext>
            </a:extLst>
          </p:cNvPr>
          <p:cNvSpPr txBox="1"/>
          <p:nvPr/>
        </p:nvSpPr>
        <p:spPr>
          <a:xfrm>
            <a:off x="512955" y="204018"/>
            <a:ext cx="8467493" cy="1821775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cm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bìa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băng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dính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…)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36E173E-1CFA-63AF-3ECE-1ACE4B8F58A9}"/>
              </a:ext>
            </a:extLst>
          </p:cNvPr>
          <p:cNvSpPr/>
          <p:nvPr/>
        </p:nvSpPr>
        <p:spPr>
          <a:xfrm>
            <a:off x="2218028" y="1659033"/>
            <a:ext cx="4680000" cy="1080000"/>
          </a:xfrm>
          <a:prstGeom prst="rect">
            <a:avLst/>
          </a:prstGeom>
          <a:solidFill>
            <a:srgbClr val="C9E9E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7422F243-D872-5A5D-63D3-4AA7AEA3D24F}"/>
              </a:ext>
            </a:extLst>
          </p:cNvPr>
          <p:cNvCxnSpPr/>
          <p:nvPr/>
        </p:nvCxnSpPr>
        <p:spPr>
          <a:xfrm flipV="1">
            <a:off x="2239859" y="1558552"/>
            <a:ext cx="3578432" cy="1145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18040A8-57F4-A96C-234E-741C8547D2B4}"/>
              </a:ext>
            </a:extLst>
          </p:cNvPr>
          <p:cNvCxnSpPr>
            <a:cxnSpLocks/>
          </p:cNvCxnSpPr>
          <p:nvPr/>
        </p:nvCxnSpPr>
        <p:spPr>
          <a:xfrm flipV="1">
            <a:off x="2218028" y="1248921"/>
            <a:ext cx="0" cy="46748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2443719A-944B-F544-F5A4-F73AF538AA8C}"/>
              </a:ext>
            </a:extLst>
          </p:cNvPr>
          <p:cNvCxnSpPr>
            <a:cxnSpLocks/>
          </p:cNvCxnSpPr>
          <p:nvPr/>
        </p:nvCxnSpPr>
        <p:spPr>
          <a:xfrm flipV="1">
            <a:off x="5818291" y="1248921"/>
            <a:ext cx="0" cy="147046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B6B69096-4CBB-6DEC-BFE2-C36F91966B46}"/>
              </a:ext>
            </a:extLst>
          </p:cNvPr>
          <p:cNvSpPr txBox="1"/>
          <p:nvPr/>
        </p:nvSpPr>
        <p:spPr>
          <a:xfrm>
            <a:off x="3501483" y="1248921"/>
            <a:ext cx="1173571" cy="51077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cm</a:t>
            </a:r>
            <a:endParaRPr lang="en-US" sz="20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F70D0BC-75E2-0A23-D9C1-CA0169DB482A}"/>
              </a:ext>
            </a:extLst>
          </p:cNvPr>
          <p:cNvSpPr txBox="1"/>
          <p:nvPr/>
        </p:nvSpPr>
        <p:spPr>
          <a:xfrm>
            <a:off x="679707" y="2839514"/>
            <a:ext cx="7577925" cy="51077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cm.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97732A-ECA6-6A26-853A-27417360F596}"/>
              </a:ext>
            </a:extLst>
          </p:cNvPr>
          <p:cNvSpPr/>
          <p:nvPr/>
        </p:nvSpPr>
        <p:spPr>
          <a:xfrm>
            <a:off x="2239859" y="3514421"/>
            <a:ext cx="4680000" cy="1060354"/>
          </a:xfrm>
          <a:prstGeom prst="rect">
            <a:avLst/>
          </a:prstGeom>
          <a:solidFill>
            <a:srgbClr val="C9E9E4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81003F-30CF-2189-2DBD-6B61BE71EE1E}"/>
              </a:ext>
            </a:extLst>
          </p:cNvPr>
          <p:cNvCxnSpPr>
            <a:cxnSpLocks/>
          </p:cNvCxnSpPr>
          <p:nvPr/>
        </p:nvCxnSpPr>
        <p:spPr>
          <a:xfrm flipV="1">
            <a:off x="5840122" y="3514421"/>
            <a:ext cx="0" cy="1060353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A7F338-B5F6-77FA-A514-A238ECCC2D2A}"/>
              </a:ext>
            </a:extLst>
          </p:cNvPr>
          <p:cNvCxnSpPr>
            <a:cxnSpLocks/>
          </p:cNvCxnSpPr>
          <p:nvPr/>
        </p:nvCxnSpPr>
        <p:spPr>
          <a:xfrm flipV="1">
            <a:off x="2603061" y="3514421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C1BED5-3614-1CF7-29F0-2B96856B8737}"/>
              </a:ext>
            </a:extLst>
          </p:cNvPr>
          <p:cNvCxnSpPr/>
          <p:nvPr/>
        </p:nvCxnSpPr>
        <p:spPr>
          <a:xfrm>
            <a:off x="2243061" y="3681259"/>
            <a:ext cx="360000" cy="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421D5F-88FF-F605-7734-F8F1AF9A4B74}"/>
              </a:ext>
            </a:extLst>
          </p:cNvPr>
          <p:cNvSpPr txBox="1"/>
          <p:nvPr/>
        </p:nvSpPr>
        <p:spPr>
          <a:xfrm>
            <a:off x="2146042" y="3714584"/>
            <a:ext cx="532966" cy="32689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1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cm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D5848E-5D5F-4327-5EB9-A44F705461D2}"/>
              </a:ext>
            </a:extLst>
          </p:cNvPr>
          <p:cNvCxnSpPr>
            <a:cxnSpLocks/>
          </p:cNvCxnSpPr>
          <p:nvPr/>
        </p:nvCxnSpPr>
        <p:spPr>
          <a:xfrm flipV="1">
            <a:off x="2956603" y="3516096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AA8A04-AD4B-786D-CD1A-F335F9C2B5FC}"/>
              </a:ext>
            </a:extLst>
          </p:cNvPr>
          <p:cNvCxnSpPr>
            <a:cxnSpLocks/>
          </p:cNvCxnSpPr>
          <p:nvPr/>
        </p:nvCxnSpPr>
        <p:spPr>
          <a:xfrm flipV="1">
            <a:off x="3320710" y="3514462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5B3FCA8-DEBB-1C4C-A19F-C3CF1BD25E1C}"/>
              </a:ext>
            </a:extLst>
          </p:cNvPr>
          <p:cNvCxnSpPr>
            <a:cxnSpLocks/>
          </p:cNvCxnSpPr>
          <p:nvPr/>
        </p:nvCxnSpPr>
        <p:spPr>
          <a:xfrm flipV="1">
            <a:off x="3674252" y="3516137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7595B53-2F42-BEB4-79D4-ED641EF6BFD4}"/>
              </a:ext>
            </a:extLst>
          </p:cNvPr>
          <p:cNvCxnSpPr>
            <a:cxnSpLocks/>
          </p:cNvCxnSpPr>
          <p:nvPr/>
        </p:nvCxnSpPr>
        <p:spPr>
          <a:xfrm flipV="1">
            <a:off x="4035771" y="3512705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D272781-07B5-BAE7-A520-233DE182C6CF}"/>
              </a:ext>
            </a:extLst>
          </p:cNvPr>
          <p:cNvCxnSpPr>
            <a:cxnSpLocks/>
          </p:cNvCxnSpPr>
          <p:nvPr/>
        </p:nvCxnSpPr>
        <p:spPr>
          <a:xfrm flipV="1">
            <a:off x="4389313" y="3514380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3B5C6CC-1570-D008-0508-C51FA0B41463}"/>
              </a:ext>
            </a:extLst>
          </p:cNvPr>
          <p:cNvCxnSpPr>
            <a:cxnSpLocks/>
          </p:cNvCxnSpPr>
          <p:nvPr/>
        </p:nvCxnSpPr>
        <p:spPr>
          <a:xfrm flipV="1">
            <a:off x="4753420" y="3512746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5DFAFAD2-2E5C-A1D1-9766-B516674AD7CE}"/>
              </a:ext>
            </a:extLst>
          </p:cNvPr>
          <p:cNvCxnSpPr>
            <a:cxnSpLocks/>
          </p:cNvCxnSpPr>
          <p:nvPr/>
        </p:nvCxnSpPr>
        <p:spPr>
          <a:xfrm flipV="1">
            <a:off x="5106962" y="3514421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F2E2ACBC-8B53-FF32-851D-BFA7827B21F9}"/>
              </a:ext>
            </a:extLst>
          </p:cNvPr>
          <p:cNvCxnSpPr>
            <a:cxnSpLocks/>
          </p:cNvCxnSpPr>
          <p:nvPr/>
        </p:nvCxnSpPr>
        <p:spPr>
          <a:xfrm flipV="1">
            <a:off x="5473395" y="3517443"/>
            <a:ext cx="0" cy="4085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4CE5AA92-978E-2775-A937-42B4E83BB293}"/>
              </a:ext>
            </a:extLst>
          </p:cNvPr>
          <p:cNvSpPr txBox="1"/>
          <p:nvPr/>
        </p:nvSpPr>
        <p:spPr>
          <a:xfrm>
            <a:off x="349403" y="39889"/>
            <a:ext cx="1868625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US" sz="22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197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 animBg="1"/>
      <p:bldP spid="163" grpId="0"/>
      <p:bldP spid="169" grpId="0"/>
      <p:bldP spid="2" grpId="0" animBg="1"/>
      <p:bldP spid="13" grpId="0"/>
      <p:bldP spid="1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3541" y="848426"/>
            <a:ext cx="5241862" cy="3907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4747AA-4F88-F6AB-C6FB-D421F09D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573" y="221853"/>
            <a:ext cx="2935240" cy="46119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Arial"/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Thực hành đo độ dài</a:t>
            </a:r>
            <a:endParaRPr lang="en-US" sz="22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75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272" t="19843" r="630" b="19155"/>
          <a:stretch/>
        </p:blipFill>
        <p:spPr>
          <a:xfrm>
            <a:off x="1394691" y="1958110"/>
            <a:ext cx="6890327" cy="1533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49EE7-1E66-99E6-CB16-0811C1E2E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1" y="2571750"/>
            <a:ext cx="1852428" cy="212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6573" y="221853"/>
            <a:ext cx="2935240" cy="46119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Arial"/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Thực hành đo độ dài</a:t>
            </a:r>
            <a:endParaRPr lang="en-US" sz="22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26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72C83DB-3AA4-54CA-3593-BEE4697C9B2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26573" y="221853"/>
            <a:ext cx="2935240" cy="461196"/>
          </a:xfrm>
          <a:noFill/>
          <a:ln>
            <a:noFill/>
          </a:ln>
        </p:spPr>
        <p:txBody>
          <a:bodyPr/>
          <a:lstStyle/>
          <a:p>
            <a:pPr algn="l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Arial"/>
            </a:pPr>
            <a:r>
              <a:rPr lang="en-US" sz="22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Thực hành đo độ dài</a:t>
            </a:r>
            <a:endParaRPr lang="en-US" sz="22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01632F1B-B4C7-9C93-1631-A0EA7DBB5C1A}"/>
              </a:ext>
            </a:extLst>
          </p:cNvPr>
          <p:cNvSpPr txBox="1"/>
          <p:nvPr/>
        </p:nvSpPr>
        <p:spPr>
          <a:xfrm>
            <a:off x="726573" y="749828"/>
            <a:ext cx="6967978" cy="89116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Nếu thước gấp có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vi-VN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đoạn 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 mỗi đoạn dài </a:t>
            </a:r>
            <a:r>
              <a:rPr lang="vi-VN" sz="2000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cm 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thì thước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chiều dài bao nhiêu xăng-ti-mét?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E76783-4E62-5D6A-D835-3463F9ABF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678" y="1909333"/>
            <a:ext cx="1631030" cy="496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8F86A-2509-2932-3D45-8540416B7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942" y="1909333"/>
            <a:ext cx="1631030" cy="496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BC470B-51D8-22CD-A112-E1E1C0081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930" y="1909333"/>
            <a:ext cx="1631030" cy="496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088A12-993B-19FE-E838-94315A24B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035" y="1909333"/>
            <a:ext cx="1631030" cy="496162"/>
          </a:xfrm>
          <a:prstGeom prst="rect">
            <a:avLst/>
          </a:prstGeom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AA6FB166-CFB6-2957-A07E-575017BF4768}"/>
              </a:ext>
            </a:extLst>
          </p:cNvPr>
          <p:cNvCxnSpPr>
            <a:cxnSpLocks/>
          </p:cNvCxnSpPr>
          <p:nvPr/>
        </p:nvCxnSpPr>
        <p:spPr>
          <a:xfrm flipV="1">
            <a:off x="3001825" y="1664434"/>
            <a:ext cx="0" cy="97072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A254DE04-A237-6B73-0774-57E7776C74C6}"/>
              </a:ext>
            </a:extLst>
          </p:cNvPr>
          <p:cNvCxnSpPr>
            <a:cxnSpLocks/>
          </p:cNvCxnSpPr>
          <p:nvPr/>
        </p:nvCxnSpPr>
        <p:spPr>
          <a:xfrm flipV="1">
            <a:off x="4615813" y="1664434"/>
            <a:ext cx="0" cy="97072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8D5B8431-9104-16D9-6A62-19A24FFE3559}"/>
              </a:ext>
            </a:extLst>
          </p:cNvPr>
          <p:cNvCxnSpPr>
            <a:cxnSpLocks/>
          </p:cNvCxnSpPr>
          <p:nvPr/>
        </p:nvCxnSpPr>
        <p:spPr>
          <a:xfrm flipV="1">
            <a:off x="6221918" y="1664434"/>
            <a:ext cx="0" cy="97072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C137DD-5F70-7534-590E-1FCF15570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97" y="2828724"/>
            <a:ext cx="5249176" cy="160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419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06"/>
            <a:ext cx="9144000" cy="50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902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85" y="0"/>
            <a:ext cx="14637844" cy="5336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6" y="453243"/>
            <a:ext cx="5289734" cy="3728172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03151" y="1322044"/>
            <a:ext cx="2304348" cy="2708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2032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7" y="-1632188"/>
            <a:ext cx="8925543" cy="414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72438" y="661638"/>
            <a:ext cx="7798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ĐỒ DÙNG HỌC TẬP </a:t>
            </a:r>
            <a:endParaRPr lang="en-US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9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2167" y="304800"/>
            <a:ext cx="1880838" cy="523220"/>
          </a:xfrm>
          <a:prstGeom prst="rect">
            <a:avLst/>
          </a:prstGeom>
          <a:solidFill>
            <a:srgbClr val="00B0F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2A8DA5-1C4F-8EA1-3110-DF10DCBF4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82" y="1099034"/>
            <a:ext cx="6284647" cy="3978487"/>
          </a:xfrm>
          <a:prstGeom prst="roundRect">
            <a:avLst>
              <a:gd name="adj" fmla="val 640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78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358419" y="2435227"/>
            <a:ext cx="3604606" cy="1155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Bahnschrift" panose="020B0502040204020203" pitchFamily="34" charset="0"/>
              </a:rPr>
              <a:t>Chúc các em </a:t>
            </a:r>
            <a:br>
              <a:rPr lang="es" sz="3600" b="1" dirty="0">
                <a:latin typeface="Bahnschrift" panose="020B0502040204020203" pitchFamily="34" charset="0"/>
              </a:rPr>
            </a:br>
            <a:r>
              <a:rPr lang="es" sz="3600" b="1" dirty="0">
                <a:latin typeface="Bahnschrift" panose="020B0502040204020203" pitchFamily="34" charset="0"/>
              </a:rPr>
              <a:t>học tốt!</a:t>
            </a:r>
            <a:endParaRPr sz="3600" b="1" dirty="0">
              <a:solidFill>
                <a:srgbClr val="645CA7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9B29F-6B76-69C5-03E1-89CBBA13F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0781" y="1531116"/>
            <a:ext cx="2522483" cy="2522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07;p57"/>
          <p:cNvSpPr txBox="1">
            <a:spLocks/>
          </p:cNvSpPr>
          <p:nvPr/>
        </p:nvSpPr>
        <p:spPr>
          <a:xfrm flipH="1">
            <a:off x="5549719" y="2214508"/>
            <a:ext cx="3604606" cy="1155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 kern="1200">
                <a:solidFill>
                  <a:srgbClr val="645CA7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pPr>
              <a:buFontTx/>
            </a:pP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Chúc các em </a:t>
            </a:r>
            <a:b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</a:b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học tốt!</a:t>
            </a:r>
            <a:endParaRPr lang="en-US" sz="3200" b="1" dirty="0">
              <a:solidFill>
                <a:srgbClr val="575195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857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2706">
        <p159:morph option="byObject"/>
      </p:transition>
    </mc:Choice>
    <mc:Fallback>
      <p:transition spd="slow" advTm="127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85" y="0"/>
            <a:ext cx="14637844" cy="5336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6" y="453243"/>
            <a:ext cx="5289734" cy="3728172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03151" y="1322044"/>
            <a:ext cx="2304348" cy="2708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2032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772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53AE60-F803-E0ED-A87F-E5ED6252A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422" y="3250026"/>
            <a:ext cx="605385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2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45D3F9C-E81A-EE9D-FF7A-38273AFEA2CC}"/>
              </a:ext>
            </a:extLst>
          </p:cNvPr>
          <p:cNvSpPr txBox="1"/>
          <p:nvPr/>
        </p:nvSpPr>
        <p:spPr>
          <a:xfrm>
            <a:off x="1354447" y="1148318"/>
            <a:ext cx="7217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xi -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), m (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</a:t>
            </a:r>
            <a:r>
              <a:rPr lang="vi-VN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304897-FA96-B36D-B9B0-D5542965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47" y="1200516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7F730-B5CB-3452-B89C-52CCBBCC6C07}"/>
              </a:ext>
            </a:extLst>
          </p:cNvPr>
          <p:cNvSpPr txBox="1"/>
          <p:nvPr/>
        </p:nvSpPr>
        <p:spPr>
          <a:xfrm>
            <a:off x="1354448" y="1703091"/>
            <a:ext cx="6563867" cy="43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dm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cm.</a:t>
            </a:r>
            <a:endParaRPr lang="vi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80DA2D-A161-EFB4-E65B-3FE502B3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20" y="1707766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4D81B-12EF-8C84-A518-547DF4159AF5}"/>
              </a:ext>
            </a:extLst>
          </p:cNvPr>
          <p:cNvSpPr txBox="1"/>
          <p:nvPr/>
        </p:nvSpPr>
        <p:spPr>
          <a:xfrm>
            <a:off x="1274833" y="2291143"/>
            <a:ext cx="6957846" cy="43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giữa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</a:t>
            </a:r>
            <a:r>
              <a:rPr lang="vi-VN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 dà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FAE8B7-7A1F-EE53-858A-C2E6F70F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20" y="2215016"/>
            <a:ext cx="429228" cy="47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3445A-FB26-B7CB-7112-73F31186CD0D}"/>
              </a:ext>
            </a:extLst>
          </p:cNvPr>
          <p:cNvSpPr txBox="1"/>
          <p:nvPr/>
        </p:nvSpPr>
        <p:spPr>
          <a:xfrm>
            <a:off x="1274833" y="2817313"/>
            <a:ext cx="6954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xăng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GB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5ACF997-9C62-A803-B4D3-635F757B2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20" y="2879195"/>
            <a:ext cx="42922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F79CA8-DDD8-2CED-0429-3D3DAB23BFD3}"/>
              </a:ext>
            </a:extLst>
          </p:cNvPr>
          <p:cNvSpPr txBox="1"/>
          <p:nvPr/>
        </p:nvSpPr>
        <p:spPr>
          <a:xfrm>
            <a:off x="1274833" y="3648309"/>
            <a:ext cx="7149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ABA42BC-060B-4FB4-A0A9-10C12570C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47" y="3590693"/>
            <a:ext cx="429228" cy="4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3415" y="327113"/>
            <a:ext cx="1813931" cy="523220"/>
          </a:xfrm>
          <a:prstGeom prst="rect">
            <a:avLst/>
          </a:prstGeom>
          <a:solidFill>
            <a:srgbClr val="FFE6E2"/>
          </a:solidFill>
          <a:ln>
            <a:solidFill>
              <a:srgbClr val="FFFF99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F0"/>
                </a:solidFill>
              </a:rPr>
              <a:t>Mục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r>
              <a:rPr lang="en-US" sz="2800" dirty="0" err="1">
                <a:solidFill>
                  <a:srgbClr val="00B0F0"/>
                </a:solidFill>
              </a:rPr>
              <a:t>tiêu</a:t>
            </a:r>
            <a:r>
              <a:rPr lang="en-US" sz="2800" dirty="0">
                <a:solidFill>
                  <a:srgbClr val="00B0F0"/>
                </a:solidFill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4833" y="4240471"/>
            <a:ext cx="5244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47" y="4207349"/>
            <a:ext cx="426757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06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6" grpId="0"/>
      <p:bldP spid="8" grpId="0"/>
      <p:bldP spid="10" grpId="0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67032" y="1121001"/>
            <a:ext cx="2908305" cy="3310061"/>
          </a:xfrm>
          <a:prstGeom prst="rect">
            <a:avLst/>
          </a:prstGeom>
          <a:solidFill>
            <a:srgbClr val="DCF1EE"/>
          </a:solidFill>
          <a:ln>
            <a:solidFill>
              <a:srgbClr val="87CB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C27453-70DD-F513-7B6A-24FCBC1777EE}"/>
              </a:ext>
            </a:extLst>
          </p:cNvPr>
          <p:cNvSpPr/>
          <p:nvPr/>
        </p:nvSpPr>
        <p:spPr>
          <a:xfrm>
            <a:off x="5317031" y="1018375"/>
            <a:ext cx="2863215" cy="3309299"/>
          </a:xfrm>
          <a:prstGeom prst="rect">
            <a:avLst/>
          </a:prstGeom>
          <a:solidFill>
            <a:srgbClr val="FFFFFF"/>
          </a:solidFill>
          <a:ln w="19050">
            <a:solidFill>
              <a:srgbClr val="87CB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oogle Shape;366;p54">
            <a:extLst>
              <a:ext uri="{FF2B5EF4-FFF2-40B4-BE49-F238E27FC236}">
                <a16:creationId xmlns:a16="http://schemas.microsoft.com/office/drawing/2014/main" id="{ACA7D72D-D0E9-F4B3-9327-D5124C054231}"/>
              </a:ext>
            </a:extLst>
          </p:cNvPr>
          <p:cNvPicPr preferRelativeResize="0"/>
          <p:nvPr/>
        </p:nvPicPr>
        <p:blipFill>
          <a:blip r:embed="rId8">
            <a:alphaModFix amt="80000"/>
          </a:blip>
          <a:stretch>
            <a:fillRect/>
          </a:stretch>
        </p:blipFill>
        <p:spPr>
          <a:xfrm rot="10800000" flipH="1" flipV="1">
            <a:off x="4159848" y="2395976"/>
            <a:ext cx="1579416" cy="71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78;p46">
            <a:extLst>
              <a:ext uri="{FF2B5EF4-FFF2-40B4-BE49-F238E27FC236}">
                <a16:creationId xmlns:a16="http://schemas.microsoft.com/office/drawing/2014/main" id="{A5BA8F1D-4497-6672-68AE-6D9DA63EC176}"/>
              </a:ext>
            </a:extLst>
          </p:cNvPr>
          <p:cNvSpPr txBox="1">
            <a:spLocks/>
          </p:cNvSpPr>
          <p:nvPr/>
        </p:nvSpPr>
        <p:spPr>
          <a:xfrm>
            <a:off x="5389150" y="3065838"/>
            <a:ext cx="2675088" cy="1122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Merriweather Sans"/>
              <a:buNone/>
              <a:defRPr sz="9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Bebas Neue"/>
              <a:buNone/>
              <a:defRPr sz="9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vi-VN" sz="1800" b="0" dirty="0">
                <a:solidFill>
                  <a:srgbClr val="000000"/>
                </a:solidFill>
                <a:latin typeface="+mn-lt"/>
              </a:rPr>
              <a:t>Thước gấp </a:t>
            </a:r>
            <a:r>
              <a:rPr lang="en-US" sz="1800" b="0" dirty="0">
                <a:solidFill>
                  <a:srgbClr val="000000"/>
                </a:solidFill>
                <a:latin typeface="+mn-lt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+mn-lt"/>
              </a:rPr>
            </a:br>
            <a:r>
              <a:rPr lang="vi-VN" sz="1800" b="0" dirty="0">
                <a:solidFill>
                  <a:srgbClr val="000000"/>
                </a:solidFill>
                <a:latin typeface="+mn-lt"/>
              </a:rPr>
              <a:t>do nhà phát minh người Đức Giô-han</a:t>
            </a:r>
            <a:r>
              <a:rPr lang="en-US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1800" b="0">
                <a:solidFill>
                  <a:srgbClr val="000000"/>
                </a:solidFill>
                <a:latin typeface="+mn-lt"/>
              </a:rPr>
              <a:t>An-tơn </a:t>
            </a:r>
            <a:r>
              <a:rPr lang="en-US" sz="1800" b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1800" b="0">
                <a:solidFill>
                  <a:srgbClr val="000000"/>
                </a:solidFill>
                <a:latin typeface="+mn-lt"/>
              </a:rPr>
              <a:t>Un-rích </a:t>
            </a:r>
            <a:r>
              <a:rPr lang="en-GB" sz="1800" b="0" dirty="0">
                <a:solidFill>
                  <a:srgbClr val="000000"/>
                </a:solidFill>
                <a:latin typeface="+mn-lt"/>
              </a:rPr>
              <a:t>(</a:t>
            </a:r>
            <a:r>
              <a:rPr lang="vi-VN" sz="1800" b="0" dirty="0" err="1">
                <a:solidFill>
                  <a:srgbClr val="000000"/>
                </a:solidFill>
                <a:latin typeface="+mn-lt"/>
              </a:rPr>
              <a:t>Johannes</a:t>
            </a:r>
            <a:r>
              <a:rPr lang="vi-VN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rgbClr val="000000"/>
                </a:solidFill>
                <a:latin typeface="+mn-lt"/>
              </a:rPr>
              <a:t>Anton</a:t>
            </a:r>
            <a:r>
              <a:rPr lang="vi-VN" sz="18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1800" b="0" dirty="0" err="1">
                <a:solidFill>
                  <a:srgbClr val="000000"/>
                </a:solidFill>
                <a:latin typeface="+mn-lt"/>
              </a:rPr>
              <a:t>Ullrich</a:t>
            </a:r>
            <a:r>
              <a:rPr lang="en-GB" sz="1800" b="0" dirty="0">
                <a:solidFill>
                  <a:srgbClr val="000000"/>
                </a:solidFill>
                <a:latin typeface="+mn-lt"/>
              </a:rPr>
              <a:t>) </a:t>
            </a:r>
            <a:r>
              <a:rPr lang="vi-VN" sz="1800" b="0" dirty="0">
                <a:solidFill>
                  <a:srgbClr val="000000"/>
                </a:solidFill>
                <a:latin typeface="+mn-lt"/>
              </a:rPr>
              <a:t>sáng chế. </a:t>
            </a:r>
          </a:p>
        </p:txBody>
      </p:sp>
      <p:pic>
        <p:nvPicPr>
          <p:cNvPr id="9" name="Thước gấp">
            <a:hlinkClick r:id="" action="ppaction://media"/>
            <a:extLst>
              <a:ext uri="{FF2B5EF4-FFF2-40B4-BE49-F238E27FC236}">
                <a16:creationId xmlns:a16="http://schemas.microsoft.com/office/drawing/2014/main" id="{2F49182F-DA40-2C7E-150E-A8DCDFD1A3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9065" y="4684026"/>
            <a:ext cx="487363" cy="4873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7F4626-765D-9A5F-01C4-C5B8E024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44" y="1192030"/>
            <a:ext cx="2833745" cy="33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E9A2D1E-7BD4-CCD8-E011-51EA978D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91009" y="642581"/>
            <a:ext cx="1271368" cy="256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5601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47034">
        <p159:morph option="byObject"/>
      </p:transition>
    </mc:Choice>
    <mc:Fallback>
      <p:transition spd="slow" advTm="47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8879" y="185855"/>
            <a:ext cx="283241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Câu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</a:rPr>
              <a:t> STEM: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879" y="892097"/>
            <a:ext cx="8467492" cy="419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</a:t>
            </a:r>
            <a:r>
              <a:rPr lang="en-US" sz="2000" dirty="0" err="1" smtClean="0"/>
              <a:t>thời</a:t>
            </a:r>
            <a:r>
              <a:rPr lang="en-US" sz="2000" dirty="0" smtClean="0"/>
              <a:t> </a:t>
            </a:r>
            <a:r>
              <a:rPr lang="en-US" sz="2000" dirty="0" err="1" smtClean="0"/>
              <a:t>xưa</a:t>
            </a:r>
            <a:r>
              <a:rPr lang="en-US" sz="2000" dirty="0" smtClean="0"/>
              <a:t> </a:t>
            </a:r>
            <a:r>
              <a:rPr lang="en-US" sz="2000" dirty="0" err="1" smtClean="0"/>
              <a:t>dùng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đo</a:t>
            </a:r>
            <a:r>
              <a:rPr lang="en-US" sz="2000" dirty="0" smtClean="0"/>
              <a:t> </a:t>
            </a:r>
            <a:r>
              <a:rPr lang="en-US" sz="2000" dirty="0" err="1" smtClean="0"/>
              <a:t>độ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?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vết</a:t>
            </a:r>
            <a:r>
              <a:rPr lang="en-US" sz="2000" dirty="0" smtClean="0"/>
              <a:t>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thấy</a:t>
            </a:r>
            <a:r>
              <a:rPr lang="en-US" sz="2000" dirty="0" smtClean="0"/>
              <a:t>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</a:t>
            </a:r>
            <a:r>
              <a:rPr lang="en-US" sz="2000" dirty="0" err="1" smtClean="0"/>
              <a:t>xưa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đo</a:t>
            </a:r>
            <a:r>
              <a:rPr lang="en-US" sz="2000" dirty="0" smtClean="0"/>
              <a:t> </a:t>
            </a:r>
            <a:r>
              <a:rPr lang="en-US" sz="2000" dirty="0" err="1" smtClean="0"/>
              <a:t>độ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dùng</a:t>
            </a:r>
            <a:r>
              <a:rPr lang="en-US" sz="2000" dirty="0" smtClean="0"/>
              <a:t> </a:t>
            </a:r>
            <a:r>
              <a:rPr lang="en-US" sz="2000" dirty="0" err="1" smtClean="0"/>
              <a:t>chiều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bộ</a:t>
            </a:r>
            <a:r>
              <a:rPr lang="en-US" sz="2000" dirty="0" smtClean="0"/>
              <a:t> </a:t>
            </a:r>
            <a:r>
              <a:rPr lang="en-US" sz="2000" dirty="0" err="1" smtClean="0"/>
              <a:t>phận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cơ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: </a:t>
            </a:r>
            <a:r>
              <a:rPr lang="en-US" sz="2000" dirty="0" err="1" smtClean="0"/>
              <a:t>một</a:t>
            </a:r>
            <a:r>
              <a:rPr lang="en-US" sz="2000" dirty="0" smtClean="0"/>
              <a:t> gang </a:t>
            </a:r>
            <a:r>
              <a:rPr lang="en-US" sz="2000" dirty="0" err="1" smtClean="0"/>
              <a:t>tay</a:t>
            </a:r>
            <a:r>
              <a:rPr lang="en-US" sz="2000" dirty="0" smtClean="0"/>
              <a:t>,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sải</a:t>
            </a:r>
            <a:r>
              <a:rPr lang="en-US" sz="2000" dirty="0" smtClean="0"/>
              <a:t> </a:t>
            </a:r>
            <a:r>
              <a:rPr lang="en-US" sz="2000" dirty="0" err="1" smtClean="0"/>
              <a:t>tay</a:t>
            </a:r>
            <a:r>
              <a:rPr lang="en-US" sz="2000" dirty="0" smtClean="0"/>
              <a:t>,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bàn</a:t>
            </a:r>
            <a:r>
              <a:rPr lang="en-US" sz="2000" dirty="0" smtClean="0"/>
              <a:t> </a:t>
            </a:r>
            <a:r>
              <a:rPr lang="en-US" sz="2000" dirty="0" err="1" smtClean="0"/>
              <a:t>chân</a:t>
            </a:r>
            <a:r>
              <a:rPr lang="en-US" sz="2000" dirty="0" smtClean="0"/>
              <a:t>,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bước</a:t>
            </a:r>
            <a:r>
              <a:rPr lang="en-US" sz="2000" dirty="0" smtClean="0"/>
              <a:t> </a:t>
            </a:r>
            <a:r>
              <a:rPr lang="en-US" sz="2000" dirty="0" err="1" smtClean="0"/>
              <a:t>chân</a:t>
            </a:r>
            <a:r>
              <a:rPr lang="en-US" sz="2000" dirty="0" smtClean="0"/>
              <a:t>…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,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ta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chế</a:t>
            </a:r>
            <a:r>
              <a:rPr lang="en-US" sz="2000" dirty="0" smtClean="0"/>
              <a:t> </a:t>
            </a:r>
            <a:r>
              <a:rPr lang="en-US" sz="2000" dirty="0" err="1" smtClean="0"/>
              <a:t>tạo</a:t>
            </a:r>
            <a:r>
              <a:rPr lang="en-US" sz="2000" dirty="0" smtClean="0"/>
              <a:t> </a:t>
            </a:r>
            <a:r>
              <a:rPr lang="en-US" sz="2000" dirty="0" err="1" smtClean="0"/>
              <a:t>ra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loại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đo</a:t>
            </a:r>
            <a:r>
              <a:rPr lang="en-US" sz="2000" dirty="0" smtClean="0"/>
              <a:t> </a:t>
            </a:r>
            <a:r>
              <a:rPr lang="en-US" sz="2000" dirty="0" err="1" smtClean="0"/>
              <a:t>độ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,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đó</a:t>
            </a:r>
            <a:r>
              <a:rPr lang="en-US" sz="2000" dirty="0" smtClean="0"/>
              <a:t>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kể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</a:t>
            </a:r>
            <a:r>
              <a:rPr lang="en-US" sz="2000" dirty="0" err="1" smtClean="0"/>
              <a:t>gấp</a:t>
            </a:r>
            <a:r>
              <a:rPr lang="en-US" sz="2000" dirty="0" smtClean="0"/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 smtClean="0"/>
              <a:t>Thước</a:t>
            </a:r>
            <a:r>
              <a:rPr lang="en-US" sz="2000" dirty="0" smtClean="0"/>
              <a:t> </a:t>
            </a:r>
            <a:r>
              <a:rPr lang="en-US" sz="2000" dirty="0" err="1" smtClean="0"/>
              <a:t>gấp</a:t>
            </a:r>
            <a:r>
              <a:rPr lang="en-US" sz="2000" dirty="0" smtClean="0"/>
              <a:t> do </a:t>
            </a:r>
            <a:r>
              <a:rPr lang="en-US" sz="2000" dirty="0" err="1" smtClean="0"/>
              <a:t>Giô</a:t>
            </a:r>
            <a:r>
              <a:rPr lang="en-US" sz="2000" dirty="0" smtClean="0"/>
              <a:t> – </a:t>
            </a:r>
            <a:r>
              <a:rPr lang="en-US" sz="2000" dirty="0" err="1" smtClean="0"/>
              <a:t>han</a:t>
            </a:r>
            <a:r>
              <a:rPr lang="en-US" sz="2000" dirty="0" smtClean="0"/>
              <a:t> An- </a:t>
            </a:r>
            <a:r>
              <a:rPr lang="en-US" sz="2000" dirty="0" err="1" smtClean="0"/>
              <a:t>tơn</a:t>
            </a:r>
            <a:r>
              <a:rPr lang="en-US" sz="2000" dirty="0" smtClean="0"/>
              <a:t> Un – </a:t>
            </a:r>
            <a:r>
              <a:rPr lang="en-US" sz="2000" dirty="0" err="1" smtClean="0"/>
              <a:t>rích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phát</a:t>
            </a:r>
            <a:r>
              <a:rPr lang="en-US" sz="2000" dirty="0" smtClean="0"/>
              <a:t> minh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</a:t>
            </a:r>
            <a:r>
              <a:rPr lang="en-US" sz="2000" dirty="0" err="1" smtClean="0"/>
              <a:t>Đức</a:t>
            </a:r>
            <a:r>
              <a:rPr lang="en-US" sz="2000" dirty="0" smtClean="0"/>
              <a:t> </a:t>
            </a:r>
            <a:r>
              <a:rPr lang="en-US" sz="2000" dirty="0" err="1" smtClean="0"/>
              <a:t>sáng</a:t>
            </a:r>
            <a:r>
              <a:rPr lang="en-US" sz="2000" dirty="0" smtClean="0"/>
              <a:t> </a:t>
            </a:r>
            <a:r>
              <a:rPr lang="en-US" sz="2000" dirty="0" err="1" smtClean="0"/>
              <a:t>chế</a:t>
            </a:r>
            <a:r>
              <a:rPr lang="en-US" sz="2000" dirty="0" smtClean="0"/>
              <a:t>.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</a:t>
            </a:r>
            <a:r>
              <a:rPr lang="en-US" sz="2000" dirty="0" err="1" smtClean="0"/>
              <a:t>gấp</a:t>
            </a:r>
            <a:r>
              <a:rPr lang="en-US" sz="2000" dirty="0" smtClean="0"/>
              <a:t> </a:t>
            </a:r>
            <a:r>
              <a:rPr lang="en-US" sz="2000" dirty="0" err="1" smtClean="0"/>
              <a:t>gồm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đoạn</a:t>
            </a:r>
            <a:r>
              <a:rPr lang="en-US" sz="2000" dirty="0" smtClean="0"/>
              <a:t> </a:t>
            </a:r>
            <a:r>
              <a:rPr lang="en-US" sz="2000" dirty="0" err="1" smtClean="0"/>
              <a:t>ngắn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nhau</a:t>
            </a:r>
            <a:r>
              <a:rPr lang="en-US" sz="2000" dirty="0" smtClean="0"/>
              <a:t>,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gắn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nhau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bản</a:t>
            </a:r>
            <a:r>
              <a:rPr lang="en-US" sz="2000" dirty="0" smtClean="0"/>
              <a:t> </a:t>
            </a:r>
            <a:r>
              <a:rPr lang="en-US" sz="2000" dirty="0" err="1" smtClean="0"/>
              <a:t>lề</a:t>
            </a:r>
            <a:r>
              <a:rPr lang="en-US" sz="2000" dirty="0" smtClean="0"/>
              <a:t> </a:t>
            </a:r>
            <a:r>
              <a:rPr lang="en-US" sz="2000" dirty="0" err="1" smtClean="0"/>
              <a:t>xoay</a:t>
            </a:r>
            <a:r>
              <a:rPr lang="en-US" sz="2000" dirty="0" smtClean="0"/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2767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7" y="0"/>
            <a:ext cx="9144000" cy="5143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40452" y="1468871"/>
            <a:ext cx="5259991" cy="2498947"/>
          </a:xfrm>
          <a:prstGeom prst="roundRect">
            <a:avLst/>
          </a:prstGeom>
          <a:solidFill>
            <a:srgbClr val="DCF1EE"/>
          </a:solidFill>
          <a:ln>
            <a:solidFill>
              <a:srgbClr val="87CB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8" name="Google Shape;1040;p56">
            <a:extLst>
              <a:ext uri="{FF2B5EF4-FFF2-40B4-BE49-F238E27FC236}">
                <a16:creationId xmlns:a16="http://schemas.microsoft.com/office/drawing/2014/main" id="{486A18C7-3914-CA22-1CE1-97999404AE7F}"/>
              </a:ext>
            </a:extLst>
          </p:cNvPr>
          <p:cNvSpPr/>
          <p:nvPr/>
        </p:nvSpPr>
        <p:spPr>
          <a:xfrm rot="10800000" flipH="1">
            <a:off x="734922" y="1468871"/>
            <a:ext cx="2919058" cy="2545200"/>
          </a:xfrm>
          <a:prstGeom prst="snip1Rect">
            <a:avLst>
              <a:gd name="adj" fmla="val 0"/>
            </a:avLst>
          </a:prstGeom>
          <a:solidFill>
            <a:srgbClr val="FFFFFF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5D3F9C-E81A-EE9D-FF7A-38273AFEA2CC}"/>
              </a:ext>
            </a:extLst>
          </p:cNvPr>
          <p:cNvSpPr txBox="1"/>
          <p:nvPr/>
        </p:nvSpPr>
        <p:spPr>
          <a:xfrm rot="10800000" flipV="1">
            <a:off x="4858964" y="1936329"/>
            <a:ext cx="3502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53750E-1B9F-2A62-FC7E-E5192BA312A9}"/>
              </a:ext>
            </a:extLst>
          </p:cNvPr>
          <p:cNvSpPr txBox="1"/>
          <p:nvPr/>
        </p:nvSpPr>
        <p:spPr>
          <a:xfrm rot="10800000" flipV="1">
            <a:off x="4891100" y="3029504"/>
            <a:ext cx="37399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9ED455A7-DC12-E6A5-2086-FFEDBC1DF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6948" y="1843668"/>
            <a:ext cx="882016" cy="609600"/>
          </a:xfrm>
          <a:prstGeom prst="rect">
            <a:avLst/>
          </a:prstGeom>
        </p:spPr>
      </p:pic>
      <p:pic>
        <p:nvPicPr>
          <p:cNvPr id="32" name="Picture 31" descr="A pink question mark on a black background&#10;&#10;Description automatically generated">
            <a:extLst>
              <a:ext uri="{FF2B5EF4-FFF2-40B4-BE49-F238E27FC236}">
                <a16:creationId xmlns:a16="http://schemas.microsoft.com/office/drawing/2014/main" id="{3F5E28A9-85CA-A9D3-AD1F-A12F2896B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051" y="3029503"/>
            <a:ext cx="805451" cy="64023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A10EC1C-A7E0-A170-F9CC-6C299BAB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5296" y="1325104"/>
            <a:ext cx="1837930" cy="245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83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6" grpId="0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BD747D-28C5-497C-A63F-5D10CC13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356"/>
            <a:ext cx="9091961" cy="463322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45D3F9C-E81A-EE9D-FF7A-38273AFEA2CC}"/>
              </a:ext>
            </a:extLst>
          </p:cNvPr>
          <p:cNvSpPr txBox="1"/>
          <p:nvPr/>
        </p:nvSpPr>
        <p:spPr>
          <a:xfrm>
            <a:off x="1354448" y="1148318"/>
            <a:ext cx="6874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Thước gồm nhiều đoạn, mỗi đoạn có độ dài </a:t>
            </a:r>
            <a:r>
              <a:rPr lang="vi-VN" sz="2000" b="1" dirty="0">
                <a:solidFill>
                  <a:srgbClr val="FF00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10 cm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304897-FA96-B36D-B9B0-D5542965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47" y="1200516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7F730-B5CB-3452-B89C-52CCBBCC6C07}"/>
              </a:ext>
            </a:extLst>
          </p:cNvPr>
          <p:cNvSpPr txBox="1"/>
          <p:nvPr/>
        </p:nvSpPr>
        <p:spPr>
          <a:xfrm>
            <a:off x="1371842" y="1749044"/>
            <a:ext cx="65638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Mỗi đoạn có chia các vạch đều nhau </a:t>
            </a:r>
            <a:r>
              <a:rPr lang="vi-VN" sz="2000" b="1" dirty="0">
                <a:solidFill>
                  <a:srgbClr val="FF00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 cm 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 có ghi rõ số đo tại mỗi vạch.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80DA2D-A161-EFB4-E65B-3FE502B3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20" y="1707766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4D81B-12EF-8C84-A518-547DF4159AF5}"/>
              </a:ext>
            </a:extLst>
          </p:cNvPr>
          <p:cNvSpPr txBox="1"/>
          <p:nvPr/>
        </p:nvSpPr>
        <p:spPr>
          <a:xfrm>
            <a:off x="1354449" y="2627196"/>
            <a:ext cx="6874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 dài của thước khi mở thẳng ra là </a:t>
            </a:r>
            <a:r>
              <a:rPr lang="vi-VN" sz="2000" b="1" dirty="0">
                <a:solidFill>
                  <a:srgbClr val="FF00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 30 cm đến 50 cm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FAE8B7-7A1F-EE53-858A-C2E6F70F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20" y="2622971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23445A-FB26-B7CB-7112-73F31186CD0D}"/>
              </a:ext>
            </a:extLst>
          </p:cNvPr>
          <p:cNvSpPr txBox="1"/>
          <p:nvPr/>
        </p:nvSpPr>
        <p:spPr>
          <a:xfrm>
            <a:off x="1354448" y="3181969"/>
            <a:ext cx="6874637" cy="427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Thước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thể mở ra và gấp lại </a:t>
            </a:r>
            <a:r>
              <a:rPr lang="vi-VN" sz="2000" b="1" dirty="0">
                <a:solidFill>
                  <a:srgbClr val="FF006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dễ dàng</a:t>
            </a:r>
            <a:r>
              <a:rPr lang="vi-VN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5ACF997-9C62-A803-B4D3-635F757B2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20" y="3217250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F79CA8-DDD8-2CED-0429-3D3DAB23BFD3}"/>
              </a:ext>
            </a:extLst>
          </p:cNvPr>
          <p:cNvSpPr txBox="1"/>
          <p:nvPr/>
        </p:nvSpPr>
        <p:spPr>
          <a:xfrm>
            <a:off x="1354448" y="3736741"/>
            <a:ext cx="7069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Thước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có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2000" b="1" dirty="0">
                <a:solidFill>
                  <a:srgbClr val="FF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ABA42BC-060B-4FB4-A0A9-10C12570C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47" y="3772023"/>
            <a:ext cx="429228" cy="4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18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6" grpId="0"/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0|2.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C0B66E247B434CA8A201CE2E57B899" ma:contentTypeVersion="11" ma:contentTypeDescription="Create a new document." ma:contentTypeScope="" ma:versionID="d1e878577e145af86c7b24f62e0c913a">
  <xsd:schema xmlns:xsd="http://www.w3.org/2001/XMLSchema" xmlns:xs="http://www.w3.org/2001/XMLSchema" xmlns:p="http://schemas.microsoft.com/office/2006/metadata/properties" xmlns:ns3="f3ec041c-a7ab-408d-ae1d-6419b3ddf45d" xmlns:ns4="61a8feae-d971-4f32-bd51-ff36b32c01c8" targetNamespace="http://schemas.microsoft.com/office/2006/metadata/properties" ma:root="true" ma:fieldsID="ca9acc79f8d832bbf8dd25bd6371d20f" ns3:_="" ns4:_="">
    <xsd:import namespace="f3ec041c-a7ab-408d-ae1d-6419b3ddf45d"/>
    <xsd:import namespace="61a8feae-d971-4f32-bd51-ff36b32c01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c041c-a7ab-408d-ae1d-6419b3ddf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8feae-d971-4f32-bd51-ff36b32c01c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ec041c-a7ab-408d-ae1d-6419b3ddf45d" xsi:nil="true"/>
  </documentManagement>
</p:properties>
</file>

<file path=customXml/itemProps1.xml><?xml version="1.0" encoding="utf-8"?>
<ds:datastoreItem xmlns:ds="http://schemas.openxmlformats.org/officeDocument/2006/customXml" ds:itemID="{EE99D8F6-1C99-4BEC-A20F-C754A605CA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ec041c-a7ab-408d-ae1d-6419b3ddf45d"/>
    <ds:schemaRef ds:uri="61a8feae-d971-4f32-bd51-ff36b32c01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A6A75F-C5DC-434B-9490-FD0E34347B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8B6F99-71B3-4EAF-B4ED-9192766F0BDD}">
  <ds:schemaRefs>
    <ds:schemaRef ds:uri="61a8feae-d971-4f32-bd51-ff36b32c01c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3ec041c-a7ab-408d-ae1d-6419b3ddf45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2035</TotalTime>
  <Words>705</Words>
  <Application>Microsoft Office PowerPoint</Application>
  <PresentationFormat>On-screen Show (16:9)</PresentationFormat>
  <Paragraphs>82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Calibri Light</vt:lpstr>
      <vt:lpstr>Merriweather Sans</vt:lpstr>
      <vt:lpstr>Calibri</vt:lpstr>
      <vt:lpstr>Wingdings</vt:lpstr>
      <vt:lpstr>Bahnschrift</vt:lpstr>
      <vt:lpstr>Lato</vt:lpstr>
      <vt:lpstr>Rockwell Extra Bold</vt:lpstr>
      <vt:lpstr>Times New Roman</vt:lpstr>
      <vt:lpstr>Arial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đo độ dài</vt:lpstr>
      <vt:lpstr>Thực hành đo độ dài</vt:lpstr>
      <vt:lpstr>Thực hành đo độ dài</vt:lpstr>
      <vt:lpstr>PowerPoint Presentation</vt:lpstr>
      <vt:lpstr>PowerPoint Presentation</vt:lpstr>
      <vt:lpstr>PowerPoint Presentation</vt:lpstr>
      <vt:lpstr>Chúc các em  học tốt!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</dc:title>
  <dc:creator>DELL</dc:creator>
  <cp:lastModifiedBy>STMTLS</cp:lastModifiedBy>
  <cp:revision>161</cp:revision>
  <dcterms:modified xsi:type="dcterms:W3CDTF">2025-03-17T13:24:06Z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0x0101001FC0B66E247B434CA8A201CE2E57B899</vt:lpwstr>
  </property>
</Properties>
</file>