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7" r:id="rId3"/>
    <p:sldId id="263" r:id="rId4"/>
    <p:sldId id="270" r:id="rId5"/>
    <p:sldId id="271" r:id="rId6"/>
    <p:sldId id="371" r:id="rId7"/>
    <p:sldId id="338" r:id="rId8"/>
    <p:sldId id="272" r:id="rId9"/>
    <p:sldId id="273" r:id="rId10"/>
    <p:sldId id="274" r:id="rId11"/>
    <p:sldId id="275" r:id="rId12"/>
    <p:sldId id="331" r:id="rId13"/>
    <p:sldId id="278" r:id="rId14"/>
    <p:sldId id="279" r:id="rId15"/>
    <p:sldId id="332" r:id="rId16"/>
    <p:sldId id="333" r:id="rId17"/>
    <p:sldId id="334" r:id="rId18"/>
    <p:sldId id="335" r:id="rId19"/>
    <p:sldId id="336" r:id="rId20"/>
    <p:sldId id="337" r:id="rId21"/>
    <p:sldId id="281" r:id="rId22"/>
    <p:sldId id="339" r:id="rId23"/>
    <p:sldId id="283" r:id="rId24"/>
    <p:sldId id="340" r:id="rId25"/>
    <p:sldId id="341" r:id="rId26"/>
    <p:sldId id="342" r:id="rId27"/>
    <p:sldId id="343" r:id="rId28"/>
    <p:sldId id="344" r:id="rId29"/>
    <p:sldId id="345" r:id="rId30"/>
    <p:sldId id="346" r:id="rId31"/>
    <p:sldId id="347" r:id="rId32"/>
    <p:sldId id="348" r:id="rId33"/>
    <p:sldId id="264" r:id="rId34"/>
    <p:sldId id="349" r:id="rId35"/>
    <p:sldId id="350" r:id="rId36"/>
    <p:sldId id="351" r:id="rId37"/>
    <p:sldId id="361" r:id="rId38"/>
    <p:sldId id="362" r:id="rId39"/>
    <p:sldId id="363" r:id="rId40"/>
    <p:sldId id="364" r:id="rId41"/>
    <p:sldId id="365" r:id="rId42"/>
    <p:sldId id="366" r:id="rId43"/>
    <p:sldId id="367" r:id="rId44"/>
    <p:sldId id="368" r:id="rId45"/>
    <p:sldId id="369" r:id="rId46"/>
    <p:sldId id="370" r:id="rId47"/>
    <p:sldId id="269" r:id="rId48"/>
  </p:sldIdLst>
  <p:sldSz cx="12192000" cy="6858000"/>
  <p:notesSz cx="6858000" cy="9144000"/>
  <p:embeddedFontLst>
    <p:embeddedFont>
      <p:font typeface="Sigmar One" charset="0"/>
      <p:regular r:id="rId49"/>
    </p:embeddedFont>
    <p:embeddedFont>
      <p:font typeface="Baloo 2 SemiBold" charset="0"/>
      <p:bold r:id="rId50"/>
    </p:embeddedFont>
    <p:embeddedFont>
      <p:font typeface="#9Slide03 AmpleSoft Bold" charset="0"/>
      <p:regular r:id="rId51"/>
    </p:embeddedFont>
    <p:embeddedFont>
      <p:font typeface="Calibri" pitchFamily="34" charset="0"/>
      <p:regular r:id="rId52"/>
      <p:bold r:id="rId53"/>
      <p:italic r:id="rId54"/>
      <p:boldItalic r:id="rId55"/>
    </p:embeddedFont>
    <p:embeddedFont>
      <p:font typeface="Open Sans" charset="0"/>
      <p:regular r:id="rId56"/>
      <p:bold r:id="rId57"/>
      <p:italic r:id="rId58"/>
      <p:boldItalic r:id="rId59"/>
    </p:embeddedFont>
    <p:embeddedFont>
      <p:font typeface="Nunito Black" charset="0"/>
      <p:bold r:id="rId60"/>
      <p:boldItalic r:id="rId6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7" d="100"/>
          <a:sy n="77" d="100"/>
        </p:scale>
        <p:origin x="-438"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3"/>
          <a:stretch>
            <a:fillRect/>
          </a:stretch>
        </p:blipFill>
        <p:spPr>
          <a:xfrm>
            <a:off x="-18739" y="3048000"/>
            <a:ext cx="9881405" cy="3752537"/>
          </a:xfrm>
          <a:prstGeom prst="rect">
            <a:avLst/>
          </a:prstGeom>
          <a:ln>
            <a:noFill/>
          </a:ln>
          <a:effectLst>
            <a:softEdge rad="112500"/>
          </a:effectLst>
        </p:spPr>
      </p:pic>
      <p:sp>
        <p:nvSpPr>
          <p:cNvPr id="6" name="TextBox 5">
            <a:extLst>
              <a:ext uri="{FF2B5EF4-FFF2-40B4-BE49-F238E27FC236}">
                <a16:creationId xmlns="" xmlns:a16="http://schemas.microsoft.com/office/drawing/2014/main" id="{68C1C5D3-A79B-88DA-2767-9D7093E49745}"/>
              </a:ext>
            </a:extLst>
          </p:cNvPr>
          <p:cNvSpPr txBox="1"/>
          <p:nvPr/>
        </p:nvSpPr>
        <p:spPr>
          <a:xfrm>
            <a:off x="446868" y="533779"/>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7" name="Picture 6">
            <a:extLst>
              <a:ext uri="{FF2B5EF4-FFF2-40B4-BE49-F238E27FC236}">
                <a16:creationId xmlns="" xmlns:a16="http://schemas.microsoft.com/office/drawing/2014/main" id="{4CDA5409-032A-BC2F-87CC-A0F98852706C}"/>
              </a:ext>
            </a:extLst>
          </p:cNvPr>
          <p:cNvPicPr>
            <a:picLocks noChangeAspect="1"/>
          </p:cNvPicPr>
          <p:nvPr/>
        </p:nvPicPr>
        <p:blipFill>
          <a:blip r:embed="rId4"/>
          <a:stretch>
            <a:fillRect/>
          </a:stretch>
        </p:blipFill>
        <p:spPr>
          <a:xfrm>
            <a:off x="-18739" y="0"/>
            <a:ext cx="957155" cy="762066"/>
          </a:xfrm>
          <a:prstGeom prst="rect">
            <a:avLst/>
          </a:prstGeom>
        </p:spPr>
      </p:pic>
    </p:spTree>
    <p:extLst>
      <p:ext uri="{BB962C8B-B14F-4D97-AF65-F5344CB8AC3E}">
        <p14:creationId xmlns:p14="http://schemas.microsoft.com/office/powerpoint/2010/main" val="267220648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781D5D6-279B-86CB-34DD-74FD257AF5DB}"/>
              </a:ext>
            </a:extLst>
          </p:cNvPr>
          <p:cNvSpPr txBox="1"/>
          <p:nvPr/>
        </p:nvSpPr>
        <p:spPr>
          <a:xfrm>
            <a:off x="570251" y="915465"/>
            <a:ext cx="4916149" cy="584775"/>
          </a:xfrm>
          <a:prstGeom prst="rect">
            <a:avLst/>
          </a:prstGeom>
          <a:noFill/>
        </p:spPr>
        <p:txBody>
          <a:bodyPr wrap="square">
            <a:spAutoFit/>
          </a:bodyPr>
          <a:lstStyle/>
          <a:p>
            <a:r>
              <a:rPr lang="en-US" sz="3200" b="0" i="0">
                <a:solidFill>
                  <a:srgbClr val="FF0000"/>
                </a:solidFill>
                <a:effectLst/>
                <a:latin typeface="Nunito Black" pitchFamily="2" charset="0"/>
              </a:rPr>
              <a:t>Từ ngữ: Phấn khích</a:t>
            </a:r>
            <a:endParaRPr lang="en-US" sz="3200">
              <a:solidFill>
                <a:srgbClr val="FF0000"/>
              </a:solidFill>
              <a:latin typeface="Nunito Black" pitchFamily="2" charset="0"/>
            </a:endParaRPr>
          </a:p>
        </p:txBody>
      </p:sp>
      <p:pic>
        <p:nvPicPr>
          <p:cNvPr id="2052" name="Picture 4" descr="Kids Jumping Clipart Png For Kids - Happy Children Toys Clipart (911x755)">
            <a:extLst>
              <a:ext uri="{FF2B5EF4-FFF2-40B4-BE49-F238E27FC236}">
                <a16:creationId xmlns="" xmlns:a16="http://schemas.microsoft.com/office/drawing/2014/main" id="{D6B9BBF8-2C81-60C0-B788-A7A93B32C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663" y="437479"/>
            <a:ext cx="579910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CDF2C931-A962-62C9-92B2-E2F92212F18D}"/>
              </a:ext>
            </a:extLst>
          </p:cNvPr>
          <p:cNvPicPr>
            <a:picLocks noChangeAspect="1"/>
          </p:cNvPicPr>
          <p:nvPr/>
        </p:nvPicPr>
        <p:blipFill>
          <a:blip r:embed="rId4"/>
          <a:stretch>
            <a:fillRect/>
          </a:stretch>
        </p:blipFill>
        <p:spPr>
          <a:xfrm>
            <a:off x="203638" y="182880"/>
            <a:ext cx="957155" cy="762066"/>
          </a:xfrm>
          <a:prstGeom prst="rect">
            <a:avLst/>
          </a:prstGeom>
        </p:spPr>
      </p:pic>
      <p:pic>
        <p:nvPicPr>
          <p:cNvPr id="6" name="Picture 5">
            <a:extLst>
              <a:ext uri="{FF2B5EF4-FFF2-40B4-BE49-F238E27FC236}">
                <a16:creationId xmlns="" xmlns:a16="http://schemas.microsoft.com/office/drawing/2014/main" id="{FF25193F-8A96-6D39-AAFC-5A7BDA6A6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43600" y="5314279"/>
            <a:ext cx="4883764" cy="1366501"/>
          </a:xfrm>
          <a:prstGeom prst="rect">
            <a:avLst/>
          </a:prstGeom>
        </p:spPr>
      </p:pic>
      <p:sp>
        <p:nvSpPr>
          <p:cNvPr id="4" name="TextBox 3">
            <a:extLst>
              <a:ext uri="{FF2B5EF4-FFF2-40B4-BE49-F238E27FC236}">
                <a16:creationId xmlns="" xmlns:a16="http://schemas.microsoft.com/office/drawing/2014/main" id="{4EF8A51B-7963-5870-996A-BFF19D1D48C2}"/>
              </a:ext>
            </a:extLst>
          </p:cNvPr>
          <p:cNvSpPr txBox="1"/>
          <p:nvPr/>
        </p:nvSpPr>
        <p:spPr>
          <a:xfrm>
            <a:off x="5715000" y="5680924"/>
            <a:ext cx="4343400" cy="523220"/>
          </a:xfrm>
          <a:prstGeom prst="rect">
            <a:avLst/>
          </a:prstGeom>
          <a:noFill/>
          <a:ln>
            <a:noFill/>
          </a:ln>
          <a:effectLst/>
        </p:spPr>
        <p:txBody>
          <a:bodyPr wrap="square">
            <a:spAutoFit/>
          </a:bodyPr>
          <a:lstStyle/>
          <a:p>
            <a:pPr algn="ctr"/>
            <a:r>
              <a:rPr lang="en-US" sz="2800" b="0" i="0">
                <a:solidFill>
                  <a:srgbClr val="002060"/>
                </a:solidFill>
                <a:effectLst/>
                <a:latin typeface="Nunito Black" pitchFamily="2" charset="0"/>
              </a:rPr>
              <a:t>phấn khởi, hào hứng</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11624478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Luyện đọc từ khó</a:t>
            </a:r>
          </a:p>
        </p:txBody>
      </p:sp>
      <p:sp>
        <p:nvSpPr>
          <p:cNvPr id="6" name="TextBox 5">
            <a:extLst>
              <a:ext uri="{FF2B5EF4-FFF2-40B4-BE49-F238E27FC236}">
                <a16:creationId xmlns=""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Mũ bơi</a:t>
            </a:r>
          </a:p>
        </p:txBody>
      </p:sp>
      <p:sp>
        <p:nvSpPr>
          <p:cNvPr id="9" name="TextBox 8">
            <a:extLst>
              <a:ext uri="{FF2B5EF4-FFF2-40B4-BE49-F238E27FC236}">
                <a16:creationId xmlns=""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Vỗ về</a:t>
            </a:r>
          </a:p>
        </p:txBody>
      </p:sp>
      <p:sp>
        <p:nvSpPr>
          <p:cNvPr id="11" name="TextBox 10">
            <a:extLst>
              <a:ext uri="{FF2B5EF4-FFF2-40B4-BE49-F238E27FC236}">
                <a16:creationId xmlns=""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Tập luyện</a:t>
            </a: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câu dài</a:t>
            </a:r>
          </a:p>
        </p:txBody>
      </p:sp>
      <p:sp>
        <p:nvSpPr>
          <p:cNvPr id="7" name="TextBox 6">
            <a:extLst>
              <a:ext uri="{FF2B5EF4-FFF2-40B4-BE49-F238E27FC236}">
                <a16:creationId xmlns=""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a:solidFill>
                  <a:srgbClr val="002060"/>
                </a:solidFill>
                <a:latin typeface="Nunito Black" pitchFamily="2" charset="0"/>
              </a:rPr>
              <a:t>Mình rất phấn khích</a:t>
            </a:r>
            <a:r>
              <a:rPr lang="en-US" sz="2800">
                <a:solidFill>
                  <a:srgbClr val="FF0000"/>
                </a:solidFill>
                <a:latin typeface="Nunito Black" pitchFamily="2" charset="0"/>
              </a:rPr>
              <a:t>/</a:t>
            </a:r>
            <a:r>
              <a:rPr lang="vi-VN" sz="2800">
                <a:solidFill>
                  <a:srgbClr val="002060"/>
                </a:solidFill>
                <a:latin typeface="Nunito Black" pitchFamily="2" charset="0"/>
              </a:rPr>
              <a:t> vì được mẹ chuẩn bị cho một chiếc mũ bơi</a:t>
            </a:r>
            <a:r>
              <a:rPr lang="en-US" sz="2800">
                <a:solidFill>
                  <a:srgbClr val="FF0000"/>
                </a:solidFill>
                <a:latin typeface="Nunito Black" pitchFamily="2" charset="0"/>
              </a:rPr>
              <a:t>/</a:t>
            </a:r>
            <a:r>
              <a:rPr lang="vi-VN" sz="2800">
                <a:solidFill>
                  <a:srgbClr val="002060"/>
                </a:solidFill>
                <a:latin typeface="Nunito Black" pitchFamily="2" charset="0"/>
              </a:rPr>
              <a:t> cùng cặp kính bơi màu hồng rất đẹp.</a:t>
            </a:r>
            <a:r>
              <a:rPr lang="en-US" sz="2800">
                <a:solidFill>
                  <a:srgbClr val="FF0000"/>
                </a:solidFill>
                <a:latin typeface="Nunito Black" pitchFamily="2" charset="0"/>
              </a:rPr>
              <a:t>//</a:t>
            </a:r>
            <a:endParaRPr lang="en-US" sz="2800"/>
          </a:p>
        </p:txBody>
      </p:sp>
      <p:sp>
        <p:nvSpPr>
          <p:cNvPr id="8" name="TextBox 7">
            <a:extLst>
              <a:ext uri="{FF2B5EF4-FFF2-40B4-BE49-F238E27FC236}">
                <a16:creationId xmlns="" xmlns:a16="http://schemas.microsoft.com/office/drawing/2014/main" id="{B058D78B-E62C-7C09-D894-9BDC64548AEE}"/>
              </a:ext>
            </a:extLst>
          </p:cNvPr>
          <p:cNvSpPr txBox="1"/>
          <p:nvPr/>
        </p:nvSpPr>
        <p:spPr>
          <a:xfrm>
            <a:off x="560295" y="2905780"/>
            <a:ext cx="11079480" cy="954107"/>
          </a:xfrm>
          <a:prstGeom prst="rect">
            <a:avLst/>
          </a:prstGeom>
          <a:solidFill>
            <a:schemeClr val="accent6">
              <a:lumMod val="20000"/>
              <a:lumOff val="80000"/>
            </a:schemeClr>
          </a:solidFill>
        </p:spPr>
        <p:txBody>
          <a:bodyPr wrap="square">
            <a:spAutoFit/>
          </a:bodyPr>
          <a:lstStyle/>
          <a:p>
            <a:r>
              <a:rPr lang="vi-VN" sz="2800">
                <a:solidFill>
                  <a:srgbClr val="002060"/>
                </a:solidFill>
                <a:latin typeface="Nunito Black" pitchFamily="2" charset="0"/>
              </a:rPr>
              <a:t>Kể cũng lạ,</a:t>
            </a:r>
            <a:r>
              <a:rPr lang="en-US" sz="2800">
                <a:solidFill>
                  <a:srgbClr val="FF0000"/>
                </a:solidFill>
                <a:latin typeface="Nunito Black" pitchFamily="2" charset="0"/>
              </a:rPr>
              <a:t>/</a:t>
            </a:r>
            <a:r>
              <a:rPr lang="vi-VN" sz="2800">
                <a:solidFill>
                  <a:srgbClr val="002060"/>
                </a:solidFill>
                <a:latin typeface="Nunito Black" pitchFamily="2" charset="0"/>
              </a:rPr>
              <a:t> hôm trước mình giống ếch,</a:t>
            </a:r>
            <a:r>
              <a:rPr lang="en-US" sz="2800">
                <a:solidFill>
                  <a:srgbClr val="FF0000"/>
                </a:solidFill>
                <a:latin typeface="Nunito Black" pitchFamily="2" charset="0"/>
              </a:rPr>
              <a:t>/</a:t>
            </a:r>
            <a:r>
              <a:rPr lang="vi-VN" sz="2800">
                <a:solidFill>
                  <a:srgbClr val="002060"/>
                </a:solidFill>
                <a:latin typeface="Nunito Black" pitchFamily="2" charset="0"/>
              </a:rPr>
              <a:t> hôm nay</a:t>
            </a:r>
            <a:r>
              <a:rPr lang="en-US" sz="2800">
                <a:solidFill>
                  <a:srgbClr val="FF0000"/>
                </a:solidFill>
                <a:latin typeface="Nunito Black" pitchFamily="2" charset="0"/>
              </a:rPr>
              <a:t>/</a:t>
            </a:r>
            <a:r>
              <a:rPr lang="vi-VN" sz="2800">
                <a:solidFill>
                  <a:srgbClr val="002060"/>
                </a:solidFill>
                <a:latin typeface="Nunito Black" pitchFamily="2" charset="0"/>
              </a:rPr>
              <a:t> mình lại giống cá.</a:t>
            </a:r>
            <a:r>
              <a:rPr lang="en-US" sz="2800">
                <a:solidFill>
                  <a:srgbClr val="FF0000"/>
                </a:solidFill>
                <a:latin typeface="Nunito Black" pitchFamily="2" charset="0"/>
              </a:rPr>
              <a:t>//</a:t>
            </a:r>
            <a:endParaRPr lang="en-US" sz="2800"/>
          </a:p>
        </p:txBody>
      </p:sp>
      <p:pic>
        <p:nvPicPr>
          <p:cNvPr id="9" name="Picture 8" descr="A picture containing clipart&#10;&#10;Description automatically generated">
            <a:extLst>
              <a:ext uri="{FF2B5EF4-FFF2-40B4-BE49-F238E27FC236}">
                <a16:creationId xmlns=""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886326C-8CA5-B477-D693-78812B10C913}"/>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Chia đoạn</a:t>
            </a:r>
          </a:p>
        </p:txBody>
      </p:sp>
      <p:sp>
        <p:nvSpPr>
          <p:cNvPr id="4" name="TextBox 3">
            <a:extLst>
              <a:ext uri="{FF2B5EF4-FFF2-40B4-BE49-F238E27FC236}">
                <a16:creationId xmlns="" xmlns:a16="http://schemas.microsoft.com/office/drawing/2014/main" id="{D08EC8C9-1D8D-9EDF-8F0C-FC4F4A123BB0}"/>
              </a:ext>
            </a:extLst>
          </p:cNvPr>
          <p:cNvSpPr txBox="1"/>
          <p:nvPr/>
        </p:nvSpPr>
        <p:spPr>
          <a:xfrm>
            <a:off x="990600" y="1184362"/>
            <a:ext cx="8516607"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1: Từ đầu đến </a:t>
            </a:r>
            <a:r>
              <a:rPr lang="en-US" sz="3200">
                <a:solidFill>
                  <a:srgbClr val="FF0000"/>
                </a:solidFill>
                <a:latin typeface="Nunito Black" pitchFamily="2" charset="0"/>
                <a:cs typeface="Baloo 2 SemiBold" pitchFamily="2" charset="0"/>
              </a:rPr>
              <a:t>mình sẽ tập tốt hơn.</a:t>
            </a:r>
          </a:p>
        </p:txBody>
      </p:sp>
      <p:sp>
        <p:nvSpPr>
          <p:cNvPr id="5" name="TextBox 4">
            <a:extLst>
              <a:ext uri="{FF2B5EF4-FFF2-40B4-BE49-F238E27FC236}">
                <a16:creationId xmlns="" xmlns:a16="http://schemas.microsoft.com/office/drawing/2014/main" id="{9DB80D81-350B-95EE-4BAC-0F350BEB649B}"/>
              </a:ext>
            </a:extLst>
          </p:cNvPr>
          <p:cNvSpPr txBox="1"/>
          <p:nvPr/>
        </p:nvSpPr>
        <p:spPr>
          <a:xfrm>
            <a:off x="990600" y="2312872"/>
            <a:ext cx="10726407"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2: Tiếp theo đến </a:t>
            </a:r>
            <a:r>
              <a:rPr lang="en-US" sz="3200">
                <a:solidFill>
                  <a:srgbClr val="FF0000"/>
                </a:solidFill>
                <a:latin typeface="Nunito Black" pitchFamily="2" charset="0"/>
                <a:cs typeface="Baloo 2 SemiBold" pitchFamily="2" charset="0"/>
              </a:rPr>
              <a:t>giống hệt như một con ếch ộp</a:t>
            </a:r>
          </a:p>
        </p:txBody>
      </p:sp>
      <p:sp>
        <p:nvSpPr>
          <p:cNvPr id="6" name="TextBox 5">
            <a:extLst>
              <a:ext uri="{FF2B5EF4-FFF2-40B4-BE49-F238E27FC236}">
                <a16:creationId xmlns="" xmlns:a16="http://schemas.microsoft.com/office/drawing/2014/main" id="{D1DBF8D0-FC71-5096-21E1-9E4916EF2FFE}"/>
              </a:ext>
            </a:extLst>
          </p:cNvPr>
          <p:cNvSpPr txBox="1"/>
          <p:nvPr/>
        </p:nvSpPr>
        <p:spPr>
          <a:xfrm>
            <a:off x="990600" y="3251157"/>
            <a:ext cx="3528060"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3: Còn lại</a:t>
            </a:r>
          </a:p>
        </p:txBody>
      </p:sp>
      <p:pic>
        <p:nvPicPr>
          <p:cNvPr id="7" name="Picture 6" descr="A picture containing clipart&#10;&#10;Description automatically generated">
            <a:extLst>
              <a:ext uri="{FF2B5EF4-FFF2-40B4-BE49-F238E27FC236}">
                <a16:creationId xmlns=""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848600" y="3840480"/>
            <a:ext cx="3528060" cy="2822448"/>
          </a:xfrm>
          <a:prstGeom prst="rect">
            <a:avLst/>
          </a:prstGeom>
        </p:spPr>
      </p:pic>
    </p:spTree>
    <p:extLst>
      <p:ext uri="{BB962C8B-B14F-4D97-AF65-F5344CB8AC3E}">
        <p14:creationId xmlns:p14="http://schemas.microsoft.com/office/powerpoint/2010/main" val="33532856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681037"/>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sp>
        <p:nvSpPr>
          <p:cNvPr id="8" name="TextBox 7">
            <a:extLst>
              <a:ext uri="{FF2B5EF4-FFF2-40B4-BE49-F238E27FC236}">
                <a16:creationId xmlns=""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11" name="Picture 10">
            <a:extLst>
              <a:ext uri="{FF2B5EF4-FFF2-40B4-BE49-F238E27FC236}">
                <a16:creationId xmlns=""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41192085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 xmlns:a16="http://schemas.microsoft.com/office/drawing/2014/main" id="{84423445-F1B6-A46B-8E5D-B172F5B148C7}"/>
              </a:ext>
            </a:extLst>
          </p:cNvPr>
          <p:cNvSpPr txBox="1"/>
          <p:nvPr/>
        </p:nvSpPr>
        <p:spPr>
          <a:xfrm>
            <a:off x="537772" y="826242"/>
            <a:ext cx="11044628" cy="2246769"/>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 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 xmlns:a16="http://schemas.microsoft.com/office/drawing/2014/main" id="{23F72DEA-D10B-1298-9272-0D3FD1C40114}"/>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11" name="Picture 10">
            <a:extLst>
              <a:ext uri="{FF2B5EF4-FFF2-40B4-BE49-F238E27FC236}">
                <a16:creationId xmlns=""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348992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 xmlns:a16="http://schemas.microsoft.com/office/drawing/2014/main" id="{68C1C5D3-A79B-88DA-2767-9D7093E49745}"/>
              </a:ext>
            </a:extLst>
          </p:cNvPr>
          <p:cNvSpPr txBox="1"/>
          <p:nvPr/>
        </p:nvSpPr>
        <p:spPr>
          <a:xfrm>
            <a:off x="228600" y="832488"/>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5" name="Picture 4">
            <a:extLst>
              <a:ext uri="{FF2B5EF4-FFF2-40B4-BE49-F238E27FC236}">
                <a16:creationId xmlns=""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 xmlns:a16="http://schemas.microsoft.com/office/drawing/2014/main" id="{50574433-4E8B-7ED2-6EA2-84C13E86A144}"/>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9" name="Picture 8">
            <a:extLst>
              <a:ext uri="{FF2B5EF4-FFF2-40B4-BE49-F238E27FC236}">
                <a16:creationId xmlns=""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8329516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681037"/>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sp>
        <p:nvSpPr>
          <p:cNvPr id="8" name="TextBox 7">
            <a:extLst>
              <a:ext uri="{FF2B5EF4-FFF2-40B4-BE49-F238E27FC236}">
                <a16:creationId xmlns="" xmlns:a16="http://schemas.microsoft.com/office/drawing/2014/main" id="{346975EC-FD23-144C-2D77-754945C1AE93}"/>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pic>
        <p:nvPicPr>
          <p:cNvPr id="11" name="Picture 10">
            <a:extLst>
              <a:ext uri="{FF2B5EF4-FFF2-40B4-BE49-F238E27FC236}">
                <a16:creationId xmlns=""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295330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a:blip r:embed="rId2"/>
          <a:stretch>
            <a:fillRect/>
          </a:stretch>
        </p:blipFill>
        <p:spPr>
          <a:xfrm>
            <a:off x="2895600" y="2164608"/>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 xmlns:a16="http://schemas.microsoft.com/office/drawing/2014/main" id="{84423445-F1B6-A46B-8E5D-B172F5B148C7}"/>
              </a:ext>
            </a:extLst>
          </p:cNvPr>
          <p:cNvSpPr txBox="1"/>
          <p:nvPr/>
        </p:nvSpPr>
        <p:spPr>
          <a:xfrm>
            <a:off x="537772" y="826242"/>
            <a:ext cx="11044628" cy="2246769"/>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 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pic>
        <p:nvPicPr>
          <p:cNvPr id="11" name="Picture 10">
            <a:extLst>
              <a:ext uri="{FF2B5EF4-FFF2-40B4-BE49-F238E27FC236}">
                <a16:creationId xmlns=""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
        <p:nvSpPr>
          <p:cNvPr id="12" name="TextBox 11">
            <a:extLst>
              <a:ext uri="{FF2B5EF4-FFF2-40B4-BE49-F238E27FC236}">
                <a16:creationId xmlns="" xmlns:a16="http://schemas.microsoft.com/office/drawing/2014/main" id="{288C9C40-98BF-BE67-AA04-F51F15388461}"/>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spTree>
    <p:extLst>
      <p:ext uri="{BB962C8B-B14F-4D97-AF65-F5344CB8AC3E}">
        <p14:creationId xmlns:p14="http://schemas.microsoft.com/office/powerpoint/2010/main" val="3992184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 xmlns:a16="http://schemas.microsoft.com/office/drawing/2014/main" id="{68C1C5D3-A79B-88DA-2767-9D7093E49745}"/>
              </a:ext>
            </a:extLst>
          </p:cNvPr>
          <p:cNvSpPr txBox="1"/>
          <p:nvPr/>
        </p:nvSpPr>
        <p:spPr>
          <a:xfrm>
            <a:off x="228600" y="832488"/>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5" name="Picture 4">
            <a:extLst>
              <a:ext uri="{FF2B5EF4-FFF2-40B4-BE49-F238E27FC236}">
                <a16:creationId xmlns=""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pic>
        <p:nvPicPr>
          <p:cNvPr id="9" name="Picture 8">
            <a:extLst>
              <a:ext uri="{FF2B5EF4-FFF2-40B4-BE49-F238E27FC236}">
                <a16:creationId xmlns=""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
        <p:nvSpPr>
          <p:cNvPr id="10" name="TextBox 9">
            <a:extLst>
              <a:ext uri="{FF2B5EF4-FFF2-40B4-BE49-F238E27FC236}">
                <a16:creationId xmlns="" xmlns:a16="http://schemas.microsoft.com/office/drawing/2014/main" id="{F704C9B6-64EF-FF38-C699-226DA568F50D}"/>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đoạn theo nhóm nhỏ</a:t>
            </a:r>
          </a:p>
        </p:txBody>
      </p:sp>
    </p:spTree>
    <p:extLst>
      <p:ext uri="{BB962C8B-B14F-4D97-AF65-F5344CB8AC3E}">
        <p14:creationId xmlns:p14="http://schemas.microsoft.com/office/powerpoint/2010/main" val="1280707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 xmlns:a16="http://schemas.microsoft.com/office/drawing/2014/main" id="{B51636B2-1B83-783B-800D-537C537F7EEE}"/>
              </a:ext>
            </a:extLst>
          </p:cNvPr>
          <p:cNvSpPr txBox="1"/>
          <p:nvPr/>
        </p:nvSpPr>
        <p:spPr>
          <a:xfrm>
            <a:off x="1147997" y="0"/>
            <a:ext cx="3728804"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toàn bài</a:t>
            </a:r>
          </a:p>
        </p:txBody>
      </p:sp>
      <p:sp>
        <p:nvSpPr>
          <p:cNvPr id="4" name="TextBox 3">
            <a:extLst>
              <a:ext uri="{FF2B5EF4-FFF2-40B4-BE49-F238E27FC236}">
                <a16:creationId xmlns="" xmlns:a16="http://schemas.microsoft.com/office/drawing/2014/main" id="{8602BD8F-3A89-945A-7E1B-F133191802D1}"/>
              </a:ext>
            </a:extLst>
          </p:cNvPr>
          <p:cNvSpPr txBox="1"/>
          <p:nvPr/>
        </p:nvSpPr>
        <p:spPr>
          <a:xfrm>
            <a:off x="76200" y="609600"/>
            <a:ext cx="11887200" cy="5940088"/>
          </a:xfrm>
          <a:prstGeom prst="rect">
            <a:avLst/>
          </a:prstGeom>
          <a:solidFill>
            <a:srgbClr val="FEF2E4"/>
          </a:solidFill>
        </p:spPr>
        <p:txBody>
          <a:bodyPr wrap="square">
            <a:spAutoFit/>
          </a:bodyPr>
          <a:lstStyle/>
          <a:p>
            <a:pPr algn="ctr"/>
            <a:r>
              <a:rPr lang="vi-VN" sz="2000" b="1" i="0">
                <a:solidFill>
                  <a:srgbClr val="FF0000"/>
                </a:solidFill>
                <a:effectLst/>
                <a:latin typeface="Nunito Black" pitchFamily="2" charset="0"/>
              </a:rPr>
              <a:t>NHẬT KÍ TẬP BƠI</a:t>
            </a:r>
            <a:endParaRPr lang="vi-VN" sz="2000" b="0" i="0">
              <a:solidFill>
                <a:srgbClr val="FF000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giáo cũng khen đồ bơi của mình đáng yêu.</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Cuối buổi, mình vẫn chưa thở dưới nước được. Mình thấy hơi buồn. Mình nghĩ lần sau, mình sẽ tập tốt hơn.</a:t>
            </a:r>
            <a:endParaRPr lang="en-US" sz="2000" b="0" i="0">
              <a:solidFill>
                <a:srgbClr val="00206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dạy mình động tác bơi ếch. Động tác đó thật lạ! Khi đạp chân, mình giống hệt như một con ếch ộp.</a:t>
            </a:r>
            <a:endParaRPr lang="en-US" sz="2000" b="0" i="0">
              <a:solidFill>
                <a:srgbClr val="002060"/>
              </a:solidFill>
              <a:effectLst/>
              <a:latin typeface="Nunito Black" pitchFamily="2" charset="0"/>
            </a:endParaRPr>
          </a:p>
          <a:p>
            <a:pPr algn="l"/>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000" b="0" i="0">
                <a:solidFill>
                  <a:srgbClr val="002060"/>
                </a:solidFill>
                <a:effectLst/>
                <a:latin typeface="Nunito Black" pitchFamily="2" charset="0"/>
              </a:rPr>
              <a:t> </a:t>
            </a:r>
          </a:p>
          <a:p>
            <a:pPr algn="r"/>
            <a:r>
              <a:rPr lang="en-US" sz="2000" b="0">
                <a:solidFill>
                  <a:srgbClr val="002060"/>
                </a:solidFill>
                <a:effectLst/>
                <a:latin typeface="Nunito Black" pitchFamily="2" charset="0"/>
              </a:rPr>
              <a:t>(Nguyễn Ngọc Mai Chi)</a:t>
            </a:r>
            <a:endParaRPr lang="vi-VN" sz="2000" b="0">
              <a:solidFill>
                <a:srgbClr val="002060"/>
              </a:solidFill>
              <a:effectLst/>
              <a:latin typeface="Nunito Black" pitchFamily="2" charset="0"/>
            </a:endParaRPr>
          </a:p>
        </p:txBody>
      </p:sp>
    </p:spTree>
    <p:extLst>
      <p:ext uri="{BB962C8B-B14F-4D97-AF65-F5344CB8AC3E}">
        <p14:creationId xmlns:p14="http://schemas.microsoft.com/office/powerpoint/2010/main" val="4025037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32138" y="3835400"/>
            <a:ext cx="7464580"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Trả lời câu hỏi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i="0">
                <a:solidFill>
                  <a:srgbClr val="000000"/>
                </a:solidFill>
                <a:effectLst/>
                <a:latin typeface="Nunito Black" pitchFamily="2" charset="0"/>
              </a:rPr>
              <a:t>Bạn nhỏ đến bể bơi với ai? Bạn ấy được chuẩn bị những gì?</a:t>
            </a:r>
            <a:endParaRPr lang="vi-VN" sz="2800" b="0" i="0">
              <a:solidFill>
                <a:srgbClr val="000000"/>
              </a:solidFill>
              <a:effectLst/>
              <a:latin typeface="Nunito Black" pitchFamily="2" charset="0"/>
            </a:endParaRPr>
          </a:p>
        </p:txBody>
      </p:sp>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 xmlns:a16="http://schemas.microsoft.com/office/drawing/2014/main" id="{A15ED466-CC94-5331-19D3-DAC47A01B9E9}"/>
              </a:ext>
            </a:extLst>
          </p:cNvPr>
          <p:cNvSpPr txBox="1"/>
          <p:nvPr/>
        </p:nvSpPr>
        <p:spPr>
          <a:xfrm>
            <a:off x="177384" y="1981200"/>
            <a:ext cx="6756816" cy="2009061"/>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Nunito Black" pitchFamily="2" charset="0"/>
              </a:rPr>
              <a:t>	</a:t>
            </a:r>
            <a:r>
              <a:rPr lang="vi-VN" sz="2800" b="0" i="0">
                <a:solidFill>
                  <a:srgbClr val="FF0000"/>
                </a:solidFill>
                <a:effectLst/>
                <a:latin typeface="Nunito Black" pitchFamily="2" charset="0"/>
              </a:rPr>
              <a:t>Bạn nhỏ đến bể bơi với mẹ. Bạn nhỏ được mẹ chuẩn bị cho một chiếc mũ bơi cùng cặp kính bơi màu hồng rất đẹp.</a:t>
            </a:r>
            <a:endParaRPr lang="en-US" sz="2800">
              <a:solidFill>
                <a:srgbClr val="FF0000"/>
              </a:solidFill>
              <a:latin typeface="Nunito Black" pitchFamily="2" charset="0"/>
            </a:endParaRPr>
          </a:p>
        </p:txBody>
      </p:sp>
      <p:pic>
        <p:nvPicPr>
          <p:cNvPr id="8" name="Picture 7">
            <a:extLst>
              <a:ext uri="{FF2B5EF4-FFF2-40B4-BE49-F238E27FC236}">
                <a16:creationId xmlns="" xmlns:a16="http://schemas.microsoft.com/office/drawing/2014/main" id="{2F296A76-90A2-7824-0174-9F3D45EA18DE}"/>
              </a:ext>
            </a:extLst>
          </p:cNvPr>
          <p:cNvPicPr>
            <a:picLocks noChangeAspect="1"/>
          </p:cNvPicPr>
          <p:nvPr/>
        </p:nvPicPr>
        <p:blipFill>
          <a:blip r:embed="rId4"/>
          <a:stretch>
            <a:fillRect/>
          </a:stretch>
        </p:blipFill>
        <p:spPr>
          <a:xfrm>
            <a:off x="7070331" y="3810000"/>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Nunito Black" pitchFamily="2" charset="0"/>
              </a:rPr>
              <a:t>Câu </a:t>
            </a:r>
            <a:r>
              <a:rPr lang="en-US" sz="2800" b="1" i="0">
                <a:solidFill>
                  <a:srgbClr val="2888E1"/>
                </a:solidFill>
                <a:effectLst/>
                <a:latin typeface="Nunito Black" pitchFamily="2" charset="0"/>
              </a:rPr>
              <a:t>2</a:t>
            </a:r>
            <a:r>
              <a:rPr lang="en-US" sz="2800">
                <a:solidFill>
                  <a:srgbClr val="000000"/>
                </a:solidFill>
                <a:latin typeface="Nunito Black" pitchFamily="2" charset="0"/>
              </a:rPr>
              <a:t>: </a:t>
            </a:r>
            <a:r>
              <a:rPr lang="vi-VN" sz="2800">
                <a:latin typeface="Nunito Black" pitchFamily="2" charset="0"/>
              </a:rPr>
              <a:t>Bạn nhỏ cảm thấy thế nào trong ngày đầu đến bể bơi?</a:t>
            </a:r>
            <a:endParaRPr lang="vi-VN" sz="2800" b="0" i="0">
              <a:solidFill>
                <a:srgbClr val="000000"/>
              </a:solidFill>
              <a:effectLst/>
              <a:latin typeface="Nunito Black" pitchFamily="2" charset="0"/>
            </a:endParaRPr>
          </a:p>
        </p:txBody>
      </p:sp>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Trong ngày đầu đến bể bơi, bạn nhỏ cảm thấy rất sợ, không dám xuống nước nữa.</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365760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pic>
        <p:nvPicPr>
          <p:cNvPr id="4" name="Picture 3">
            <a:extLst>
              <a:ext uri="{FF2B5EF4-FFF2-40B4-BE49-F238E27FC236}">
                <a16:creationId xmlns="" xmlns:a16="http://schemas.microsoft.com/office/drawing/2014/main" id="{F5886A70-5CF6-F650-A128-93059BD6CFDC}"/>
              </a:ext>
            </a:extLst>
          </p:cNvPr>
          <p:cNvPicPr>
            <a:picLocks noChangeAspect="1"/>
          </p:cNvPicPr>
          <p:nvPr/>
        </p:nvPicPr>
        <p:blipFill>
          <a:blip r:embed="rId4"/>
          <a:stretch>
            <a:fillRect/>
          </a:stretch>
        </p:blipFill>
        <p:spPr>
          <a:xfrm>
            <a:off x="2286000" y="1981200"/>
            <a:ext cx="2946816" cy="373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 xmlns:a16="http://schemas.microsoft.com/office/drawing/2014/main" id="{F0533DFC-0C6E-04C6-7068-778D4398D089}"/>
              </a:ext>
            </a:extLst>
          </p:cNvPr>
          <p:cNvSpPr txBox="1"/>
          <p:nvPr/>
        </p:nvSpPr>
        <p:spPr>
          <a:xfrm>
            <a:off x="5867400" y="2667000"/>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800">
                <a:solidFill>
                  <a:srgbClr val="00B050"/>
                </a:solidFill>
                <a:latin typeface="Nunito Black" pitchFamily="2" charset="0"/>
              </a:rPr>
              <a:t>	</a:t>
            </a:r>
            <a:r>
              <a:rPr lang="vi-VN" sz="2800" b="0" i="0">
                <a:solidFill>
                  <a:srgbClr val="00B050"/>
                </a:solidFill>
                <a:effectLst/>
                <a:latin typeface="Nunito Black" pitchFamily="2" charset="0"/>
              </a:rPr>
              <a:t>Ngày đầu tiên, bạn nhỏ được cô dạy tập thở. Nhưng khi thở dưới nước, bạn ấy toàn bị sặc. Vì thế mà bạn nhỏ rất sợ.</a:t>
            </a:r>
            <a:endParaRPr lang="en-US" sz="2800">
              <a:solidFill>
                <a:srgbClr val="00B050"/>
              </a:solidFill>
              <a:latin typeface="Nunito Black" pitchFamily="2" charset="0"/>
            </a:endParaRPr>
          </a:p>
        </p:txBody>
      </p:sp>
    </p:spTree>
    <p:extLst>
      <p:ext uri="{BB962C8B-B14F-4D97-AF65-F5344CB8AC3E}">
        <p14:creationId xmlns:p14="http://schemas.microsoft.com/office/powerpoint/2010/main" val="508075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
        <p:nvSpPr>
          <p:cNvPr id="9" name="TextBox 8">
            <a:extLst>
              <a:ext uri="{FF2B5EF4-FFF2-40B4-BE49-F238E27FC236}">
                <a16:creationId xmlns="" xmlns:a16="http://schemas.microsoft.com/office/drawing/2014/main" id="{F0533DFC-0C6E-04C6-7068-778D4398D089}"/>
              </a:ext>
            </a:extLst>
          </p:cNvPr>
          <p:cNvSpPr txBox="1"/>
          <p:nvPr/>
        </p:nvSpPr>
        <p:spPr>
          <a:xfrm>
            <a:off x="5680491" y="2171196"/>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Ngày thứ hai, bạn nhỏ đã có cảm giác thích bơi. Bạn không còn bị sặc nước nữa. Bạn được học động tác bơi ếch.</a:t>
            </a:r>
            <a:endParaRPr lang="en-US" sz="2800">
              <a:solidFill>
                <a:srgbClr val="FF0000"/>
              </a:solidFill>
              <a:latin typeface="Nunito Black" pitchFamily="2" charset="0"/>
            </a:endParaRPr>
          </a:p>
        </p:txBody>
      </p:sp>
      <p:pic>
        <p:nvPicPr>
          <p:cNvPr id="3" name="Picture 2">
            <a:extLst>
              <a:ext uri="{FF2B5EF4-FFF2-40B4-BE49-F238E27FC236}">
                <a16:creationId xmlns="" xmlns:a16="http://schemas.microsoft.com/office/drawing/2014/main" id="{82EFE768-CF18-F11D-0E70-A85855630795}"/>
              </a:ext>
            </a:extLst>
          </p:cNvPr>
          <p:cNvPicPr>
            <a:picLocks noChangeAspect="1"/>
          </p:cNvPicPr>
          <p:nvPr/>
        </p:nvPicPr>
        <p:blipFill>
          <a:blip r:embed="rId4"/>
          <a:stretch>
            <a:fillRect/>
          </a:stretch>
        </p:blipFill>
        <p:spPr>
          <a:xfrm>
            <a:off x="2286000" y="1773935"/>
            <a:ext cx="2895600" cy="367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
        <p:nvSpPr>
          <p:cNvPr id="9" name="TextBox 8">
            <a:extLst>
              <a:ext uri="{FF2B5EF4-FFF2-40B4-BE49-F238E27FC236}">
                <a16:creationId xmlns="" xmlns:a16="http://schemas.microsoft.com/office/drawing/2014/main" id="{F0533DFC-0C6E-04C6-7068-778D4398D089}"/>
              </a:ext>
            </a:extLst>
          </p:cNvPr>
          <p:cNvSpPr txBox="1"/>
          <p:nvPr/>
        </p:nvSpPr>
        <p:spPr>
          <a:xfrm>
            <a:off x="3411745" y="5029200"/>
            <a:ext cx="5368509" cy="1532334"/>
          </a:xfrm>
          <a:prstGeom prst="roundRect">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Ngày thứ ba, bạn nhỏ đã biết bơi. Bạn rất thích thú với việc được bơi dưới nước.</a:t>
            </a:r>
            <a:endParaRPr lang="en-US" sz="2800">
              <a:solidFill>
                <a:srgbClr val="FF0000"/>
              </a:solidFill>
              <a:latin typeface="Nunito Black" pitchFamily="2" charset="0"/>
            </a:endParaRPr>
          </a:p>
        </p:txBody>
      </p:sp>
      <p:pic>
        <p:nvPicPr>
          <p:cNvPr id="4" name="Picture 3">
            <a:extLst>
              <a:ext uri="{FF2B5EF4-FFF2-40B4-BE49-F238E27FC236}">
                <a16:creationId xmlns="" xmlns:a16="http://schemas.microsoft.com/office/drawing/2014/main" id="{70187D20-9012-9591-5F3F-4CD984CB0EEA}"/>
              </a:ext>
            </a:extLst>
          </p:cNvPr>
          <p:cNvPicPr>
            <a:picLocks noChangeAspect="1"/>
          </p:cNvPicPr>
          <p:nvPr/>
        </p:nvPicPr>
        <p:blipFill>
          <a:blip r:embed="rId4"/>
          <a:stretch>
            <a:fillRect/>
          </a:stretch>
        </p:blipFill>
        <p:spPr>
          <a:xfrm>
            <a:off x="3411745" y="1593444"/>
            <a:ext cx="5368509" cy="3203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6298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4</a:t>
            </a:r>
            <a:r>
              <a:rPr lang="en-US" sz="2800">
                <a:solidFill>
                  <a:srgbClr val="000000"/>
                </a:solidFill>
                <a:latin typeface="Nunito Black" pitchFamily="2" charset="0"/>
              </a:rPr>
              <a:t>: </a:t>
            </a:r>
            <a:r>
              <a:rPr lang="vi-VN" sz="2800" b="1" i="0">
                <a:solidFill>
                  <a:srgbClr val="000000"/>
                </a:solidFill>
                <a:effectLst/>
                <a:latin typeface="Nunito Black" pitchFamily="2" charset="0"/>
              </a:rPr>
              <a:t>Bạn nhỏ nhận ra điều gì thú vị khi biết bơi?</a:t>
            </a:r>
            <a:endParaRPr lang="vi-VN" sz="2800" b="0" i="0">
              <a:solidFill>
                <a:srgbClr val="000000"/>
              </a:solidFill>
              <a:effectLst/>
              <a:latin typeface="Nunito Black" pitchFamily="2" charset="0"/>
            </a:endParaRPr>
          </a:p>
        </p:txBody>
      </p:sp>
      <p:pic>
        <p:nvPicPr>
          <p:cNvPr id="11" name="Picture 10">
            <a:extLst>
              <a:ext uri="{FF2B5EF4-FFF2-40B4-BE49-F238E27FC236}">
                <a16:creationId xmlns=""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 xmlns:a16="http://schemas.microsoft.com/office/drawing/2014/main" id="{16408C12-2561-29BD-2F96-348350D0DA52}"/>
              </a:ext>
            </a:extLst>
          </p:cNvPr>
          <p:cNvSpPr txBox="1"/>
          <p:nvPr/>
        </p:nvSpPr>
        <p:spPr>
          <a:xfrm>
            <a:off x="3602636" y="2090172"/>
            <a:ext cx="4779364" cy="2677656"/>
          </a:xfrm>
          <a:prstGeom prst="rect">
            <a:avLst/>
          </a:prstGeom>
          <a:noFill/>
        </p:spPr>
        <p:txBody>
          <a:bodyPr wrap="square">
            <a:spAutoFit/>
          </a:bodyPr>
          <a:lstStyle/>
          <a:p>
            <a:pPr algn="just"/>
            <a:r>
              <a:rPr lang="en-US" sz="2800" b="0" i="0">
                <a:solidFill>
                  <a:srgbClr val="FF0000"/>
                </a:solidFill>
                <a:effectLst/>
                <a:latin typeface="Nunito Black" pitchFamily="2" charset="0"/>
              </a:rPr>
              <a:t>	</a:t>
            </a:r>
            <a:r>
              <a:rPr lang="vi-VN" sz="2800" b="0" i="0">
                <a:solidFill>
                  <a:srgbClr val="FF0000"/>
                </a:solidFill>
                <a:effectLst/>
                <a:latin typeface="Nunito Black" pitchFamily="2" charset="0"/>
              </a:rPr>
              <a:t>Bạn nhỏ nhận ra rằng mỗi buổi mình lại giống một con vật khác nhau. Buổi trước thì giống ếch, buổi hôm nay thì lại giống cá.</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429286687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Nunito Black" pitchFamily="2" charset="0"/>
              </a:rPr>
              <a:t>	</a:t>
            </a:r>
            <a:r>
              <a:rPr lang="vi-VN" sz="3200" b="0" i="0">
                <a:solidFill>
                  <a:srgbClr val="FF0000"/>
                </a:solidFill>
                <a:effectLst/>
                <a:latin typeface="Nunito Black" pitchFamily="2" charset="0"/>
              </a:rPr>
              <a:t>- Theo em, việc học bơi khó. Vì học bơi cần phải có sự dũng cảm, kiên trì</a:t>
            </a:r>
            <a:r>
              <a:rPr lang="en-US" sz="3200" b="0" i="0">
                <a:solidFill>
                  <a:srgbClr val="FF0000"/>
                </a:solidFill>
                <a:effectLst/>
                <a:latin typeface="Nunito Black" pitchFamily="2" charset="0"/>
              </a:rPr>
              <a:t>.</a:t>
            </a:r>
            <a:endParaRPr lang="en-US" sz="3200">
              <a:solidFill>
                <a:srgbClr val="FF0000"/>
              </a:solidFill>
              <a:latin typeface="Nunito Black" pitchFamily="2" charset="0"/>
            </a:endParaRPr>
          </a:p>
        </p:txBody>
      </p:sp>
      <p:sp>
        <p:nvSpPr>
          <p:cNvPr id="7" name="TextBox 6">
            <a:extLst>
              <a:ext uri="{FF2B5EF4-FFF2-40B4-BE49-F238E27FC236}">
                <a16:creationId xmlns=""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5</a:t>
            </a:r>
            <a:r>
              <a:rPr lang="en-US" sz="2800">
                <a:solidFill>
                  <a:srgbClr val="000000"/>
                </a:solidFill>
                <a:latin typeface="Nunito Black" pitchFamily="2" charset="0"/>
              </a:rPr>
              <a:t>: </a:t>
            </a:r>
            <a:r>
              <a:rPr lang="vi-VN" sz="2800" b="1" i="0">
                <a:solidFill>
                  <a:srgbClr val="000000"/>
                </a:solidFill>
                <a:effectLst/>
                <a:latin typeface="Nunito Black" pitchFamily="2" charset="0"/>
              </a:rPr>
              <a:t>Theo em, việc học bơi dễ hay khó? Vì sao?</a:t>
            </a:r>
            <a:endParaRPr lang="vi-VN" sz="2800" b="0" i="0">
              <a:solidFill>
                <a:srgbClr val="000000"/>
              </a:solidFill>
              <a:effectLst/>
              <a:latin typeface="Nunito Black" pitchFamily="2" charset="0"/>
            </a:endParaRPr>
          </a:p>
        </p:txBody>
      </p:sp>
      <p:sp>
        <p:nvSpPr>
          <p:cNvPr id="8" name="TextBox 7">
            <a:extLst>
              <a:ext uri="{FF2B5EF4-FFF2-40B4-BE49-F238E27FC236}">
                <a16:creationId xmlns=""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vi-VN" sz="3200" b="0" i="0">
                <a:solidFill>
                  <a:schemeClr val="tx2"/>
                </a:solidFill>
                <a:effectLst/>
                <a:latin typeface="Nunito Black" pitchFamily="2" charset="0"/>
              </a:rPr>
              <a:t>- Theo em, việc học bơi dễ. Vì chỉ cần cố gắng một chút thì sẽ biết bơi.</a:t>
            </a:r>
            <a:endParaRPr lang="en-US" sz="3200">
              <a:solidFill>
                <a:schemeClr val="tx2"/>
              </a:solidFill>
              <a:latin typeface="Nunito Black" pitchFamily="2" charset="0"/>
            </a:endParaRPr>
          </a:p>
        </p:txBody>
      </p:sp>
    </p:spTree>
    <p:extLst>
      <p:ext uri="{BB962C8B-B14F-4D97-AF65-F5344CB8AC3E}">
        <p14:creationId xmlns:p14="http://schemas.microsoft.com/office/powerpoint/2010/main" val="2238143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 xmlns:a16="http://schemas.microsoft.com/office/drawing/2014/main" id="{1715CAB5-C3F9-2AD1-8E51-23DAE5EEEBC2}"/>
              </a:ext>
            </a:extLst>
          </p:cNvPr>
          <p:cNvSpPr txBox="1"/>
          <p:nvPr/>
        </p:nvSpPr>
        <p:spPr>
          <a:xfrm>
            <a:off x="160984" y="152400"/>
            <a:ext cx="8525815" cy="5647762"/>
          </a:xfrm>
          <a:prstGeom prst="wedgeRoundRectCallout">
            <a:avLst>
              <a:gd name="adj1" fmla="val -37146"/>
              <a:gd name="adj2" fmla="val 74560"/>
              <a:gd name="adj3" fmla="val 16667"/>
            </a:avLst>
          </a:prstGeom>
          <a:solidFill>
            <a:schemeClr val="accent3">
              <a:lumMod val="60000"/>
              <a:lumOff val="40000"/>
            </a:schemeClr>
          </a:solidFill>
        </p:spPr>
        <p:txBody>
          <a:bodyPr vert="horz" lIns="91440" tIns="45720" rIns="91440" bIns="45720" rtlCol="0">
            <a:normAutofit/>
          </a:bodyPr>
          <a:lstStyle/>
          <a:p>
            <a:pPr defTabSz="914400">
              <a:lnSpc>
                <a:spcPct val="90000"/>
              </a:lnSpc>
              <a:spcAft>
                <a:spcPts val="600"/>
              </a:spcAft>
            </a:pPr>
            <a:r>
              <a:rPr lang="en-US" sz="4400" b="0" i="0" dirty="0">
                <a:solidFill>
                  <a:srgbClr val="C00000"/>
                </a:solidFill>
                <a:effectLst/>
                <a:latin typeface="Nunito Black" pitchFamily="2" charset="0"/>
              </a:rPr>
              <a:t>	</a:t>
            </a:r>
            <a:r>
              <a:rPr lang="en-US" sz="4400" b="0" i="0" dirty="0">
                <a:solidFill>
                  <a:srgbClr val="00B050"/>
                </a:solidFill>
                <a:effectLst/>
                <a:latin typeface="Nunito Black" pitchFamily="2" charset="0"/>
              </a:rPr>
              <a:t>*</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Nội</a:t>
            </a:r>
            <a:r>
              <a:rPr lang="en-US" sz="4400" b="0" i="0" dirty="0">
                <a:solidFill>
                  <a:srgbClr val="C00000"/>
                </a:solidFill>
                <a:effectLst/>
                <a:latin typeface="Nunito Black" pitchFamily="2" charset="0"/>
              </a:rPr>
              <a:t> dung </a:t>
            </a:r>
            <a:r>
              <a:rPr lang="en-US" sz="4400" b="0" i="0" dirty="0" err="1">
                <a:solidFill>
                  <a:srgbClr val="C00000"/>
                </a:solidFill>
                <a:effectLst/>
                <a:latin typeface="Nunito Black" pitchFamily="2" charset="0"/>
              </a:rPr>
              <a:t>bài</a:t>
            </a:r>
            <a:r>
              <a:rPr lang="en-US" sz="4400" b="0" i="0" dirty="0">
                <a:solidFill>
                  <a:srgbClr val="C00000"/>
                </a:solidFill>
                <a:effectLst/>
                <a:latin typeface="Nunito Black" pitchFamily="2" charset="0"/>
              </a:rPr>
              <a:t>: </a:t>
            </a:r>
          </a:p>
          <a:p>
            <a:pPr defTabSz="914400">
              <a:lnSpc>
                <a:spcPct val="90000"/>
              </a:lnSpc>
              <a:spcAft>
                <a:spcPts val="600"/>
              </a:spcAft>
            </a:pPr>
            <a:r>
              <a:rPr lang="en-US" sz="4400" dirty="0">
                <a:solidFill>
                  <a:srgbClr val="C00000"/>
                </a:solidFill>
                <a:latin typeface="Nunito Black" pitchFamily="2" charset="0"/>
              </a:rPr>
              <a:t>    </a:t>
            </a:r>
            <a:r>
              <a:rPr lang="en-US" sz="4400" b="0" i="0" dirty="0" err="1">
                <a:solidFill>
                  <a:srgbClr val="C00000"/>
                </a:solidFill>
                <a:effectLst/>
                <a:latin typeface="Nunito Black" pitchFamily="2" charset="0"/>
              </a:rPr>
              <a:t>Khi</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tập</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luyện</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để</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làm</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bất</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cứ</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điều</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gì</a:t>
            </a:r>
            <a:r>
              <a:rPr lang="en-US" sz="4400" b="0" i="0" dirty="0">
                <a:solidFill>
                  <a:srgbClr val="C00000"/>
                </a:solidFill>
                <a:effectLst/>
                <a:latin typeface="Nunito Black" pitchFamily="2" charset="0"/>
              </a:rPr>
              <a:t>, ta </a:t>
            </a:r>
            <a:r>
              <a:rPr lang="en-US" sz="4400" b="0" i="0" dirty="0" err="1">
                <a:solidFill>
                  <a:srgbClr val="C00000"/>
                </a:solidFill>
                <a:effectLst/>
                <a:latin typeface="Nunito Black" pitchFamily="2" charset="0"/>
              </a:rPr>
              <a:t>không</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được</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nản</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chí</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và</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cần</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cố</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gắng</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hết</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mình</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chắc</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chắn</a:t>
            </a:r>
            <a:r>
              <a:rPr lang="en-US" sz="4400" b="0" i="0" dirty="0">
                <a:solidFill>
                  <a:srgbClr val="C00000"/>
                </a:solidFill>
                <a:effectLst/>
                <a:latin typeface="Nunito Black" pitchFamily="2" charset="0"/>
              </a:rPr>
              <a:t> ta </a:t>
            </a:r>
            <a:r>
              <a:rPr lang="en-US" sz="4400" b="0" i="0" dirty="0" err="1">
                <a:solidFill>
                  <a:srgbClr val="C00000"/>
                </a:solidFill>
                <a:effectLst/>
                <a:latin typeface="Nunito Black" pitchFamily="2" charset="0"/>
              </a:rPr>
              <a:t>sẽ</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thành</a:t>
            </a:r>
            <a:r>
              <a:rPr lang="en-US" sz="4400" b="0" i="0" dirty="0">
                <a:solidFill>
                  <a:srgbClr val="C00000"/>
                </a:solidFill>
                <a:effectLst/>
                <a:latin typeface="Nunito Black" pitchFamily="2" charset="0"/>
              </a:rPr>
              <a:t> </a:t>
            </a:r>
            <a:r>
              <a:rPr lang="en-US" sz="4400" b="0" i="0" dirty="0" err="1">
                <a:solidFill>
                  <a:srgbClr val="C00000"/>
                </a:solidFill>
                <a:effectLst/>
                <a:latin typeface="Nunito Black" pitchFamily="2" charset="0"/>
              </a:rPr>
              <a:t>công</a:t>
            </a:r>
            <a:r>
              <a:rPr lang="en-US" sz="4400" b="0" i="0" dirty="0">
                <a:solidFill>
                  <a:srgbClr val="C00000"/>
                </a:solidFill>
                <a:effectLst/>
                <a:latin typeface="Nunito Black" pitchFamily="2" charset="0"/>
              </a:rPr>
              <a:t>.</a:t>
            </a:r>
          </a:p>
        </p:txBody>
      </p:sp>
    </p:spTree>
    <p:extLst>
      <p:ext uri="{BB962C8B-B14F-4D97-AF65-F5344CB8AC3E}">
        <p14:creationId xmlns:p14="http://schemas.microsoft.com/office/powerpoint/2010/main" val="4136935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 xmlns:a16="http://schemas.microsoft.com/office/drawing/2014/main" id="{B51636B2-1B83-783B-800D-537C537F7EEE}"/>
              </a:ext>
            </a:extLst>
          </p:cNvPr>
          <p:cNvSpPr txBox="1"/>
          <p:nvPr/>
        </p:nvSpPr>
        <p:spPr>
          <a:xfrm>
            <a:off x="1147997" y="0"/>
            <a:ext cx="28144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lại</a:t>
            </a:r>
          </a:p>
        </p:txBody>
      </p:sp>
      <p:sp>
        <p:nvSpPr>
          <p:cNvPr id="4" name="TextBox 3">
            <a:extLst>
              <a:ext uri="{FF2B5EF4-FFF2-40B4-BE49-F238E27FC236}">
                <a16:creationId xmlns="" xmlns:a16="http://schemas.microsoft.com/office/drawing/2014/main" id="{8602BD8F-3A89-945A-7E1B-F133191802D1}"/>
              </a:ext>
            </a:extLst>
          </p:cNvPr>
          <p:cNvSpPr txBox="1"/>
          <p:nvPr/>
        </p:nvSpPr>
        <p:spPr>
          <a:xfrm>
            <a:off x="76200" y="609600"/>
            <a:ext cx="11887200" cy="5940088"/>
          </a:xfrm>
          <a:prstGeom prst="rect">
            <a:avLst/>
          </a:prstGeom>
          <a:solidFill>
            <a:srgbClr val="FEF2E4"/>
          </a:solidFill>
        </p:spPr>
        <p:txBody>
          <a:bodyPr wrap="square">
            <a:spAutoFit/>
          </a:bodyPr>
          <a:lstStyle/>
          <a:p>
            <a:pPr algn="ctr"/>
            <a:r>
              <a:rPr lang="vi-VN" sz="2000" b="1" i="0">
                <a:solidFill>
                  <a:srgbClr val="FF0000"/>
                </a:solidFill>
                <a:effectLst/>
                <a:latin typeface="Nunito Black" pitchFamily="2" charset="0"/>
              </a:rPr>
              <a:t>NHẬT KÍ TẬP BƠI</a:t>
            </a:r>
            <a:endParaRPr lang="vi-VN" sz="2000" b="0" i="0">
              <a:solidFill>
                <a:srgbClr val="FF000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giáo cũng khen đồ bơi của mình đáng yêu.</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a:t>
            </a:r>
            <a:r>
              <a:rPr lang="en-US" sz="2000" b="0" i="0">
                <a:solidFill>
                  <a:srgbClr val="002060"/>
                </a:solidFill>
                <a:effectLst/>
                <a:latin typeface="Nunito Black" pitchFamily="2" charset="0"/>
              </a:rPr>
              <a:t>uyện</a:t>
            </a:r>
            <a:r>
              <a:rPr lang="vi-VN" sz="2000" b="0" i="0">
                <a:solidFill>
                  <a:srgbClr val="002060"/>
                </a:solidFill>
                <a:effectLst/>
                <a:latin typeface="Nunito Black" pitchFamily="2" charset="0"/>
              </a:rPr>
              <a:t>.</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Cuối buổi, mình vẫn chưa thở dưới nước được. Mình thấy hơi buồn. Mình nghĩ lần sau, mình sẽ tập tốt hơn.</a:t>
            </a:r>
            <a:endParaRPr lang="en-US" sz="2000" b="0" i="0">
              <a:solidFill>
                <a:srgbClr val="00206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dạy mình động tác bơi ếch. Động tác đó thật lạ! Khi đạp chân, mình giống hệt như một con ếch ộp.</a:t>
            </a:r>
            <a:endParaRPr lang="en-US" sz="2000" b="0" i="0">
              <a:solidFill>
                <a:srgbClr val="002060"/>
              </a:solidFill>
              <a:effectLst/>
              <a:latin typeface="Nunito Black" pitchFamily="2" charset="0"/>
            </a:endParaRPr>
          </a:p>
          <a:p>
            <a:pPr algn="l"/>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000" b="0" i="0">
                <a:solidFill>
                  <a:srgbClr val="002060"/>
                </a:solidFill>
                <a:effectLst/>
                <a:latin typeface="Nunito Black" pitchFamily="2" charset="0"/>
              </a:rPr>
              <a:t> </a:t>
            </a:r>
          </a:p>
          <a:p>
            <a:pPr algn="r"/>
            <a:r>
              <a:rPr lang="en-US" sz="2000" b="0">
                <a:solidFill>
                  <a:srgbClr val="002060"/>
                </a:solidFill>
                <a:effectLst/>
                <a:latin typeface="Nunito Black" pitchFamily="2" charset="0"/>
              </a:rPr>
              <a:t>(Nguyễn Ngọc Mai Chi)</a:t>
            </a:r>
            <a:endParaRPr lang="vi-VN" sz="2000" b="0">
              <a:solidFill>
                <a:srgbClr val="002060"/>
              </a:solidFill>
              <a:effectLst/>
              <a:latin typeface="Nunito Black" pitchFamily="2" charset="0"/>
            </a:endParaRPr>
          </a:p>
        </p:txBody>
      </p:sp>
    </p:spTree>
    <p:extLst>
      <p:ext uri="{BB962C8B-B14F-4D97-AF65-F5344CB8AC3E}">
        <p14:creationId xmlns:p14="http://schemas.microsoft.com/office/powerpoint/2010/main" val="3067262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Nunito Black" pitchFamily="2" charset="0"/>
              </a:rPr>
              <a:t>NÓI VÀ NGHE</a:t>
            </a:r>
          </a:p>
        </p:txBody>
      </p:sp>
      <p:cxnSp>
        <p:nvCxnSpPr>
          <p:cNvPr id="23" name="Straight Connector 22">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F3DC107E-B181-9B09-062F-FCA2B2FAF2F3}"/>
              </a:ext>
            </a:extLst>
          </p:cNvPr>
          <p:cNvSpPr txBox="1"/>
          <p:nvPr/>
        </p:nvSpPr>
        <p:spPr>
          <a:xfrm>
            <a:off x="304800" y="381000"/>
            <a:ext cx="10744200" cy="954107"/>
          </a:xfrm>
          <a:prstGeom prst="rect">
            <a:avLst/>
          </a:prstGeom>
          <a:solidFill>
            <a:schemeClr val="accent6">
              <a:lumMod val="20000"/>
              <a:lumOff val="80000"/>
            </a:schemeClr>
          </a:solid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i="0">
                <a:solidFill>
                  <a:srgbClr val="000000"/>
                </a:solidFill>
                <a:effectLst/>
                <a:latin typeface="Nunito Black" pitchFamily="2" charset="0"/>
              </a:rPr>
              <a:t>Kể về một buổi tập luyện của em (ví dụ: tập hát, tập thể dục, tập vẽ,…)</a:t>
            </a:r>
            <a:endParaRPr lang="vi-VN" sz="2800" b="0" i="0">
              <a:solidFill>
                <a:srgbClr val="000000"/>
              </a:solidFill>
              <a:effectLst/>
              <a:latin typeface="Nunito Black" pitchFamily="2" charset="0"/>
            </a:endParaRPr>
          </a:p>
        </p:txBody>
      </p:sp>
      <p:sp>
        <p:nvSpPr>
          <p:cNvPr id="5" name="TextBox 4">
            <a:extLst>
              <a:ext uri="{FF2B5EF4-FFF2-40B4-BE49-F238E27FC236}">
                <a16:creationId xmlns="" xmlns:a16="http://schemas.microsoft.com/office/drawing/2014/main" id="{FFCA7D5E-3331-2F03-4154-7CF87C331048}"/>
              </a:ext>
            </a:extLst>
          </p:cNvPr>
          <p:cNvSpPr txBox="1"/>
          <p:nvPr/>
        </p:nvSpPr>
        <p:spPr>
          <a:xfrm>
            <a:off x="4381500" y="3124200"/>
            <a:ext cx="5562600" cy="138499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Em đã thực hiện các bước tập luyện như thế nào?</a:t>
            </a:r>
          </a:p>
        </p:txBody>
      </p:sp>
      <p:pic>
        <p:nvPicPr>
          <p:cNvPr id="6" name="Picture 2">
            <a:extLst>
              <a:ext uri="{FF2B5EF4-FFF2-40B4-BE49-F238E27FC236}">
                <a16:creationId xmlns=""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86200" y="1676400"/>
            <a:ext cx="6781800" cy="4800600"/>
          </a:xfrm>
          <a:prstGeom prst="rect">
            <a:avLst/>
          </a:prstGeom>
        </p:spPr>
      </p:pic>
    </p:spTree>
    <p:extLst>
      <p:ext uri="{BB962C8B-B14F-4D97-AF65-F5344CB8AC3E}">
        <p14:creationId xmlns:p14="http://schemas.microsoft.com/office/powerpoint/2010/main" val="1859774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500B98-DA60-C1FE-6BA8-BA37397971CF}"/>
              </a:ext>
            </a:extLst>
          </p:cNvPr>
          <p:cNvSpPr txBox="1"/>
          <p:nvPr/>
        </p:nvSpPr>
        <p:spPr>
          <a:xfrm>
            <a:off x="533400" y="1066800"/>
            <a:ext cx="10744200" cy="3439239"/>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2800" b="1" i="0">
                <a:solidFill>
                  <a:srgbClr val="C00000"/>
                </a:solidFill>
                <a:effectLst/>
                <a:latin typeface="Nunito Black" pitchFamily="2" charset="0"/>
                <a:ea typeface="Open Sans Extrabold" panose="020B0906030804020204" pitchFamily="34" charset="0"/>
                <a:cs typeface="Open Sans Extrabold" panose="020B0906030804020204" pitchFamily="34" charset="0"/>
              </a:rPr>
              <a:t>Bài tham khảo 1:</a:t>
            </a:r>
            <a:endParaRPr lang="vi-VN" sz="2800" b="0" i="0">
              <a:solidFill>
                <a:srgbClr val="C00000"/>
              </a:solidFill>
              <a:effectLst/>
              <a:latin typeface="Nunito Black" pitchFamily="2" charset="0"/>
              <a:ea typeface="Open Sans Extrabold" panose="020B0906030804020204" pitchFamily="34" charset="0"/>
              <a:cs typeface="Open Sans Extrabold" panose="020B0906030804020204" pitchFamily="34" charset="0"/>
            </a:endParaRPr>
          </a:p>
          <a:p>
            <a:pPr algn="just"/>
            <a:r>
              <a:rPr lang="en-US" sz="2800" b="0" i="0">
                <a:solidFill>
                  <a:srgbClr val="00B050"/>
                </a:solidFill>
                <a:effectLst/>
                <a:latin typeface="Nunito Black" pitchFamily="2" charset="0"/>
                <a:ea typeface="Open Sans Extrabold" panose="020B0906030804020204" pitchFamily="34" charset="0"/>
                <a:cs typeface="Open Sans Extrabold" panose="020B0906030804020204" pitchFamily="34" charset="0"/>
              </a:rPr>
              <a:t>	</a:t>
            </a:r>
            <a:r>
              <a:rPr lang="vi-VN" sz="2800" b="0" i="0">
                <a:solidFill>
                  <a:srgbClr val="00B050"/>
                </a:solidFill>
                <a:effectLst/>
                <a:latin typeface="Nunito Black" pitchFamily="2" charset="0"/>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4654E9F-7C9B-13C6-8B0C-50D733E66629}"/>
              </a:ext>
            </a:extLst>
          </p:cNvPr>
          <p:cNvSpPr txBox="1"/>
          <p:nvPr/>
        </p:nvSpPr>
        <p:spPr>
          <a:xfrm>
            <a:off x="381000" y="533400"/>
            <a:ext cx="9906000" cy="523220"/>
          </a:xfrm>
          <a:prstGeom prst="rect">
            <a:avLst/>
          </a:prstGeom>
          <a:noFill/>
        </p:spPr>
        <p:txBody>
          <a:bodyPr wrap="square">
            <a:spAutoFit/>
          </a:bodyPr>
          <a:lstStyle/>
          <a:p>
            <a:pPr algn="l"/>
            <a:r>
              <a:rPr lang="en-US" sz="2800" b="1" i="0">
                <a:solidFill>
                  <a:srgbClr val="2888E1"/>
                </a:solidFill>
                <a:effectLst/>
                <a:latin typeface="Nunito Black" pitchFamily="2" charset="0"/>
              </a:rPr>
              <a:t>Câu 2</a:t>
            </a:r>
            <a:r>
              <a:rPr lang="en-US" sz="2800">
                <a:solidFill>
                  <a:srgbClr val="000000"/>
                </a:solidFill>
                <a:latin typeface="Nunito Black" pitchFamily="2" charset="0"/>
              </a:rPr>
              <a:t>: </a:t>
            </a:r>
            <a:r>
              <a:rPr lang="en-US" sz="2800" b="1" i="0">
                <a:solidFill>
                  <a:srgbClr val="000000"/>
                </a:solidFill>
                <a:effectLst/>
                <a:latin typeface="Nunito Black" pitchFamily="2" charset="0"/>
              </a:rPr>
              <a:t>Em cảm thấy thế nào về buổi tập luyện đó?</a:t>
            </a:r>
            <a:endParaRPr lang="en-US" sz="2800" b="0" i="0">
              <a:solidFill>
                <a:srgbClr val="000000"/>
              </a:solidFill>
              <a:effectLst/>
              <a:latin typeface="Nunito Black" pitchFamily="2" charset="0"/>
            </a:endParaRPr>
          </a:p>
        </p:txBody>
      </p:sp>
      <p:pic>
        <p:nvPicPr>
          <p:cNvPr id="1026" name="Picture 2" descr="20220526030245_wm_shs-tieng-viet-3---tap-1">
            <a:extLst>
              <a:ext uri="{FF2B5EF4-FFF2-40B4-BE49-F238E27FC236}">
                <a16:creationId xmlns=""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4038600" y="1056620"/>
            <a:ext cx="7141552"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 xmlns:a16="http://schemas.microsoft.com/office/drawing/2014/main" id="{AB0D4825-1973-6FF4-C4B1-5943F9849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162802" y="3088783"/>
            <a:ext cx="3166533" cy="3195831"/>
          </a:xfrm>
          <a:prstGeom prst="rect">
            <a:avLst/>
          </a:prstGeom>
        </p:spPr>
      </p:pic>
      <p:sp>
        <p:nvSpPr>
          <p:cNvPr id="21" name="Rectangle 2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0">
            <a:extLst>
              <a:ext uri="{FF2B5EF4-FFF2-40B4-BE49-F238E27FC236}">
                <a16:creationId xmlns="" xmlns:a16="http://schemas.microsoft.com/office/drawing/2014/main" id="{B0BDFC13-09FD-51D9-4FA9-B7040779B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02592" y="643467"/>
            <a:ext cx="5053846" cy="5571066"/>
          </a:xfrm>
          <a:prstGeom prst="rect">
            <a:avLst/>
          </a:prstGeom>
        </p:spPr>
      </p:pic>
      <p:sp>
        <p:nvSpPr>
          <p:cNvPr id="6" name="TextBox 5">
            <a:extLst>
              <a:ext uri="{FF2B5EF4-FFF2-40B4-BE49-F238E27FC236}">
                <a16:creationId xmlns="" xmlns:a16="http://schemas.microsoft.com/office/drawing/2014/main" id="{BF1EBFE7-5912-25C4-1E79-3C5039CE23EF}"/>
              </a:ext>
            </a:extLst>
          </p:cNvPr>
          <p:cNvSpPr txBox="1"/>
          <p:nvPr/>
        </p:nvSpPr>
        <p:spPr>
          <a:xfrm>
            <a:off x="6908800" y="1600201"/>
            <a:ext cx="4165600" cy="1426096"/>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8667" b="1" i="0" u="none" strike="noStrike" kern="1200" cap="none" spc="0" normalizeH="0" baseline="0" noProof="0">
                <a:ln>
                  <a:noFill/>
                </a:ln>
                <a:solidFill>
                  <a:srgbClr val="FFFF00"/>
                </a:solidFill>
                <a:effectLst/>
                <a:uLnTx/>
                <a:uFillTx/>
                <a:latin typeface="Gluten" pitchFamily="2" charset="0"/>
                <a:ea typeface="+mn-ea"/>
                <a:cs typeface="+mn-cs"/>
              </a:rPr>
              <a:t>Tiết 3 </a:t>
            </a:r>
          </a:p>
        </p:txBody>
      </p:sp>
    </p:spTree>
    <p:extLst>
      <p:ext uri="{BB962C8B-B14F-4D97-AF65-F5344CB8AC3E}">
        <p14:creationId xmlns:p14="http://schemas.microsoft.com/office/powerpoint/2010/main" val="315379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4E4AD3-B6C6-4CB4-E3EF-D2ABB2B85CDB}"/>
              </a:ext>
            </a:extLst>
          </p:cNvPr>
          <p:cNvPicPr>
            <a:picLocks noChangeAspect="1"/>
          </p:cNvPicPr>
          <p:nvPr/>
        </p:nvPicPr>
        <p:blipFill rotWithShape="1">
          <a:blip r:embed="rId2"/>
          <a:srcRect t="19"/>
          <a:stretch/>
        </p:blipFill>
        <p:spPr>
          <a:xfrm>
            <a:off x="13" y="1283"/>
            <a:ext cx="12191987" cy="6856718"/>
          </a:xfrm>
          <a:prstGeom prst="rect">
            <a:avLst/>
          </a:prstGeom>
        </p:spPr>
      </p:pic>
      <p:sp>
        <p:nvSpPr>
          <p:cNvPr id="5" name="TextBox 4">
            <a:extLst>
              <a:ext uri="{FF2B5EF4-FFF2-40B4-BE49-F238E27FC236}">
                <a16:creationId xmlns="" xmlns:a16="http://schemas.microsoft.com/office/drawing/2014/main" id="{5335AB50-89AA-A054-3283-D0F88ADE9449}"/>
              </a:ext>
            </a:extLst>
          </p:cNvPr>
          <p:cNvSpPr txBox="1"/>
          <p:nvPr/>
        </p:nvSpPr>
        <p:spPr>
          <a:xfrm>
            <a:off x="4957200" y="259200"/>
            <a:ext cx="6332400" cy="120032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ea typeface="+mn-ea"/>
                <a:cs typeface="+mn-cs"/>
              </a:rPr>
              <a:t>Viết </a:t>
            </a:r>
          </a:p>
        </p:txBody>
      </p:sp>
      <p:sp>
        <p:nvSpPr>
          <p:cNvPr id="7" name="Rectangle: Rounded Corners 6">
            <a:extLst>
              <a:ext uri="{FF2B5EF4-FFF2-40B4-BE49-F238E27FC236}">
                <a16:creationId xmlns="" xmlns:a16="http://schemas.microsoft.com/office/drawing/2014/main" id="{DB155DD9-71A8-C03C-41EB-CFD61E4D4E5F}"/>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0BE23DF-8A90-4D73-15EC-C04B783CC97C}"/>
              </a:ext>
            </a:extLst>
          </p:cNvPr>
          <p:cNvSpPr txBox="1"/>
          <p:nvPr/>
        </p:nvSpPr>
        <p:spPr>
          <a:xfrm>
            <a:off x="769748" y="769435"/>
            <a:ext cx="36792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graphicFrame>
        <p:nvGraphicFramePr>
          <p:cNvPr id="10" name="Table 9">
            <a:extLst>
              <a:ext uri="{FF2B5EF4-FFF2-40B4-BE49-F238E27FC236}">
                <a16:creationId xmlns="" xmlns:a16="http://schemas.microsoft.com/office/drawing/2014/main" id="{289CDEAB-96E8-EE2E-986E-B63130045659}"/>
              </a:ext>
            </a:extLst>
          </p:cNvPr>
          <p:cNvGraphicFramePr>
            <a:graphicFrameLocks noGrp="1"/>
          </p:cNvGraphicFramePr>
          <p:nvPr/>
        </p:nvGraphicFramePr>
        <p:xfrm>
          <a:off x="2286000" y="2227681"/>
          <a:ext cx="8775000" cy="4432380"/>
        </p:xfrm>
        <a:graphic>
          <a:graphicData uri="http://schemas.openxmlformats.org/drawingml/2006/table">
            <a:tbl>
              <a:tblPr/>
              <a:tblGrid>
                <a:gridCol w="4387500">
                  <a:extLst>
                    <a:ext uri="{9D8B030D-6E8A-4147-A177-3AD203B41FA5}">
                      <a16:colId xmlns="" xmlns:a16="http://schemas.microsoft.com/office/drawing/2014/main" val="1163514443"/>
                    </a:ext>
                  </a:extLst>
                </a:gridCol>
                <a:gridCol w="4387500">
                  <a:extLst>
                    <a:ext uri="{9D8B030D-6E8A-4147-A177-3AD203B41FA5}">
                      <a16:colId xmlns="" xmlns:a16="http://schemas.microsoft.com/office/drawing/2014/main" val="441518296"/>
                    </a:ext>
                  </a:extLst>
                </a:gridCol>
              </a:tblGrid>
              <a:tr h="2216190">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Chào mặt trời nhỏ</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Thắp lửa trên cây</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Má đỏ hây hây</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Đung đưa trưa nắng</a:t>
                      </a:r>
                      <a:endPar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fontAlgn="t"/>
                      <a:endPar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Gọi ong ủ mật</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Rủ ve chơi đàn</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Tu hú kêu vang</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Mùa hè rực rỡ</a:t>
                      </a:r>
                    </a:p>
                  </a:txBody>
                  <a:tcPr marL="19050" marR="19050" marT="19050" marB="19050">
                    <a:lnL>
                      <a:noFill/>
                    </a:lnL>
                    <a:lnR>
                      <a:noFill/>
                    </a:lnR>
                    <a:lnT>
                      <a:noFill/>
                    </a:lnT>
                    <a:lnB>
                      <a:noFill/>
                    </a:lnB>
                  </a:tcPr>
                </a:tc>
                <a:extLst>
                  <a:ext uri="{0D108BD9-81ED-4DB2-BD59-A6C34878D82A}">
                    <a16:rowId xmlns="" xmlns:a16="http://schemas.microsoft.com/office/drawing/2014/main" val="72595379"/>
                  </a:ext>
                </a:extLst>
              </a:tr>
              <a:tr h="2216190">
                <a:tc>
                  <a:txBody>
                    <a:bodyPr/>
                    <a:lstStyle/>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Quả tròn cùi trắng</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Hạt bé màu nâu</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Áo đỏ mặt bầu</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Rủ nhau gà gật.</a:t>
                      </a: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Mặt trời hớn hở</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Đếm bạn cùng chơi</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Bối rối phì cười</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“Ôi sao nhiều thế!”</a:t>
                      </a:r>
                    </a:p>
                    <a:p>
                      <a:pPr algn="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(My Linh)</a:t>
                      </a:r>
                    </a:p>
                  </a:txBody>
                  <a:tcPr marL="19050" marR="19050" marT="19050" marB="19050">
                    <a:lnL>
                      <a:noFill/>
                    </a:lnL>
                    <a:lnR>
                      <a:noFill/>
                    </a:lnR>
                    <a:lnT>
                      <a:noFill/>
                    </a:lnT>
                    <a:lnB>
                      <a:noFill/>
                    </a:lnB>
                  </a:tcPr>
                </a:tc>
                <a:extLst>
                  <a:ext uri="{0D108BD9-81ED-4DB2-BD59-A6C34878D82A}">
                    <a16:rowId xmlns="" xmlns:a16="http://schemas.microsoft.com/office/drawing/2014/main" val="496050883"/>
                  </a:ext>
                </a:extLst>
              </a:tr>
            </a:tbl>
          </a:graphicData>
        </a:graphic>
      </p:graphicFrame>
      <p:sp>
        <p:nvSpPr>
          <p:cNvPr id="12" name="TextBox 11">
            <a:extLst>
              <a:ext uri="{FF2B5EF4-FFF2-40B4-BE49-F238E27FC236}">
                <a16:creationId xmlns="" xmlns:a16="http://schemas.microsoft.com/office/drawing/2014/main" id="{7744F6D6-D48B-199C-7D1E-0A2B29CF6338}"/>
              </a:ext>
            </a:extLst>
          </p:cNvPr>
          <p:cNvSpPr txBox="1"/>
          <p:nvPr/>
        </p:nvSpPr>
        <p:spPr>
          <a:xfrm>
            <a:off x="3810000" y="1600200"/>
            <a:ext cx="4648200" cy="769441"/>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MẶT TRỜI NHỎ</a:t>
            </a:r>
          </a:p>
        </p:txBody>
      </p:sp>
    </p:spTree>
    <p:extLst>
      <p:ext uri="{BB962C8B-B14F-4D97-AF65-F5344CB8AC3E}">
        <p14:creationId xmlns:p14="http://schemas.microsoft.com/office/powerpoint/2010/main" val="2422821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60640BA-7263-0898-AFA7-F0C71BA77383}"/>
              </a:ext>
            </a:extLst>
          </p:cNvPr>
          <p:cNvPicPr>
            <a:picLocks noChangeAspect="1"/>
          </p:cNvPicPr>
          <p:nvPr/>
        </p:nvPicPr>
        <p:blipFill rotWithShape="1">
          <a:blip r:embed="rId2"/>
          <a:srcRect t="19"/>
          <a:stretch/>
        </p:blipFill>
        <p:spPr>
          <a:xfrm>
            <a:off x="-19334" y="-46266"/>
            <a:ext cx="12191987" cy="6856718"/>
          </a:xfrm>
          <a:prstGeom prst="rect">
            <a:avLst/>
          </a:prstGeom>
        </p:spPr>
      </p:pic>
      <p:sp>
        <p:nvSpPr>
          <p:cNvPr id="3" name="Rectangle: Rounded Corners 2">
            <a:extLst>
              <a:ext uri="{FF2B5EF4-FFF2-40B4-BE49-F238E27FC236}">
                <a16:creationId xmlns="" xmlns:a16="http://schemas.microsoft.com/office/drawing/2014/main" id="{30158109-5AF4-7EE4-75AA-437D1E497F23}"/>
              </a:ext>
            </a:extLst>
          </p:cNvPr>
          <p:cNvSpPr/>
          <p:nvPr/>
        </p:nvSpPr>
        <p:spPr>
          <a:xfrm>
            <a:off x="609600" y="60960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5" name="Speech Bubble: Rectangle with Corners Rounded 4">
            <a:extLst>
              <a:ext uri="{FF2B5EF4-FFF2-40B4-BE49-F238E27FC236}">
                <a16:creationId xmlns="" xmlns:a16="http://schemas.microsoft.com/office/drawing/2014/main" id="{1E5B8B6B-699F-D68A-AE99-2F99482A4B26}"/>
              </a:ext>
            </a:extLst>
          </p:cNvPr>
          <p:cNvSpPr/>
          <p:nvPr/>
        </p:nvSpPr>
        <p:spPr>
          <a:xfrm flipH="1">
            <a:off x="2286000" y="1413065"/>
            <a:ext cx="7924800" cy="3768536"/>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 xmlns:a16="http://schemas.microsoft.com/office/drawing/2014/main" id="{DFBC0764-B03F-E343-B591-141309F1CBEA}"/>
              </a:ext>
            </a:extLst>
          </p:cNvPr>
          <p:cNvSpPr txBox="1"/>
          <p:nvPr/>
        </p:nvSpPr>
        <p:spPr>
          <a:xfrm>
            <a:off x="2274493" y="1659285"/>
            <a:ext cx="7924800" cy="35394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76694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2AE8C37-DBFE-BC34-9C5F-E8015B7D443C}"/>
              </a:ext>
            </a:extLst>
          </p:cNvPr>
          <p:cNvSpPr txBox="1"/>
          <p:nvPr/>
        </p:nvSpPr>
        <p:spPr>
          <a:xfrm>
            <a:off x="1295400" y="304800"/>
            <a:ext cx="10058400" cy="954107"/>
          </a:xfrm>
          <a:prstGeom prst="rect">
            <a:avLst/>
          </a:prstGeom>
          <a:noFill/>
        </p:spPr>
        <p:txBody>
          <a:bodyPr wrap="square">
            <a:spAutoFit/>
          </a:bodyPr>
          <a:lstStyle/>
          <a:p>
            <a:r>
              <a:rPr lang="vi-VN" sz="2800" b="0" i="0">
                <a:solidFill>
                  <a:srgbClr val="000000"/>
                </a:solidFill>
                <a:effectLst/>
                <a:latin typeface="Nunito Black" pitchFamily="2" charset="0"/>
              </a:rPr>
              <a:t>Em suy nghĩ và đưa ra ý kiến của mình về lợi ích của việc biết bơi.</a:t>
            </a:r>
            <a:endParaRPr lang="en-US" sz="2800">
              <a:latin typeface="Nunito Black" pitchFamily="2" charset="0"/>
            </a:endParaRPr>
          </a:p>
        </p:txBody>
      </p:sp>
      <p:pic>
        <p:nvPicPr>
          <p:cNvPr id="4" name="Picture 3">
            <a:extLst>
              <a:ext uri="{FF2B5EF4-FFF2-40B4-BE49-F238E27FC236}">
                <a16:creationId xmlns=""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0" i="0">
                <a:solidFill>
                  <a:srgbClr val="002060"/>
                </a:solidFill>
                <a:effectLst/>
                <a:latin typeface="Nunito Black" pitchFamily="2" charset="0"/>
              </a:rPr>
              <a:t>Những lợi ích của việc biết bơi là:</a:t>
            </a:r>
          </a:p>
          <a:p>
            <a:pPr algn="just"/>
            <a:r>
              <a:rPr lang="vi-VN" sz="2800" b="0" i="0">
                <a:solidFill>
                  <a:srgbClr val="002060"/>
                </a:solidFill>
                <a:effectLst/>
                <a:latin typeface="Nunito Black" pitchFamily="2" charset="0"/>
              </a:rPr>
              <a:t>- Phòng tránh những nguy hiểm khi ở vùng sông nước</a:t>
            </a:r>
          </a:p>
          <a:p>
            <a:pPr algn="just"/>
            <a:r>
              <a:rPr lang="vi-VN" sz="2800" b="0" i="0">
                <a:solidFill>
                  <a:srgbClr val="002060"/>
                </a:solidFill>
                <a:effectLst/>
                <a:latin typeface="Nunito Black" pitchFamily="2" charset="0"/>
              </a:rPr>
              <a:t>- Tăng chiều cao</a:t>
            </a:r>
          </a:p>
          <a:p>
            <a:pPr algn="just"/>
            <a:r>
              <a:rPr lang="vi-VN" sz="2800" b="0" i="0">
                <a:solidFill>
                  <a:srgbClr val="002060"/>
                </a:solidFill>
                <a:effectLst/>
                <a:latin typeface="Nunito Black" pitchFamily="2" charset="0"/>
              </a:rPr>
              <a:t>- Tăng cường sức khỏe</a:t>
            </a:r>
          </a:p>
        </p:txBody>
      </p:sp>
    </p:spTree>
    <p:extLst>
      <p:ext uri="{BB962C8B-B14F-4D97-AF65-F5344CB8AC3E}">
        <p14:creationId xmlns:p14="http://schemas.microsoft.com/office/powerpoint/2010/main" val="2521208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33C6CC8-61B6-F4F1-DAB4-80466CB6D5D5}"/>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3" name="Rectangle: Rounded Corners 2">
            <a:extLst>
              <a:ext uri="{FF2B5EF4-FFF2-40B4-BE49-F238E27FC236}">
                <a16:creationId xmlns="" xmlns:a16="http://schemas.microsoft.com/office/drawing/2014/main" id="{D218FEBB-9D3F-9D1C-A156-8559B9FCAD57}"/>
              </a:ext>
            </a:extLst>
          </p:cNvPr>
          <p:cNvSpPr/>
          <p:nvPr/>
        </p:nvSpPr>
        <p:spPr>
          <a:xfrm>
            <a:off x="381000" y="381000"/>
            <a:ext cx="8870950" cy="695148"/>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2. Chọn ng hoặc ngh thay cho ô vuông.</a:t>
            </a:r>
            <a:r>
              <a:rPr kumimoji="0" lang="vi-VN" sz="3200" b="1"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
            </a:r>
            <a:b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
            </a:r>
            <a:b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8" name="Picture 2" descr="Cậu Bé Suy Nghĩ Về Vấn đề Dễ Thương Hình ảnh | Định dạng hình ảnh PSD  401077661| vn.lovepik.com">
            <a:extLst>
              <a:ext uri="{FF2B5EF4-FFF2-40B4-BE49-F238E27FC236}">
                <a16:creationId xmlns="" xmlns:a16="http://schemas.microsoft.com/office/drawing/2014/main" id="{54275E93-ADE6-CB9D-2B4E-700415DAB7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3167">
                        <a14:foregroundMark x1="60083" y1="16917" x2="93167" y2="40500"/>
                        <a14:foregroundMark x1="93167" y1="40500" x2="93167" y2="40500"/>
                        <a14:foregroundMark x1="53917" y1="31583" x2="85083" y2="28333"/>
                        <a14:foregroundMark x1="85083" y1="28333" x2="85083" y2="28333"/>
                        <a14:foregroundMark x1="28176" y1="52037" x2="35167" y2="69750"/>
                        <a14:foregroundMark x1="35167" y1="69750" x2="35167" y2="69750"/>
                        <a14:foregroundMark x1="33561" y1="50325" x2="43167" y2="59083"/>
                        <a14:foregroundMark x1="21583" y1="49833" x2="22667" y2="56833"/>
                        <a14:foregroundMark x1="22083" y1="47083" x2="22318" y2="47219"/>
                        <a14:foregroundMark x1="24167" y1="71583" x2="32583" y2="76083"/>
                        <a14:foregroundMark x1="32583" y1="76083" x2="33833" y2="76250"/>
                        <a14:foregroundMark x1="40417" y1="71667" x2="38750" y2="73000"/>
                        <a14:backgroundMark x1="22250" y1="42750" x2="42333" y2="48167"/>
                        <a14:backgroundMark x1="42333" y1="48167" x2="42417" y2="48083"/>
                        <a14:backgroundMark x1="23417" y1="45667" x2="35500" y2="47583"/>
                        <a14:backgroundMark x1="25750" y1="48667" x2="30083" y2="49333"/>
                      </a14:backgroundRemoval>
                    </a14:imgEffect>
                  </a14:imgLayer>
                </a14:imgProps>
              </a:ext>
              <a:ext uri="{28A0092B-C50C-407E-A947-70E740481C1C}">
                <a14:useLocalDpi xmlns:a14="http://schemas.microsoft.com/office/drawing/2010/main" val="0"/>
              </a:ext>
            </a:extLst>
          </a:blip>
          <a:srcRect l="43027" t="8888" b="50067"/>
          <a:stretch/>
        </p:blipFill>
        <p:spPr bwMode="auto">
          <a:xfrm>
            <a:off x="1143000" y="2057400"/>
            <a:ext cx="3998544" cy="3323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7A209DF4-43FC-B5A5-4D28-A5F988890B76}"/>
              </a:ext>
            </a:extLst>
          </p:cNvPr>
          <p:cNvSpPr txBox="1"/>
          <p:nvPr/>
        </p:nvSpPr>
        <p:spPr>
          <a:xfrm>
            <a:off x="1447800" y="2954930"/>
            <a:ext cx="3290296" cy="3046988"/>
          </a:xfrm>
          <a:prstGeom prst="rect">
            <a:avLst/>
          </a:prstGeom>
          <a:noFill/>
        </p:spPr>
        <p:txBody>
          <a:bodyPr wrap="square">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Em đọc kĩ khổ thơ và điền </a:t>
            </a:r>
            <a:r>
              <a:rPr kumimoji="0" lang="vi-VN" sz="3200" b="1"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ng</a:t>
            </a: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hoặc </a:t>
            </a:r>
            <a:r>
              <a:rPr kumimoji="0" lang="vi-VN" sz="32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ngh</a:t>
            </a: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phù hợp.</a:t>
            </a: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a: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pic>
        <p:nvPicPr>
          <p:cNvPr id="15" name="Picture 2">
            <a:extLst>
              <a:ext uri="{FF2B5EF4-FFF2-40B4-BE49-F238E27FC236}">
                <a16:creationId xmlns="" xmlns:a16="http://schemas.microsoft.com/office/drawing/2014/main" id="{3028E473-B4B9-70B7-1470-9A5B3700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544" y="1752601"/>
            <a:ext cx="6821856" cy="4249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9550EE21-BDD4-17F8-073C-B0AA6D989000}"/>
              </a:ext>
            </a:extLst>
          </p:cNvPr>
          <p:cNvSpPr txBox="1"/>
          <p:nvPr/>
        </p:nvSpPr>
        <p:spPr>
          <a:xfrm>
            <a:off x="5867400" y="2716948"/>
            <a:ext cx="5771853" cy="3046988"/>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Vui sao đàn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é con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Miệng chúng cười mủm mỉm</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Mắt chúng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ơ </a:t>
            </a:r>
            <a:r>
              <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ác tròn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Nhìn tay </a:t>
            </a:r>
            <a:r>
              <a:rPr kumimoji="0" lang="en-US" sz="1100" b="1"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ười giơ đếm</a:t>
            </a:r>
          </a:p>
          <a:p>
            <a:pPr marL="0" marR="0" lvl="0" indent="0" algn="l"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r>
            <a:b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
        <p:nvSpPr>
          <p:cNvPr id="18" name="TextBox 17">
            <a:extLst>
              <a:ext uri="{FF2B5EF4-FFF2-40B4-BE49-F238E27FC236}">
                <a16:creationId xmlns="" xmlns:a16="http://schemas.microsoft.com/office/drawing/2014/main" id="{8FCB71BF-E0C7-AD46-A4C2-F039DC0EE692}"/>
              </a:ext>
            </a:extLst>
          </p:cNvPr>
          <p:cNvSpPr txBox="1"/>
          <p:nvPr/>
        </p:nvSpPr>
        <p:spPr>
          <a:xfrm>
            <a:off x="2286000" y="1630681"/>
            <a:ext cx="45719" cy="4571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 xmlns:a16="http://schemas.microsoft.com/office/drawing/2014/main" id="{28F9BE41-9531-6D54-321C-BC6491E03C57}"/>
              </a:ext>
            </a:extLst>
          </p:cNvPr>
          <p:cNvSpPr txBox="1"/>
          <p:nvPr/>
        </p:nvSpPr>
        <p:spPr>
          <a:xfrm>
            <a:off x="93726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
        <p:nvSpPr>
          <p:cNvPr id="21" name="TextBox 20">
            <a:extLst>
              <a:ext uri="{FF2B5EF4-FFF2-40B4-BE49-F238E27FC236}">
                <a16:creationId xmlns="" xmlns:a16="http://schemas.microsoft.com/office/drawing/2014/main" id="{2D3C2A92-7398-1F81-81BB-B729765C6AD2}"/>
              </a:ext>
            </a:extLst>
          </p:cNvPr>
          <p:cNvSpPr txBox="1"/>
          <p:nvPr/>
        </p:nvSpPr>
        <p:spPr>
          <a:xfrm>
            <a:off x="8229600" y="2716948"/>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ngh</a:t>
            </a:r>
          </a:p>
        </p:txBody>
      </p:sp>
      <p:sp>
        <p:nvSpPr>
          <p:cNvPr id="23" name="TextBox 22">
            <a:extLst>
              <a:ext uri="{FF2B5EF4-FFF2-40B4-BE49-F238E27FC236}">
                <a16:creationId xmlns="" xmlns:a16="http://schemas.microsoft.com/office/drawing/2014/main" id="{CFF006C7-892F-EE30-FC18-25905981AA4F}"/>
              </a:ext>
            </a:extLst>
          </p:cNvPr>
          <p:cNvSpPr txBox="1"/>
          <p:nvPr/>
        </p:nvSpPr>
        <p:spPr>
          <a:xfrm>
            <a:off x="81534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
        <p:nvSpPr>
          <p:cNvPr id="25" name="TextBox 24">
            <a:extLst>
              <a:ext uri="{FF2B5EF4-FFF2-40B4-BE49-F238E27FC236}">
                <a16:creationId xmlns="" xmlns:a16="http://schemas.microsoft.com/office/drawing/2014/main" id="{B20ADF9E-897E-CEA1-BD55-1DA03BE26D92}"/>
              </a:ext>
            </a:extLst>
          </p:cNvPr>
          <p:cNvSpPr txBox="1"/>
          <p:nvPr/>
        </p:nvSpPr>
        <p:spPr>
          <a:xfrm>
            <a:off x="7620000" y="4191000"/>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Tree>
    <p:extLst>
      <p:ext uri="{BB962C8B-B14F-4D97-AF65-F5344CB8AC3E}">
        <p14:creationId xmlns:p14="http://schemas.microsoft.com/office/powerpoint/2010/main" val="17044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C0FB3CE-570E-DB57-3DE7-CDCA68ED8BA9}"/>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 name="Rectangle: Rounded Corners 3">
            <a:extLst>
              <a:ext uri="{FF2B5EF4-FFF2-40B4-BE49-F238E27FC236}">
                <a16:creationId xmlns="" xmlns:a16="http://schemas.microsoft.com/office/drawing/2014/main" id="{C8EEEAC8-3763-E9DA-CFE2-7372670F2BF9}"/>
              </a:ext>
            </a:extLst>
          </p:cNvPr>
          <p:cNvSpPr/>
          <p:nvPr/>
        </p:nvSpPr>
        <p:spPr>
          <a:xfrm>
            <a:off x="381000" y="381000"/>
            <a:ext cx="10363200" cy="1015662"/>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3. </a:t>
            </a:r>
            <a: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Tìm và viết từ ngữ có tiếng bắt đầu bằng ng hoặc ngh chỉ hoạt động của các bạn nhỏ trong tranh.</a:t>
            </a: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2052" name="Picture 4">
            <a:extLst>
              <a:ext uri="{FF2B5EF4-FFF2-40B4-BE49-F238E27FC236}">
                <a16:creationId xmlns="" xmlns:a16="http://schemas.microsoft.com/office/drawing/2014/main" id="{E422B948-7F37-2671-F475-E79DCF293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9372600" cy="2173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oggang.com : เนยสีฟ้า : 62 - ป้ายสำหรับพิมพ์ข้อความ">
            <a:extLst>
              <a:ext uri="{FF2B5EF4-FFF2-40B4-BE49-F238E27FC236}">
                <a16:creationId xmlns="" xmlns:a16="http://schemas.microsoft.com/office/drawing/2014/main" id="{27C80876-A8C3-E977-8AE5-39AD879C3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3933756"/>
            <a:ext cx="61722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8C71718A-E62C-AA7C-8B63-1B7AEF2C9333}"/>
              </a:ext>
            </a:extLst>
          </p:cNvPr>
          <p:cNvSpPr txBox="1"/>
          <p:nvPr/>
        </p:nvSpPr>
        <p:spPr>
          <a:xfrm>
            <a:off x="4038600" y="4495800"/>
            <a:ext cx="6094770" cy="3108543"/>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1: ngoắc tay</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2: nghe ngóng</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3: nghi ngờ</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4: ngẩng đầu</a:t>
            </a:r>
          </a:p>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645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a:extLst>
              <a:ext uri="{FF2B5EF4-FFF2-40B4-BE49-F238E27FC236}">
                <a16:creationId xmlns=""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 xmlns:a16="http://schemas.microsoft.com/office/drawing/2014/main" id="{A55993E6-0CDA-F0F4-7EA5-C2E4DA3ADE74}"/>
              </a:ext>
            </a:extLst>
          </p:cNvPr>
          <p:cNvSpPr txBox="1"/>
          <p:nvPr/>
        </p:nvSpPr>
        <p:spPr>
          <a:xfrm>
            <a:off x="6324600" y="1447800"/>
            <a:ext cx="6197600" cy="3710427"/>
          </a:xfrm>
          <a:prstGeom prst="rect">
            <a:avLst/>
          </a:prstGeom>
        </p:spPr>
        <p:txBody>
          <a:bodyPr vert="horz" lIns="60960" tIns="30480" rIns="60960" bIns="30480" rtlCol="0" anchor="t">
            <a:normAutofit/>
          </a:bodyPr>
          <a:lstStyle/>
          <a:p>
            <a:pPr marL="0" marR="0" lvl="0" indent="0" algn="l" defTabSz="609468" rtl="0" eaLnBrk="1" fontAlgn="auto" latinLnBrk="0" hangingPunct="1">
              <a:lnSpc>
                <a:spcPct val="90000"/>
              </a:lnSpc>
              <a:spcBef>
                <a:spcPts val="0"/>
              </a:spcBef>
              <a:spcAft>
                <a:spcPts val="400"/>
              </a:spcAft>
              <a:buClrTx/>
              <a:buSzTx/>
              <a:buFontTx/>
              <a:buNone/>
              <a:tabLst/>
              <a:defRPr/>
            </a:pPr>
            <a:r>
              <a:rPr kumimoji="0" lang="en-US" sz="6600" b="1" i="0" u="none" strike="noStrike" kern="1200" cap="none" spc="0" normalizeH="0" baseline="0" noProof="0">
                <a:ln>
                  <a:noFill/>
                </a:ln>
                <a:solidFill>
                  <a:srgbClr val="0070C0"/>
                </a:solidFill>
                <a:effectLst/>
                <a:uLnTx/>
                <a:uFillTx/>
                <a:latin typeface="Gluten" pitchFamily="2" charset="0"/>
                <a:ea typeface="+mn-ea"/>
                <a:cs typeface="+mn-cs"/>
              </a:rPr>
              <a:t>VẬN DỤNG</a:t>
            </a:r>
          </a:p>
        </p:txBody>
      </p:sp>
      <p:cxnSp>
        <p:nvCxnSpPr>
          <p:cNvPr id="23" name="Straight Connector 22">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75602" y="3175000"/>
            <a:ext cx="2258829" cy="2466331"/>
          </a:xfrm>
          <a:prstGeom prst="rect">
            <a:avLst/>
          </a:prstGeom>
        </p:spPr>
      </p:pic>
    </p:spTree>
    <p:extLst>
      <p:ext uri="{BB962C8B-B14F-4D97-AF65-F5344CB8AC3E}">
        <p14:creationId xmlns:p14="http://schemas.microsoft.com/office/powerpoint/2010/main" val="3385660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8DAAB828-02C8-4111-AC14-FF5ACEDDF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2">
            <a:extLst>
              <a:ext uri="{FF2B5EF4-FFF2-40B4-BE49-F238E27FC236}">
                <a16:creationId xmlns=""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 xmlns:a16="http://schemas.microsoft.com/office/drawing/2014/main" id="{C32D4553-E775-4F16-9A6F-FED8D166A5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 xmlns:a16="http://schemas.microsoft.com/office/drawing/2014/main" id="{50F864A1-23CF-4954-887F-3C4458622A68}"/>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 xmlns:a16="http://schemas.microsoft.com/office/drawing/2014/main" id="{8D313E8C-7457-407E-BDA5-EACA44D38247}"/>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 xmlns:a16="http://schemas.microsoft.com/office/drawing/2014/main" id="{D2298FD8-A958-DA8A-8B30-0E134102C9F2}"/>
              </a:ext>
            </a:extLst>
          </p:cNvPr>
          <p:cNvSpPr txBox="1"/>
          <p:nvPr/>
        </p:nvSpPr>
        <p:spPr>
          <a:xfrm>
            <a:off x="2104363" y="1298518"/>
            <a:ext cx="6844520" cy="2123658"/>
          </a:xfrm>
          <a:prstGeom prst="rect">
            <a:avLst/>
          </a:prstGeom>
          <a:noFill/>
        </p:spPr>
        <p:txBody>
          <a:bodyPr wrap="square" rtlCol="0">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Nunito Black" panose="00000A00000000000000" pitchFamily="2" charset="0"/>
                <a:ea typeface="+mn-ea"/>
                <a:cs typeface="+mn-cs"/>
              </a:rPr>
              <a:t>Viết 2 – 3 câu ghi lại những việc em đã làm trong ngày hôm nay</a:t>
            </a:r>
            <a:endParaRPr kumimoji="0" lang="vi-VN" sz="44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609518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EAD9273-BE1F-D0F0-2019-F3824A37B0CB}"/>
              </a:ext>
            </a:extLst>
          </p:cNvPr>
          <p:cNvPicPr>
            <a:picLocks noChangeAspect="1"/>
          </p:cNvPicPr>
          <p:nvPr/>
        </p:nvPicPr>
        <p:blipFill rotWithShape="1">
          <a:blip r:embed="rId2"/>
          <a:srcRect t="19"/>
          <a:stretch/>
        </p:blipFill>
        <p:spPr>
          <a:xfrm>
            <a:off x="13" y="1283"/>
            <a:ext cx="12191987" cy="6856718"/>
          </a:xfrm>
          <a:prstGeom prst="rect">
            <a:avLst/>
          </a:prstGeom>
        </p:spPr>
      </p:pic>
      <p:pic>
        <p:nvPicPr>
          <p:cNvPr id="2" name="图片 2">
            <a:extLst>
              <a:ext uri="{FF2B5EF4-FFF2-40B4-BE49-F238E27FC236}">
                <a16:creationId xmlns="" xmlns:a16="http://schemas.microsoft.com/office/drawing/2014/main" id="{CDB693C2-6062-F8B5-60B8-D81B3212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10134600" cy="60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E81E9F4E-35B1-5B0C-24F8-5639F04A4A10}"/>
              </a:ext>
            </a:extLst>
          </p:cNvPr>
          <p:cNvSpPr txBox="1"/>
          <p:nvPr/>
        </p:nvSpPr>
        <p:spPr>
          <a:xfrm>
            <a:off x="3124200" y="2971800"/>
            <a:ext cx="6430309" cy="1500627"/>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ts val="0"/>
              </a:spcBef>
              <a:spcAft>
                <a:spcPts val="400"/>
              </a:spcAft>
              <a:buClrTx/>
              <a:buSzTx/>
              <a:buFontTx/>
              <a:buNone/>
              <a:tabLst/>
              <a:defRPr/>
            </a:pPr>
            <a: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Em liên hệ bản thân và viết về những việc mình đã làm trong ngày.</a:t>
            </a:r>
            <a:b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br>
            <a: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
            </a:r>
            <a:b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br>
            <a:endParaRPr kumimoji="0" lang="en-US" sz="4000" b="1" i="0" u="none" strike="noStrike" kern="1200" cap="none" spc="0" normalizeH="0" baseline="0" noProof="0">
              <a:ln>
                <a:noFill/>
              </a:ln>
              <a:solidFill>
                <a:srgbClr val="FFFF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312760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DBC6133C-0615-4CE4-9132-37E609A9BD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AAEE99EF-50D1-D53E-7521-F7E4E2CE472B}"/>
              </a:ext>
            </a:extLst>
          </p:cNvPr>
          <p:cNvSpPr txBox="1"/>
          <p:nvPr/>
        </p:nvSpPr>
        <p:spPr>
          <a:xfrm>
            <a:off x="594970" y="1676015"/>
            <a:ext cx="6670136" cy="120036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rPr>
              <a:t>Tham khảo:</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endParaRPr>
          </a:p>
        </p:txBody>
      </p:sp>
      <p:sp>
        <p:nvSpPr>
          <p:cNvPr id="12" name="Rectangle 11">
            <a:extLst>
              <a:ext uri="{FF2B5EF4-FFF2-40B4-BE49-F238E27FC236}">
                <a16:creationId xmlns="" xmlns:a16="http://schemas.microsoft.com/office/drawing/2014/main" id="{169CC832-2974-4E8D-90ED-3E2941BA73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 xmlns:a16="http://schemas.microsoft.com/office/drawing/2014/main" id="{4308E31E-EFD7-8DB5-60C5-54253A72F8D6}"/>
              </a:ext>
            </a:extLst>
          </p:cNvPr>
          <p:cNvSpPr>
            <a:spLocks noChangeArrowheads="1"/>
          </p:cNvSpPr>
          <p:nvPr/>
        </p:nvSpPr>
        <p:spPr bwMode="auto">
          <a:xfrm>
            <a:off x="221551" y="2031101"/>
            <a:ext cx="5500177"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36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Sáng nay, em đã dậy sớm. Em cùng bố tập thể dục ở sân. Sau đó, hai bố con vào vệ sinh cá nhân, ăn sáng rồi bố đưa em đến trường. </a:t>
            </a:r>
          </a:p>
        </p:txBody>
      </p:sp>
      <p:sp>
        <p:nvSpPr>
          <p:cNvPr id="14" name="Rectangle 13">
            <a:extLst>
              <a:ext uri="{FF2B5EF4-FFF2-40B4-BE49-F238E27FC236}">
                <a16:creationId xmlns="" xmlns:a16="http://schemas.microsoft.com/office/drawing/2014/main" id="{55222F96-971A-4F90-B841-6BAB416C7A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 xmlns:a16="http://schemas.microsoft.com/office/drawing/2014/main" id="{08980754-6F4B-43C9-B9BE-127B6BED65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 xmlns:a16="http://schemas.microsoft.com/office/drawing/2014/main"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a:extLst>
              <a:ext uri="{FF2B5EF4-FFF2-40B4-BE49-F238E27FC236}">
                <a16:creationId xmlns="" xmlns:a16="http://schemas.microsoft.com/office/drawing/2014/main" id="{200AA497-06B4-B734-8FD5-30DA040D3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987738" y="1430769"/>
            <a:ext cx="5628018" cy="3763592"/>
          </a:xfrm>
          <a:prstGeom prst="rect">
            <a:avLst/>
          </a:prstGeom>
        </p:spPr>
      </p:pic>
    </p:spTree>
    <p:extLst>
      <p:ext uri="{BB962C8B-B14F-4D97-AF65-F5344CB8AC3E}">
        <p14:creationId xmlns:p14="http://schemas.microsoft.com/office/powerpoint/2010/main" val="3845684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1F497D"/>
                </a:solidFill>
                <a:effectLst/>
                <a:uLnTx/>
                <a:uFillTx/>
                <a:latin typeface="Gluten" pitchFamily="2" charset="0"/>
                <a:ea typeface="+mn-ea"/>
                <a:cs typeface="+mn-cs"/>
              </a:rPr>
              <a:t>Củng cố                     Dặn dò</a:t>
            </a:r>
          </a:p>
        </p:txBody>
      </p:sp>
      <p:pic>
        <p:nvPicPr>
          <p:cNvPr id="3" name="Picture 4">
            <a:extLst>
              <a:ext uri="{FF2B5EF4-FFF2-40B4-BE49-F238E27FC236}">
                <a16:creationId xmlns=""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877201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8DAAB828-02C8-4111-AC14-FF5ACEDDF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 xmlns:a16="http://schemas.microsoft.com/office/drawing/2014/main" id="{C32D4553-E775-4F16-9A6F-FED8D166A5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 xmlns:a16="http://schemas.microsoft.com/office/drawing/2014/main" id="{50F864A1-23CF-4954-887F-3C4458622A68}"/>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 xmlns:a16="http://schemas.microsoft.com/office/drawing/2014/main" id="{8D313E8C-7457-407E-BDA5-EACA44D38247}"/>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Gluten" pitchFamily="2" charset="0"/>
              </a:rPr>
              <a:t>Hẹn gặp lại</a:t>
            </a:r>
          </a:p>
          <a:p>
            <a:pPr algn="ctr"/>
            <a:r>
              <a:rPr lang="en-US" sz="5334" b="1">
                <a:solidFill>
                  <a:srgbClr val="FFFF00"/>
                </a:solidFill>
                <a:latin typeface="Gluten" pitchFamily="2"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
        <p:nvSpPr>
          <p:cNvPr id="9" name="TextBox 8">
            <a:extLst>
              <a:ext uri="{FF2B5EF4-FFF2-40B4-BE49-F238E27FC236}">
                <a16:creationId xmlns="" xmlns:a16="http://schemas.microsoft.com/office/drawing/2014/main" id="{3568118B-7D6A-40D6-28F0-A228320A515B}"/>
              </a:ext>
            </a:extLst>
          </p:cNvPr>
          <p:cNvSpPr txBox="1"/>
          <p:nvPr/>
        </p:nvSpPr>
        <p:spPr>
          <a:xfrm>
            <a:off x="3291876" y="847070"/>
            <a:ext cx="5699724" cy="3420130"/>
          </a:xfrm>
          <a:prstGeom prst="cloud">
            <a:avLst/>
          </a:prstGeom>
          <a:solidFill>
            <a:schemeClr val="accent6">
              <a:lumMod val="40000"/>
              <a:lumOff val="60000"/>
            </a:schemeClr>
          </a:solidFill>
          <a:ln w="28575">
            <a:solidFill>
              <a:srgbClr val="C00000"/>
            </a:solidFill>
            <a:prstDash val="lgDash"/>
          </a:ln>
        </p:spPr>
        <p:txBody>
          <a:bodyPr wrap="square" rtlCol="0">
            <a:spAutoFit/>
          </a:bodyPr>
          <a:lstStyle/>
          <a:p>
            <a:pPr algn="ctr"/>
            <a:r>
              <a:rPr lang="en-US" sz="2800">
                <a:latin typeface="Nunito Black" pitchFamily="2" charset="0"/>
              </a:rPr>
              <a:t>Cách trình bày tranh minh họa của bài tập đọc này có gì khác so với các bài tập đọc trước?</a:t>
            </a:r>
          </a:p>
        </p:txBody>
      </p:sp>
    </p:spTree>
    <p:extLst>
      <p:ext uri="{BB962C8B-B14F-4D97-AF65-F5344CB8AC3E}">
        <p14:creationId xmlns:p14="http://schemas.microsoft.com/office/powerpoint/2010/main" val="4262991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529D81-0975-54BB-A9F7-41C0969C22CD}"/>
              </a:ext>
            </a:extLst>
          </p:cNvPr>
          <p:cNvSpPr txBox="1"/>
          <p:nvPr/>
        </p:nvSpPr>
        <p:spPr>
          <a:xfrm>
            <a:off x="3581400" y="1905000"/>
            <a:ext cx="7823200" cy="707886"/>
          </a:xfrm>
          <a:prstGeom prst="rect">
            <a:avLst/>
          </a:prstGeom>
          <a:noFill/>
        </p:spPr>
        <p:txBody>
          <a:bodyPr wrap="square" rtlCol="0">
            <a:spAutoFit/>
          </a:bodyPr>
          <a:lstStyle/>
          <a:p>
            <a:r>
              <a:rPr lang="en-US" sz="4000" dirty="0">
                <a:solidFill>
                  <a:srgbClr val="FF0000"/>
                </a:solidFill>
                <a:latin typeface="Nunito Black" pitchFamily="2" charset="0"/>
              </a:rPr>
              <a:t>BÀI 5: NHẬT KÍ TẬP BƠI</a:t>
            </a:r>
          </a:p>
        </p:txBody>
      </p:sp>
      <p:sp>
        <p:nvSpPr>
          <p:cNvPr id="3" name="TextBox 2">
            <a:extLst>
              <a:ext uri="{FF2B5EF4-FFF2-40B4-BE49-F238E27FC236}">
                <a16:creationId xmlns="" xmlns:a16="http://schemas.microsoft.com/office/drawing/2014/main" id="{D2CD0BCE-D623-2342-385E-04F42DE669AA}"/>
              </a:ext>
            </a:extLst>
          </p:cNvPr>
          <p:cNvSpPr txBox="1"/>
          <p:nvPr/>
        </p:nvSpPr>
        <p:spPr>
          <a:xfrm>
            <a:off x="838200" y="381000"/>
            <a:ext cx="10261600" cy="1323439"/>
          </a:xfrm>
          <a:prstGeom prst="rect">
            <a:avLst/>
          </a:prstGeom>
          <a:noFill/>
        </p:spPr>
        <p:txBody>
          <a:bodyPr wrap="square" rtlCol="0">
            <a:spAutoFit/>
          </a:bodyPr>
          <a:lstStyle/>
          <a:p>
            <a:r>
              <a:rPr lang="en-US" sz="4000" b="1" dirty="0" err="1">
                <a:solidFill>
                  <a:srgbClr val="7030A0"/>
                </a:solidFill>
                <a:latin typeface="Nunito Black" pitchFamily="2" charset="0"/>
              </a:rPr>
              <a:t>Thứ</a:t>
            </a:r>
            <a:r>
              <a:rPr lang="en-US" sz="4000" b="1" dirty="0">
                <a:solidFill>
                  <a:srgbClr val="7030A0"/>
                </a:solidFill>
                <a:latin typeface="Nunito Black" pitchFamily="2" charset="0"/>
              </a:rPr>
              <a:t> </a:t>
            </a:r>
            <a:r>
              <a:rPr lang="en-US" sz="4000" b="1" dirty="0" smtClean="0">
                <a:solidFill>
                  <a:srgbClr val="7030A0"/>
                </a:solidFill>
                <a:latin typeface="Nunito Black" pitchFamily="2" charset="0"/>
              </a:rPr>
              <a:t> </a:t>
            </a:r>
            <a:r>
              <a:rPr lang="en-US" sz="4000" b="1" dirty="0" err="1" smtClean="0">
                <a:solidFill>
                  <a:srgbClr val="7030A0"/>
                </a:solidFill>
                <a:latin typeface="Nunito Black" pitchFamily="2" charset="0"/>
              </a:rPr>
              <a:t>hai</a:t>
            </a:r>
            <a:r>
              <a:rPr lang="en-US" sz="4000" b="1" dirty="0" smtClean="0">
                <a:solidFill>
                  <a:srgbClr val="7030A0"/>
                </a:solidFill>
                <a:latin typeface="Nunito Black" pitchFamily="2" charset="0"/>
              </a:rPr>
              <a:t> </a:t>
            </a:r>
            <a:r>
              <a:rPr lang="en-US" sz="4000" b="1" dirty="0" err="1" smtClean="0">
                <a:solidFill>
                  <a:srgbClr val="7030A0"/>
                </a:solidFill>
                <a:latin typeface="Nunito Black" pitchFamily="2" charset="0"/>
              </a:rPr>
              <a:t>ngày</a:t>
            </a:r>
            <a:r>
              <a:rPr lang="en-US" sz="4000" b="1" dirty="0" smtClean="0">
                <a:solidFill>
                  <a:srgbClr val="7030A0"/>
                </a:solidFill>
                <a:latin typeface="Nunito Black" pitchFamily="2" charset="0"/>
              </a:rPr>
              <a:t> 18 </a:t>
            </a:r>
            <a:r>
              <a:rPr lang="en-US" sz="4000" b="1" dirty="0" err="1" smtClean="0">
                <a:solidFill>
                  <a:srgbClr val="7030A0"/>
                </a:solidFill>
                <a:latin typeface="Nunito Black" pitchFamily="2" charset="0"/>
              </a:rPr>
              <a:t>tháng</a:t>
            </a:r>
            <a:r>
              <a:rPr lang="en-US" sz="4000" b="1" dirty="0" smtClean="0">
                <a:solidFill>
                  <a:srgbClr val="7030A0"/>
                </a:solidFill>
                <a:latin typeface="Nunito Black" pitchFamily="2" charset="0"/>
              </a:rPr>
              <a:t> 9 </a:t>
            </a:r>
            <a:r>
              <a:rPr lang="en-US" sz="4000" b="1" dirty="0" err="1" smtClean="0">
                <a:solidFill>
                  <a:srgbClr val="7030A0"/>
                </a:solidFill>
                <a:latin typeface="Nunito Black" pitchFamily="2" charset="0"/>
              </a:rPr>
              <a:t>năm</a:t>
            </a:r>
            <a:r>
              <a:rPr lang="en-US" sz="4000" b="1" dirty="0" smtClean="0">
                <a:solidFill>
                  <a:srgbClr val="7030A0"/>
                </a:solidFill>
                <a:latin typeface="Nunito Black" pitchFamily="2" charset="0"/>
              </a:rPr>
              <a:t> 2023</a:t>
            </a:r>
            <a:endParaRPr lang="en-US" sz="4000" b="1" dirty="0">
              <a:solidFill>
                <a:srgbClr val="7030A0"/>
              </a:solidFill>
              <a:latin typeface="Nunito Black" pitchFamily="2" charset="0"/>
            </a:endParaRPr>
          </a:p>
          <a:p>
            <a:pPr algn="ctr"/>
            <a:r>
              <a:rPr lang="en-US" sz="4000" b="1" dirty="0" err="1">
                <a:solidFill>
                  <a:schemeClr val="tx2">
                    <a:lumMod val="75000"/>
                  </a:schemeClr>
                </a:solidFill>
                <a:latin typeface="Nunito Black" pitchFamily="2" charset="0"/>
              </a:rPr>
              <a:t>Tiếng</a:t>
            </a:r>
            <a:r>
              <a:rPr lang="en-US" sz="4000" b="1" dirty="0">
                <a:solidFill>
                  <a:schemeClr val="tx2">
                    <a:lumMod val="75000"/>
                  </a:schemeClr>
                </a:solidFill>
                <a:latin typeface="Nunito Black" pitchFamily="2" charset="0"/>
              </a:rPr>
              <a:t> </a:t>
            </a:r>
            <a:r>
              <a:rPr lang="en-US" sz="4000" b="1" dirty="0" err="1">
                <a:solidFill>
                  <a:schemeClr val="tx2">
                    <a:lumMod val="75000"/>
                  </a:schemeClr>
                </a:solidFill>
                <a:latin typeface="Nunito Black" pitchFamily="2" charset="0"/>
              </a:rPr>
              <a:t>Việt</a:t>
            </a:r>
            <a:endParaRPr lang="en-US" sz="4000" b="1" dirty="0">
              <a:solidFill>
                <a:schemeClr val="tx2">
                  <a:lumMod val="75000"/>
                </a:schemeClr>
              </a:solidFill>
              <a:latin typeface="Nunito Black" pitchFamily="2" charset="0"/>
            </a:endParaRPr>
          </a:p>
        </p:txBody>
      </p:sp>
    </p:spTree>
    <p:extLst>
      <p:ext uri="{BB962C8B-B14F-4D97-AF65-F5344CB8AC3E}">
        <p14:creationId xmlns:p14="http://schemas.microsoft.com/office/powerpoint/2010/main" val="653467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000381" y="3628022"/>
            <a:ext cx="4949950" cy="3247382"/>
          </a:xfrm>
          <a:prstGeom prst="rect">
            <a:avLst/>
          </a:prstGeom>
          <a:ln>
            <a:noFill/>
          </a:ln>
          <a:effectLst>
            <a:softEdge rad="112500"/>
          </a:effectLst>
        </p:spPr>
      </p:pic>
      <p:sp>
        <p:nvSpPr>
          <p:cNvPr id="12" name="Rectangle 11">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200284"/>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pic>
        <p:nvPicPr>
          <p:cNvPr id="11" name="Picture 10">
            <a:extLst>
              <a:ext uri="{FF2B5EF4-FFF2-40B4-BE49-F238E27FC236}">
                <a16:creationId xmlns=""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rotWithShape="1">
          <a:blip r:embed="rId2"/>
          <a:srcRect l="15740" r="17639" b="1"/>
          <a:stretch/>
        </p:blipFill>
        <p:spPr>
          <a:xfrm>
            <a:off x="3989238" y="1055940"/>
            <a:ext cx="8153400" cy="5782627"/>
          </a:xfrm>
          <a:prstGeom prst="rect">
            <a:avLst/>
          </a:prstGeom>
        </p:spPr>
      </p:pic>
      <p:sp>
        <p:nvSpPr>
          <p:cNvPr id="15" name="Rectangle 14">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84423445-F1B6-A46B-8E5D-B172F5B148C7}"/>
              </a:ext>
            </a:extLst>
          </p:cNvPr>
          <p:cNvSpPr txBox="1"/>
          <p:nvPr/>
        </p:nvSpPr>
        <p:spPr>
          <a:xfrm>
            <a:off x="990600" y="182880"/>
            <a:ext cx="10820970" cy="3742762"/>
          </a:xfrm>
          <a:prstGeom prst="rect">
            <a:avLst/>
          </a:prstGeom>
        </p:spPr>
        <p:txBody>
          <a:bodyPr vert="horz" lIns="91440" tIns="45720" rIns="91440" bIns="45720" rtlCol="0">
            <a:normAutofit/>
          </a:bodyPr>
          <a:lstStyle/>
          <a:p>
            <a:pPr defTabSz="914400">
              <a:lnSpc>
                <a:spcPct val="90000"/>
              </a:lnSpc>
              <a:spcAft>
                <a:spcPts val="600"/>
              </a:spcAft>
            </a:pPr>
            <a:r>
              <a:rPr lang="en-US" sz="2800" b="0" i="0">
                <a:effectLst/>
                <a:latin typeface="Nunito Black" pitchFamily="2" charset="0"/>
              </a:rPr>
              <a:t>  Ngày… tháng…</a:t>
            </a:r>
          </a:p>
          <a:p>
            <a:pPr defTabSz="914400">
              <a:lnSpc>
                <a:spcPct val="90000"/>
              </a:lnSpc>
              <a:spcAft>
                <a:spcPts val="600"/>
              </a:spcAft>
            </a:pPr>
            <a:r>
              <a:rPr lang="en-US" sz="2800" b="0" i="0">
                <a:effectLst/>
                <a:latin typeface="Nunito Black" pitchFamily="2" charset="0"/>
              </a:rPr>
              <a:t>  Hôm nay, mình đã có cảm giác thích đi bơi. Mình không còn bị sặc nước nữa. Mình đã quen thở dưới nước rồi.</a:t>
            </a:r>
          </a:p>
          <a:p>
            <a:pPr defTabSz="914400">
              <a:lnSpc>
                <a:spcPct val="90000"/>
              </a:lnSpc>
              <a:spcAft>
                <a:spcPts val="600"/>
              </a:spcAft>
            </a:pPr>
            <a:r>
              <a:rPr lang="en-US" sz="2800" b="0" i="0">
                <a:effectLst/>
                <a:latin typeface="Nunito Black" pitchFamily="2" charset="0"/>
              </a:rPr>
              <a:t> 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5F3D7642-60E0-6454-6828-E428D7A309EA}"/>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84698283"/>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839</Words>
  <Application>Microsoft Office PowerPoint</Application>
  <PresentationFormat>Custom</PresentationFormat>
  <Paragraphs>182</Paragraphs>
  <Slides>47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Sigmar One</vt:lpstr>
      <vt:lpstr>Gluten</vt:lpstr>
      <vt:lpstr>Baloo 2 SemiBold</vt:lpstr>
      <vt:lpstr>#9Slide03 AmpleSoft Bold</vt:lpstr>
      <vt:lpstr>Calibri</vt:lpstr>
      <vt:lpstr>Open Sans</vt:lpstr>
      <vt:lpstr>Nunito Black</vt:lpstr>
      <vt:lpstr>Baloo 2 Medium</vt:lpstr>
      <vt:lpstr>Open Sans Extrabold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TINHTU</cp:lastModifiedBy>
  <cp:revision>15</cp:revision>
  <dcterms:created xsi:type="dcterms:W3CDTF">2006-08-16T00:00:00Z</dcterms:created>
  <dcterms:modified xsi:type="dcterms:W3CDTF">2024-09-23T04:03:59Z</dcterms:modified>
  <dc:identifier>DAFDiO2oNAs</dc:identifier>
</cp:coreProperties>
</file>