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 id="2147483731" r:id="rId2"/>
    <p:sldMasterId id="2147483744" r:id="rId3"/>
  </p:sldMasterIdLst>
  <p:sldIdLst>
    <p:sldId id="363" r:id="rId4"/>
    <p:sldId id="364" r:id="rId5"/>
    <p:sldId id="313" r:id="rId6"/>
    <p:sldId id="347" r:id="rId7"/>
    <p:sldId id="319" r:id="rId8"/>
    <p:sldId id="320" r:id="rId9"/>
    <p:sldId id="333" r:id="rId10"/>
    <p:sldId id="330" r:id="rId11"/>
    <p:sldId id="331" r:id="rId12"/>
    <p:sldId id="332" r:id="rId13"/>
    <p:sldId id="327" r:id="rId14"/>
    <p:sldId id="328" r:id="rId15"/>
    <p:sldId id="334" r:id="rId16"/>
    <p:sldId id="335" r:id="rId17"/>
    <p:sldId id="336" r:id="rId18"/>
    <p:sldId id="337" r:id="rId19"/>
    <p:sldId id="342" r:id="rId20"/>
    <p:sldId id="329" r:id="rId21"/>
    <p:sldId id="343" r:id="rId22"/>
    <p:sldId id="344" r:id="rId23"/>
    <p:sldId id="345" r:id="rId24"/>
    <p:sldId id="366" r:id="rId25"/>
    <p:sldId id="346" r:id="rId26"/>
    <p:sldId id="348" r:id="rId27"/>
    <p:sldId id="338" r:id="rId28"/>
    <p:sldId id="349" r:id="rId29"/>
    <p:sldId id="340" r:id="rId30"/>
    <p:sldId id="350" r:id="rId31"/>
    <p:sldId id="326" r:id="rId32"/>
    <p:sldId id="351" r:id="rId33"/>
    <p:sldId id="352" r:id="rId34"/>
    <p:sldId id="353" r:id="rId35"/>
    <p:sldId id="354" r:id="rId36"/>
    <p:sldId id="355" r:id="rId37"/>
    <p:sldId id="359" r:id="rId38"/>
    <p:sldId id="357" r:id="rId39"/>
    <p:sldId id="315" r:id="rId40"/>
    <p:sldId id="358" r:id="rId41"/>
  </p:sldIdLst>
  <p:sldSz cx="12192000" cy="6858000"/>
  <p:notesSz cx="6858000" cy="9144000"/>
  <p:embeddedFontLst>
    <p:embeddedFont>
      <p:font typeface="宋体" panose="02010600030101010101" pitchFamily="2" charset="-122"/>
      <p:regular r:id="rId42"/>
    </p:embeddedFont>
    <p:embeddedFont>
      <p:font typeface="#9Slide03 AmpleSoft Bold" panose="020B0604020202020204" charset="0"/>
      <p:regular r:id="rId43"/>
    </p:embeddedFont>
    <p:embeddedFont>
      <p:font typeface="Baloo 2 ExtraBold" pitchFamily="2" charset="0"/>
      <p:bold r:id="rId44"/>
    </p:embeddedFont>
    <p:embeddedFont>
      <p:font typeface="Baloo 2 SemiBold" pitchFamily="2" charset="0"/>
      <p:bold r:id="rId45"/>
    </p:embeddedFont>
    <p:embeddedFont>
      <p:font typeface="Bodoni MT Black" panose="02070A03080606020203" pitchFamily="18" charset="0"/>
      <p:bold r:id="rId46"/>
      <p:boldItalic r:id="rId47"/>
    </p:embeddedFont>
    <p:embeddedFont>
      <p:font typeface="Calibri" panose="020F0502020204030204" pitchFamily="34" charset="0"/>
      <p:regular r:id="rId48"/>
      <p:bold r:id="rId49"/>
      <p:italic r:id="rId50"/>
      <p:boldItalic r:id="rId51"/>
    </p:embeddedFont>
    <p:embeddedFont>
      <p:font typeface="KaiTi" panose="02010609060101010101" pitchFamily="49" charset="-122"/>
      <p:regular r:id="rId52"/>
    </p:embeddedFont>
    <p:embeddedFont>
      <p:font typeface="Meiryo" panose="020B0604030504040204" pitchFamily="34" charset="-128"/>
      <p:regular r:id="rId53"/>
      <p:bold r:id="rId54"/>
      <p:italic r:id="rId55"/>
      <p:boldItalic r:id="rId56"/>
    </p:embeddedFont>
    <p:embeddedFont>
      <p:font typeface="Microsoft YaHei" panose="020B0503020204020204" pitchFamily="34" charset="-122"/>
      <p:regular r:id="rId57"/>
      <p:bold r:id="rId58"/>
    </p:embeddedFont>
    <p:embeddedFont>
      <p:font typeface="Nunito Black" panose="00000A00000000000000" pitchFamily="2" charset="0"/>
      <p:bold r:id="rId59"/>
      <p:boldItalic r:id="rId60"/>
    </p:embeddedFont>
    <p:embeddedFont>
      <p:font typeface="Open Sans" panose="020B0606030504020204" pitchFamily="34" charset="0"/>
      <p:regular r:id="rId61"/>
      <p:bold r:id="rId62"/>
      <p:italic r:id="rId63"/>
      <p:boldItalic r:id="rId64"/>
    </p:embeddedFont>
    <p:embeddedFont>
      <p:font typeface="Sigmar One" panose="00000500000000000000" pitchFamily="2" charset="0"/>
      <p:regular r:id="rId6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5D10"/>
    <a:srgbClr val="000066"/>
    <a:srgbClr val="B0D9DB"/>
    <a:srgbClr val="FFFF99"/>
    <a:srgbClr val="FFCC00"/>
    <a:srgbClr val="FFCC66"/>
    <a:srgbClr val="FFA12A"/>
    <a:srgbClr val="17A54F"/>
    <a:srgbClr val="2178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65" d="100"/>
          <a:sy n="65" d="100"/>
        </p:scale>
        <p:origin x="593" y="2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9.fntdata"/><Relationship Id="rId55"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2022/7/23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63022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1194702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62310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2022/7/23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65799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963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926920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556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355411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45294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09228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9705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722749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1766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2022/7/23</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2022/7/23</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9414738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10.xml"/><Relationship Id="rId7" Type="http://schemas.openxmlformats.org/officeDocument/2006/relationships/image" Target="../media/image16.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4.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5.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5" Type="http://schemas.openxmlformats.org/officeDocument/2006/relationships/image" Target="../media/image38.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5" Type="http://schemas.openxmlformats.org/officeDocument/2006/relationships/image" Target="../media/image22.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n đường Hình ảnh PNG | Vector và các tập tin PSD | Tải về miễn phí trên  Pngtree">
            <a:extLst>
              <a:ext uri="{FF2B5EF4-FFF2-40B4-BE49-F238E27FC236}">
                <a16:creationId xmlns:a16="http://schemas.microsoft.com/office/drawing/2014/main" id="{33371F21-3CEF-BB33-296B-EDA22F7E44D8}"/>
              </a:ext>
            </a:extLst>
          </p:cNvPr>
          <p:cNvPicPr>
            <a:picLocks noChangeAspect="1" noChangeArrowheads="1"/>
          </p:cNvPicPr>
          <p:nvPr/>
        </p:nvPicPr>
        <p:blipFill>
          <a:blip r:embed="rId4">
            <a:alphaModFix amt="85000"/>
            <a:extLst>
              <a:ext uri="{BEBA8EAE-BF5A-486C-A8C5-ECC9F3942E4B}">
                <a14:imgProps xmlns:a14="http://schemas.microsoft.com/office/drawing/2010/main">
                  <a14:imgLayer r:embed="rId5">
                    <a14:imgEffect>
                      <a14:backgroundRemoval t="10000" b="99167" l="2500" r="99444">
                        <a14:foregroundMark x1="4722" y1="60833" x2="36667" y2="95833"/>
                        <a14:foregroundMark x1="5556" y1="75278" x2="56944" y2="62778"/>
                        <a14:foregroundMark x1="56944" y1="62778" x2="94444" y2="68889"/>
                        <a14:foregroundMark x1="30000" y1="59444" x2="57222" y2="76111"/>
                        <a14:foregroundMark x1="2500" y1="62778" x2="8056" y2="89167"/>
                        <a14:foregroundMark x1="8056" y1="89167" x2="58056" y2="91667"/>
                        <a14:foregroundMark x1="7222" y1="90278" x2="19444" y2="99167"/>
                        <a14:foregroundMark x1="95833" y1="63889" x2="99444" y2="73889"/>
                      </a14:backgroundRemoval>
                    </a14:imgEffect>
                  </a14:imgLayer>
                </a14:imgProps>
              </a:ext>
              <a:ext uri="{28A0092B-C50C-407E-A947-70E740481C1C}">
                <a14:useLocalDpi xmlns:a14="http://schemas.microsoft.com/office/drawing/2010/main" val="0"/>
              </a:ext>
            </a:extLst>
          </a:blip>
          <a:srcRect/>
          <a:stretch>
            <a:fillRect/>
          </a:stretch>
        </p:blipFill>
        <p:spPr bwMode="auto">
          <a:xfrm>
            <a:off x="-50104" y="1576539"/>
            <a:ext cx="12242104" cy="5281462"/>
          </a:xfrm>
          <a:prstGeom prst="rect">
            <a:avLst/>
          </a:prstGeom>
          <a:noFill/>
          <a:extLst>
            <a:ext uri="{909E8E84-426E-40DD-AFC4-6F175D3DCCD1}">
              <a14:hiddenFill xmlns:a14="http://schemas.microsoft.com/office/drawing/2010/main">
                <a:solidFill>
                  <a:srgbClr val="FFFFFF"/>
                </a:solidFill>
              </a14:hiddenFill>
            </a:ext>
          </a:extLst>
        </p:spPr>
      </p:pic>
      <p:pic>
        <p:nvPicPr>
          <p:cNvPr id="3" name="BananaChacha-Momoland-5935042">
            <a:hlinkClick r:id="" action="ppaction://media"/>
            <a:extLst>
              <a:ext uri="{FF2B5EF4-FFF2-40B4-BE49-F238E27FC236}">
                <a16:creationId xmlns:a16="http://schemas.microsoft.com/office/drawing/2014/main" id="{7540C20B-8A3A-FE59-2C33-0D9A53948343}"/>
              </a:ext>
            </a:extLst>
          </p:cNvPr>
          <p:cNvPicPr>
            <a:picLocks noChangeAspect="1"/>
          </p:cNvPicPr>
          <p:nvPr>
            <a:audioFile r:link="rId1"/>
            <p:extLst>
              <p:ext uri="{DAA4B4D4-6D71-4841-9C94-3DE7FCFB9230}">
                <p14:media xmlns:p14="http://schemas.microsoft.com/office/powerpoint/2010/main" r:embed="rId2">
                  <p14:trim st="11732"/>
                </p14:media>
              </p:ext>
            </p:extLst>
          </p:nvPr>
        </p:nvPicPr>
        <p:blipFill>
          <a:blip r:embed="rId6"/>
          <a:stretch>
            <a:fillRect/>
          </a:stretch>
        </p:blipFill>
        <p:spPr>
          <a:xfrm>
            <a:off x="-1295400" y="152400"/>
            <a:ext cx="1092200" cy="1092200"/>
          </a:xfrm>
          <a:prstGeom prst="rect">
            <a:avLst/>
          </a:prstGeom>
        </p:spPr>
      </p:pic>
      <p:sp>
        <p:nvSpPr>
          <p:cNvPr id="4" name="Rectangle 3">
            <a:extLst>
              <a:ext uri="{FF2B5EF4-FFF2-40B4-BE49-F238E27FC236}">
                <a16:creationId xmlns:a16="http://schemas.microsoft.com/office/drawing/2014/main" id="{ED67B2CF-1A1C-A6AD-CFC9-D3823DFD39C5}"/>
              </a:ext>
            </a:extLst>
          </p:cNvPr>
          <p:cNvSpPr/>
          <p:nvPr/>
        </p:nvSpPr>
        <p:spPr>
          <a:xfrm>
            <a:off x="1477538" y="1529129"/>
            <a:ext cx="8800507" cy="738664"/>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华康少女文字W5(P)"/>
                <a:ea typeface="+mn-ea"/>
                <a:cs typeface="+mn-cs"/>
              </a:rPr>
              <a:t>Bài</a:t>
            </a:r>
            <a:r>
              <a:rPr kumimoji="0" lang="en-US" sz="4400" b="1" i="1" u="none" strike="noStrike" kern="1200" cap="none" spc="0" normalizeH="0" noProof="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华康少女文字W5(P)"/>
                <a:ea typeface="+mn-ea"/>
                <a:cs typeface="+mn-cs"/>
              </a:rPr>
              <a:t> 1: Ngày gặp lại</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华康少女文字W5(P)"/>
              <a:ea typeface="+mn-ea"/>
              <a:cs typeface="+mn-cs"/>
            </a:endParaRPr>
          </a:p>
        </p:txBody>
      </p:sp>
      <p:sp>
        <p:nvSpPr>
          <p:cNvPr id="5" name="Rectangle 4">
            <a:extLst>
              <a:ext uri="{FF2B5EF4-FFF2-40B4-BE49-F238E27FC236}">
                <a16:creationId xmlns:a16="http://schemas.microsoft.com/office/drawing/2014/main" id="{3F9E0194-DD9C-E7ED-32C5-151CDA182E1B}"/>
              </a:ext>
            </a:extLst>
          </p:cNvPr>
          <p:cNvSpPr/>
          <p:nvPr/>
        </p:nvSpPr>
        <p:spPr>
          <a:xfrm>
            <a:off x="4247371" y="972542"/>
            <a:ext cx="364715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0000"/>
                </a:solidFill>
                <a:effectLst/>
                <a:uLnTx/>
                <a:uFillTx/>
                <a:latin typeface="Sigmar One" panose="00000500000000000000" pitchFamily="2" charset="0"/>
                <a:ea typeface="+mn-ea"/>
                <a:cs typeface="+mn-cs"/>
              </a:rPr>
              <a:t>Tiếng Việt</a:t>
            </a:r>
          </a:p>
        </p:txBody>
      </p:sp>
      <p:pic>
        <p:nvPicPr>
          <p:cNvPr id="6" name="Picture 5">
            <a:extLst>
              <a:ext uri="{FF2B5EF4-FFF2-40B4-BE49-F238E27FC236}">
                <a16:creationId xmlns:a16="http://schemas.microsoft.com/office/drawing/2014/main" id="{50317D43-36E8-622A-0283-ACD22C0E195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5333" r="94111">
                        <a14:foregroundMark x1="5444" y1="38556" x2="11556" y2="42444"/>
                        <a14:foregroundMark x1="89667" y1="54222" x2="94111" y2="56556"/>
                        <a14:foregroundMark x1="21333" y1="28778" x2="25333" y2="31000"/>
                        <a14:foregroundMark x1="39778" y1="18111" x2="41111" y2="23778"/>
                        <a14:foregroundMark x1="58111" y1="21333" x2="58111" y2="22222"/>
                        <a14:foregroundMark x1="73333" y1="32778" x2="74000" y2="34222"/>
                        <a14:foregroundMark x1="76333" y1="44556" x2="78333" y2="46889"/>
                        <a14:foregroundMark x1="63000" y1="72222" x2="66444" y2="73222"/>
                        <a14:foregroundMark x1="56444" y1="76444" x2="58444" y2="77778"/>
                        <a14:foregroundMark x1="41222" y1="76111" x2="43667" y2="79222"/>
                        <a14:foregroundMark x1="29222" y1="72000" x2="30444" y2="72000"/>
                        <a14:foregroundMark x1="18111" y1="59556" x2="22556" y2="61444"/>
                        <a14:foregroundMark x1="20444" y1="37222" x2="24333" y2="39111"/>
                        <a14:backgroundMark x1="20556" y1="19778" x2="33889" y2="28333"/>
                        <a14:backgroundMark x1="15444" y1="54111" x2="22000" y2="55333"/>
                      </a14:backgroundRemoval>
                    </a14:imgEffect>
                  </a14:imgLayer>
                </a14:imgProps>
              </a:ext>
            </a:extLst>
          </a:blip>
          <a:stretch>
            <a:fillRect/>
          </a:stretch>
        </p:blipFill>
        <p:spPr>
          <a:xfrm>
            <a:off x="9802466" y="4895"/>
            <a:ext cx="2529408" cy="2529408"/>
          </a:xfrm>
          <a:prstGeom prst="rect">
            <a:avLst/>
          </a:prstGeom>
        </p:spPr>
      </p:pic>
      <p:pic>
        <p:nvPicPr>
          <p:cNvPr id="7" name="Picture 6" descr="Hình ảnh Cartoon Speech Balloon đồ họa Vector - MIỄN PHÍ png tải về - Miễn  phí trong suốt đám Mây png Tải về.">
            <a:extLst>
              <a:ext uri="{FF2B5EF4-FFF2-40B4-BE49-F238E27FC236}">
                <a16:creationId xmlns:a16="http://schemas.microsoft.com/office/drawing/2014/main" id="{F7FFD578-C8BF-3AA3-D0D1-8F88E117EF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9000" y1="18065" x2="67333" y2="53548"/>
                        <a14:foregroundMark x1="27889" y1="48387" x2="68444" y2="31935"/>
                        <a14:foregroundMark x1="23444" y1="23548" x2="64556" y2="56129"/>
                        <a14:foregroundMark x1="11111" y1="48548" x2="46222" y2="48387"/>
                        <a14:foregroundMark x1="37000" y1="13548" x2="84444" y2="42903"/>
                      </a14:backgroundRemoval>
                    </a14:imgEffect>
                  </a14:imgLayer>
                </a14:imgProps>
              </a:ext>
              <a:ext uri="{28A0092B-C50C-407E-A947-70E740481C1C}">
                <a14:useLocalDpi xmlns:a14="http://schemas.microsoft.com/office/drawing/2010/main" val="0"/>
              </a:ext>
            </a:extLst>
          </a:blip>
          <a:srcRect/>
          <a:stretch>
            <a:fillRect/>
          </a:stretch>
        </p:blipFill>
        <p:spPr bwMode="auto">
          <a:xfrm rot="20228604">
            <a:off x="-348836" y="-271724"/>
            <a:ext cx="2591345" cy="17447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C2E94-A22E-3DC0-0DE2-243239B6B96A}"/>
              </a:ext>
            </a:extLst>
          </p:cNvPr>
          <p:cNvSpPr txBox="1"/>
          <p:nvPr/>
        </p:nvSpPr>
        <p:spPr>
          <a:xfrm>
            <a:off x="1055824" y="141545"/>
            <a:ext cx="9914223" cy="830997"/>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Thứ  </a:t>
            </a:r>
            <a:r>
              <a:rPr kumimoji="0" lang="en-US"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n</a:t>
            </a:r>
            <a:r>
              <a:rPr kumimoji="0" lang="vi-VN"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gày</a:t>
            </a:r>
            <a:r>
              <a:rPr kumimoji="0" lang="en-US"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 </a:t>
            </a:r>
            <a:r>
              <a:rPr kumimoji="0" lang="vi-VN"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 tháng</a:t>
            </a:r>
            <a:r>
              <a:rPr kumimoji="0" lang="en-US"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 </a:t>
            </a:r>
            <a:r>
              <a:rPr kumimoji="0" lang="vi-VN"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rPr>
              <a:t> năm 2022</a:t>
            </a:r>
            <a:endParaRPr kumimoji="0" lang="en-US" altLang="en-US" sz="4800" b="1" i="1" u="none" strike="noStrike" kern="1200" cap="none" spc="0" normalizeH="0" baseline="0" noProof="0">
              <a:ln>
                <a:noFill/>
              </a:ln>
              <a:solidFill>
                <a:srgbClr val="002060"/>
              </a:solidFill>
              <a:effectLst/>
              <a:uLnTx/>
              <a:uFillTx/>
              <a:latin typeface="Nunito Black" panose="00000A00000000000000" pitchFamily="2" charset="0"/>
              <a:cs typeface="Times New Roman" panose="02020603050405020304" pitchFamily="18" charset="0"/>
            </a:endParaRPr>
          </a:p>
        </p:txBody>
      </p:sp>
      <p:pic>
        <p:nvPicPr>
          <p:cNvPr id="9" name="Picture 8" descr="Trẻ Em, Đến Trường, Đi Học, Tải hình PNG 71 - Free.Vector6.com">
            <a:extLst>
              <a:ext uri="{FF2B5EF4-FFF2-40B4-BE49-F238E27FC236}">
                <a16:creationId xmlns:a16="http://schemas.microsoft.com/office/drawing/2014/main" id="{1B78A78A-65CE-A6C8-484E-1D1F47266E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6226" y="2267794"/>
            <a:ext cx="5592350" cy="5592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ình ảnh Xây Dựng Trường Minh Họa Vector Trường Học Xây Dựng Phim Hoạt Hình  PNG , Vectơ, Xây Dựng, Trường Học PNG và Vector với nền trong suốt để tải  xuống">
            <a:extLst>
              <a:ext uri="{FF2B5EF4-FFF2-40B4-BE49-F238E27FC236}">
                <a16:creationId xmlns:a16="http://schemas.microsoft.com/office/drawing/2014/main" id="{75B2E185-A1BE-29B0-4AFE-FB1E9E69EC44}"/>
              </a:ext>
            </a:extLst>
          </p:cNvPr>
          <p:cNvPicPr>
            <a:picLocks noChangeAspect="1" noChangeArrowheads="1"/>
          </p:cNvPicPr>
          <p:nvPr/>
        </p:nvPicPr>
        <p:blipFill rotWithShape="1">
          <a:blip r:embed="rId12">
            <a:alphaModFix amt="70000"/>
            <a:extLst>
              <a:ext uri="{BEBA8EAE-BF5A-486C-A8C5-ECC9F3942E4B}">
                <a14:imgProps xmlns:a14="http://schemas.microsoft.com/office/drawing/2010/main">
                  <a14:imgLayer r:embed="rId13">
                    <a14:imgEffect>
                      <a14:backgroundRemoval t="10000" b="90000" l="10000" r="90000">
                        <a14:foregroundMark x1="49219" y1="38594" x2="50625" y2="48125"/>
                        <a14:foregroundMark x1="45156" y1="42031" x2="52812" y2="41719"/>
                      </a14:backgroundRemoval>
                    </a14:imgEffect>
                  </a14:imgLayer>
                </a14:imgProps>
              </a:ext>
              <a:ext uri="{28A0092B-C50C-407E-A947-70E740481C1C}">
                <a14:useLocalDpi xmlns:a14="http://schemas.microsoft.com/office/drawing/2010/main" val="0"/>
              </a:ext>
            </a:extLst>
          </a:blip>
          <a:srcRect l="11541" t="16968" r="8262" b="26358"/>
          <a:stretch/>
        </p:blipFill>
        <p:spPr bwMode="auto">
          <a:xfrm>
            <a:off x="0" y="2544186"/>
            <a:ext cx="2955076" cy="208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432"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8571" showWhenStopped="0">
                <p:cTn id="10" repeatCount="indefinite"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A61323-8A04-0CD8-5C6F-19D34C0D3879}"/>
              </a:ext>
            </a:extLst>
          </p:cNvPr>
          <p:cNvPicPr>
            <a:picLocks noChangeAspect="1"/>
          </p:cNvPicPr>
          <p:nvPr/>
        </p:nvPicPr>
        <p:blipFill>
          <a:blip r:embed="rId3"/>
          <a:stretch>
            <a:fillRect/>
          </a:stretch>
        </p:blipFill>
        <p:spPr>
          <a:xfrm>
            <a:off x="1996028" y="777306"/>
            <a:ext cx="7376799" cy="5236918"/>
          </a:xfrm>
          <a:prstGeom prst="rect">
            <a:avLst/>
          </a:prstGeom>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a:ln>
            <a:noFill/>
          </a:ln>
          <a:effectLst>
            <a:softEdge rad="112500"/>
          </a:effectLst>
        </p:spPr>
      </p:pic>
      <p:sp>
        <p:nvSpPr>
          <p:cNvPr id="8" name="TextBox 7">
            <a:extLst>
              <a:ext uri="{FF2B5EF4-FFF2-40B4-BE49-F238E27FC236}">
                <a16:creationId xmlns:a16="http://schemas.microsoft.com/office/drawing/2014/main" id="{9C1F692C-C164-D94E-B37D-965654EC1CAE}"/>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câu dài</a:t>
            </a:r>
          </a:p>
        </p:txBody>
      </p:sp>
      <p:sp>
        <p:nvSpPr>
          <p:cNvPr id="10" name="TextBox 9">
            <a:extLst>
              <a:ext uri="{FF2B5EF4-FFF2-40B4-BE49-F238E27FC236}">
                <a16:creationId xmlns:a16="http://schemas.microsoft.com/office/drawing/2014/main" id="{4F80DB38-CB5A-93A8-FD02-91BE1811C602}"/>
              </a:ext>
            </a:extLst>
          </p:cNvPr>
          <p:cNvSpPr txBox="1"/>
          <p:nvPr/>
        </p:nvSpPr>
        <p:spPr>
          <a:xfrm>
            <a:off x="560295" y="1218261"/>
            <a:ext cx="11079480" cy="523220"/>
          </a:xfrm>
          <a:prstGeom prst="rect">
            <a:avLst/>
          </a:prstGeom>
          <a:solidFill>
            <a:schemeClr val="accent6">
              <a:lumMod val="20000"/>
              <a:lumOff val="80000"/>
            </a:schemeClr>
          </a:solidFill>
        </p:spPr>
        <p:txBody>
          <a:bodyPr wrap="square">
            <a:spAutoFit/>
          </a:bodyPr>
          <a:lstStyle/>
          <a:p>
            <a:r>
              <a:rPr lang="vi-VN" sz="2800" b="0" i="0">
                <a:solidFill>
                  <a:srgbClr val="002060"/>
                </a:solidFill>
                <a:effectLst/>
                <a:latin typeface="Baloo 2 ExtraBold" pitchFamily="2" charset="0"/>
                <a:cs typeface="Baloo 2 ExtraBold" pitchFamily="2" charset="0"/>
              </a:rPr>
              <a:t>Sơn về quê từ đầu hè, </a:t>
            </a:r>
            <a:r>
              <a:rPr lang="en-US" sz="2800">
                <a:solidFill>
                  <a:srgbClr val="FF0000"/>
                </a:solidFill>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giờ gặp lại, </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hai bạn</a:t>
            </a:r>
            <a:r>
              <a:rPr lang="vi-VN" sz="2800" b="0" i="0">
                <a:solidFill>
                  <a:srgbClr val="FF0000"/>
                </a:solidFill>
                <a:effectLst/>
                <a:latin typeface="Baloo 2 ExtraBold" pitchFamily="2" charset="0"/>
                <a:cs typeface="Baloo 2 ExtraBold" pitchFamily="2" charset="0"/>
              </a:rPr>
              <a:t> </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có bao nhiêu chuyện. </a:t>
            </a:r>
            <a:endParaRPr lang="en-US" sz="2800"/>
          </a:p>
        </p:txBody>
      </p:sp>
      <p:sp>
        <p:nvSpPr>
          <p:cNvPr id="12" name="TextBox 11">
            <a:extLst>
              <a:ext uri="{FF2B5EF4-FFF2-40B4-BE49-F238E27FC236}">
                <a16:creationId xmlns:a16="http://schemas.microsoft.com/office/drawing/2014/main" id="{B877DEC5-837E-62F7-F867-A2C94AD34542}"/>
              </a:ext>
            </a:extLst>
          </p:cNvPr>
          <p:cNvSpPr txBox="1"/>
          <p:nvPr/>
        </p:nvSpPr>
        <p:spPr>
          <a:xfrm>
            <a:off x="563880" y="2182437"/>
            <a:ext cx="9921240" cy="523220"/>
          </a:xfrm>
          <a:prstGeom prst="rect">
            <a:avLst/>
          </a:prstGeom>
          <a:solidFill>
            <a:schemeClr val="accent6">
              <a:lumMod val="20000"/>
              <a:lumOff val="80000"/>
            </a:schemeClr>
          </a:solidFill>
        </p:spPr>
        <p:txBody>
          <a:bodyPr wrap="square">
            <a:spAutoFit/>
          </a:bodyPr>
          <a:lstStyle/>
          <a:p>
            <a:r>
              <a:rPr lang="vi-VN" sz="2800" b="0" i="0">
                <a:solidFill>
                  <a:srgbClr val="002060"/>
                </a:solidFill>
                <a:effectLst/>
                <a:latin typeface="Baloo 2 ExtraBold" pitchFamily="2" charset="0"/>
                <a:cs typeface="Baloo 2 ExtraBold" pitchFamily="2" charset="0"/>
              </a:rPr>
              <a:t>Sơn kể ở quê,</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 cậu được theo ông bà</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 đi trồng rau,</a:t>
            </a:r>
            <a:r>
              <a:rPr lang="en-US" sz="2800">
                <a:solidFill>
                  <a:srgbClr val="FF0000"/>
                </a:solidFill>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 câu cá. </a:t>
            </a:r>
            <a:endParaRPr lang="en-US" sz="2800"/>
          </a:p>
        </p:txBody>
      </p:sp>
      <p:sp>
        <p:nvSpPr>
          <p:cNvPr id="14" name="TextBox 13">
            <a:extLst>
              <a:ext uri="{FF2B5EF4-FFF2-40B4-BE49-F238E27FC236}">
                <a16:creationId xmlns:a16="http://schemas.microsoft.com/office/drawing/2014/main" id="{19B0140D-A85D-5FF0-FE34-CDE7EC0AB26A}"/>
              </a:ext>
            </a:extLst>
          </p:cNvPr>
          <p:cNvSpPr txBox="1"/>
          <p:nvPr/>
        </p:nvSpPr>
        <p:spPr>
          <a:xfrm>
            <a:off x="396240" y="3167390"/>
            <a:ext cx="11399520" cy="523220"/>
          </a:xfrm>
          <a:prstGeom prst="rect">
            <a:avLst/>
          </a:prstGeom>
          <a:solidFill>
            <a:schemeClr val="accent6">
              <a:lumMod val="20000"/>
              <a:lumOff val="80000"/>
            </a:schemeClr>
          </a:solidFill>
        </p:spPr>
        <p:txBody>
          <a:bodyPr wrap="square">
            <a:spAutoFit/>
          </a:bodyPr>
          <a:lstStyle/>
          <a:p>
            <a:pPr algn="just"/>
            <a:r>
              <a:rPr lang="vi-VN" sz="2800" b="0" i="0">
                <a:solidFill>
                  <a:srgbClr val="002060"/>
                </a:solidFill>
                <a:effectLst/>
                <a:latin typeface="Baloo 2 ExtraBold" pitchFamily="2" charset="0"/>
                <a:cs typeface="Baloo 2 ExtraBold" pitchFamily="2" charset="0"/>
              </a:rPr>
              <a:t>Ngày mai đi học rồi,</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 nhưng mùa hè </a:t>
            </a:r>
            <a:r>
              <a:rPr lang="en-US" sz="2800" b="0" i="0">
                <a:solidFill>
                  <a:srgbClr val="FF0000"/>
                </a:solidFill>
                <a:effectLst/>
                <a:latin typeface="Baloo 2 ExtraBold" pitchFamily="2" charset="0"/>
                <a:cs typeface="Baloo 2 ExtraBold" pitchFamily="2" charset="0"/>
              </a:rPr>
              <a:t>/</a:t>
            </a:r>
            <a:r>
              <a:rPr lang="vi-VN" sz="2800" b="0" i="0">
                <a:solidFill>
                  <a:srgbClr val="002060"/>
                </a:solidFill>
                <a:effectLst/>
                <a:latin typeface="Baloo 2 ExtraBold" pitchFamily="2" charset="0"/>
                <a:cs typeface="Baloo 2 ExtraBold" pitchFamily="2" charset="0"/>
              </a:rPr>
              <a:t>chắc sẽ theo các bạn vào lớp học.</a:t>
            </a: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spTree>
    <p:extLst>
      <p:ext uri="{BB962C8B-B14F-4D97-AF65-F5344CB8AC3E}">
        <p14:creationId xmlns:p14="http://schemas.microsoft.com/office/powerpoint/2010/main" val="128824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507CF9-55C4-D47B-85EA-476FE94E4AA9}"/>
              </a:ext>
            </a:extLst>
          </p:cNvPr>
          <p:cNvPicPr>
            <a:picLocks noChangeAspect="1"/>
          </p:cNvPicPr>
          <p:nvPr/>
        </p:nvPicPr>
        <p:blipFill>
          <a:blip r:embed="rId3"/>
          <a:stretch>
            <a:fillRect/>
          </a:stretch>
        </p:blipFill>
        <p:spPr>
          <a:xfrm>
            <a:off x="1996027" y="777306"/>
            <a:ext cx="9419685" cy="5683046"/>
          </a:xfrm>
          <a:prstGeom prst="rect">
            <a:avLst/>
          </a:prstGeom>
        </p:spPr>
      </p:pic>
      <p:pic>
        <p:nvPicPr>
          <p:cNvPr id="2" name="Picture 1">
            <a:extLst>
              <a:ext uri="{FF2B5EF4-FFF2-40B4-BE49-F238E27FC236}">
                <a16:creationId xmlns:a16="http://schemas.microsoft.com/office/drawing/2014/main" id="{FDBC4D31-7439-4D6F-C18A-63A0A3F7335D}"/>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D8FD718C-C998-AE40-1849-23A77C870C8C}"/>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Chia đoạn</a:t>
            </a:r>
          </a:p>
        </p:txBody>
      </p:sp>
      <p:sp>
        <p:nvSpPr>
          <p:cNvPr id="5" name="TextBox 4">
            <a:extLst>
              <a:ext uri="{FF2B5EF4-FFF2-40B4-BE49-F238E27FC236}">
                <a16:creationId xmlns:a16="http://schemas.microsoft.com/office/drawing/2014/main" id="{98A39F1F-33BB-1A77-A482-42835CCD4F14}"/>
              </a:ext>
            </a:extLst>
          </p:cNvPr>
          <p:cNvSpPr txBox="1"/>
          <p:nvPr/>
        </p:nvSpPr>
        <p:spPr>
          <a:xfrm>
            <a:off x="4528831" y="1234308"/>
            <a:ext cx="66116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Đoạn 1: Từ đầu đến Cho cậu này</a:t>
            </a:r>
          </a:p>
        </p:txBody>
      </p:sp>
      <p:sp>
        <p:nvSpPr>
          <p:cNvPr id="7" name="TextBox 6">
            <a:extLst>
              <a:ext uri="{FF2B5EF4-FFF2-40B4-BE49-F238E27FC236}">
                <a16:creationId xmlns:a16="http://schemas.microsoft.com/office/drawing/2014/main" id="{3BD4A3DF-8895-5A22-FFC3-10B1D9102147}"/>
              </a:ext>
            </a:extLst>
          </p:cNvPr>
          <p:cNvSpPr txBox="1"/>
          <p:nvPr/>
        </p:nvSpPr>
        <p:spPr>
          <a:xfrm>
            <a:off x="4528831" y="2484054"/>
            <a:ext cx="66116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Đoạn 2: Tiếp theo đến bầu trời xanh</a:t>
            </a:r>
          </a:p>
        </p:txBody>
      </p:sp>
      <p:sp>
        <p:nvSpPr>
          <p:cNvPr id="8" name="TextBox 7">
            <a:extLst>
              <a:ext uri="{FF2B5EF4-FFF2-40B4-BE49-F238E27FC236}">
                <a16:creationId xmlns:a16="http://schemas.microsoft.com/office/drawing/2014/main" id="{691F0C44-69F1-721F-D256-975AAAB92342}"/>
              </a:ext>
            </a:extLst>
          </p:cNvPr>
          <p:cNvSpPr txBox="1"/>
          <p:nvPr/>
        </p:nvSpPr>
        <p:spPr>
          <a:xfrm>
            <a:off x="4528831" y="3795064"/>
            <a:ext cx="66116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Đoạn 3: Còn lại</a:t>
            </a:r>
          </a:p>
        </p:txBody>
      </p:sp>
      <p:pic>
        <p:nvPicPr>
          <p:cNvPr id="11" name="Picture 10" descr="A picture containing clipart&#10;&#10;Description automatically generated">
            <a:extLst>
              <a:ext uri="{FF2B5EF4-FFF2-40B4-BE49-F238E27FC236}">
                <a16:creationId xmlns:a16="http://schemas.microsoft.com/office/drawing/2014/main" id="{AC59BC96-666F-2086-9CAB-A1062E3FC6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801100" y="4408414"/>
            <a:ext cx="2994660" cy="2395728"/>
          </a:xfrm>
          <a:prstGeom prst="rect">
            <a:avLst/>
          </a:prstGeom>
        </p:spPr>
      </p:pic>
    </p:spTree>
    <p:extLst>
      <p:ext uri="{BB962C8B-B14F-4D97-AF65-F5344CB8AC3E}">
        <p14:creationId xmlns:p14="http://schemas.microsoft.com/office/powerpoint/2010/main" val="152886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5" name="TextBox 4">
            <a:extLst>
              <a:ext uri="{FF2B5EF4-FFF2-40B4-BE49-F238E27FC236}">
                <a16:creationId xmlns:a16="http://schemas.microsoft.com/office/drawing/2014/main" id="{11F2EECF-EA72-4290-92E1-7003FFDF1E2E}"/>
              </a:ext>
            </a:extLst>
          </p:cNvPr>
          <p:cNvSpPr txBox="1"/>
          <p:nvPr/>
        </p:nvSpPr>
        <p:spPr>
          <a:xfrm>
            <a:off x="480061" y="1051930"/>
            <a:ext cx="11231877" cy="2145268"/>
          </a:xfrm>
          <a:prstGeom prst="roundRect">
            <a:avLst/>
          </a:prstGeom>
          <a:solidFill>
            <a:schemeClr val="accent6">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Chi mở tung cửa sổ đón những tia nắng đầu thu. Thế là hết hè rồi. Ngày mai bắt đầu năm học mới.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Có tiếng gọi ngoài cổng. Chi nhìn ra, thấy Sơn giơ chiếc diều rất xinh, vẫy rối rít:</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Cho cậu này.</a:t>
            </a:r>
          </a:p>
        </p:txBody>
      </p:sp>
      <p:sp>
        <p:nvSpPr>
          <p:cNvPr id="7" name="TextBox 6">
            <a:extLst>
              <a:ext uri="{FF2B5EF4-FFF2-40B4-BE49-F238E27FC236}">
                <a16:creationId xmlns:a16="http://schemas.microsoft.com/office/drawing/2014/main" id="{C4AFF311-7F56-27D5-C7CB-32BF9712F71F}"/>
              </a:ext>
            </a:extLst>
          </p:cNvPr>
          <p:cNvSpPr txBox="1"/>
          <p:nvPr/>
        </p:nvSpPr>
        <p:spPr>
          <a:xfrm>
            <a:off x="480060" y="3429000"/>
            <a:ext cx="11231877" cy="2145268"/>
          </a:xfrm>
          <a:prstGeom prst="roundRect">
            <a:avLst/>
          </a:prstGeom>
          <a:solidFill>
            <a:schemeClr val="accent5">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 Cho cậu này.</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pic>
        <p:nvPicPr>
          <p:cNvPr id="11" name="Picture 10">
            <a:extLst>
              <a:ext uri="{FF2B5EF4-FFF2-40B4-BE49-F238E27FC236}">
                <a16:creationId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2" name="TextBox 11">
            <a:extLst>
              <a:ext uri="{FF2B5EF4-FFF2-40B4-BE49-F238E27FC236}">
                <a16:creationId xmlns:a16="http://schemas.microsoft.com/office/drawing/2014/main" id="{82E09ADC-F62C-6234-1A15-CDDDC5CD0C4A}"/>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 y="3136608"/>
            <a:ext cx="851094" cy="584333"/>
          </a:xfrm>
          <a:prstGeom prst="rect">
            <a:avLst/>
          </a:prstGeom>
        </p:spPr>
      </p:pic>
      <p:sp>
        <p:nvSpPr>
          <p:cNvPr id="14" name="TextBox 13">
            <a:extLst>
              <a:ext uri="{FF2B5EF4-FFF2-40B4-BE49-F238E27FC236}">
                <a16:creationId xmlns:a16="http://schemas.microsoft.com/office/drawing/2014/main" id="{1393D743-5F7E-9466-8830-28117816CB11}"/>
              </a:ext>
            </a:extLst>
          </p:cNvPr>
          <p:cNvSpPr txBox="1"/>
          <p:nvPr/>
        </p:nvSpPr>
        <p:spPr>
          <a:xfrm>
            <a:off x="363414" y="3197198"/>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2893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9" name="TextBox 8">
            <a:extLst>
              <a:ext uri="{FF2B5EF4-FFF2-40B4-BE49-F238E27FC236}">
                <a16:creationId xmlns:a16="http://schemas.microsoft.com/office/drawing/2014/main" id="{D641A8E2-3352-1BF0-706F-42EB7B7A0BD2}"/>
              </a:ext>
            </a:extLst>
          </p:cNvPr>
          <p:cNvSpPr txBox="1"/>
          <p:nvPr/>
        </p:nvSpPr>
        <p:spPr>
          <a:xfrm>
            <a:off x="370424" y="1128196"/>
            <a:ext cx="11451151" cy="5005626"/>
          </a:xfrm>
          <a:prstGeom prst="roundRect">
            <a:avLst/>
          </a:prstGeom>
          <a:solidFill>
            <a:schemeClr val="accent4">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Nhìn Sơn đen nhẻm, mắt lấp lánh khi kể chuyện, Chi chợt thấy buồn:</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Tớ chẳng được đi đâu.</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Nhưng mẹ tớ bảo cậu biết đi xe đạp rồi.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Ừ, tớ ở nhà tập xe thôi.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Thế cậu được đạp xe đi khắp nơi mà.</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Chi cười: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Ừ nhỉ.</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Thế là Chi kể bố dạy Chi đi xe đạp. Bây giờ, Chi đã đạp xe bon bon. Con đường quen thuộc bỗng trở nên mới mẻ.</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Cứ thế, hai bạn thi nhau kể những trải nghiệm mùa hè.</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Ngày mai đi học rồi, nhưng mùa hè chắc sẽ theo các bạn vào lớp học.</a:t>
            </a:r>
            <a:r>
              <a:rPr lang="en-US" sz="2400" b="0" i="0">
                <a:solidFill>
                  <a:srgbClr val="002060"/>
                </a:solidFill>
                <a:effectLst/>
                <a:latin typeface="Baloo 2 ExtraBold" pitchFamily="2" charset="0"/>
                <a:cs typeface="Baloo 2 ExtraBold" pitchFamily="2" charset="0"/>
              </a:rPr>
              <a:t> </a:t>
            </a:r>
          </a:p>
          <a:p>
            <a:pPr algn="r"/>
            <a:r>
              <a:rPr lang="en-US" sz="2400">
                <a:solidFill>
                  <a:srgbClr val="002060"/>
                </a:solidFill>
                <a:latin typeface="Baloo 2 ExtraBold" pitchFamily="2" charset="0"/>
                <a:cs typeface="Baloo 2 ExtraBold" pitchFamily="2" charset="0"/>
              </a:rPr>
              <a:t>(Minh Dương)</a:t>
            </a:r>
            <a:endParaRPr lang="vi-VN" sz="2400" b="0" i="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id="{E671910D-D9D1-8282-AEC3-6762E4480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4946"/>
            <a:ext cx="851094" cy="584333"/>
          </a:xfrm>
          <a:prstGeom prst="rect">
            <a:avLst/>
          </a:prstGeom>
        </p:spPr>
      </p:pic>
      <p:sp>
        <p:nvSpPr>
          <p:cNvPr id="10" name="TextBox 9">
            <a:extLst>
              <a:ext uri="{FF2B5EF4-FFF2-40B4-BE49-F238E27FC236}">
                <a16:creationId xmlns:a16="http://schemas.microsoft.com/office/drawing/2014/main" id="{8C045D91-CED4-4CCA-9067-CC611A0B274E}"/>
              </a:ext>
            </a:extLst>
          </p:cNvPr>
          <p:cNvSpPr txBox="1"/>
          <p:nvPr/>
        </p:nvSpPr>
        <p:spPr>
          <a:xfrm>
            <a:off x="304800" y="1005536"/>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Tree>
    <p:extLst>
      <p:ext uri="{BB962C8B-B14F-4D97-AF65-F5344CB8AC3E}">
        <p14:creationId xmlns:p14="http://schemas.microsoft.com/office/powerpoint/2010/main" val="5163363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582057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sp>
        <p:nvSpPr>
          <p:cNvPr id="5" name="TextBox 4">
            <a:extLst>
              <a:ext uri="{FF2B5EF4-FFF2-40B4-BE49-F238E27FC236}">
                <a16:creationId xmlns:a16="http://schemas.microsoft.com/office/drawing/2014/main" id="{11F2EECF-EA72-4290-92E1-7003FFDF1E2E}"/>
              </a:ext>
            </a:extLst>
          </p:cNvPr>
          <p:cNvSpPr txBox="1"/>
          <p:nvPr/>
        </p:nvSpPr>
        <p:spPr>
          <a:xfrm>
            <a:off x="480061" y="1051930"/>
            <a:ext cx="11231877" cy="2145268"/>
          </a:xfrm>
          <a:prstGeom prst="roundRect">
            <a:avLst/>
          </a:prstGeom>
          <a:solidFill>
            <a:schemeClr val="accent6">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Chi mở tung cửa sổ đón những tia nắng đầu thu. Thế là hết hè rồi. Ngày mai bắt đầu năm học mới.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Có tiếng gọi ngoài cổng. Chi nhìn ra, thấy Sơn giơ chiếc diều rất xinh, vẫy rối rít:</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Cho cậu này.</a:t>
            </a:r>
          </a:p>
        </p:txBody>
      </p:sp>
      <p:sp>
        <p:nvSpPr>
          <p:cNvPr id="7" name="TextBox 6">
            <a:extLst>
              <a:ext uri="{FF2B5EF4-FFF2-40B4-BE49-F238E27FC236}">
                <a16:creationId xmlns:a16="http://schemas.microsoft.com/office/drawing/2014/main" id="{C4AFF311-7F56-27D5-C7CB-32BF9712F71F}"/>
              </a:ext>
            </a:extLst>
          </p:cNvPr>
          <p:cNvSpPr txBox="1"/>
          <p:nvPr/>
        </p:nvSpPr>
        <p:spPr>
          <a:xfrm>
            <a:off x="480060" y="3429000"/>
            <a:ext cx="11231877" cy="2145268"/>
          </a:xfrm>
          <a:prstGeom prst="roundRect">
            <a:avLst/>
          </a:prstGeom>
          <a:solidFill>
            <a:schemeClr val="accent5">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 Cho cậu này.</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pic>
        <p:nvPicPr>
          <p:cNvPr id="11" name="Picture 10">
            <a:extLst>
              <a:ext uri="{FF2B5EF4-FFF2-40B4-BE49-F238E27FC236}">
                <a16:creationId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2" name="TextBox 11">
            <a:extLst>
              <a:ext uri="{FF2B5EF4-FFF2-40B4-BE49-F238E27FC236}">
                <a16:creationId xmlns:a16="http://schemas.microsoft.com/office/drawing/2014/main" id="{82E09ADC-F62C-6234-1A15-CDDDC5CD0C4A}"/>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 y="3136608"/>
            <a:ext cx="851094" cy="584333"/>
          </a:xfrm>
          <a:prstGeom prst="rect">
            <a:avLst/>
          </a:prstGeom>
        </p:spPr>
      </p:pic>
      <p:sp>
        <p:nvSpPr>
          <p:cNvPr id="14" name="TextBox 13">
            <a:extLst>
              <a:ext uri="{FF2B5EF4-FFF2-40B4-BE49-F238E27FC236}">
                <a16:creationId xmlns:a16="http://schemas.microsoft.com/office/drawing/2014/main" id="{1393D743-5F7E-9466-8830-28117816CB11}"/>
              </a:ext>
            </a:extLst>
          </p:cNvPr>
          <p:cNvSpPr txBox="1"/>
          <p:nvPr/>
        </p:nvSpPr>
        <p:spPr>
          <a:xfrm>
            <a:off x="363414" y="3197198"/>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1830822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9" name="TextBox 8">
            <a:extLst>
              <a:ext uri="{FF2B5EF4-FFF2-40B4-BE49-F238E27FC236}">
                <a16:creationId xmlns:a16="http://schemas.microsoft.com/office/drawing/2014/main" id="{D641A8E2-3352-1BF0-706F-42EB7B7A0BD2}"/>
              </a:ext>
            </a:extLst>
          </p:cNvPr>
          <p:cNvSpPr txBox="1"/>
          <p:nvPr/>
        </p:nvSpPr>
        <p:spPr>
          <a:xfrm>
            <a:off x="370424" y="1128196"/>
            <a:ext cx="11451151" cy="5005626"/>
          </a:xfrm>
          <a:prstGeom prst="roundRect">
            <a:avLst/>
          </a:prstGeom>
          <a:solidFill>
            <a:schemeClr val="accent4">
              <a:lumMod val="20000"/>
              <a:lumOff val="80000"/>
            </a:schemeClr>
          </a:solidFill>
        </p:spPr>
        <p:txBody>
          <a:bodyPr wrap="square">
            <a:spAutoFit/>
          </a:bodyPr>
          <a:lstStyle/>
          <a:p>
            <a:pPr algn="just"/>
            <a:r>
              <a:rPr lang="vi-VN" sz="2400" b="0" i="0">
                <a:solidFill>
                  <a:srgbClr val="002060"/>
                </a:solidFill>
                <a:effectLst/>
                <a:latin typeface="Baloo 2 ExtraBold" pitchFamily="2" charset="0"/>
                <a:cs typeface="Baloo 2 ExtraBold" pitchFamily="2" charset="0"/>
              </a:rPr>
              <a:t>Nhìn Sơn đen nhẻm, mắt lấp lánh khi kể chuyện, Chi chợt thấy buồn:</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Tớ chẳng được đi đâu.</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Nhưng mẹ tớ bảo cậu biết đi xe đạp rồi.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Ừ, tớ ở nhà tập xe thôi.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Thế cậu được đạp xe đi khắp nơi mà.</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Chi cười:</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 Ừ nhỉ.</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Thế là Chi kể bố dạy Chi đi xe đạp. Bây giờ, Chi đã đạp xe bon bon. Con đường quen thuộc bỗng trở nên mới mẻ.</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Cứ thế, hai bạn thi nhau kể những trải nghiệm mùa hè.</a:t>
            </a:r>
          </a:p>
          <a:p>
            <a:pPr algn="just"/>
            <a:r>
              <a:rPr lang="en-US" sz="2400" b="0" i="0">
                <a:solidFill>
                  <a:srgbClr val="002060"/>
                </a:solidFill>
                <a:effectLst/>
                <a:latin typeface="Baloo 2 ExtraBold" pitchFamily="2" charset="0"/>
                <a:cs typeface="Baloo 2 ExtraBold" pitchFamily="2" charset="0"/>
              </a:rPr>
              <a:t>	</a:t>
            </a:r>
            <a:r>
              <a:rPr lang="vi-VN" sz="2400" b="0" i="0">
                <a:solidFill>
                  <a:srgbClr val="002060"/>
                </a:solidFill>
                <a:effectLst/>
                <a:latin typeface="Baloo 2 ExtraBold" pitchFamily="2" charset="0"/>
                <a:cs typeface="Baloo 2 ExtraBold" pitchFamily="2" charset="0"/>
              </a:rPr>
              <a:t>Ngày mai đi học rồi, nhưng mùa hè chắc sẽ theo các bạn vào lớp học.</a:t>
            </a:r>
            <a:endParaRPr lang="en-US" sz="2400" b="0" i="0">
              <a:solidFill>
                <a:srgbClr val="002060"/>
              </a:solidFill>
              <a:effectLst/>
              <a:latin typeface="Baloo 2 ExtraBold" pitchFamily="2" charset="0"/>
              <a:cs typeface="Baloo 2 ExtraBold" pitchFamily="2" charset="0"/>
            </a:endParaRPr>
          </a:p>
          <a:p>
            <a:pPr algn="r"/>
            <a:r>
              <a:rPr lang="en-US" sz="2400">
                <a:solidFill>
                  <a:srgbClr val="002060"/>
                </a:solidFill>
                <a:latin typeface="Baloo 2 ExtraBold" pitchFamily="2" charset="0"/>
                <a:cs typeface="Baloo 2 ExtraBold" pitchFamily="2" charset="0"/>
              </a:rPr>
              <a:t>(Minh Dương)</a:t>
            </a:r>
            <a:endParaRPr lang="vi-VN" sz="2400" b="0" i="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id="{E671910D-D9D1-8282-AEC3-6762E4480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4946"/>
            <a:ext cx="851094" cy="584333"/>
          </a:xfrm>
          <a:prstGeom prst="rect">
            <a:avLst/>
          </a:prstGeom>
        </p:spPr>
      </p:pic>
      <p:sp>
        <p:nvSpPr>
          <p:cNvPr id="10" name="TextBox 9">
            <a:extLst>
              <a:ext uri="{FF2B5EF4-FFF2-40B4-BE49-F238E27FC236}">
                <a16:creationId xmlns:a16="http://schemas.microsoft.com/office/drawing/2014/main" id="{8C045D91-CED4-4CCA-9067-CC611A0B274E}"/>
              </a:ext>
            </a:extLst>
          </p:cNvPr>
          <p:cNvSpPr txBox="1"/>
          <p:nvPr/>
        </p:nvSpPr>
        <p:spPr>
          <a:xfrm>
            <a:off x="304800" y="1005536"/>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7" name="TextBox 6">
            <a:extLst>
              <a:ext uri="{FF2B5EF4-FFF2-40B4-BE49-F238E27FC236}">
                <a16:creationId xmlns:a16="http://schemas.microsoft.com/office/drawing/2014/main" id="{9ACF7344-6073-4B79-9669-C13DF46647AF}"/>
              </a:ext>
            </a:extLst>
          </p:cNvPr>
          <p:cNvSpPr txBox="1"/>
          <p:nvPr/>
        </p:nvSpPr>
        <p:spPr>
          <a:xfrm>
            <a:off x="1160792" y="366064"/>
            <a:ext cx="582057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spTree>
    <p:extLst>
      <p:ext uri="{BB962C8B-B14F-4D97-AF65-F5344CB8AC3E}">
        <p14:creationId xmlns:p14="http://schemas.microsoft.com/office/powerpoint/2010/main" val="2676788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A4529-F592-CE07-E042-CBF0B34B12F2}"/>
              </a:ext>
            </a:extLst>
          </p:cNvPr>
          <p:cNvPicPr>
            <a:picLocks noChangeAspect="1"/>
          </p:cNvPicPr>
          <p:nvPr/>
        </p:nvPicPr>
        <p:blipFill>
          <a:blip r:embed="rId2">
            <a:alphaModFix amt="50000"/>
          </a:blip>
          <a:stretch>
            <a:fillRect/>
          </a:stretch>
        </p:blipFill>
        <p:spPr>
          <a:xfrm>
            <a:off x="6096000" y="3002463"/>
            <a:ext cx="6014282" cy="3427718"/>
          </a:xfrm>
          <a:prstGeom prst="rect">
            <a:avLst/>
          </a:prstGeom>
        </p:spPr>
      </p:pic>
      <p:sp>
        <p:nvSpPr>
          <p:cNvPr id="4" name="TextBox 3">
            <a:extLst>
              <a:ext uri="{FF2B5EF4-FFF2-40B4-BE49-F238E27FC236}">
                <a16:creationId xmlns:a16="http://schemas.microsoft.com/office/drawing/2014/main" id="{568E8B30-18EB-CEA4-1536-86D0768112CA}"/>
              </a:ext>
            </a:extLst>
          </p:cNvPr>
          <p:cNvSpPr txBox="1"/>
          <p:nvPr/>
        </p:nvSpPr>
        <p:spPr>
          <a:xfrm>
            <a:off x="239741" y="159658"/>
            <a:ext cx="11606772" cy="6986528"/>
          </a:xfrm>
          <a:prstGeom prst="rect">
            <a:avLst/>
          </a:prstGeom>
          <a:noFill/>
        </p:spPr>
        <p:txBody>
          <a:bodyPr wrap="square">
            <a:spAutoFit/>
          </a:bodyPr>
          <a:lstStyle/>
          <a:p>
            <a:pPr algn="ctr"/>
            <a:r>
              <a:rPr lang="en-US" sz="2000" b="0" i="0">
                <a:solidFill>
                  <a:srgbClr val="002060"/>
                </a:solidFill>
                <a:effectLst/>
                <a:latin typeface="Baloo 2 ExtraBold" pitchFamily="2" charset="0"/>
                <a:cs typeface="Baloo 2 ExtraBold" pitchFamily="2" charset="0"/>
              </a:rPr>
              <a:t>	</a:t>
            </a:r>
            <a:r>
              <a:rPr lang="en-US" sz="2800" b="0" i="0">
                <a:solidFill>
                  <a:srgbClr val="FF0000"/>
                </a:solidFill>
                <a:effectLst/>
                <a:latin typeface="Baloo 2 ExtraBold" pitchFamily="2" charset="0"/>
                <a:cs typeface="Baloo 2 ExtraBold" pitchFamily="2" charset="0"/>
              </a:rPr>
              <a:t>NGÀY GẶP LẠI</a:t>
            </a:r>
          </a:p>
          <a:p>
            <a:pPr algn="just"/>
            <a:r>
              <a:rPr lang="en-US" sz="2000">
                <a:solidFill>
                  <a:srgbClr val="002060"/>
                </a:solidFill>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mở tung cửa sổ đón những tia nắng đầu thu. Thế là hết hè rồi. Ngày mai bắt đầu năm học mới.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Có tiếng gọi ngoài cổng. Chi nhìn ra, thấy Sơn giơ chiếc diều rất xinh, vẫy rối rít:</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Cho cậu này.</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Nhìn Sơn đen nhẻm, mắt lấp lánh khi kể chuyện, Chi chợt thấy buồn:</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Tớ chẳng được đi đâu.</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Nhưng mẹ tớ bảo cậu biết đi xe đạp rồi.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tớ ở nhà tập xe thôi.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Thế cậu được đạp xe đi khắp nơi mà.</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cười: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nhỉ.</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Thế là Chi kể bố dạy Chi đi xe đạp. Bây giờ, Chi đã đạp xe bon bon. Con đường quen thuộc bỗng trở nên mới mẻ.</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Cứ thế, hai bạn thi nhau kể những trải nghiệm mùa hè.</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Ngày mai đi học rồi, nhưng mùa hè chắc sẽ theo các bạn vào lớp học.</a:t>
            </a:r>
          </a:p>
          <a:p>
            <a:pPr algn="r"/>
            <a:r>
              <a:rPr lang="vi-VN" sz="2000" b="1" i="0">
                <a:solidFill>
                  <a:srgbClr val="002060"/>
                </a:solidFill>
                <a:effectLst/>
                <a:latin typeface="Baloo 2 ExtraBold" pitchFamily="2" charset="0"/>
                <a:cs typeface="Baloo 2 ExtraBold" pitchFamily="2" charset="0"/>
              </a:rPr>
              <a:t>(Minh Dương)</a:t>
            </a:r>
            <a:br>
              <a:rPr lang="vi-VN" sz="2000" b="0" i="0">
                <a:solidFill>
                  <a:srgbClr val="002060"/>
                </a:solidFill>
                <a:effectLst/>
                <a:latin typeface="Baloo 2 ExtraBold" pitchFamily="2" charset="0"/>
                <a:cs typeface="Baloo 2 ExtraBold" pitchFamily="2" charset="0"/>
              </a:rPr>
            </a:br>
            <a:endParaRPr lang="en-US" sz="2000">
              <a:solidFill>
                <a:srgbClr val="002060"/>
              </a:solidFill>
              <a:latin typeface="Baloo 2 ExtraBold" pitchFamily="2" charset="0"/>
              <a:cs typeface="Baloo 2 ExtraBold" pitchFamily="2"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919508D3-EA67-D284-EF4A-E7A6B5E21124}"/>
              </a:ext>
            </a:extLst>
          </p:cNvPr>
          <p:cNvSpPr txBox="1"/>
          <p:nvPr/>
        </p:nvSpPr>
        <p:spPr>
          <a:xfrm>
            <a:off x="7547429" y="365292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rgbClr val="FF0000"/>
                </a:solidFill>
                <a:latin typeface="Baloo 2 SemiBold" pitchFamily="2" charset="0"/>
                <a:cs typeface="Baloo 2 SemiBold" pitchFamily="2" charset="0"/>
              </a:rPr>
              <a:t>Đọc toàn bài</a:t>
            </a:r>
          </a:p>
        </p:txBody>
      </p:sp>
    </p:spTree>
    <p:extLst>
      <p:ext uri="{BB962C8B-B14F-4D97-AF65-F5344CB8AC3E}">
        <p14:creationId xmlns:p14="http://schemas.microsoft.com/office/powerpoint/2010/main" val="11722487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082745" y="4316804"/>
            <a:ext cx="6552000" cy="861774"/>
          </a:xfrm>
          <a:prstGeom prst="rect">
            <a:avLst/>
          </a:prstGeom>
          <a:noFill/>
        </p:spPr>
        <p:txBody>
          <a:bodyPr wrap="square" rtlCol="0">
            <a:spAutoFit/>
          </a:bodyPr>
          <a:lstStyle/>
          <a:p>
            <a:r>
              <a:rPr lang="en-US" sz="5000">
                <a:solidFill>
                  <a:srgbClr val="71D400"/>
                </a:solidFill>
                <a:latin typeface="Sigmar One" panose="00000500000000000000" pitchFamily="2" charset="0"/>
              </a:rPr>
              <a:t>Trả lời câu hỏi</a:t>
            </a:r>
          </a:p>
        </p:txBody>
      </p:sp>
    </p:spTree>
    <p:extLst>
      <p:ext uri="{BB962C8B-B14F-4D97-AF65-F5344CB8AC3E}">
        <p14:creationId xmlns:p14="http://schemas.microsoft.com/office/powerpoint/2010/main" val="1653701521"/>
      </p:ext>
    </p:extLst>
  </p:cSld>
  <p:clrMapOvr>
    <a:masterClrMapping/>
  </p:clrMapOvr>
  <p:transition spd="slow">
    <p:comb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23757" y="264882"/>
            <a:ext cx="10537673" cy="1055608"/>
          </a:xfrm>
          <a:prstGeom prst="roundRect">
            <a:avLst/>
          </a:prstGeom>
          <a:solidFill>
            <a:schemeClr val="accent5">
              <a:lumMod val="20000"/>
              <a:lumOff val="80000"/>
            </a:schemeClr>
          </a:solidFill>
          <a:ln>
            <a:solidFill>
              <a:srgbClr val="FFFF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l"/>
            <a:r>
              <a:rPr lang="vi-VN" sz="2800" b="1" i="0">
                <a:solidFill>
                  <a:srgbClr val="2888E1"/>
                </a:solidFill>
                <a:effectLst/>
                <a:latin typeface="OpenSans"/>
              </a:rPr>
              <a:t>Câu 1</a:t>
            </a:r>
            <a:r>
              <a:rPr lang="en-US" sz="2800">
                <a:solidFill>
                  <a:srgbClr val="000000"/>
                </a:solidFill>
                <a:latin typeface="OpenSans"/>
              </a:rPr>
              <a:t>: </a:t>
            </a:r>
            <a:r>
              <a:rPr lang="vi-VN" sz="2800" b="1" i="0">
                <a:solidFill>
                  <a:srgbClr val="000000"/>
                </a:solidFill>
                <a:effectLst/>
                <a:latin typeface="OpenSans"/>
              </a:rPr>
              <a:t>Tìm những chi tiết thể hiện niềm vui khi gặp lại nhau</a:t>
            </a:r>
            <a:endParaRPr lang="en-US" sz="2800" b="1" i="0">
              <a:solidFill>
                <a:srgbClr val="000000"/>
              </a:solidFill>
              <a:effectLst/>
              <a:latin typeface="OpenSans"/>
            </a:endParaRPr>
          </a:p>
          <a:p>
            <a:pPr algn="l"/>
            <a:r>
              <a:rPr lang="vi-VN" sz="2800" b="1" i="0">
                <a:solidFill>
                  <a:srgbClr val="000000"/>
                </a:solidFill>
                <a:effectLst/>
                <a:latin typeface="OpenSans"/>
              </a:rPr>
              <a:t> của</a:t>
            </a:r>
            <a:r>
              <a:rPr lang="en-US" sz="2800" b="1">
                <a:solidFill>
                  <a:srgbClr val="000000"/>
                </a:solidFill>
                <a:latin typeface="OpenSans"/>
              </a:rPr>
              <a:t> </a:t>
            </a:r>
            <a:r>
              <a:rPr lang="vi-VN" sz="2800" b="1" i="0">
                <a:solidFill>
                  <a:srgbClr val="000000"/>
                </a:solidFill>
                <a:effectLst/>
                <a:latin typeface="OpenSans"/>
              </a:rPr>
              <a:t>Chi và Sơn.</a:t>
            </a:r>
            <a:endParaRPr lang="vi-VN" sz="2800" b="0" i="0">
              <a:solidFill>
                <a:srgbClr val="000000"/>
              </a:solidFill>
              <a:effectLst/>
              <a:latin typeface="OpenSans"/>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283241" y="1611763"/>
            <a:ext cx="5574757" cy="3439239"/>
          </a:xfrm>
          <a:custGeom>
            <a:avLst/>
            <a:gdLst>
              <a:gd name="connsiteX0" fmla="*/ 0 w 5574757"/>
              <a:gd name="connsiteY0" fmla="*/ 573207 h 3439239"/>
              <a:gd name="connsiteX1" fmla="*/ 573207 w 5574757"/>
              <a:gd name="connsiteY1" fmla="*/ 0 h 3439239"/>
              <a:gd name="connsiteX2" fmla="*/ 993900 w 5574757"/>
              <a:gd name="connsiteY2" fmla="*/ 0 h 3439239"/>
              <a:gd name="connsiteX3" fmla="*/ 1414592 w 5574757"/>
              <a:gd name="connsiteY3" fmla="*/ 0 h 3439239"/>
              <a:gd name="connsiteX4" fmla="*/ 2012419 w 5574757"/>
              <a:gd name="connsiteY4" fmla="*/ 0 h 3439239"/>
              <a:gd name="connsiteX5" fmla="*/ 2654529 w 5574757"/>
              <a:gd name="connsiteY5" fmla="*/ 0 h 3439239"/>
              <a:gd name="connsiteX6" fmla="*/ 3163788 w 5574757"/>
              <a:gd name="connsiteY6" fmla="*/ 0 h 3439239"/>
              <a:gd name="connsiteX7" fmla="*/ 3717331 w 5574757"/>
              <a:gd name="connsiteY7" fmla="*/ 0 h 3439239"/>
              <a:gd name="connsiteX8" fmla="*/ 4226591 w 5574757"/>
              <a:gd name="connsiteY8" fmla="*/ 0 h 3439239"/>
              <a:gd name="connsiteX9" fmla="*/ 5001551 w 5574757"/>
              <a:gd name="connsiteY9" fmla="*/ 0 h 3439239"/>
              <a:gd name="connsiteX10" fmla="*/ 5574758 w 5574757"/>
              <a:gd name="connsiteY10" fmla="*/ 573207 h 3439239"/>
              <a:gd name="connsiteX11" fmla="*/ 5574757 w 5574757"/>
              <a:gd name="connsiteY11" fmla="*/ 2866033 h 3439239"/>
              <a:gd name="connsiteX12" fmla="*/ 5001550 w 5574757"/>
              <a:gd name="connsiteY12" fmla="*/ 3439240 h 3439239"/>
              <a:gd name="connsiteX13" fmla="*/ 4536574 w 5574757"/>
              <a:gd name="connsiteY13" fmla="*/ 3439240 h 3439239"/>
              <a:gd name="connsiteX14" fmla="*/ 4115881 w 5574757"/>
              <a:gd name="connsiteY14" fmla="*/ 3439240 h 3439239"/>
              <a:gd name="connsiteX15" fmla="*/ 3695189 w 5574757"/>
              <a:gd name="connsiteY15" fmla="*/ 3439240 h 3439239"/>
              <a:gd name="connsiteX16" fmla="*/ 3185929 w 5574757"/>
              <a:gd name="connsiteY16" fmla="*/ 3439240 h 3439239"/>
              <a:gd name="connsiteX17" fmla="*/ 2543820 w 5574757"/>
              <a:gd name="connsiteY17" fmla="*/ 3439239 h 3439239"/>
              <a:gd name="connsiteX18" fmla="*/ 1945993 w 5574757"/>
              <a:gd name="connsiteY18" fmla="*/ 3439239 h 3439239"/>
              <a:gd name="connsiteX19" fmla="*/ 1392450 w 5574757"/>
              <a:gd name="connsiteY19" fmla="*/ 3439239 h 3439239"/>
              <a:gd name="connsiteX20" fmla="*/ 573207 w 5574757"/>
              <a:gd name="connsiteY20" fmla="*/ 3439239 h 3439239"/>
              <a:gd name="connsiteX21" fmla="*/ 0 w 5574757"/>
              <a:gd name="connsiteY21" fmla="*/ 2866032 h 3439239"/>
              <a:gd name="connsiteX22" fmla="*/ 0 w 5574757"/>
              <a:gd name="connsiteY22" fmla="*/ 2292826 h 3439239"/>
              <a:gd name="connsiteX23" fmla="*/ 0 w 5574757"/>
              <a:gd name="connsiteY23" fmla="*/ 1765476 h 3439239"/>
              <a:gd name="connsiteX24" fmla="*/ 0 w 5574757"/>
              <a:gd name="connsiteY24" fmla="*/ 1261055 h 3439239"/>
              <a:gd name="connsiteX25" fmla="*/ 0 w 5574757"/>
              <a:gd name="connsiteY25" fmla="*/ 573207 h 343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4757" h="3439239" fill="none" extrusionOk="0">
                <a:moveTo>
                  <a:pt x="0" y="573207"/>
                </a:moveTo>
                <a:cubicBezTo>
                  <a:pt x="16209" y="259214"/>
                  <a:pt x="232645" y="11842"/>
                  <a:pt x="573207" y="0"/>
                </a:cubicBezTo>
                <a:cubicBezTo>
                  <a:pt x="765988" y="-8668"/>
                  <a:pt x="906239" y="31126"/>
                  <a:pt x="993900" y="0"/>
                </a:cubicBezTo>
                <a:cubicBezTo>
                  <a:pt x="1081561" y="-31126"/>
                  <a:pt x="1304369" y="7309"/>
                  <a:pt x="1414592" y="0"/>
                </a:cubicBezTo>
                <a:cubicBezTo>
                  <a:pt x="1524815" y="-7309"/>
                  <a:pt x="1824962" y="28305"/>
                  <a:pt x="2012419" y="0"/>
                </a:cubicBezTo>
                <a:cubicBezTo>
                  <a:pt x="2199876" y="-28305"/>
                  <a:pt x="2446747" y="51309"/>
                  <a:pt x="2654529" y="0"/>
                </a:cubicBezTo>
                <a:cubicBezTo>
                  <a:pt x="2862311" y="-51309"/>
                  <a:pt x="2998919" y="11043"/>
                  <a:pt x="3163788" y="0"/>
                </a:cubicBezTo>
                <a:cubicBezTo>
                  <a:pt x="3328657" y="-11043"/>
                  <a:pt x="3547464" y="56965"/>
                  <a:pt x="3717331" y="0"/>
                </a:cubicBezTo>
                <a:cubicBezTo>
                  <a:pt x="3887198" y="-56965"/>
                  <a:pt x="4038375" y="13441"/>
                  <a:pt x="4226591" y="0"/>
                </a:cubicBezTo>
                <a:cubicBezTo>
                  <a:pt x="4414807" y="-13441"/>
                  <a:pt x="4829482" y="69772"/>
                  <a:pt x="5001551" y="0"/>
                </a:cubicBezTo>
                <a:cubicBezTo>
                  <a:pt x="5348153" y="26056"/>
                  <a:pt x="5592500" y="208652"/>
                  <a:pt x="5574758" y="573207"/>
                </a:cubicBezTo>
                <a:cubicBezTo>
                  <a:pt x="5605561" y="1252509"/>
                  <a:pt x="5573489" y="2301489"/>
                  <a:pt x="5574757" y="2866033"/>
                </a:cubicBezTo>
                <a:cubicBezTo>
                  <a:pt x="5593189" y="3189258"/>
                  <a:pt x="5350211" y="3414853"/>
                  <a:pt x="5001550" y="3439240"/>
                </a:cubicBezTo>
                <a:cubicBezTo>
                  <a:pt x="4784382" y="3452176"/>
                  <a:pt x="4643051" y="3401990"/>
                  <a:pt x="4536574" y="3439240"/>
                </a:cubicBezTo>
                <a:cubicBezTo>
                  <a:pt x="4430097" y="3476490"/>
                  <a:pt x="4276808" y="3398059"/>
                  <a:pt x="4115881" y="3439240"/>
                </a:cubicBezTo>
                <a:cubicBezTo>
                  <a:pt x="3954954" y="3480421"/>
                  <a:pt x="3866462" y="3425782"/>
                  <a:pt x="3695189" y="3439240"/>
                </a:cubicBezTo>
                <a:cubicBezTo>
                  <a:pt x="3523916" y="3452698"/>
                  <a:pt x="3326304" y="3426484"/>
                  <a:pt x="3185929" y="3439240"/>
                </a:cubicBezTo>
                <a:cubicBezTo>
                  <a:pt x="3045554" y="3451995"/>
                  <a:pt x="2806685" y="3362481"/>
                  <a:pt x="2543820" y="3439239"/>
                </a:cubicBezTo>
                <a:cubicBezTo>
                  <a:pt x="2280955" y="3515998"/>
                  <a:pt x="2237341" y="3402223"/>
                  <a:pt x="1945993" y="3439239"/>
                </a:cubicBezTo>
                <a:cubicBezTo>
                  <a:pt x="1654645" y="3476255"/>
                  <a:pt x="1651416" y="3392058"/>
                  <a:pt x="1392450" y="3439239"/>
                </a:cubicBezTo>
                <a:cubicBezTo>
                  <a:pt x="1133484" y="3486420"/>
                  <a:pt x="954358" y="3364931"/>
                  <a:pt x="573207" y="3439239"/>
                </a:cubicBezTo>
                <a:cubicBezTo>
                  <a:pt x="249429" y="3504234"/>
                  <a:pt x="-12854" y="3192707"/>
                  <a:pt x="0" y="2866032"/>
                </a:cubicBezTo>
                <a:cubicBezTo>
                  <a:pt x="-55027" y="2588818"/>
                  <a:pt x="36099" y="2449908"/>
                  <a:pt x="0" y="2292826"/>
                </a:cubicBezTo>
                <a:cubicBezTo>
                  <a:pt x="-36099" y="2135744"/>
                  <a:pt x="19105" y="2013074"/>
                  <a:pt x="0" y="1765476"/>
                </a:cubicBezTo>
                <a:cubicBezTo>
                  <a:pt x="-19105" y="1517878"/>
                  <a:pt x="33519" y="1390862"/>
                  <a:pt x="0" y="1261055"/>
                </a:cubicBezTo>
                <a:cubicBezTo>
                  <a:pt x="-33519" y="1131248"/>
                  <a:pt x="12237" y="785190"/>
                  <a:pt x="0" y="573207"/>
                </a:cubicBezTo>
                <a:close/>
              </a:path>
              <a:path w="5574757" h="3439239" stroke="0" extrusionOk="0">
                <a:moveTo>
                  <a:pt x="0" y="573207"/>
                </a:moveTo>
                <a:cubicBezTo>
                  <a:pt x="-1398" y="313764"/>
                  <a:pt x="256820" y="-87409"/>
                  <a:pt x="573207" y="0"/>
                </a:cubicBezTo>
                <a:cubicBezTo>
                  <a:pt x="763932" y="-41438"/>
                  <a:pt x="922543" y="25074"/>
                  <a:pt x="1038183" y="0"/>
                </a:cubicBezTo>
                <a:cubicBezTo>
                  <a:pt x="1153823" y="-25074"/>
                  <a:pt x="1318998" y="4753"/>
                  <a:pt x="1591726" y="0"/>
                </a:cubicBezTo>
                <a:cubicBezTo>
                  <a:pt x="1864454" y="-4753"/>
                  <a:pt x="2025052" y="36085"/>
                  <a:pt x="2189553" y="0"/>
                </a:cubicBezTo>
                <a:cubicBezTo>
                  <a:pt x="2354054" y="-36085"/>
                  <a:pt x="2531977" y="35390"/>
                  <a:pt x="2743096" y="0"/>
                </a:cubicBezTo>
                <a:cubicBezTo>
                  <a:pt x="2954215" y="-35390"/>
                  <a:pt x="3129640" y="47252"/>
                  <a:pt x="3296639" y="0"/>
                </a:cubicBezTo>
                <a:cubicBezTo>
                  <a:pt x="3463638" y="-47252"/>
                  <a:pt x="3650865" y="41464"/>
                  <a:pt x="3850182" y="0"/>
                </a:cubicBezTo>
                <a:cubicBezTo>
                  <a:pt x="4049499" y="-41464"/>
                  <a:pt x="4227068" y="15814"/>
                  <a:pt x="4359441" y="0"/>
                </a:cubicBezTo>
                <a:cubicBezTo>
                  <a:pt x="4491814" y="-15814"/>
                  <a:pt x="4845047" y="76514"/>
                  <a:pt x="5001551" y="0"/>
                </a:cubicBezTo>
                <a:cubicBezTo>
                  <a:pt x="5274497" y="11286"/>
                  <a:pt x="5556582" y="194019"/>
                  <a:pt x="5574758" y="573207"/>
                </a:cubicBezTo>
                <a:cubicBezTo>
                  <a:pt x="5556272" y="1393413"/>
                  <a:pt x="5502780" y="2307647"/>
                  <a:pt x="5574757" y="2866033"/>
                </a:cubicBezTo>
                <a:cubicBezTo>
                  <a:pt x="5631809" y="3159396"/>
                  <a:pt x="5346067" y="3446049"/>
                  <a:pt x="5001550" y="3439240"/>
                </a:cubicBezTo>
                <a:cubicBezTo>
                  <a:pt x="4764941" y="3485591"/>
                  <a:pt x="4696628" y="3435231"/>
                  <a:pt x="4403724" y="3439240"/>
                </a:cubicBezTo>
                <a:cubicBezTo>
                  <a:pt x="4110820" y="3443249"/>
                  <a:pt x="4098650" y="3402042"/>
                  <a:pt x="3850181" y="3439240"/>
                </a:cubicBezTo>
                <a:cubicBezTo>
                  <a:pt x="3601712" y="3476438"/>
                  <a:pt x="3547554" y="3399551"/>
                  <a:pt x="3340921" y="3439240"/>
                </a:cubicBezTo>
                <a:cubicBezTo>
                  <a:pt x="3134288" y="3478929"/>
                  <a:pt x="3122126" y="3397302"/>
                  <a:pt x="2920229" y="3439240"/>
                </a:cubicBezTo>
                <a:cubicBezTo>
                  <a:pt x="2718332" y="3481178"/>
                  <a:pt x="2558193" y="3419865"/>
                  <a:pt x="2278119" y="3439239"/>
                </a:cubicBezTo>
                <a:cubicBezTo>
                  <a:pt x="1998045" y="3458614"/>
                  <a:pt x="1935832" y="3433645"/>
                  <a:pt x="1813143" y="3439239"/>
                </a:cubicBezTo>
                <a:cubicBezTo>
                  <a:pt x="1690454" y="3444833"/>
                  <a:pt x="1491492" y="3422161"/>
                  <a:pt x="1171033" y="3439239"/>
                </a:cubicBezTo>
                <a:cubicBezTo>
                  <a:pt x="850574" y="3456317"/>
                  <a:pt x="768582" y="3387296"/>
                  <a:pt x="573207" y="3439239"/>
                </a:cubicBezTo>
                <a:cubicBezTo>
                  <a:pt x="274917" y="3405127"/>
                  <a:pt x="52951" y="3112697"/>
                  <a:pt x="0" y="2866032"/>
                </a:cubicBezTo>
                <a:cubicBezTo>
                  <a:pt x="-52402" y="2701188"/>
                  <a:pt x="12815" y="2460319"/>
                  <a:pt x="0" y="2292826"/>
                </a:cubicBezTo>
                <a:cubicBezTo>
                  <a:pt x="-12815" y="2125333"/>
                  <a:pt x="41187" y="1926146"/>
                  <a:pt x="0" y="1719620"/>
                </a:cubicBezTo>
                <a:cubicBezTo>
                  <a:pt x="-41187" y="1513094"/>
                  <a:pt x="26098" y="1395416"/>
                  <a:pt x="0" y="1146413"/>
                </a:cubicBezTo>
                <a:cubicBezTo>
                  <a:pt x="-26098" y="897410"/>
                  <a:pt x="30255" y="728039"/>
                  <a:pt x="0" y="573207"/>
                </a:cubicBezTo>
                <a:close/>
              </a:path>
            </a:pathLst>
          </a:custGeom>
          <a:solidFill>
            <a:srgbClr val="FFFFCC"/>
          </a:solidFill>
          <a:ln w="28575">
            <a:solidFill>
              <a:srgbClr val="FF5D10"/>
            </a:solidFill>
            <a:prstDash val="solid"/>
            <a:extLst>
              <a:ext uri="{C807C97D-BFC1-408E-A445-0C87EB9F89A2}">
                <ask:lineSketchStyleProps xmlns:ask="http://schemas.microsoft.com/office/drawing/2018/sketchyshapes" sd="1007475747">
                  <a:prstGeom prst="flowChartAlternateProcess">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i="0">
                <a:solidFill>
                  <a:srgbClr val="FF0066"/>
                </a:solidFill>
                <a:effectLst/>
                <a:latin typeface="OpenSans"/>
              </a:rPr>
              <a:t>Những chi tiết cho thấy niềm vui của Chi và Sơn khi gặp lại nhau là:</a:t>
            </a:r>
          </a:p>
          <a:p>
            <a:pPr algn="just"/>
            <a:r>
              <a:rPr lang="vi-VN" sz="2800" b="1" i="0">
                <a:solidFill>
                  <a:srgbClr val="FF0066"/>
                </a:solidFill>
                <a:effectLst/>
                <a:latin typeface="OpenSans"/>
              </a:rPr>
              <a:t>- Sơn giơ chiếc diều rất xinh ra vẫy Chi rối rít.</a:t>
            </a:r>
          </a:p>
          <a:p>
            <a:pPr algn="just"/>
            <a:r>
              <a:rPr lang="vi-VN" sz="2800" b="1" i="0">
                <a:solidFill>
                  <a:srgbClr val="FF0066"/>
                </a:solidFill>
                <a:effectLst/>
                <a:latin typeface="OpenSans"/>
              </a:rPr>
              <a:t>- Chi mừng rỡ chạy ra.</a:t>
            </a:r>
          </a:p>
          <a:p>
            <a:pPr algn="just"/>
            <a:r>
              <a:rPr lang="vi-VN" sz="2800" b="1" i="0">
                <a:solidFill>
                  <a:srgbClr val="FF0066"/>
                </a:solidFill>
                <a:effectLst/>
                <a:latin typeface="OpenSans"/>
              </a:rPr>
              <a:t>- Hai bạn thi nhau kể những trải nghiệm mùa hè.</a:t>
            </a:r>
          </a:p>
        </p:txBody>
      </p:sp>
      <p:pic>
        <p:nvPicPr>
          <p:cNvPr id="1026" name="Picture 2" descr="Trẻ Em đi Học Vẽ Minh Họa Cho Các Vector Hình ảnh | Định dạng hình ảnh EPS  450066093| vn.lovepik.com">
            <a:extLst>
              <a:ext uri="{FF2B5EF4-FFF2-40B4-BE49-F238E27FC236}">
                <a16:creationId xmlns:a16="http://schemas.microsoft.com/office/drawing/2014/main" id="{653628EF-0B7D-8026-94E9-FD94D49ED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21" b="95619" l="1512" r="98256">
                        <a14:foregroundMark x1="7674" y1="18278" x2="13605" y2="19335"/>
                        <a14:foregroundMark x1="16628" y1="9215" x2="25581" y2="8459"/>
                        <a14:foregroundMark x1="25581" y1="8459" x2="25698" y2="8308"/>
                        <a14:foregroundMark x1="1512" y1="23263" x2="5814" y2="23112"/>
                        <a14:foregroundMark x1="21512" y1="6647" x2="23721" y2="10272"/>
                        <a14:foregroundMark x1="80698" y1="5589" x2="74302" y2="16012"/>
                        <a14:foregroundMark x1="83372" y1="6042" x2="91512" y2="24622"/>
                        <a14:foregroundMark x1="91512" y1="24622" x2="91512" y2="24773"/>
                        <a14:foregroundMark x1="77442" y1="5891" x2="76163" y2="7100"/>
                        <a14:foregroundMark x1="90698" y1="16616" x2="93488" y2="32175"/>
                        <a14:foregroundMark x1="93488" y1="32175" x2="93023" y2="35045"/>
                        <a14:foregroundMark x1="96977" y1="22508" x2="98372" y2="24018"/>
                        <a14:foregroundMark x1="28721" y1="89124" x2="37326" y2="91843"/>
                        <a14:foregroundMark x1="69651" y1="90030" x2="72558" y2="93807"/>
                        <a14:foregroundMark x1="30349" y1="95166" x2="32442" y2="95770"/>
                        <a14:foregroundMark x1="15116" y1="45921" x2="28721" y2="53776"/>
                        <a14:foregroundMark x1="28721" y1="53776" x2="28953" y2="53927"/>
                        <a14:foregroundMark x1="23605" y1="40937" x2="34535" y2="45015"/>
                        <a14:foregroundMark x1="78256" y1="3021" x2="84302" y2="51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8322" y="1693984"/>
            <a:ext cx="4894385" cy="467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27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90823" y="487145"/>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Open Sans" panose="020B0606030504020204" pitchFamily="34" charset="0"/>
                <a:ea typeface="Open Sans" panose="020B0606030504020204" pitchFamily="34" charset="0"/>
                <a:cs typeface="Open Sans" panose="020B0606030504020204" pitchFamily="34" charset="0"/>
              </a:rPr>
              <a:t>Câu 2</a:t>
            </a:r>
            <a:r>
              <a:rPr lang="en-US" sz="2800">
                <a:solidFill>
                  <a:srgbClr val="00B0F0"/>
                </a:solidFill>
                <a:latin typeface="Open Sans" panose="020B0606030504020204" pitchFamily="34" charset="0"/>
                <a:ea typeface="Open Sans" panose="020B0606030504020204" pitchFamily="34" charset="0"/>
                <a:cs typeface="Open Sans" panose="020B0606030504020204" pitchFamily="34" charset="0"/>
              </a:rPr>
              <a:t> : </a:t>
            </a:r>
            <a:r>
              <a:rPr lang="vi-VN" sz="2800" b="1">
                <a:latin typeface="Open Sans" panose="020B0606030504020204" pitchFamily="34" charset="0"/>
                <a:ea typeface="Open Sans" panose="020B0606030504020204" pitchFamily="34" charset="0"/>
                <a:cs typeface="Open Sans" panose="020B0606030504020204" pitchFamily="34" charset="0"/>
              </a:rPr>
              <a:t>Sơn </a:t>
            </a:r>
            <a:r>
              <a:rPr lang="vi-VN" sz="2800" b="1">
                <a:latin typeface="Nunito Black" panose="00000A00000000000000" pitchFamily="2" charset="0"/>
                <a:ea typeface="Open Sans" panose="020B0606030504020204" pitchFamily="34" charset="0"/>
                <a:cs typeface="Open Sans" panose="020B0606030504020204" pitchFamily="34" charset="0"/>
              </a:rPr>
              <a:t>đã</a:t>
            </a:r>
            <a:r>
              <a:rPr lang="vi-VN" sz="2800" b="1">
                <a:latin typeface="Open Sans" panose="020B0606030504020204" pitchFamily="34" charset="0"/>
                <a:ea typeface="Open Sans" panose="020B0606030504020204" pitchFamily="34" charset="0"/>
                <a:cs typeface="Open Sans" panose="020B0606030504020204" pitchFamily="34" charset="0"/>
              </a:rPr>
              <a:t> có những trải nghiệm gì trong mùa hè?</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pic>
        <p:nvPicPr>
          <p:cNvPr id="3076" name="Picture 4">
            <a:extLst>
              <a:ext uri="{FF2B5EF4-FFF2-40B4-BE49-F238E27FC236}">
                <a16:creationId xmlns:a16="http://schemas.microsoft.com/office/drawing/2014/main" id="{83553E70-C0AA-47D7-7253-D99D4E1DF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087" y="2918881"/>
            <a:ext cx="4342090" cy="38867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9C7461-5DB4-74E9-B3D5-A6AD0882DE90}"/>
              </a:ext>
            </a:extLst>
          </p:cNvPr>
          <p:cNvSpPr txBox="1"/>
          <p:nvPr/>
        </p:nvSpPr>
        <p:spPr>
          <a:xfrm>
            <a:off x="390823" y="1390938"/>
            <a:ext cx="7409854" cy="248578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a:latin typeface="Open Sans" panose="020B0606030504020204" pitchFamily="34" charset="0"/>
                <a:ea typeface="Open Sans" panose="020B0606030504020204" pitchFamily="34" charset="0"/>
                <a:cs typeface="Open Sans" panose="020B0606030504020204" pitchFamily="34" charset="0"/>
              </a:rPr>
              <a:t>Trong mùa hè, Sơn được về quê ở cùng ông bà. Cậu được theo ông bà đi trồng rau, câu cá. Chiều chiều, cậu đi thả diều cùng bạn. Sơn còn được nằm giữa bãi cỏ ngắm trời xanh.</a:t>
            </a:r>
          </a:p>
        </p:txBody>
      </p:sp>
      <p:pic>
        <p:nvPicPr>
          <p:cNvPr id="6" name="Picture 2">
            <a:extLst>
              <a:ext uri="{FF2B5EF4-FFF2-40B4-BE49-F238E27FC236}">
                <a16:creationId xmlns:a16="http://schemas.microsoft.com/office/drawing/2014/main" id="{C9274FED-1AA5-B5B2-9F82-459229227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3879543"/>
            <a:ext cx="2680410" cy="26804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660E2-AFDA-27AE-4F3F-DB2F41FA54DA}"/>
              </a:ext>
            </a:extLst>
          </p:cNvPr>
          <p:cNvPicPr>
            <a:picLocks noChangeAspect="1"/>
          </p:cNvPicPr>
          <p:nvPr/>
        </p:nvPicPr>
        <p:blipFill>
          <a:blip r:embed="rId2"/>
          <a:stretch>
            <a:fillRect/>
          </a:stretch>
        </p:blipFill>
        <p:spPr>
          <a:xfrm>
            <a:off x="1523897" y="68262"/>
            <a:ext cx="9267771" cy="6721475"/>
          </a:xfrm>
          <a:prstGeom prst="rect">
            <a:avLst/>
          </a:prstGeom>
          <a:noFill/>
        </p:spPr>
      </p:pic>
      <p:pic>
        <p:nvPicPr>
          <p:cNvPr id="5" name="Picture 4" descr="Hình ảnh Cartoon Speech Balloon đồ họa Vector - MIỄN PHÍ png tải về - Miễn  phí trong suốt đám Mây png Tải về.">
            <a:extLst>
              <a:ext uri="{FF2B5EF4-FFF2-40B4-BE49-F238E27FC236}">
                <a16:creationId xmlns:a16="http://schemas.microsoft.com/office/drawing/2014/main" id="{483C5E70-3E5C-5081-6F1F-5FC66D2A7C82}"/>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10000" b="90000" l="10000" r="90000">
                        <a14:foregroundMark x1="29000" y1="18065" x2="67333" y2="53548"/>
                        <a14:foregroundMark x1="27889" y1="48387" x2="68444" y2="31935"/>
                        <a14:foregroundMark x1="23444" y1="23548" x2="64556" y2="56129"/>
                        <a14:foregroundMark x1="11111" y1="48548" x2="46222" y2="48387"/>
                        <a14:foregroundMark x1="37000" y1="13548" x2="84444" y2="42903"/>
                      </a14:backgroundRemoval>
                    </a14:imgEffect>
                  </a14:imgLayer>
                </a14:imgProps>
              </a:ext>
              <a:ext uri="{28A0092B-C50C-407E-A947-70E740481C1C}">
                <a14:useLocalDpi xmlns:a14="http://schemas.microsoft.com/office/drawing/2010/main" val="0"/>
              </a:ext>
            </a:extLst>
          </a:blip>
          <a:srcRect/>
          <a:stretch>
            <a:fillRect/>
          </a:stretch>
        </p:blipFill>
        <p:spPr bwMode="auto">
          <a:xfrm>
            <a:off x="-378682" y="-169984"/>
            <a:ext cx="6216774" cy="28656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D526FE-294B-DB0A-2222-174CBCCA075C}"/>
              </a:ext>
            </a:extLst>
          </p:cNvPr>
          <p:cNvSpPr txBox="1"/>
          <p:nvPr/>
        </p:nvSpPr>
        <p:spPr>
          <a:xfrm>
            <a:off x="599719" y="721293"/>
            <a:ext cx="7061887" cy="1200329"/>
          </a:xfrm>
          <a:prstGeom prst="rect">
            <a:avLst/>
          </a:prstGeom>
          <a:noFill/>
        </p:spPr>
        <p:txBody>
          <a:bodyPr wrap="square" rtlCol="0">
            <a:spAutoFit/>
          </a:bodyPr>
          <a:lstStyle/>
          <a:p>
            <a:r>
              <a:rPr lang="en-US" sz="7200" i="1">
                <a:solidFill>
                  <a:srgbClr val="FF0000"/>
                </a:solidFill>
                <a:latin typeface="Nunito Black" panose="00000A00000000000000" pitchFamily="2" charset="0"/>
              </a:rPr>
              <a:t>Tiết 1 + 2</a:t>
            </a:r>
          </a:p>
        </p:txBody>
      </p:sp>
    </p:spTree>
    <p:extLst>
      <p:ext uri="{BB962C8B-B14F-4D97-AF65-F5344CB8AC3E}">
        <p14:creationId xmlns:p14="http://schemas.microsoft.com/office/powerpoint/2010/main" val="45290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446485" y="442555"/>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latin typeface="Open Sans" panose="020B0606030504020204" pitchFamily="34" charset="0"/>
                <a:ea typeface="Open Sans" panose="020B0606030504020204" pitchFamily="34" charset="0"/>
                <a:cs typeface="Open Sans" panose="020B0606030504020204" pitchFamily="34" charset="0"/>
              </a:rPr>
              <a:t>Câu 3</a:t>
            </a:r>
            <a:r>
              <a:rPr lang="en-US" sz="2800">
                <a:latin typeface="Open Sans" panose="020B0606030504020204" pitchFamily="34" charset="0"/>
                <a:ea typeface="Open Sans" panose="020B0606030504020204" pitchFamily="34" charset="0"/>
                <a:cs typeface="Open Sans" panose="020B0606030504020204" pitchFamily="34" charset="0"/>
              </a:rPr>
              <a:t>: </a:t>
            </a:r>
            <a:r>
              <a:rPr lang="vi-VN" sz="2800" b="1">
                <a:latin typeface="Open Sans" panose="020B0606030504020204" pitchFamily="34" charset="0"/>
                <a:ea typeface="Open Sans" panose="020B0606030504020204" pitchFamily="34" charset="0"/>
                <a:cs typeface="Open Sans" panose="020B0606030504020204" pitchFamily="34" charset="0"/>
              </a:rPr>
              <a:t>Trải nghiệm mùa hè của Chi có gì khác với Sơn?</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446485" y="1534096"/>
            <a:ext cx="11501437" cy="1055608"/>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b="1">
                <a:latin typeface="Open Sans" panose="020B0606030504020204" pitchFamily="34" charset="0"/>
                <a:ea typeface="Open Sans" panose="020B0606030504020204" pitchFamily="34" charset="0"/>
                <a:cs typeface="Open Sans" panose="020B0606030504020204" pitchFamily="34" charset="0"/>
              </a:rPr>
              <a:t>Trong mùa hè vừa rồi, Chi được bố dạy đi xe đạp. Bạn được đạp xe đi khắp nơi.</a:t>
            </a:r>
          </a:p>
        </p:txBody>
      </p:sp>
      <p:pic>
        <p:nvPicPr>
          <p:cNvPr id="1026" name="Picture 2">
            <a:extLst>
              <a:ext uri="{FF2B5EF4-FFF2-40B4-BE49-F238E27FC236}">
                <a16:creationId xmlns:a16="http://schemas.microsoft.com/office/drawing/2014/main" id="{02530F12-5BF4-B825-9D6E-3FA92F8085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81"/>
          <a:stretch/>
        </p:blipFill>
        <p:spPr bwMode="auto">
          <a:xfrm>
            <a:off x="3253154" y="2484196"/>
            <a:ext cx="5372100" cy="4057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04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E28195C-1838-864D-678C-9DFFC7584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025" y="2429280"/>
            <a:ext cx="3776975" cy="3776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D63790-68FE-32CA-6AFA-0C82DF8E3878}"/>
              </a:ext>
            </a:extLst>
          </p:cNvPr>
          <p:cNvSpPr txBox="1"/>
          <p:nvPr/>
        </p:nvSpPr>
        <p:spPr>
          <a:xfrm>
            <a:off x="446485" y="442555"/>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Câu 4</a:t>
            </a:r>
            <a:r>
              <a:rPr lang="en-US" sz="2800">
                <a:latin typeface="Open Sans" panose="020B0606030504020204" pitchFamily="34" charset="0"/>
                <a:ea typeface="Open Sans" panose="020B0606030504020204" pitchFamily="34" charset="0"/>
                <a:cs typeface="Open Sans" panose="020B0606030504020204" pitchFamily="34" charset="0"/>
              </a:rPr>
              <a:t>: </a:t>
            </a:r>
            <a:r>
              <a:rPr lang="en-US" sz="2800" b="1">
                <a:latin typeface="Open Sans" panose="020B0606030504020204" pitchFamily="34" charset="0"/>
                <a:ea typeface="Open Sans" panose="020B0606030504020204" pitchFamily="34" charset="0"/>
                <a:cs typeface="Open Sans" panose="020B0606030504020204" pitchFamily="34" charset="0"/>
              </a:rPr>
              <a:t>Theo em, vì sao khi đi học, mùa hè sẽ theo các bạn vào lớp? Chọn câu trả lời hoặc nêu ý kiến khác của em.</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895351" y="1756117"/>
            <a:ext cx="7277103" cy="1055608"/>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a. Vì các bạn vẫn nhớ những chuyện về mùa hè.</a:t>
            </a:r>
          </a:p>
        </p:txBody>
      </p:sp>
      <p:sp>
        <p:nvSpPr>
          <p:cNvPr id="6" name="TextBox 5">
            <a:extLst>
              <a:ext uri="{FF2B5EF4-FFF2-40B4-BE49-F238E27FC236}">
                <a16:creationId xmlns:a16="http://schemas.microsoft.com/office/drawing/2014/main" id="{7B2A38E4-705C-7B90-47F4-A9EBBF2D6210}"/>
              </a:ext>
            </a:extLst>
          </p:cNvPr>
          <p:cNvSpPr txBox="1"/>
          <p:nvPr/>
        </p:nvSpPr>
        <p:spPr>
          <a:xfrm>
            <a:off x="823910" y="3004206"/>
            <a:ext cx="7277103" cy="1055608"/>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b. Vì các bạn sẽ kể cho nhau nghe những chuyện về mùa hè.</a:t>
            </a:r>
          </a:p>
        </p:txBody>
      </p:sp>
      <p:sp>
        <p:nvSpPr>
          <p:cNvPr id="7" name="TextBox 6">
            <a:extLst>
              <a:ext uri="{FF2B5EF4-FFF2-40B4-BE49-F238E27FC236}">
                <a16:creationId xmlns:a16="http://schemas.microsoft.com/office/drawing/2014/main" id="{02C03CB3-389D-379B-4D55-FAE8CB9196C1}"/>
              </a:ext>
            </a:extLst>
          </p:cNvPr>
          <p:cNvSpPr txBox="1"/>
          <p:nvPr/>
        </p:nvSpPr>
        <p:spPr>
          <a:xfrm>
            <a:off x="765004" y="4317768"/>
            <a:ext cx="7537795" cy="1055608"/>
          </a:xfrm>
          <a:prstGeom prst="flowChartAlternateProcess">
            <a:avLst/>
          </a:prstGeom>
          <a:solidFill>
            <a:srgbClr val="FFCC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c. Vì các bạn sẽ mang những đồ vật kỉ niệm của mùa hè đến lớp.</a:t>
            </a:r>
          </a:p>
        </p:txBody>
      </p:sp>
    </p:spTree>
    <p:extLst>
      <p:ext uri="{BB962C8B-B14F-4D97-AF65-F5344CB8AC3E}">
        <p14:creationId xmlns:p14="http://schemas.microsoft.com/office/powerpoint/2010/main" val="351634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E9F8DC-E7BA-DB22-A4F7-0F5470620FC0}"/>
              </a:ext>
            </a:extLst>
          </p:cNvPr>
          <p:cNvGrpSpPr/>
          <p:nvPr/>
        </p:nvGrpSpPr>
        <p:grpSpPr>
          <a:xfrm>
            <a:off x="-27140" y="0"/>
            <a:ext cx="12246279" cy="6910234"/>
            <a:chOff x="-54279" y="-8393"/>
            <a:chExt cx="12246279" cy="6910234"/>
          </a:xfrm>
        </p:grpSpPr>
        <p:pic>
          <p:nvPicPr>
            <p:cNvPr id="7" name="Picture 6">
              <a:extLst>
                <a:ext uri="{FF2B5EF4-FFF2-40B4-BE49-F238E27FC236}">
                  <a16:creationId xmlns:a16="http://schemas.microsoft.com/office/drawing/2014/main" id="{D5C3B9E8-F3DE-2794-0CDB-A7BA2DA50D07}"/>
                </a:ext>
              </a:extLst>
            </p:cNvPr>
            <p:cNvPicPr>
              <a:picLocks noChangeAspect="1"/>
            </p:cNvPicPr>
            <p:nvPr/>
          </p:nvPicPr>
          <p:blipFill rotWithShape="1">
            <a:blip r:embed="rId2">
              <a:alphaModFix/>
            </a:blip>
            <a:srcRect r="1216"/>
            <a:stretch/>
          </p:blipFill>
          <p:spPr>
            <a:xfrm>
              <a:off x="0" y="-8393"/>
              <a:ext cx="12192000" cy="6910234"/>
            </a:xfrm>
            <a:prstGeom prst="rect">
              <a:avLst/>
            </a:prstGeom>
          </p:spPr>
        </p:pic>
        <p:sp>
          <p:nvSpPr>
            <p:cNvPr id="8" name="Rectangle 7">
              <a:extLst>
                <a:ext uri="{FF2B5EF4-FFF2-40B4-BE49-F238E27FC236}">
                  <a16:creationId xmlns:a16="http://schemas.microsoft.com/office/drawing/2014/main" id="{826A71A5-7E21-8C19-0961-AD9D9E86A2AD}"/>
                </a:ext>
              </a:extLst>
            </p:cNvPr>
            <p:cNvSpPr/>
            <p:nvPr/>
          </p:nvSpPr>
          <p:spPr>
            <a:xfrm>
              <a:off x="294362" y="251455"/>
              <a:ext cx="11505156" cy="635508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3E4330A-8399-42A9-1F07-B0B06D99A1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40" b="96744" l="6530" r="95336">
                          <a14:foregroundMark x1="6530" y1="11860" x2="11381" y2="31395"/>
                          <a14:foregroundMark x1="48507" y1="8372" x2="59515" y2="18605"/>
                          <a14:foregroundMark x1="42351" y1="41628" x2="45709" y2="43488"/>
                          <a14:foregroundMark x1="90485" y1="60465" x2="95336" y2="60698"/>
                          <a14:foregroundMark x1="32836" y1="73023" x2="38993" y2="83721"/>
                          <a14:foregroundMark x1="36754" y1="60465" x2="39179" y2="89767"/>
                          <a14:foregroundMark x1="36567" y1="80930" x2="31530" y2="96744"/>
                          <a14:foregroundMark x1="65672" y1="72558" x2="66604" y2="73023"/>
                        </a14:backgroundRemoval>
                      </a14:imgEffect>
                    </a14:imgLayer>
                  </a14:imgProps>
                </a:ext>
              </a:extLst>
            </a:blip>
            <a:stretch>
              <a:fillRect/>
            </a:stretch>
          </p:blipFill>
          <p:spPr>
            <a:xfrm>
              <a:off x="-54279" y="5109706"/>
              <a:ext cx="2179269" cy="1748294"/>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8419C250-F3A2-FF8C-35F3-3A672777D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97876" y="432954"/>
            <a:ext cx="11050526" cy="6441831"/>
          </a:xfrm>
          <a:prstGeom prst="rect">
            <a:avLst/>
          </a:prstGeom>
        </p:spPr>
      </p:pic>
      <p:sp>
        <p:nvSpPr>
          <p:cNvPr id="5" name="TextBox 4">
            <a:extLst>
              <a:ext uri="{FF2B5EF4-FFF2-40B4-BE49-F238E27FC236}">
                <a16:creationId xmlns:a16="http://schemas.microsoft.com/office/drawing/2014/main" id="{35053E36-5447-26E7-2B1E-B7123E5DB170}"/>
              </a:ext>
            </a:extLst>
          </p:cNvPr>
          <p:cNvSpPr txBox="1"/>
          <p:nvPr/>
        </p:nvSpPr>
        <p:spPr>
          <a:xfrm>
            <a:off x="2002203" y="161096"/>
            <a:ext cx="7810011" cy="393807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vi-VN" sz="3600" i="1">
                <a:solidFill>
                  <a:srgbClr val="00B0F0"/>
                </a:solidFill>
                <a:effectLst/>
                <a:latin typeface="Nunito Black" panose="00000A00000000000000" pitchFamily="2" charset="0"/>
              </a:rPr>
              <a:t>Bài đọc là cuộc trò chuyện giữa Chi và Sơn sau kì nghỉ hè. Hai bạn nhỏ chia sẻ với nhau về những trải nghiệm thú vị của mình trong mùa hè vừa qua.</a:t>
            </a:r>
            <a:br>
              <a:rPr lang="vi-VN" sz="3600" i="1">
                <a:solidFill>
                  <a:srgbClr val="FF5D10"/>
                </a:solidFill>
                <a:effectLst/>
                <a:latin typeface="Nunito Black" panose="00000A00000000000000" pitchFamily="2" charset="0"/>
              </a:rPr>
            </a:br>
            <a:endParaRPr kumimoji="0" lang="en-US" sz="3600" i="1" u="none" strike="noStrike" kern="1200" cap="none" spc="0" normalizeH="0" baseline="0" noProof="0">
              <a:ln>
                <a:noFill/>
              </a:ln>
              <a:solidFill>
                <a:srgbClr val="FF5D10"/>
              </a:solidFill>
              <a:effectLst/>
              <a:uLnTx/>
              <a:uFillTx/>
              <a:latin typeface="Nunito Black" panose="00000A00000000000000" pitchFamily="2" charset="0"/>
              <a:ea typeface="+mj-ea"/>
            </a:endParaRPr>
          </a:p>
        </p:txBody>
      </p:sp>
    </p:spTree>
    <p:extLst>
      <p:ext uri="{BB962C8B-B14F-4D97-AF65-F5344CB8AC3E}">
        <p14:creationId xmlns:p14="http://schemas.microsoft.com/office/powerpoint/2010/main" val="315138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A4529-F592-CE07-E042-CBF0B34B12F2}"/>
              </a:ext>
            </a:extLst>
          </p:cNvPr>
          <p:cNvPicPr>
            <a:picLocks noChangeAspect="1"/>
          </p:cNvPicPr>
          <p:nvPr/>
        </p:nvPicPr>
        <p:blipFill>
          <a:blip r:embed="rId2"/>
          <a:stretch>
            <a:fillRect/>
          </a:stretch>
        </p:blipFill>
        <p:spPr>
          <a:xfrm>
            <a:off x="6096000" y="3002463"/>
            <a:ext cx="6014282" cy="3427718"/>
          </a:xfrm>
          <a:prstGeom prst="rect">
            <a:avLst/>
          </a:prstGeom>
        </p:spPr>
      </p:pic>
      <p:sp>
        <p:nvSpPr>
          <p:cNvPr id="4" name="TextBox 3">
            <a:extLst>
              <a:ext uri="{FF2B5EF4-FFF2-40B4-BE49-F238E27FC236}">
                <a16:creationId xmlns:a16="http://schemas.microsoft.com/office/drawing/2014/main" id="{568E8B30-18EB-CEA4-1536-86D0768112CA}"/>
              </a:ext>
            </a:extLst>
          </p:cNvPr>
          <p:cNvSpPr txBox="1"/>
          <p:nvPr/>
        </p:nvSpPr>
        <p:spPr>
          <a:xfrm>
            <a:off x="503510" y="0"/>
            <a:ext cx="11606772" cy="6986528"/>
          </a:xfrm>
          <a:prstGeom prst="rect">
            <a:avLst/>
          </a:prstGeom>
          <a:noFill/>
        </p:spPr>
        <p:txBody>
          <a:bodyPr wrap="square">
            <a:spAutoFit/>
          </a:bodyPr>
          <a:lstStyle/>
          <a:p>
            <a:pPr algn="ctr"/>
            <a:r>
              <a:rPr lang="en-US" sz="2000" b="0" i="0">
                <a:solidFill>
                  <a:srgbClr val="002060"/>
                </a:solidFill>
                <a:effectLst/>
                <a:latin typeface="Baloo 2 ExtraBold" pitchFamily="2" charset="0"/>
                <a:cs typeface="Baloo 2 ExtraBold" pitchFamily="2" charset="0"/>
              </a:rPr>
              <a:t>	</a:t>
            </a:r>
            <a:r>
              <a:rPr lang="en-US" sz="2800" b="0" i="0">
                <a:solidFill>
                  <a:srgbClr val="FF0000"/>
                </a:solidFill>
                <a:effectLst/>
                <a:latin typeface="Baloo 2 ExtraBold" pitchFamily="2" charset="0"/>
                <a:cs typeface="Baloo 2 ExtraBold" pitchFamily="2" charset="0"/>
              </a:rPr>
              <a:t>NGÀY GẶP LẠI</a:t>
            </a:r>
          </a:p>
          <a:p>
            <a:pPr algn="just"/>
            <a:r>
              <a:rPr lang="en-US" sz="2000">
                <a:solidFill>
                  <a:srgbClr val="002060"/>
                </a:solidFill>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mở tung cửa sổ đón những tia nắng đầu thu. Thế là hết hè rồi. Ngày mai bắt đầu năm học mới.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Có tiếng gọi ngoài cổng. Chi nhìn ra, thấy Sơn giơ chiếc diều rất xinh, vẫy rối rít:</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Cho cậu này.</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Nhìn Sơn đen nhẻm, mắt lấp lánh khi kể chuyện, Chi chợt thấy buồn:</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Tớ chẳng được đi đâu.</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Nhưng mẹ tớ bảo cậu biết đi xe đạp rồi.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tớ ở nhà tập xe thôi.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Thế cậu được đạp xe đi khắp nơi mà.</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cười: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nhỉ.</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Thế là Chi kể bố dạy Chi đi xe đạp. Bây giờ, Chi đã đạp xe bon bon. Con đường quen thuộc bỗng trở nên mới mẻ.</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Cứ thế, hai bạn thi nhau kể những trải nghiệm mùa hè.</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Ngày mai đi học rồi, nhưng mùa hè chắc sẽ theo các bạn vào lớp học.</a:t>
            </a:r>
          </a:p>
          <a:p>
            <a:pPr algn="r"/>
            <a:r>
              <a:rPr lang="vi-VN" sz="2000" b="1" i="0">
                <a:solidFill>
                  <a:srgbClr val="002060"/>
                </a:solidFill>
                <a:effectLst/>
                <a:latin typeface="Baloo 2 ExtraBold" pitchFamily="2" charset="0"/>
                <a:cs typeface="Baloo 2 ExtraBold" pitchFamily="2" charset="0"/>
              </a:rPr>
              <a:t>(Minh Dương)</a:t>
            </a:r>
            <a:br>
              <a:rPr lang="vi-VN" sz="2000" b="0" i="0">
                <a:solidFill>
                  <a:srgbClr val="002060"/>
                </a:solidFill>
                <a:effectLst/>
                <a:latin typeface="Baloo 2 ExtraBold" pitchFamily="2" charset="0"/>
                <a:cs typeface="Baloo 2 ExtraBold" pitchFamily="2" charset="0"/>
              </a:rPr>
            </a:br>
            <a:endParaRPr lang="en-US" sz="2000">
              <a:solidFill>
                <a:srgbClr val="002060"/>
              </a:solidFill>
              <a:latin typeface="Baloo 2 ExtraBold" pitchFamily="2" charset="0"/>
              <a:cs typeface="Baloo 2 ExtraBold" pitchFamily="2"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919508D3-EA67-D284-EF4A-E7A6B5E21124}"/>
              </a:ext>
            </a:extLst>
          </p:cNvPr>
          <p:cNvSpPr txBox="1"/>
          <p:nvPr/>
        </p:nvSpPr>
        <p:spPr>
          <a:xfrm>
            <a:off x="7547429" y="365292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rgbClr val="FF0000"/>
                </a:solidFill>
                <a:latin typeface="Baloo 2 SemiBold" pitchFamily="2" charset="0"/>
                <a:cs typeface="Baloo 2 SemiBold" pitchFamily="2" charset="0"/>
              </a:rPr>
              <a:t>Luyện đọc lại</a:t>
            </a:r>
          </a:p>
        </p:txBody>
      </p:sp>
    </p:spTree>
    <p:extLst>
      <p:ext uri="{BB962C8B-B14F-4D97-AF65-F5344CB8AC3E}">
        <p14:creationId xmlns:p14="http://schemas.microsoft.com/office/powerpoint/2010/main" val="5086136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390602" y="4148592"/>
            <a:ext cx="6552000" cy="923330"/>
          </a:xfrm>
          <a:prstGeom prst="rect">
            <a:avLst/>
          </a:prstGeom>
          <a:noFill/>
        </p:spPr>
        <p:txBody>
          <a:bodyPr wrap="square" rtlCol="0">
            <a:spAutoFit/>
          </a:bodyPr>
          <a:lstStyle/>
          <a:p>
            <a:r>
              <a:rPr lang="en-US" sz="5400">
                <a:solidFill>
                  <a:srgbClr val="71D400"/>
                </a:solidFill>
                <a:latin typeface="Sigmar One" panose="00000500000000000000" pitchFamily="2" charset="0"/>
              </a:rPr>
              <a:t>Nói - nghe</a:t>
            </a:r>
          </a:p>
        </p:txBody>
      </p:sp>
    </p:spTree>
    <p:extLst>
      <p:ext uri="{BB962C8B-B14F-4D97-AF65-F5344CB8AC3E}">
        <p14:creationId xmlns:p14="http://schemas.microsoft.com/office/powerpoint/2010/main" val="407578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BCBBC0F5-65B2-BE3D-1469-C8517EA6D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12" t="66826"/>
          <a:stretch/>
        </p:blipFill>
        <p:spPr bwMode="auto">
          <a:xfrm>
            <a:off x="7058216" y="2499360"/>
            <a:ext cx="4559427" cy="40614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40D54E-3163-F39E-842D-6C044F14F64A}"/>
              </a:ext>
            </a:extLst>
          </p:cNvPr>
          <p:cNvPicPr>
            <a:picLocks noChangeAspect="1"/>
          </p:cNvPicPr>
          <p:nvPr/>
        </p:nvPicPr>
        <p:blipFill rotWithShape="1">
          <a:blip r:embed="rId4"/>
          <a:srcRect l="7576" t="8572"/>
          <a:stretch/>
        </p:blipFill>
        <p:spPr>
          <a:xfrm>
            <a:off x="411479" y="609600"/>
            <a:ext cx="7335441" cy="1539240"/>
          </a:xfrm>
          <a:prstGeom prst="rect">
            <a:avLst/>
          </a:prstGeom>
        </p:spPr>
      </p:pic>
      <p:sp>
        <p:nvSpPr>
          <p:cNvPr id="5" name="TextBox 4">
            <a:extLst>
              <a:ext uri="{FF2B5EF4-FFF2-40B4-BE49-F238E27FC236}">
                <a16:creationId xmlns:a16="http://schemas.microsoft.com/office/drawing/2014/main" id="{11838562-B5BF-909D-E80D-74F1AF865C29}"/>
              </a:ext>
            </a:extLst>
          </p:cNvPr>
          <p:cNvSpPr txBox="1"/>
          <p:nvPr/>
        </p:nvSpPr>
        <p:spPr>
          <a:xfrm>
            <a:off x="758393" y="2217132"/>
            <a:ext cx="6299823" cy="2553891"/>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400" b="1" i="0">
                <a:solidFill>
                  <a:srgbClr val="000066"/>
                </a:solidFill>
                <a:effectLst/>
                <a:latin typeface="#9Slide03 AmpleSoft Bold" panose="02000000000000000000" pitchFamily="2" charset="0"/>
                <a:ea typeface="Open Sans" panose="020B0606030504020204" pitchFamily="34" charset="0"/>
                <a:cs typeface="Open Sans" panose="020B0606030504020204" pitchFamily="34" charset="0"/>
              </a:rPr>
              <a:t>Gợi ý:</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Kì nghỉ hè vừa rồi em đã có những trải nghiệm gì?</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Điều đáng nhớ nhất trong kì nghỉ hè vừa qua của em là gì?</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Vì sao em lại nhớ điều đó nhất?</a:t>
            </a:r>
          </a:p>
        </p:txBody>
      </p:sp>
      <p:sp>
        <p:nvSpPr>
          <p:cNvPr id="4" name="Cloud 3">
            <a:extLst>
              <a:ext uri="{FF2B5EF4-FFF2-40B4-BE49-F238E27FC236}">
                <a16:creationId xmlns:a16="http://schemas.microsoft.com/office/drawing/2014/main" id="{11B9B039-890B-0865-BA73-CBB96B45F4A5}"/>
              </a:ext>
            </a:extLst>
          </p:cNvPr>
          <p:cNvSpPr/>
          <p:nvPr/>
        </p:nvSpPr>
        <p:spPr>
          <a:xfrm>
            <a:off x="7948247" y="609600"/>
            <a:ext cx="3249636" cy="1237957"/>
          </a:xfrm>
          <a:prstGeom prst="cloud">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7030A0"/>
                </a:solidFill>
                <a:latin typeface="#9Slide03 AmpleSoft Bold" panose="02000000000000000000" pitchFamily="2" charset="0"/>
              </a:rPr>
              <a:t>Làm việc theo nhóm</a:t>
            </a:r>
          </a:p>
        </p:txBody>
      </p:sp>
    </p:spTree>
    <p:extLst>
      <p:ext uri="{BB962C8B-B14F-4D97-AF65-F5344CB8AC3E}">
        <p14:creationId xmlns:p14="http://schemas.microsoft.com/office/powerpoint/2010/main" val="40928876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0D54E-3163-F39E-842D-6C044F14F64A}"/>
              </a:ext>
            </a:extLst>
          </p:cNvPr>
          <p:cNvPicPr>
            <a:picLocks noChangeAspect="1"/>
          </p:cNvPicPr>
          <p:nvPr/>
        </p:nvPicPr>
        <p:blipFill rotWithShape="1">
          <a:blip r:embed="rId3"/>
          <a:srcRect l="7576" t="8572"/>
          <a:stretch/>
        </p:blipFill>
        <p:spPr>
          <a:xfrm>
            <a:off x="411479" y="609600"/>
            <a:ext cx="7335441" cy="1539240"/>
          </a:xfrm>
          <a:prstGeom prst="rect">
            <a:avLst/>
          </a:prstGeom>
        </p:spPr>
      </p:pic>
      <p:sp>
        <p:nvSpPr>
          <p:cNvPr id="5" name="TextBox 4">
            <a:extLst>
              <a:ext uri="{FF2B5EF4-FFF2-40B4-BE49-F238E27FC236}">
                <a16:creationId xmlns:a16="http://schemas.microsoft.com/office/drawing/2014/main" id="{11838562-B5BF-909D-E80D-74F1AF865C29}"/>
              </a:ext>
            </a:extLst>
          </p:cNvPr>
          <p:cNvSpPr txBox="1"/>
          <p:nvPr/>
        </p:nvSpPr>
        <p:spPr>
          <a:xfrm>
            <a:off x="758393" y="2217132"/>
            <a:ext cx="6299823" cy="2553891"/>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400" b="1" i="0">
                <a:solidFill>
                  <a:srgbClr val="000066"/>
                </a:solidFill>
                <a:effectLst/>
                <a:latin typeface="#9Slide03 AmpleSoft Bold" panose="02000000000000000000" pitchFamily="2" charset="0"/>
                <a:ea typeface="Open Sans" panose="020B0606030504020204" pitchFamily="34" charset="0"/>
                <a:cs typeface="Open Sans" panose="020B0606030504020204" pitchFamily="34" charset="0"/>
              </a:rPr>
              <a:t>Gợi ý:</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Kì nghỉ hè vừa rồi em đã có những trải nghiệm gì?</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Điều đáng nhớ nhất trong kì nghỉ hè vừa qua của em là gì?</a:t>
            </a:r>
          </a:p>
          <a:p>
            <a:r>
              <a:rPr lang="en-US" sz="2400" b="1">
                <a:solidFill>
                  <a:srgbClr val="000066"/>
                </a:solidFill>
                <a:latin typeface="#9Slide03 AmpleSoft Bold" panose="02000000000000000000" pitchFamily="2" charset="0"/>
                <a:ea typeface="Open Sans" panose="020B0606030504020204" pitchFamily="34" charset="0"/>
                <a:cs typeface="Open Sans" panose="020B0606030504020204" pitchFamily="34" charset="0"/>
              </a:rPr>
              <a:t>- Vì sao em lại nhớ điều đó nhất?</a:t>
            </a:r>
          </a:p>
        </p:txBody>
      </p:sp>
      <p:sp>
        <p:nvSpPr>
          <p:cNvPr id="4" name="Cloud 3">
            <a:extLst>
              <a:ext uri="{FF2B5EF4-FFF2-40B4-BE49-F238E27FC236}">
                <a16:creationId xmlns:a16="http://schemas.microsoft.com/office/drawing/2014/main" id="{11B9B039-890B-0865-BA73-CBB96B45F4A5}"/>
              </a:ext>
            </a:extLst>
          </p:cNvPr>
          <p:cNvSpPr/>
          <p:nvPr/>
        </p:nvSpPr>
        <p:spPr>
          <a:xfrm>
            <a:off x="7948247" y="609600"/>
            <a:ext cx="3249636" cy="1237957"/>
          </a:xfrm>
          <a:prstGeom prst="cloud">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7030A0"/>
                </a:solidFill>
                <a:latin typeface="#9Slide03 AmpleSoft Bold" panose="02000000000000000000" pitchFamily="2" charset="0"/>
              </a:rPr>
              <a:t>Trình bày trước lớp</a:t>
            </a:r>
          </a:p>
        </p:txBody>
      </p:sp>
      <p:pic>
        <p:nvPicPr>
          <p:cNvPr id="6" name="Picture 5" descr="A picture containing toy, doll, clipart&#10;&#10;Description automatically generated">
            <a:extLst>
              <a:ext uri="{FF2B5EF4-FFF2-40B4-BE49-F238E27FC236}">
                <a16:creationId xmlns:a16="http://schemas.microsoft.com/office/drawing/2014/main" id="{D45E3BD4-7E61-A17F-EEC8-9F6499B2B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47" y="2217132"/>
            <a:ext cx="3898900" cy="4292600"/>
          </a:xfrm>
          <a:prstGeom prst="rect">
            <a:avLst/>
          </a:prstGeom>
        </p:spPr>
      </p:pic>
    </p:spTree>
    <p:extLst>
      <p:ext uri="{BB962C8B-B14F-4D97-AF65-F5344CB8AC3E}">
        <p14:creationId xmlns:p14="http://schemas.microsoft.com/office/powerpoint/2010/main" val="1867976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41286-D6F1-F45B-F399-1C928D4CB2DB}"/>
              </a:ext>
            </a:extLst>
          </p:cNvPr>
          <p:cNvPicPr>
            <a:picLocks noChangeAspect="1"/>
          </p:cNvPicPr>
          <p:nvPr/>
        </p:nvPicPr>
        <p:blipFill rotWithShape="1">
          <a:blip r:embed="rId3"/>
          <a:srcRect b="64292"/>
          <a:stretch/>
        </p:blipFill>
        <p:spPr>
          <a:xfrm>
            <a:off x="291465" y="290329"/>
            <a:ext cx="8639456" cy="1218431"/>
          </a:xfrm>
          <a:prstGeom prst="rect">
            <a:avLst/>
          </a:prstGeom>
        </p:spPr>
      </p:pic>
      <p:pic>
        <p:nvPicPr>
          <p:cNvPr id="5" name="Picture 4">
            <a:extLst>
              <a:ext uri="{FF2B5EF4-FFF2-40B4-BE49-F238E27FC236}">
                <a16:creationId xmlns:a16="http://schemas.microsoft.com/office/drawing/2014/main" id="{F878235C-A6D7-68EC-B78F-E4DEA0BE7373}"/>
              </a:ext>
            </a:extLst>
          </p:cNvPr>
          <p:cNvPicPr>
            <a:picLocks noChangeAspect="1"/>
          </p:cNvPicPr>
          <p:nvPr/>
        </p:nvPicPr>
        <p:blipFill rotWithShape="1">
          <a:blip r:embed="rId3"/>
          <a:srcRect l="4564" t="38834" r="4942"/>
          <a:stretch/>
        </p:blipFill>
        <p:spPr>
          <a:xfrm>
            <a:off x="441959" y="1753543"/>
            <a:ext cx="7818121" cy="2087111"/>
          </a:xfrm>
          <a:prstGeom prst="rect">
            <a:avLst/>
          </a:prstGeom>
        </p:spPr>
      </p:pic>
      <p:pic>
        <p:nvPicPr>
          <p:cNvPr id="4" name="Picture 3">
            <a:extLst>
              <a:ext uri="{FF2B5EF4-FFF2-40B4-BE49-F238E27FC236}">
                <a16:creationId xmlns:a16="http://schemas.microsoft.com/office/drawing/2014/main" id="{8E610C15-4F8C-7CD5-528C-C56476CE125F}"/>
              </a:ext>
            </a:extLst>
          </p:cNvPr>
          <p:cNvPicPr>
            <a:picLocks noChangeAspect="1"/>
          </p:cNvPicPr>
          <p:nvPr/>
        </p:nvPicPr>
        <p:blipFill>
          <a:blip r:embed="rId4"/>
          <a:stretch>
            <a:fillRect/>
          </a:stretch>
        </p:blipFill>
        <p:spPr>
          <a:xfrm>
            <a:off x="7665720" y="2797099"/>
            <a:ext cx="4234815" cy="3770571"/>
          </a:xfrm>
          <a:prstGeom prst="rect">
            <a:avLst/>
          </a:prstGeom>
        </p:spPr>
      </p:pic>
    </p:spTree>
    <p:extLst>
      <p:ext uri="{BB962C8B-B14F-4D97-AF65-F5344CB8AC3E}">
        <p14:creationId xmlns:p14="http://schemas.microsoft.com/office/powerpoint/2010/main" val="2481425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sp>
        <p:nvSpPr>
          <p:cNvPr id="2064" name="Freeform: Shape 2063">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cs typeface="+mn-cs"/>
            </a:endParaRPr>
          </a:p>
        </p:txBody>
      </p:sp>
      <p:sp>
        <p:nvSpPr>
          <p:cNvPr id="2066" name="Freeform: Shape 2065">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2775BEB2-DD79-A8F3-CE64-9ECC2ECDD691}"/>
              </a:ext>
            </a:extLst>
          </p:cNvPr>
          <p:cNvSpPr txBox="1"/>
          <p:nvPr/>
        </p:nvSpPr>
        <p:spPr>
          <a:xfrm>
            <a:off x="1602924" y="2012436"/>
            <a:ext cx="3555692" cy="204271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Tiết 3</a:t>
            </a:r>
          </a:p>
        </p:txBody>
      </p:sp>
      <p:grpSp>
        <p:nvGrpSpPr>
          <p:cNvPr id="2068" name="Group 2067">
            <a:extLst>
              <a:ext uri="{FF2B5EF4-FFF2-40B4-BE49-F238E27FC236}">
                <a16:creationId xmlns:a16="http://schemas.microsoft.com/office/drawing/2014/main" id="{06536C0D-2219-44F1-94EC-B9A56501D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6303" y="1122043"/>
            <a:ext cx="4908132" cy="4613915"/>
            <a:chOff x="6516303" y="1122043"/>
            <a:chExt cx="4908132" cy="4613915"/>
          </a:xfrm>
        </p:grpSpPr>
        <p:sp>
          <p:nvSpPr>
            <p:cNvPr id="2069" name="Freeform: Shape 2068">
              <a:extLst>
                <a:ext uri="{FF2B5EF4-FFF2-40B4-BE49-F238E27FC236}">
                  <a16:creationId xmlns:a16="http://schemas.microsoft.com/office/drawing/2014/main" id="{9DF0CCBF-D7FD-451C-92EB-84C362B69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sp>
          <p:nvSpPr>
            <p:cNvPr id="2070" name="Freeform: Shape 2069">
              <a:extLst>
                <a:ext uri="{FF2B5EF4-FFF2-40B4-BE49-F238E27FC236}">
                  <a16:creationId xmlns:a16="http://schemas.microsoft.com/office/drawing/2014/main" id="{2B1B8EEB-4E8B-43EC-AB8F-F7E2CD9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gr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129842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4645C1-B433-020E-860C-C0414E9E38F4}"/>
              </a:ext>
            </a:extLst>
          </p:cNvPr>
          <p:cNvSpPr txBox="1"/>
          <p:nvPr/>
        </p:nvSpPr>
        <p:spPr>
          <a:xfrm>
            <a:off x="4957200" y="259200"/>
            <a:ext cx="6332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cs typeface="+mn-cs"/>
              </a:rPr>
              <a:t>Viết </a:t>
            </a:r>
          </a:p>
        </p:txBody>
      </p:sp>
      <p:graphicFrame>
        <p:nvGraphicFramePr>
          <p:cNvPr id="6" name="Table 5">
            <a:extLst>
              <a:ext uri="{FF2B5EF4-FFF2-40B4-BE49-F238E27FC236}">
                <a16:creationId xmlns:a16="http://schemas.microsoft.com/office/drawing/2014/main" id="{51D4A3BD-B46B-B598-6AC1-1961A25A39AE}"/>
              </a:ext>
            </a:extLst>
          </p:cNvPr>
          <p:cNvGraphicFramePr>
            <a:graphicFrameLocks noGrp="1"/>
          </p:cNvGraphicFramePr>
          <p:nvPr>
            <p:extLst>
              <p:ext uri="{D42A27DB-BD31-4B8C-83A1-F6EECF244321}">
                <p14:modId xmlns:p14="http://schemas.microsoft.com/office/powerpoint/2010/main" val="2689081962"/>
              </p:ext>
            </p:extLst>
          </p:nvPr>
        </p:nvGraphicFramePr>
        <p:xfrm>
          <a:off x="2909581" y="1995660"/>
          <a:ext cx="6887604" cy="4191000"/>
        </p:xfrm>
        <a:graphic>
          <a:graphicData uri="http://schemas.openxmlformats.org/drawingml/2006/table">
            <a:tbl>
              <a:tblPr/>
              <a:tblGrid>
                <a:gridCol w="3565502">
                  <a:extLst>
                    <a:ext uri="{9D8B030D-6E8A-4147-A177-3AD203B41FA5}">
                      <a16:colId xmlns:a16="http://schemas.microsoft.com/office/drawing/2014/main" val="2772057543"/>
                    </a:ext>
                  </a:extLst>
                </a:gridCol>
                <a:gridCol w="3322102">
                  <a:extLst>
                    <a:ext uri="{9D8B030D-6E8A-4147-A177-3AD203B41FA5}">
                      <a16:colId xmlns:a16="http://schemas.microsoft.com/office/drawing/2014/main" val="4245584885"/>
                    </a:ext>
                  </a:extLst>
                </a:gridCol>
              </a:tblGrid>
              <a:tr h="0">
                <a:tc>
                  <a:txBody>
                    <a:bodyPr/>
                    <a:lstStyle/>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Em yêu mùa hè,</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Có hoa sim tím</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Mọc trên đồi quê</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Rung rinh bướm lượn.</a:t>
                      </a:r>
                      <a:endPar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fontAlgn="t">
                        <a:lnSpc>
                          <a:spcPct val="150000"/>
                        </a:lnSpc>
                      </a:pPr>
                      <a:endPar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tc>
                  <a:txBody>
                    <a:bodyPr/>
                    <a:lstStyle/>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Gió mát lưng đồi</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Ve ngân ra rả</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Trên cao lưng trời</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Diều ai vừa thả.</a:t>
                      </a:r>
                    </a:p>
                  </a:txBody>
                  <a:tcPr marL="19050" marR="19050" marT="19050" marB="19050">
                    <a:lnL>
                      <a:noFill/>
                    </a:lnL>
                    <a:lnR>
                      <a:noFill/>
                    </a:lnR>
                    <a:lnT>
                      <a:noFill/>
                    </a:lnT>
                    <a:lnB>
                      <a:noFill/>
                    </a:lnB>
                  </a:tcPr>
                </a:tc>
                <a:extLst>
                  <a:ext uri="{0D108BD9-81ED-4DB2-BD59-A6C34878D82A}">
                    <a16:rowId xmlns:a16="http://schemas.microsoft.com/office/drawing/2014/main" val="196278310"/>
                  </a:ext>
                </a:extLst>
              </a:tr>
              <a:tr h="0">
                <a:tc>
                  <a:txBody>
                    <a:bodyPr/>
                    <a:lstStyle/>
                    <a:p>
                      <a:pPr fontAlgn="t">
                        <a:lnSpc>
                          <a:spcPct val="150000"/>
                        </a:lnSpc>
                      </a:pPr>
                      <a:r>
                        <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Thong thả dắt trâu</a:t>
                      </a:r>
                    </a:p>
                    <a:p>
                      <a:pPr fontAlgn="t">
                        <a:lnSpc>
                          <a:spcPct val="150000"/>
                        </a:lnSpc>
                      </a:pPr>
                      <a:r>
                        <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Trong chiều nắng xế</a:t>
                      </a:r>
                    </a:p>
                    <a:p>
                      <a:pPr fontAlgn="t">
                        <a:lnSpc>
                          <a:spcPct val="150000"/>
                        </a:lnSpc>
                      </a:pPr>
                      <a:r>
                        <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Em hái sim ăn</a:t>
                      </a:r>
                    </a:p>
                    <a:p>
                      <a:pPr fontAlgn="t">
                        <a:lnSpc>
                          <a:spcPct val="150000"/>
                        </a:lnSpc>
                      </a:pPr>
                      <a:r>
                        <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Trời, sao ngọt thế!</a:t>
                      </a:r>
                    </a:p>
                  </a:txBody>
                  <a:tcPr marL="19050" marR="19050" marT="19050" marB="19050">
                    <a:lnL>
                      <a:noFill/>
                    </a:lnL>
                    <a:lnR>
                      <a:noFill/>
                    </a:lnR>
                    <a:lnT>
                      <a:noFill/>
                    </a:lnT>
                    <a:lnB>
                      <a:noFill/>
                    </a:lnB>
                  </a:tcPr>
                </a:tc>
                <a:tc>
                  <a:txBody>
                    <a:bodyPr/>
                    <a:lstStyle/>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Em yêu mùa hè</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Có trái sim ngọt</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Em yêu đồi quê</a:t>
                      </a:r>
                    </a:p>
                    <a:p>
                      <a:pPr fontAlgn="t">
                        <a:lnSpc>
                          <a:spcPct val="150000"/>
                        </a:lnSpc>
                      </a:pPr>
                      <a:r>
                        <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Có cơn gió mát.</a:t>
                      </a:r>
                      <a:endPar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fontAlgn="t">
                        <a:lnSpc>
                          <a:spcPct val="150000"/>
                        </a:lnSpc>
                      </a:pPr>
                      <a:r>
                        <a:rPr lang="en-US"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(Nguyễn Thanh Toàn)</a:t>
                      </a:r>
                      <a:endParaRPr lang="vi-VN" b="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val="4095491175"/>
                  </a:ext>
                </a:extLst>
              </a:tr>
            </a:tbl>
          </a:graphicData>
        </a:graphic>
      </p:graphicFrame>
      <p:sp>
        <p:nvSpPr>
          <p:cNvPr id="11" name="TextBox 10">
            <a:extLst>
              <a:ext uri="{FF2B5EF4-FFF2-40B4-BE49-F238E27FC236}">
                <a16:creationId xmlns:a16="http://schemas.microsoft.com/office/drawing/2014/main" id="{5B5A5283-B6E6-FC95-43D4-506DE2CF16C7}"/>
              </a:ext>
            </a:extLst>
          </p:cNvPr>
          <p:cNvSpPr txBox="1"/>
          <p:nvPr/>
        </p:nvSpPr>
        <p:spPr>
          <a:xfrm>
            <a:off x="3391399" y="1351770"/>
            <a:ext cx="5053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Bodoni MT Black" panose="020B0604020202020204" pitchFamily="18" charset="0"/>
              </a:rPr>
              <a:t>Em yêu mùa hè</a:t>
            </a:r>
          </a:p>
        </p:txBody>
      </p:sp>
      <p:pic>
        <p:nvPicPr>
          <p:cNvPr id="1029" name="Picture 5" descr="Phim Hoạt Hình Mùa Thu Q Cô Gái Thả Diều Hình ảnh Minh Họa Hình ảnh | Định  dạng hình ảnh PSD 611115147| vn.lovepik.com">
            <a:extLst>
              <a:ext uri="{FF2B5EF4-FFF2-40B4-BE49-F238E27FC236}">
                <a16:creationId xmlns:a16="http://schemas.microsoft.com/office/drawing/2014/main" id="{DB6ECA81-FCE7-DE4E-5704-50F2799F9E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3372">
                        <a14:foregroundMark x1="16744" y1="17907" x2="45814" y2="24302"/>
                        <a14:foregroundMark x1="30116" y1="26163" x2="30930" y2="28837"/>
                        <a14:foregroundMark x1="33721" y1="35000" x2="35116" y2="38140"/>
                        <a14:foregroundMark x1="36860" y1="48837" x2="36860" y2="48837"/>
                        <a14:foregroundMark x1="38372" y1="49302" x2="43140" y2="51163"/>
                        <a14:foregroundMark x1="88488" y1="64419" x2="88721" y2="64535"/>
                        <a14:foregroundMark x1="92442" y1="71395" x2="92442" y2="71395"/>
                        <a14:foregroundMark x1="93256" y1="71395" x2="93372" y2="713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884263"/>
            <a:ext cx="2997200" cy="39737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Đồ họa mạng di động Đồ họa vector Clip nghệ thuật Smile Smile - phim hoạt  hình mặt trời png cười png tải về - Miễn phí trong suốt Cảm Xúc png">
            <a:extLst>
              <a:ext uri="{FF2B5EF4-FFF2-40B4-BE49-F238E27FC236}">
                <a16:creationId xmlns:a16="http://schemas.microsoft.com/office/drawing/2014/main" id="{02BA3D51-8717-8FBB-55C4-611D5E95DBC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83" b="94457" l="5000" r="97000">
                        <a14:foregroundMark x1="7778" y1="26304" x2="19667" y2="36848"/>
                        <a14:foregroundMark x1="5222" y1="48587" x2="15222" y2="51522"/>
                        <a14:foregroundMark x1="50000" y1="89022" x2="51444" y2="94565"/>
                        <a14:foregroundMark x1="89333" y1="73913" x2="92778" y2="73804"/>
                        <a14:foregroundMark x1="88333" y1="49674" x2="97000" y2="49674"/>
                        <a14:foregroundMark x1="73111" y1="8696" x2="71444" y2="13478"/>
                        <a14:foregroundMark x1="48667" y1="6304" x2="48667" y2="12174"/>
                        <a14:foregroundMark x1="49444" y1="2283" x2="50778" y2="4022"/>
                      </a14:backgroundRemoval>
                    </a14:imgEffect>
                  </a14:imgLayer>
                </a14:imgProps>
              </a:ext>
              <a:ext uri="{28A0092B-C50C-407E-A947-70E740481C1C}">
                <a14:useLocalDpi xmlns:a14="http://schemas.microsoft.com/office/drawing/2010/main" val="0"/>
              </a:ext>
            </a:extLst>
          </a:blip>
          <a:srcRect/>
          <a:stretch>
            <a:fillRect/>
          </a:stretch>
        </p:blipFill>
        <p:spPr bwMode="auto">
          <a:xfrm>
            <a:off x="10007600" y="-218348"/>
            <a:ext cx="2412212" cy="24658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84D7BB29-304D-44EC-F87E-E16FCD37B5F4}"/>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4" name="TextBox 13">
            <a:extLst>
              <a:ext uri="{FF2B5EF4-FFF2-40B4-BE49-F238E27FC236}">
                <a16:creationId xmlns:a16="http://schemas.microsoft.com/office/drawing/2014/main" id="{9B980FC6-E59E-DF62-1655-F06B22228F78}"/>
              </a:ext>
            </a:extLst>
          </p:cNvPr>
          <p:cNvSpPr txBox="1"/>
          <p:nvPr/>
        </p:nvSpPr>
        <p:spPr>
          <a:xfrm>
            <a:off x="769748" y="769435"/>
            <a:ext cx="3679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spTree>
    <p:extLst>
      <p:ext uri="{BB962C8B-B14F-4D97-AF65-F5344CB8AC3E}">
        <p14:creationId xmlns:p14="http://schemas.microsoft.com/office/powerpoint/2010/main" val="188813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593829" y="4012004"/>
            <a:ext cx="3258517" cy="1107996"/>
          </a:xfrm>
          <a:prstGeom prst="rect">
            <a:avLst/>
          </a:prstGeom>
          <a:noFill/>
        </p:spPr>
        <p:txBody>
          <a:bodyPr wrap="square" rtlCol="0">
            <a:spAutoFit/>
          </a:bodyPr>
          <a:lstStyle/>
          <a:p>
            <a:r>
              <a:rPr lang="en-US" sz="6600">
                <a:solidFill>
                  <a:srgbClr val="71D400"/>
                </a:solidFill>
                <a:latin typeface="Sigmar One" panose="00000500000000000000" pitchFamily="2" charset="0"/>
              </a:rPr>
              <a:t>Đọc</a:t>
            </a:r>
          </a:p>
        </p:txBody>
      </p:sp>
    </p:spTree>
    <p:extLst>
      <p:ext uri="{BB962C8B-B14F-4D97-AF65-F5344CB8AC3E}">
        <p14:creationId xmlns:p14="http://schemas.microsoft.com/office/powerpoint/2010/main" val="694391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45596" y="1972800"/>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E8E6806-0FCF-0218-CB8B-65DAB865CAF9}"/>
              </a:ext>
            </a:extLst>
          </p:cNvPr>
          <p:cNvSpPr/>
          <p:nvPr/>
        </p:nvSpPr>
        <p:spPr>
          <a:xfrm>
            <a:off x="816390" y="736264"/>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915024" y="775117"/>
            <a:ext cx="36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1235073" y="1884892"/>
            <a:ext cx="6442076" cy="3487208"/>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1511299" y="2105002"/>
            <a:ext cx="6165850"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060312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50780" y="1282"/>
            <a:ext cx="12191980" cy="6856718"/>
          </a:xfrm>
          <a:prstGeom prst="rect">
            <a:avLst/>
          </a:prstGeom>
        </p:spPr>
      </p:pic>
      <p:pic>
        <p:nvPicPr>
          <p:cNvPr id="2050" name="Picture 2">
            <a:extLst>
              <a:ext uri="{FF2B5EF4-FFF2-40B4-BE49-F238E27FC236}">
                <a16:creationId xmlns:a16="http://schemas.microsoft.com/office/drawing/2014/main" id="{CDFE5D9A-7794-4E5C-A0E7-07AD037D0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 y="1289472"/>
            <a:ext cx="10711939" cy="3120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77850" y="475478"/>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Câu 2: Tìm và viết tên đồ vật bắt đầu bằng c hoặc k trong các hình dưới đây.</a:t>
            </a:r>
            <a:endParaRPr kumimoji="0" lang="en-US" altLang="en-US" sz="2200" b="0" i="0" u="none" strike="noStrike" kern="1200" cap="none" spc="0" normalizeH="0" baseline="0" noProof="0">
              <a:ln>
                <a:noFill/>
              </a:ln>
              <a:solidFill>
                <a:prstClr val="white"/>
              </a:solidFill>
              <a:effectLst/>
              <a:uLnTx/>
              <a:uFillTx/>
              <a:latin typeface="Nunito Black" panose="00000A00000000000000" pitchFamily="2" charset="0"/>
              <a:cs typeface="+mn-cs"/>
            </a:endParaRPr>
          </a:p>
        </p:txBody>
      </p:sp>
      <p:sp>
        <p:nvSpPr>
          <p:cNvPr id="12" name="Callout: Up Arrow 11">
            <a:extLst>
              <a:ext uri="{FF2B5EF4-FFF2-40B4-BE49-F238E27FC236}">
                <a16:creationId xmlns:a16="http://schemas.microsoft.com/office/drawing/2014/main" id="{A7745F1C-769E-556D-B545-5636C090B2F0}"/>
              </a:ext>
            </a:extLst>
          </p:cNvPr>
          <p:cNvSpPr/>
          <p:nvPr/>
        </p:nvSpPr>
        <p:spPr>
          <a:xfrm>
            <a:off x="2203450" y="4295973"/>
            <a:ext cx="8070850" cy="1885950"/>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D6A2A204-803E-79A5-C839-0A50295245D3}"/>
              </a:ext>
            </a:extLst>
          </p:cNvPr>
          <p:cNvSpPr txBox="1"/>
          <p:nvPr/>
        </p:nvSpPr>
        <p:spPr>
          <a:xfrm>
            <a:off x="2828930" y="5169494"/>
            <a:ext cx="681989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Nunito Black" panose="00000A00000000000000" pitchFamily="2" charset="0"/>
                <a:cs typeface="+mn-cs"/>
              </a:rPr>
              <a:t>Các sự vật trong hình là: </a:t>
            </a:r>
            <a:r>
              <a:rPr kumimoji="0" lang="en-US" sz="2400" b="0" i="0" u="none" strike="noStrike" kern="1200" cap="none" spc="0" normalizeH="0" baseline="0" noProof="0">
                <a:ln>
                  <a:noFill/>
                </a:ln>
                <a:solidFill>
                  <a:srgbClr val="0070C0"/>
                </a:solidFill>
                <a:effectLst/>
                <a:uLnTx/>
                <a:uFillTx/>
                <a:latin typeface="Nunito Black" panose="00000A00000000000000" pitchFamily="2" charset="0"/>
                <a:cs typeface="+mn-cs"/>
              </a:rPr>
              <a:t>kính, cây, kìm, bút, máy tính, kẹo, cửa, cân, ghế, kéo, đèn, cờ</a:t>
            </a:r>
            <a:br>
              <a:rPr kumimoji="0" lang="en-US" sz="2400" b="0" i="0" u="none" strike="noStrike" kern="1200" cap="none" spc="0" normalizeH="0" baseline="0" noProof="0">
                <a:ln>
                  <a:noFill/>
                </a:ln>
                <a:solidFill>
                  <a:srgbClr val="0070C0"/>
                </a:solidFill>
                <a:effectLst/>
                <a:uLnTx/>
                <a:uFillTx/>
                <a:latin typeface="Nunito Black" panose="00000A00000000000000" pitchFamily="2" charset="0"/>
                <a:cs typeface="+mn-cs"/>
              </a:rPr>
            </a:br>
            <a:br>
              <a:rPr kumimoji="0" lang="en-US" sz="2400" b="0" i="0" u="none" strike="noStrike" kern="1200" cap="none" spc="0" normalizeH="0" baseline="0" noProof="0">
                <a:ln>
                  <a:noFill/>
                </a:ln>
                <a:solidFill>
                  <a:srgbClr val="0070C0"/>
                </a:solidFill>
                <a:effectLst/>
                <a:uLnTx/>
                <a:uFillTx/>
                <a:latin typeface="Nunito Black" panose="00000A00000000000000" pitchFamily="2" charset="0"/>
                <a:cs typeface="+mn-cs"/>
              </a:rPr>
            </a:br>
            <a:endParaRPr kumimoji="0" lang="en-US" sz="2400" b="0" i="0" u="none" strike="noStrike" kern="1200" cap="none" spc="0" normalizeH="0" baseline="0" noProof="0">
              <a:ln>
                <a:noFill/>
              </a:ln>
              <a:solidFill>
                <a:srgbClr val="0070C0"/>
              </a:solidFill>
              <a:effectLst/>
              <a:uLnTx/>
              <a:uFillTx/>
              <a:latin typeface="Nunito Black" panose="00000A00000000000000" pitchFamily="2" charset="0"/>
              <a:cs typeface="+mn-cs"/>
            </a:endParaRPr>
          </a:p>
        </p:txBody>
      </p:sp>
    </p:spTree>
    <p:extLst>
      <p:ext uri="{BB962C8B-B14F-4D97-AF65-F5344CB8AC3E}">
        <p14:creationId xmlns:p14="http://schemas.microsoft.com/office/powerpoint/2010/main" val="257999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AAC9-95FD-1262-E66C-63DCD3252E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834F95-E867-A3D1-0E06-AA425DC97E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D5EA3A0-FC88-C859-C998-A50B050D373A}"/>
              </a:ext>
            </a:extLst>
          </p:cNvPr>
          <p:cNvPicPr>
            <a:picLocks noChangeAspect="1"/>
          </p:cNvPicPr>
          <p:nvPr/>
        </p:nvPicPr>
        <p:blipFill rotWithShape="1">
          <a:blip r:embed="rId2"/>
          <a:srcRect r="872" b="1"/>
          <a:stretch/>
        </p:blipFill>
        <p:spPr>
          <a:xfrm>
            <a:off x="-50780" y="1282"/>
            <a:ext cx="12191980" cy="6856718"/>
          </a:xfrm>
          <a:prstGeom prst="rect">
            <a:avLst/>
          </a:prstGeom>
        </p:spPr>
      </p:pic>
      <p:sp>
        <p:nvSpPr>
          <p:cNvPr id="9" name="Rectangle: Rounded Corners 8">
            <a:extLst>
              <a:ext uri="{FF2B5EF4-FFF2-40B4-BE49-F238E27FC236}">
                <a16:creationId xmlns:a16="http://schemas.microsoft.com/office/drawing/2014/main" id="{402F6A68-6F8C-C1B0-78C2-180061C8D264}"/>
              </a:ext>
            </a:extLst>
          </p:cNvPr>
          <p:cNvSpPr/>
          <p:nvPr/>
        </p:nvSpPr>
        <p:spPr>
          <a:xfrm>
            <a:off x="577850" y="475478"/>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Câu 2: Tìm và viết tên đồ vật bắt đầu bằng c hoặc k trong các hình dưới đây.</a:t>
            </a:r>
            <a:endParaRPr kumimoji="0" lang="en-US" altLang="en-US" sz="2200" b="0" i="0" u="none" strike="noStrike" kern="1200" cap="none" spc="0" normalizeH="0" baseline="0" noProof="0">
              <a:ln>
                <a:noFill/>
              </a:ln>
              <a:solidFill>
                <a:prstClr val="white"/>
              </a:solidFill>
              <a:effectLst/>
              <a:uLnTx/>
              <a:uFillTx/>
              <a:latin typeface="Nunito Black" panose="00000A00000000000000" pitchFamily="2" charset="0"/>
              <a:cs typeface="+mn-cs"/>
            </a:endParaRPr>
          </a:p>
        </p:txBody>
      </p:sp>
      <p:pic>
        <p:nvPicPr>
          <p:cNvPr id="3074" name="Picture 2">
            <a:extLst>
              <a:ext uri="{FF2B5EF4-FFF2-40B4-BE49-F238E27FC236}">
                <a16:creationId xmlns:a16="http://schemas.microsoft.com/office/drawing/2014/main" id="{7B578832-3EFC-64F3-C0F9-739AD6D60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200625"/>
            <a:ext cx="97726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1" name="Callout: Up Arrow 10">
            <a:extLst>
              <a:ext uri="{FF2B5EF4-FFF2-40B4-BE49-F238E27FC236}">
                <a16:creationId xmlns:a16="http://schemas.microsoft.com/office/drawing/2014/main" id="{B9D6A313-2259-845E-FC27-0FF59586F3D6}"/>
              </a:ext>
            </a:extLst>
          </p:cNvPr>
          <p:cNvSpPr/>
          <p:nvPr/>
        </p:nvSpPr>
        <p:spPr>
          <a:xfrm>
            <a:off x="2060575" y="4204473"/>
            <a:ext cx="8070850" cy="1885950"/>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F7B0F5DD-B430-B566-2E24-7838C431C9BF}"/>
              </a:ext>
            </a:extLst>
          </p:cNvPr>
          <p:cNvSpPr txBox="1"/>
          <p:nvPr/>
        </p:nvSpPr>
        <p:spPr>
          <a:xfrm>
            <a:off x="2158929" y="4930834"/>
            <a:ext cx="7630529"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anose="00000A00000000000000" pitchFamily="2" charset="0"/>
                <a:cs typeface="+mn-cs"/>
              </a:rPr>
              <a:t>Các sự vật bắt đầu bằng c là: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5D10"/>
                </a:solidFill>
                <a:effectLst/>
                <a:uLnTx/>
                <a:uFillTx/>
                <a:latin typeface="Nunito Black" panose="00000A00000000000000" pitchFamily="2" charset="0"/>
                <a:cs typeface="+mn-cs"/>
              </a:rPr>
              <a:t>cây, cửa, cân, cờ</a:t>
            </a:r>
            <a:br>
              <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rPr>
            </a:br>
            <a:br>
              <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rPr>
            </a:br>
            <a:endPar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endParaRPr>
          </a:p>
        </p:txBody>
      </p:sp>
    </p:spTree>
    <p:extLst>
      <p:ext uri="{BB962C8B-B14F-4D97-AF65-F5344CB8AC3E}">
        <p14:creationId xmlns:p14="http://schemas.microsoft.com/office/powerpoint/2010/main" val="11487676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0F28AA-D4A4-7D02-D97E-85FDBDBFAF84}"/>
              </a:ext>
            </a:extLst>
          </p:cNvPr>
          <p:cNvPicPr>
            <a:picLocks noChangeAspect="1"/>
          </p:cNvPicPr>
          <p:nvPr/>
        </p:nvPicPr>
        <p:blipFill rotWithShape="1">
          <a:blip r:embed="rId2"/>
          <a:srcRect r="872" b="1"/>
          <a:stretch/>
        </p:blipFill>
        <p:spPr>
          <a:xfrm>
            <a:off x="0" y="0"/>
            <a:ext cx="12191980" cy="6856718"/>
          </a:xfrm>
          <a:prstGeom prst="rect">
            <a:avLst/>
          </a:prstGeom>
        </p:spPr>
      </p:pic>
      <p:pic>
        <p:nvPicPr>
          <p:cNvPr id="4098" name="Picture 2">
            <a:extLst>
              <a:ext uri="{FF2B5EF4-FFF2-40B4-BE49-F238E27FC236}">
                <a16:creationId xmlns:a16="http://schemas.microsoft.com/office/drawing/2014/main" id="{9C73783E-4AA1-5273-4A47-2D9A3D8E77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7252" y="1273776"/>
            <a:ext cx="9517476" cy="29862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AA577FC9-C64C-5A7C-51FF-A19E2EE4D606}"/>
              </a:ext>
            </a:extLst>
          </p:cNvPr>
          <p:cNvSpPr/>
          <p:nvPr/>
        </p:nvSpPr>
        <p:spPr>
          <a:xfrm>
            <a:off x="628630" y="474196"/>
            <a:ext cx="1049655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Câu 2: Tìm và viết tên đồ vật bắt đầu bằng c hoặc k trong các hình dưới đây.</a:t>
            </a:r>
            <a:endParaRPr kumimoji="0" lang="en-US" altLang="en-US" sz="2200" b="0" i="0" u="none" strike="noStrike" kern="1200" cap="none" spc="0" normalizeH="0" baseline="0" noProof="0">
              <a:ln>
                <a:noFill/>
              </a:ln>
              <a:solidFill>
                <a:prstClr val="white"/>
              </a:solidFill>
              <a:effectLst/>
              <a:uLnTx/>
              <a:uFillTx/>
              <a:latin typeface="Nunito Black" panose="00000A00000000000000" pitchFamily="2" charset="0"/>
              <a:cs typeface="+mn-cs"/>
            </a:endParaRPr>
          </a:p>
        </p:txBody>
      </p:sp>
      <p:sp>
        <p:nvSpPr>
          <p:cNvPr id="10" name="Callout: Up Arrow 9">
            <a:extLst>
              <a:ext uri="{FF2B5EF4-FFF2-40B4-BE49-F238E27FC236}">
                <a16:creationId xmlns:a16="http://schemas.microsoft.com/office/drawing/2014/main" id="{22B98512-998E-1D6F-B4EC-74D348705441}"/>
              </a:ext>
            </a:extLst>
          </p:cNvPr>
          <p:cNvSpPr/>
          <p:nvPr/>
        </p:nvSpPr>
        <p:spPr>
          <a:xfrm>
            <a:off x="2111355" y="4203191"/>
            <a:ext cx="8070850" cy="1885950"/>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TextBox 5">
            <a:extLst>
              <a:ext uri="{FF2B5EF4-FFF2-40B4-BE49-F238E27FC236}">
                <a16:creationId xmlns:a16="http://schemas.microsoft.com/office/drawing/2014/main" id="{27D80DF1-C476-BEC3-C78B-F0092167E66E}"/>
              </a:ext>
            </a:extLst>
          </p:cNvPr>
          <p:cNvSpPr txBox="1"/>
          <p:nvPr/>
        </p:nvSpPr>
        <p:spPr>
          <a:xfrm>
            <a:off x="2158929" y="4930834"/>
            <a:ext cx="7630529"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anose="00000A00000000000000" pitchFamily="2" charset="0"/>
                <a:cs typeface="+mn-cs"/>
              </a:rPr>
              <a:t>Các sự vật bắt đầu bằng k là: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5D10"/>
                </a:solidFill>
                <a:effectLst/>
                <a:uLnTx/>
                <a:uFillTx/>
                <a:latin typeface="Nunito Black" panose="00000A00000000000000" pitchFamily="2" charset="0"/>
                <a:cs typeface="+mn-cs"/>
              </a:rPr>
              <a:t>Kính, kìm, kẹo, kéo</a:t>
            </a:r>
            <a:br>
              <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rPr>
            </a:br>
            <a:br>
              <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rPr>
            </a:br>
            <a:endParaRPr kumimoji="0" lang="en-US" sz="2800" b="0" i="0" u="none" strike="noStrike" kern="1200" cap="none" spc="0" normalizeH="0" baseline="0" noProof="0">
              <a:ln>
                <a:noFill/>
              </a:ln>
              <a:solidFill>
                <a:srgbClr val="0070C0"/>
              </a:solidFill>
              <a:effectLst/>
              <a:uLnTx/>
              <a:uFillTx/>
              <a:latin typeface="Nunito Black" panose="00000A00000000000000" pitchFamily="2" charset="0"/>
              <a:cs typeface="+mn-cs"/>
            </a:endParaRPr>
          </a:p>
        </p:txBody>
      </p:sp>
    </p:spTree>
    <p:extLst>
      <p:ext uri="{BB962C8B-B14F-4D97-AF65-F5344CB8AC3E}">
        <p14:creationId xmlns:p14="http://schemas.microsoft.com/office/powerpoint/2010/main" val="16568305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303657F-B1C5-736F-0F6F-DF1A8798FF82}"/>
              </a:ext>
            </a:extLst>
          </p:cNvPr>
          <p:cNvPicPr>
            <a:picLocks noChangeAspect="1"/>
          </p:cNvPicPr>
          <p:nvPr/>
        </p:nvPicPr>
        <p:blipFill rotWithShape="1">
          <a:blip r:embed="rId2"/>
          <a:srcRect r="872" b="1"/>
          <a:stretch/>
        </p:blipFill>
        <p:spPr>
          <a:xfrm>
            <a:off x="0" y="0"/>
            <a:ext cx="12191980" cy="6856718"/>
          </a:xfrm>
          <a:prstGeom prst="rect">
            <a:avLst/>
          </a:prstGeom>
        </p:spPr>
      </p:pic>
      <p:sp>
        <p:nvSpPr>
          <p:cNvPr id="5" name="Title 4">
            <a:extLst>
              <a:ext uri="{FF2B5EF4-FFF2-40B4-BE49-F238E27FC236}">
                <a16:creationId xmlns:a16="http://schemas.microsoft.com/office/drawing/2014/main" id="{A29CAB7D-1450-4007-3AB1-AC9D83067483}"/>
              </a:ext>
            </a:extLst>
          </p:cNvPr>
          <p:cNvSpPr>
            <a:spLocks noGrp="1"/>
          </p:cNvSpPr>
          <p:nvPr>
            <p:ph type="title"/>
          </p:nvPr>
        </p:nvSpPr>
        <p:spPr>
          <a:xfrm>
            <a:off x="838200" y="365126"/>
            <a:ext cx="10139979" cy="95806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eaLnBrk="0" fontAlgn="base" hangingPunct="0">
              <a:lnSpc>
                <a:spcPct val="100000"/>
              </a:lnSpc>
              <a:spcAft>
                <a:spcPct val="0"/>
              </a:spcAft>
            </a:pPr>
            <a:br>
              <a:rPr kumimoji="0" lang="en-US" altLang="en-US" sz="2200" b="1" u="none" strike="noStrike" cap="none" normalizeH="0" baseline="0">
                <a:ln>
                  <a:noFill/>
                </a:ln>
                <a:solidFill>
                  <a:srgbClr val="FF5050"/>
                </a:solidFill>
                <a:effectLst/>
                <a:latin typeface="Nunito Black" panose="00000A00000000000000" pitchFamily="2" charset="0"/>
              </a:rPr>
            </a:br>
            <a:r>
              <a:rPr kumimoji="0" lang="en-US" altLang="en-US" sz="2200" b="1" u="none" strike="noStrike" cap="none" normalizeH="0" baseline="0">
                <a:ln>
                  <a:noFill/>
                </a:ln>
                <a:solidFill>
                  <a:schemeClr val="bg1"/>
                </a:solidFill>
                <a:effectLst/>
                <a:latin typeface="Nunito Black" panose="00000A00000000000000" pitchFamily="2" charset="0"/>
              </a:rPr>
              <a:t>Câu </a:t>
            </a:r>
            <a:r>
              <a:rPr lang="en-US" altLang="en-US" sz="2200" b="1">
                <a:solidFill>
                  <a:schemeClr val="bg1"/>
                </a:solidFill>
                <a:latin typeface="Nunito Black" panose="00000A00000000000000" pitchFamily="2" charset="0"/>
              </a:rPr>
              <a:t>3. </a:t>
            </a:r>
            <a:r>
              <a:rPr lang="vi-VN" sz="2800" b="1" i="0">
                <a:solidFill>
                  <a:schemeClr val="bg1"/>
                </a:solidFill>
                <a:effectLst/>
                <a:latin typeface="Nunito Black" panose="00000A00000000000000" pitchFamily="2" charset="0"/>
              </a:rPr>
              <a:t>Tìm thêm từ ngữ chỉ sự vật, hoạt động có tiếng bắt đầu bằng c hoặc k.</a:t>
            </a:r>
            <a:br>
              <a:rPr lang="vi-VN" sz="2800" b="0" i="0">
                <a:solidFill>
                  <a:srgbClr val="FF5D10"/>
                </a:solidFill>
                <a:effectLst/>
                <a:latin typeface="Nunito Black" panose="00000A00000000000000" pitchFamily="2" charset="0"/>
              </a:rPr>
            </a:br>
            <a:endParaRPr kumimoji="0" lang="en-US" altLang="en-US" sz="2800" b="0" u="none" strike="noStrike" cap="none" normalizeH="0" baseline="0">
              <a:ln>
                <a:noFill/>
              </a:ln>
              <a:solidFill>
                <a:srgbClr val="FF5D10"/>
              </a:solidFill>
              <a:effectLst/>
              <a:latin typeface="Nunito Black" panose="00000A00000000000000" pitchFamily="2" charset="0"/>
            </a:endParaRPr>
          </a:p>
        </p:txBody>
      </p:sp>
      <p:sp>
        <p:nvSpPr>
          <p:cNvPr id="6" name="Rectangle: Rounded Corners 5">
            <a:extLst>
              <a:ext uri="{FF2B5EF4-FFF2-40B4-BE49-F238E27FC236}">
                <a16:creationId xmlns:a16="http://schemas.microsoft.com/office/drawing/2014/main" id="{DCD80015-B179-564A-3134-E1A9BAF10F36}"/>
              </a:ext>
            </a:extLst>
          </p:cNvPr>
          <p:cNvSpPr/>
          <p:nvPr/>
        </p:nvSpPr>
        <p:spPr>
          <a:xfrm>
            <a:off x="4254649" y="1430767"/>
            <a:ext cx="3297219" cy="618565"/>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AD47">
                    <a:lumMod val="50000"/>
                  </a:srgbClr>
                </a:solidFill>
                <a:effectLst/>
                <a:uLnTx/>
                <a:uFillTx/>
                <a:latin typeface="Nunito Black" panose="00000A00000000000000" pitchFamily="2" charset="0"/>
                <a:cs typeface="+mn-cs"/>
              </a:rPr>
              <a:t>Hoạt động nhóm</a:t>
            </a:r>
          </a:p>
        </p:txBody>
      </p:sp>
      <p:grpSp>
        <p:nvGrpSpPr>
          <p:cNvPr id="27" name="Group 26">
            <a:extLst>
              <a:ext uri="{FF2B5EF4-FFF2-40B4-BE49-F238E27FC236}">
                <a16:creationId xmlns:a16="http://schemas.microsoft.com/office/drawing/2014/main" id="{F9F762CC-0EFF-B6B2-F646-27BB58CB26CB}"/>
              </a:ext>
            </a:extLst>
          </p:cNvPr>
          <p:cNvGrpSpPr/>
          <p:nvPr/>
        </p:nvGrpSpPr>
        <p:grpSpPr>
          <a:xfrm>
            <a:off x="559839" y="2291379"/>
            <a:ext cx="5343419" cy="3797684"/>
            <a:chOff x="694309" y="2651761"/>
            <a:chExt cx="5343419" cy="3797684"/>
          </a:xfrm>
        </p:grpSpPr>
        <p:sp>
          <p:nvSpPr>
            <p:cNvPr id="23" name="Rectangle: Rounded Corners 22">
              <a:extLst>
                <a:ext uri="{FF2B5EF4-FFF2-40B4-BE49-F238E27FC236}">
                  <a16:creationId xmlns:a16="http://schemas.microsoft.com/office/drawing/2014/main" id="{82B229F5-AFA9-53E7-0B8A-A4D27F22F435}"/>
                </a:ext>
              </a:extLst>
            </p:cNvPr>
            <p:cNvSpPr/>
            <p:nvPr/>
          </p:nvSpPr>
          <p:spPr>
            <a:xfrm>
              <a:off x="1191406" y="2651761"/>
              <a:ext cx="4846322" cy="3727759"/>
            </a:xfrm>
            <a:prstGeom prst="roundRect">
              <a:avLst>
                <a:gd name="adj" fmla="val 33189"/>
              </a:avLst>
            </a:prstGeom>
            <a:solidFill>
              <a:schemeClr val="bg1"/>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17A54F"/>
                  </a:solidFill>
                  <a:effectLst/>
                  <a:uLnTx/>
                  <a:uFillTx/>
                  <a:latin typeface="Nunito Black" panose="00000A00000000000000" pitchFamily="2" charset="0"/>
                  <a:cs typeface="+mn-cs"/>
                </a:rPr>
                <a:t>Từ ngữ chỉ sự vật: </a:t>
              </a:r>
              <a:r>
                <a:rPr kumimoji="0" lang="vi-VN" sz="3600" b="0" i="0" u="none" strike="noStrike" kern="1200" cap="none" spc="0" normalizeH="0" baseline="0" noProof="0">
                  <a:ln>
                    <a:noFill/>
                  </a:ln>
                  <a:solidFill>
                    <a:srgbClr val="000000"/>
                  </a:solidFill>
                  <a:effectLst/>
                  <a:uLnTx/>
                  <a:uFillTx/>
                  <a:latin typeface="OpenSans"/>
                  <a:cs typeface="+mn-cs"/>
                </a:rPr>
                <a:t>cưa, </a:t>
              </a:r>
              <a:r>
                <a:rPr kumimoji="0" lang="en-US" sz="3600" b="0" i="0" u="none" strike="noStrike" kern="1200" cap="none" spc="0" normalizeH="0" baseline="0" noProof="0">
                  <a:ln>
                    <a:noFill/>
                  </a:ln>
                  <a:solidFill>
                    <a:srgbClr val="000000"/>
                  </a:solidFill>
                  <a:effectLst/>
                  <a:uLnTx/>
                  <a:uFillTx/>
                  <a:latin typeface="OpenSans"/>
                  <a:cs typeface="+mn-cs"/>
                </a:rPr>
                <a:t>cái </a:t>
              </a:r>
              <a:r>
                <a:rPr kumimoji="0" lang="vi-VN" sz="3600" b="0" i="0" u="none" strike="noStrike" kern="1200" cap="none" spc="0" normalizeH="0" baseline="0" noProof="0">
                  <a:ln>
                    <a:noFill/>
                  </a:ln>
                  <a:solidFill>
                    <a:srgbClr val="000000"/>
                  </a:solidFill>
                  <a:effectLst/>
                  <a:uLnTx/>
                  <a:uFillTx/>
                  <a:latin typeface="OpenSans"/>
                  <a:cs typeface="+mn-cs"/>
                </a:rPr>
                <a:t>cốc, cam, cơm, cóc, </a:t>
              </a:r>
              <a:r>
                <a:rPr kumimoji="0" lang="en-US" sz="3600" b="0" i="0" u="none" strike="noStrike" kern="1200" cap="none" spc="0" normalizeH="0" baseline="0" noProof="0">
                  <a:ln>
                    <a:noFill/>
                  </a:ln>
                  <a:solidFill>
                    <a:srgbClr val="000000"/>
                  </a:solidFill>
                  <a:effectLst/>
                  <a:uLnTx/>
                  <a:uFillTx/>
                  <a:latin typeface="OpenSans"/>
                  <a:cs typeface="+mn-cs"/>
                </a:rPr>
                <a:t>cần câu, </a:t>
              </a:r>
              <a:r>
                <a:rPr kumimoji="0" lang="vi-VN" sz="3600" b="0" i="0" u="none" strike="noStrike" kern="1200" cap="none" spc="0" normalizeH="0" baseline="0" noProof="0">
                  <a:ln>
                    <a:noFill/>
                  </a:ln>
                  <a:solidFill>
                    <a:srgbClr val="000000"/>
                  </a:solidFill>
                  <a:effectLst/>
                  <a:uLnTx/>
                  <a:uFillTx/>
                  <a:latin typeface="OpenSans"/>
                  <a:cs typeface="+mn-cs"/>
                </a:rPr>
                <a:t>kèn, kim, k</a:t>
              </a:r>
              <a:r>
                <a:rPr kumimoji="0" lang="en-US" sz="3600" b="0" i="0" u="none" strike="noStrike" kern="1200" cap="none" spc="0" normalizeH="0" baseline="0" noProof="0">
                  <a:ln>
                    <a:noFill/>
                  </a:ln>
                  <a:solidFill>
                    <a:srgbClr val="000000"/>
                  </a:solidFill>
                  <a:effectLst/>
                  <a:uLnTx/>
                  <a:uFillTx/>
                  <a:latin typeface="OpenSans"/>
                  <a:cs typeface="+mn-cs"/>
                </a:rPr>
                <a:t>ính</a:t>
              </a:r>
              <a:r>
                <a:rPr kumimoji="0" lang="vi-VN" sz="3600" b="0" i="0" u="none" strike="noStrike" kern="1200" cap="none" spc="0" normalizeH="0" baseline="0" noProof="0">
                  <a:ln>
                    <a:noFill/>
                  </a:ln>
                  <a:solidFill>
                    <a:srgbClr val="000000"/>
                  </a:solidFill>
                  <a:effectLst/>
                  <a:uLnTx/>
                  <a:uFillTx/>
                  <a:latin typeface="OpenSans"/>
                  <a:cs typeface="+mn-cs"/>
                </a:rPr>
                <a:t>, k</a:t>
              </a:r>
              <a:r>
                <a:rPr kumimoji="0" lang="en-US" sz="3600" b="0" i="0" u="none" strike="noStrike" kern="1200" cap="none" spc="0" normalizeH="0" baseline="0" noProof="0">
                  <a:ln>
                    <a:noFill/>
                  </a:ln>
                  <a:solidFill>
                    <a:srgbClr val="000000"/>
                  </a:solidFill>
                  <a:effectLst/>
                  <a:uLnTx/>
                  <a:uFillTx/>
                  <a:latin typeface="OpenSans"/>
                  <a:cs typeface="+mn-cs"/>
                </a:rPr>
                <a:t>ẹo,keo dán, kén tằm,… </a:t>
              </a:r>
              <a:endParaRPr kumimoji="0" lang="en-US" sz="2400" b="0" i="0" u="none" strike="noStrike" kern="1200" cap="none" spc="0" normalizeH="0" baseline="0" noProof="0">
                <a:ln>
                  <a:noFill/>
                </a:ln>
                <a:solidFill>
                  <a:srgbClr val="70AD47">
                    <a:lumMod val="50000"/>
                  </a:srgbClr>
                </a:solidFill>
                <a:effectLst/>
                <a:uLnTx/>
                <a:uFillTx/>
                <a:latin typeface="Nunito Black" panose="00000A00000000000000" pitchFamily="2" charset="0"/>
                <a:cs typeface="+mn-cs"/>
              </a:endParaRPr>
            </a:p>
          </p:txBody>
        </p:sp>
        <p:pic>
          <p:nvPicPr>
            <p:cNvPr id="26" name="Picture 16">
              <a:extLst>
                <a:ext uri="{FF2B5EF4-FFF2-40B4-BE49-F238E27FC236}">
                  <a16:creationId xmlns:a16="http://schemas.microsoft.com/office/drawing/2014/main" id="{2E67BDE1-4BBF-FAF9-05A8-8AACE99EED70}"/>
                </a:ext>
              </a:extLst>
            </p:cNvPr>
            <p:cNvPicPr>
              <a:picLocks noChangeAspect="1"/>
            </p:cNvPicPr>
            <p:nvPr/>
          </p:nvPicPr>
          <p:blipFill>
            <a:blip r:embed="rId3"/>
            <a:srcRect/>
            <a:stretch>
              <a:fillRect/>
            </a:stretch>
          </p:blipFill>
          <p:spPr>
            <a:xfrm>
              <a:off x="694309" y="4024959"/>
              <a:ext cx="1763814" cy="2424486"/>
            </a:xfrm>
            <a:prstGeom prst="rect">
              <a:avLst/>
            </a:prstGeom>
          </p:spPr>
        </p:pic>
      </p:grpSp>
      <p:grpSp>
        <p:nvGrpSpPr>
          <p:cNvPr id="33" name="Group 32">
            <a:extLst>
              <a:ext uri="{FF2B5EF4-FFF2-40B4-BE49-F238E27FC236}">
                <a16:creationId xmlns:a16="http://schemas.microsoft.com/office/drawing/2014/main" id="{502A9AB8-8026-A06F-4302-1D363416885C}"/>
              </a:ext>
            </a:extLst>
          </p:cNvPr>
          <p:cNvGrpSpPr/>
          <p:nvPr/>
        </p:nvGrpSpPr>
        <p:grpSpPr>
          <a:xfrm>
            <a:off x="6096000" y="2156907"/>
            <a:ext cx="5343419" cy="3797684"/>
            <a:chOff x="694309" y="2651761"/>
            <a:chExt cx="5343419" cy="3797684"/>
          </a:xfrm>
        </p:grpSpPr>
        <p:sp>
          <p:nvSpPr>
            <p:cNvPr id="34" name="Rectangle: Rounded Corners 33">
              <a:extLst>
                <a:ext uri="{FF2B5EF4-FFF2-40B4-BE49-F238E27FC236}">
                  <a16:creationId xmlns:a16="http://schemas.microsoft.com/office/drawing/2014/main" id="{3B8E3178-ED54-8412-F4E1-A91E2A932CE3}"/>
                </a:ext>
              </a:extLst>
            </p:cNvPr>
            <p:cNvSpPr/>
            <p:nvPr/>
          </p:nvSpPr>
          <p:spPr>
            <a:xfrm>
              <a:off x="1191406" y="2651761"/>
              <a:ext cx="4846322" cy="3727759"/>
            </a:xfrm>
            <a:prstGeom prst="roundRect">
              <a:avLst>
                <a:gd name="adj" fmla="val 33189"/>
              </a:avLst>
            </a:prstGeom>
            <a:solidFill>
              <a:schemeClr val="bg1"/>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17A54F"/>
                  </a:solidFill>
                  <a:effectLst/>
                  <a:uLnTx/>
                  <a:uFillTx/>
                  <a:latin typeface="Nunito Black" panose="00000A00000000000000" pitchFamily="2" charset="0"/>
                  <a:cs typeface="+mn-cs"/>
                </a:rPr>
                <a:t>Từ ngữ chỉ </a:t>
              </a:r>
              <a:r>
                <a:rPr kumimoji="0" lang="en-US" sz="3600" b="0" i="0" u="none" strike="noStrike" kern="1200" cap="none" spc="0" normalizeH="0" baseline="0" noProof="0">
                  <a:ln>
                    <a:noFill/>
                  </a:ln>
                  <a:solidFill>
                    <a:srgbClr val="17A54F"/>
                  </a:solidFill>
                  <a:effectLst/>
                  <a:uLnTx/>
                  <a:uFillTx/>
                  <a:latin typeface="Nunito Black" panose="00000A00000000000000" pitchFamily="2" charset="0"/>
                  <a:cs typeface="+mn-cs"/>
                </a:rPr>
                <a:t>hoạt động</a:t>
              </a:r>
              <a:r>
                <a:rPr kumimoji="0" lang="vi-VN" sz="3600" b="0" i="0" u="none" strike="noStrike" kern="1200" cap="none" spc="0" normalizeH="0" baseline="0" noProof="0">
                  <a:ln>
                    <a:noFill/>
                  </a:ln>
                  <a:solidFill>
                    <a:srgbClr val="17A54F"/>
                  </a:solidFill>
                  <a:effectLst/>
                  <a:uLnTx/>
                  <a:uFillTx/>
                  <a:latin typeface="Nunito Black" panose="00000A00000000000000" pitchFamily="2" charset="0"/>
                  <a:cs typeface="+mn-cs"/>
                </a:rPr>
                <a:t>: </a:t>
              </a:r>
              <a:r>
                <a:rPr kumimoji="0" lang="vi-VN" sz="3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cưa gỗ, cài cửa, cào lúa, cõng, kiếm củi, kéo xe, kêu la,…</a:t>
              </a:r>
              <a:endParaRPr kumimoji="0" lang="en-US" sz="3600" b="0" i="0" u="none" strike="noStrike" kern="1200" cap="none" spc="0" normalizeH="0" baseline="0" noProof="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50000"/>
                  </a:srgbClr>
                </a:solidFill>
                <a:effectLst/>
                <a:uLnTx/>
                <a:uFillTx/>
                <a:latin typeface="Nunito Black" panose="00000A00000000000000" pitchFamily="2" charset="0"/>
                <a:cs typeface="+mn-cs"/>
              </a:endParaRPr>
            </a:p>
          </p:txBody>
        </p:sp>
        <p:pic>
          <p:nvPicPr>
            <p:cNvPr id="35" name="Picture 16">
              <a:extLst>
                <a:ext uri="{FF2B5EF4-FFF2-40B4-BE49-F238E27FC236}">
                  <a16:creationId xmlns:a16="http://schemas.microsoft.com/office/drawing/2014/main" id="{0217E2E4-A9E4-2167-73BC-BE7A8BEEAF6E}"/>
                </a:ext>
              </a:extLst>
            </p:cNvPr>
            <p:cNvPicPr>
              <a:picLocks noChangeAspect="1"/>
            </p:cNvPicPr>
            <p:nvPr/>
          </p:nvPicPr>
          <p:blipFill>
            <a:blip r:embed="rId3"/>
            <a:srcRect/>
            <a:stretch>
              <a:fillRect/>
            </a:stretch>
          </p:blipFill>
          <p:spPr>
            <a:xfrm>
              <a:off x="694309" y="4024959"/>
              <a:ext cx="1763814" cy="2424486"/>
            </a:xfrm>
            <a:prstGeom prst="rect">
              <a:avLst/>
            </a:prstGeom>
          </p:spPr>
        </p:pic>
      </p:grpSp>
    </p:spTree>
    <p:extLst>
      <p:ext uri="{BB962C8B-B14F-4D97-AF65-F5344CB8AC3E}">
        <p14:creationId xmlns:p14="http://schemas.microsoft.com/office/powerpoint/2010/main" val="1688827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algn="ctr"/>
            <a:r>
              <a:rPr lang="en-US" altLang="zh-CN" sz="1000" dirty="0">
                <a:solidFill>
                  <a:srgbClr val="17A54F"/>
                </a:solidFill>
                <a:cs typeface="Arial" panose="020B0604020202020204" pitchFamily="34" charset="0"/>
                <a:hlinkClick r:id="rId2">
                  <a:extLst>
                    <a:ext uri="{A12FA001-AC4F-418D-AE19-62706E023703}">
                      <ahyp:hlinkClr xmlns:ahyp="http://schemas.microsoft.com/office/drawing/2018/hyperlinkcolor" val="tx"/>
                    </a:ext>
                  </a:extLst>
                </a:hlinkClick>
              </a:rPr>
              <a:t>https://www.freeppt7.com</a:t>
            </a:r>
            <a:endParaRPr lang="ko-KR" altLang="en-US" sz="1000" dirty="0">
              <a:solidFill>
                <a:srgbClr val="17A54F"/>
              </a:solidFill>
              <a:cs typeface="Arial" panose="020B0604020202020204" pitchFamily="34" charset="0"/>
            </a:endParaRPr>
          </a:p>
        </p:txBody>
      </p:sp>
      <p:pic>
        <p:nvPicPr>
          <p:cNvPr id="14" name="Picture 4" descr="Vẽ Tay Bọ Rùa Bảy điểm Dễ Thương Miễn Phí 抠 Png Hình ảnh | Định dạng hình  ảnh PSD 610663515| vn.lovepik.com">
            <a:extLst>
              <a:ext uri="{FF2B5EF4-FFF2-40B4-BE49-F238E27FC236}">
                <a16:creationId xmlns:a16="http://schemas.microsoft.com/office/drawing/2014/main" id="{39B1A53E-C9A2-5ABD-A5C6-F320BBCA79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886CDCF-07A1-5181-B4E1-D35180CCAC50}"/>
              </a:ext>
            </a:extLst>
          </p:cNvPr>
          <p:cNvPicPr>
            <a:picLocks noChangeAspect="1"/>
          </p:cNvPicPr>
          <p:nvPr/>
        </p:nvPicPr>
        <p:blipFill rotWithShape="1">
          <a:blip r:embed="rId5"/>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TextBox 15">
            <a:extLst>
              <a:ext uri="{FF2B5EF4-FFF2-40B4-BE49-F238E27FC236}">
                <a16:creationId xmlns:a16="http://schemas.microsoft.com/office/drawing/2014/main" id="{2547E1FD-100C-62BF-790D-6666AA32FBB6}"/>
              </a:ext>
            </a:extLst>
          </p:cNvPr>
          <p:cNvSpPr txBox="1"/>
          <p:nvPr/>
        </p:nvSpPr>
        <p:spPr>
          <a:xfrm>
            <a:off x="2692914" y="4329135"/>
            <a:ext cx="655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1D400"/>
                </a:solidFill>
                <a:effectLst/>
                <a:uLnTx/>
                <a:uFillTx/>
                <a:latin typeface="Sigmar One" panose="00000500000000000000" pitchFamily="2" charset="0"/>
                <a:cs typeface="+mn-cs"/>
              </a:rPr>
              <a:t>Vận dụng</a:t>
            </a:r>
          </a:p>
        </p:txBody>
      </p:sp>
    </p:spTree>
    <p:extLst>
      <p:ext uri="{BB962C8B-B14F-4D97-AF65-F5344CB8AC3E}">
        <p14:creationId xmlns:p14="http://schemas.microsoft.com/office/powerpoint/2010/main" val="171888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ravel Social">
            <a:extLst>
              <a:ext uri="{FF2B5EF4-FFF2-40B4-BE49-F238E27FC236}">
                <a16:creationId xmlns:a16="http://schemas.microsoft.com/office/drawing/2014/main" id="{3E520C88-9E70-AD5C-6E51-D703C2E138F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444" r="91222">
                        <a14:foregroundMark x1="61667" y1="23621" x2="66667" y2="27759"/>
                        <a14:foregroundMark x1="66778" y1="20862" x2="70222" y2="26207"/>
                        <a14:foregroundMark x1="86333" y1="74310" x2="91444" y2="78966"/>
                        <a14:foregroundMark x1="8444" y1="46207" x2="12000" y2="52586"/>
                        <a14:foregroundMark x1="8222" y1="23966" x2="6444" y2="23966"/>
                      </a14:backgroundRemoval>
                    </a14:imgEffect>
                  </a14:imgLayer>
                </a14:imgProps>
              </a:ext>
              <a:ext uri="{28A0092B-C50C-407E-A947-70E740481C1C}">
                <a14:useLocalDpi xmlns:a14="http://schemas.microsoft.com/office/drawing/2010/main" val="0"/>
              </a:ext>
            </a:extLst>
          </a:blip>
          <a:srcRect t="8193" b="4597"/>
          <a:stretch/>
        </p:blipFill>
        <p:spPr bwMode="auto">
          <a:xfrm>
            <a:off x="3008586" y="998175"/>
            <a:ext cx="9949772" cy="5596739"/>
          </a:xfrm>
          <a:prstGeom prst="rect">
            <a:avLst/>
          </a:prstGeom>
          <a:noFill/>
          <a:extLst>
            <a:ext uri="{909E8E84-426E-40DD-AFC4-6F175D3DCCD1}">
              <a14:hiddenFill xmlns:a14="http://schemas.microsoft.com/office/drawing/2010/main">
                <a:solidFill>
                  <a:srgbClr val="FFFFFF"/>
                </a:solidFill>
              </a14:hiddenFill>
            </a:ext>
          </a:extLst>
        </p:spPr>
      </p:pic>
      <p:sp>
        <p:nvSpPr>
          <p:cNvPr id="51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微软雅黑" panose="020F0502020204030204"/>
              <a:cs typeface="+mn-cs"/>
            </a:endParaRPr>
          </a:p>
        </p:txBody>
      </p:sp>
      <p:sp>
        <p:nvSpPr>
          <p:cNvPr id="2" name="Title 1">
            <a:extLst>
              <a:ext uri="{FF2B5EF4-FFF2-40B4-BE49-F238E27FC236}">
                <a16:creationId xmlns:a16="http://schemas.microsoft.com/office/drawing/2014/main" id="{88FE1112-4B48-3A98-EFD3-5DFD40AACF9E}"/>
              </a:ext>
            </a:extLst>
          </p:cNvPr>
          <p:cNvSpPr>
            <a:spLocks noGrp="1"/>
          </p:cNvSpPr>
          <p:nvPr>
            <p:ph type="title"/>
          </p:nvPr>
        </p:nvSpPr>
        <p:spPr>
          <a:xfrm>
            <a:off x="0" y="326798"/>
            <a:ext cx="7249234" cy="1342754"/>
          </a:xfrm>
        </p:spPr>
        <p:txBody>
          <a:bodyPr>
            <a:normAutofit fontScale="90000"/>
          </a:bodyPr>
          <a:lstStyle/>
          <a:p>
            <a:pPr algn="ctr"/>
            <a:br>
              <a:rPr lang="en-US" altLang="en-US" sz="1400" b="1">
                <a:solidFill>
                  <a:srgbClr val="00B0F0"/>
                </a:solidFill>
                <a:latin typeface="Nunito Black" panose="00000A00000000000000" pitchFamily="2" charset="0"/>
              </a:rPr>
            </a:br>
            <a:r>
              <a:rPr lang="vi-VN" sz="3200" b="0" i="0">
                <a:solidFill>
                  <a:srgbClr val="002060"/>
                </a:solidFill>
                <a:effectLst/>
                <a:latin typeface="Nunito Black" panose="00000A00000000000000" pitchFamily="2" charset="0"/>
              </a:rPr>
              <a:t>Trao đổi với người thân những mong muốn của em về kì nghỉ hè năm tới.</a:t>
            </a:r>
          </a:p>
          <a:p>
            <a:pPr algn="ctr"/>
            <a:br>
              <a:rPr lang="vi-VN" sz="1400" b="0" i="0">
                <a:solidFill>
                  <a:srgbClr val="00B0F0"/>
                </a:solidFill>
                <a:effectLst/>
                <a:latin typeface="OpenSans"/>
              </a:rPr>
            </a:br>
            <a:br>
              <a:rPr lang="vi-VN" sz="1400" b="0" i="0">
                <a:solidFill>
                  <a:srgbClr val="00B0F0"/>
                </a:solidFill>
                <a:effectLst/>
                <a:latin typeface="OpenSans"/>
              </a:rPr>
            </a:br>
            <a:endParaRPr lang="en-US" altLang="en-US" sz="1400">
              <a:solidFill>
                <a:srgbClr val="00B0F0"/>
              </a:solidFill>
              <a:latin typeface="Nunito Black" panose="00000A00000000000000" pitchFamily="2" charset="0"/>
            </a:endParaRPr>
          </a:p>
        </p:txBody>
      </p:sp>
      <p:cxnSp>
        <p:nvCxnSpPr>
          <p:cNvPr id="5129" name="Straight Connector 512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D2F6BB-2387-4C5F-95E5-3E22A543B16D}"/>
              </a:ext>
            </a:extLst>
          </p:cNvPr>
          <p:cNvSpPr>
            <a:spLocks noGrp="1"/>
          </p:cNvSpPr>
          <p:nvPr>
            <p:ph idx="1"/>
          </p:nvPr>
        </p:nvSpPr>
        <p:spPr>
          <a:xfrm>
            <a:off x="458250" y="2740773"/>
            <a:ext cx="4593021" cy="2619839"/>
          </a:xfrm>
        </p:spPr>
        <p:txBody>
          <a:bodyPr anchor="ctr">
            <a:noAutofit/>
          </a:bodyPr>
          <a:lstStyle/>
          <a:p>
            <a:r>
              <a:rPr lang="en-US" sz="2400" b="1" u="sng">
                <a:solidFill>
                  <a:srgbClr val="FF0000"/>
                </a:solidFill>
                <a:latin typeface="Open Sans" panose="020B0606030504020204" pitchFamily="34" charset="0"/>
                <a:ea typeface="Open Sans" panose="020B0606030504020204" pitchFamily="34" charset="0"/>
                <a:cs typeface="Open Sans" panose="020B0606030504020204" pitchFamily="34" charset="0"/>
              </a:rPr>
              <a:t>Gợi ý: </a:t>
            </a:r>
          </a:p>
          <a:p>
            <a:pPr marL="0" indent="0">
              <a:buNone/>
            </a:pPr>
            <a:r>
              <a:rPr lang="vi-VN" sz="2400" b="1" i="0">
                <a:effectLst/>
                <a:latin typeface="Open Sans" panose="020B0606030504020204" pitchFamily="34" charset="0"/>
                <a:ea typeface="Open Sans" panose="020B0606030504020204" pitchFamily="34" charset="0"/>
                <a:cs typeface="Open Sans" panose="020B0606030504020204" pitchFamily="34" charset="0"/>
              </a:rPr>
              <a:t>Em suy nghĩ và nói với bố mẹ những gì mà em muốn làm vào kì nghỉ hè tiếp theo dựa vào những gợi ý sau:</a:t>
            </a:r>
          </a:p>
          <a:p>
            <a:r>
              <a:rPr lang="vi-VN" sz="2400" b="1" i="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Mong muốn của em vào kì nghỉ hè tiếp theo là gì?</a:t>
            </a:r>
          </a:p>
          <a:p>
            <a:r>
              <a:rPr lang="vi-VN" sz="2400" b="1" i="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Vì sao em lại có mong muốn như vậy?</a:t>
            </a:r>
          </a:p>
          <a:p>
            <a:r>
              <a:rPr lang="vi-VN" sz="2400" b="1" i="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Hỏi ý kiến bố mẹ về mong muốn của mình.</a:t>
            </a:r>
            <a:br>
              <a:rPr lang="vi-VN" sz="2400" b="1" i="0">
                <a:solidFill>
                  <a:srgbClr val="FF0000"/>
                </a:solidFill>
                <a:effectLst/>
                <a:latin typeface="Open Sans" panose="020B0606030504020204" pitchFamily="34" charset="0"/>
                <a:ea typeface="Open Sans" panose="020B0606030504020204" pitchFamily="34" charset="0"/>
                <a:cs typeface="Open Sans" panose="020B0606030504020204" pitchFamily="34" charset="0"/>
              </a:rPr>
            </a:br>
            <a:br>
              <a:rPr lang="vi-VN" sz="2400" b="1" i="0">
                <a:effectLst/>
                <a:latin typeface="Open Sans" panose="020B0606030504020204" pitchFamily="34" charset="0"/>
                <a:ea typeface="Open Sans" panose="020B0606030504020204" pitchFamily="34" charset="0"/>
                <a:cs typeface="Open Sans" panose="020B0606030504020204" pitchFamily="34" charset="0"/>
              </a:rPr>
            </a:br>
            <a:endParaRPr lang="en-US"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2873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97A9-F37D-BF48-DFED-40EC0C0F8556}"/>
              </a:ext>
            </a:extLst>
          </p:cNvPr>
          <p:cNvSpPr txBox="1"/>
          <p:nvPr/>
        </p:nvSpPr>
        <p:spPr>
          <a:xfrm>
            <a:off x="7188052" y="2362863"/>
            <a:ext cx="4871386" cy="1425873"/>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FF00"/>
                </a:solidFill>
                <a:effectLst/>
                <a:uLnTx/>
                <a:uFillTx/>
                <a:latin typeface="Sigmar One" panose="00000500000000000000" pitchFamily="2" charset="0"/>
                <a:ea typeface="+mj-ea"/>
                <a:cs typeface="+mn-cs"/>
              </a:rPr>
              <a:t>Củng cố</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FF00"/>
                </a:solidFill>
                <a:effectLst/>
                <a:uLnTx/>
                <a:uFillTx/>
                <a:latin typeface="Sigmar One" panose="00000500000000000000" pitchFamily="2" charset="0"/>
                <a:ea typeface="+mj-ea"/>
                <a:cs typeface="+mn-cs"/>
              </a:rPr>
              <a:t>        Dặn dò</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 name="Picture 1">
            <a:extLst>
              <a:ext uri="{FF2B5EF4-FFF2-40B4-BE49-F238E27FC236}">
                <a16:creationId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33789" y="-353195"/>
            <a:ext cx="8114728"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7450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w="9525">
                  <a:solidFill>
                    <a:srgbClr val="217875"/>
                  </a:solidFill>
                </a:ln>
                <a:solidFill>
                  <a:srgbClr val="217875"/>
                </a:solidFill>
                <a:effectLst/>
                <a:uLnTx/>
                <a:uFillTx/>
                <a:latin typeface="Sigmar One" panose="00000500000000000000" pitchFamily="2" charset="0"/>
                <a:cs typeface="+mn-ea"/>
                <a:sym typeface="+mn-lt"/>
              </a:rPr>
              <a:t>Hẹn gặp lại các em!</a:t>
            </a:r>
            <a:endParaRPr kumimoji="0" lang="zh-CN" altLang="en-US" sz="9600" b="0" i="0" u="none" strike="noStrike" kern="1200" cap="none" spc="0" normalizeH="0" baseline="0" noProof="0" dirty="0">
              <a:ln w="9525">
                <a:solidFill>
                  <a:srgbClr val="217875"/>
                </a:solidFill>
              </a:ln>
              <a:solidFill>
                <a:srgbClr val="217875"/>
              </a:solidFill>
              <a:effectLst/>
              <a:uLnTx/>
              <a:uFillTx/>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hlinkClick r:id="rId2">
                  <a:extLst>
                    <a:ext uri="{A12FA001-AC4F-418D-AE19-62706E023703}">
                      <ahyp:hlinkClr xmlns:ahyp="http://schemas.microsoft.com/office/drawing/2018/hyperlinkcolor" val="tx"/>
                    </a:ext>
                  </a:extLst>
                </a:hlinkClick>
              </a:rPr>
              <a:t>https://www.freeppt7.com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343997" y="4316804"/>
            <a:ext cx="6552000" cy="1107996"/>
          </a:xfrm>
          <a:prstGeom prst="rect">
            <a:avLst/>
          </a:prstGeom>
          <a:noFill/>
        </p:spPr>
        <p:txBody>
          <a:bodyPr wrap="square" rtlCol="0">
            <a:spAutoFit/>
          </a:bodyPr>
          <a:lstStyle/>
          <a:p>
            <a:r>
              <a:rPr lang="en-US" sz="6600">
                <a:solidFill>
                  <a:srgbClr val="71D400"/>
                </a:solidFill>
                <a:latin typeface="Sigmar One" panose="00000500000000000000" pitchFamily="2" charset="0"/>
              </a:rPr>
              <a:t>Khởi động</a:t>
            </a:r>
          </a:p>
        </p:txBody>
      </p:sp>
    </p:spTree>
    <p:extLst>
      <p:ext uri="{BB962C8B-B14F-4D97-AF65-F5344CB8AC3E}">
        <p14:creationId xmlns:p14="http://schemas.microsoft.com/office/powerpoint/2010/main" val="391872662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ACC4B-5539-3E1E-281A-3AC6E21D81E7}"/>
              </a:ext>
            </a:extLst>
          </p:cNvPr>
          <p:cNvPicPr>
            <a:picLocks noChangeAspect="1"/>
          </p:cNvPicPr>
          <p:nvPr/>
        </p:nvPicPr>
        <p:blipFill rotWithShape="1">
          <a:blip r:embed="rId2"/>
          <a:srcRect r="872" b="1"/>
          <a:stretch/>
        </p:blipFill>
        <p:spPr>
          <a:xfrm>
            <a:off x="-1504" y="0"/>
            <a:ext cx="12191980" cy="6856718"/>
          </a:xfrm>
          <a:prstGeom prst="rect">
            <a:avLst/>
          </a:prstGeom>
        </p:spPr>
      </p:pic>
      <p:pic>
        <p:nvPicPr>
          <p:cNvPr id="6" name="Picture 2" descr="20220526030245_wm_shs-tieng-viet-3---tap-1">
            <a:extLst>
              <a:ext uri="{FF2B5EF4-FFF2-40B4-BE49-F238E27FC236}">
                <a16:creationId xmlns:a16="http://schemas.microsoft.com/office/drawing/2014/main" id="{8E3F70A8-EEE1-E22F-F28A-592F5ECC9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32"/>
          <a:stretch/>
        </p:blipFill>
        <p:spPr bwMode="auto">
          <a:xfrm>
            <a:off x="3572147" y="2042160"/>
            <a:ext cx="7879199" cy="3312083"/>
          </a:xfrm>
          <a:prstGeom prst="cloud">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C90A92D-0A51-893F-FA75-293F17318F12}"/>
              </a:ext>
            </a:extLst>
          </p:cNvPr>
          <p:cNvSpPr/>
          <p:nvPr/>
        </p:nvSpPr>
        <p:spPr>
          <a:xfrm>
            <a:off x="1813560" y="539685"/>
            <a:ext cx="2834640" cy="1706880"/>
          </a:xfrm>
          <a:prstGeom prst="wedgeRoundRectCallout">
            <a:avLst>
              <a:gd name="adj1" fmla="val 49388"/>
              <a:gd name="adj2" fmla="val 94182"/>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9Slide03 AmpleSoft Bold" panose="02000000000000000000" pitchFamily="2" charset="0"/>
              </a:rPr>
              <a:t>Bức tranh vẽ gì?</a:t>
            </a:r>
          </a:p>
        </p:txBody>
      </p:sp>
    </p:spTree>
    <p:extLst>
      <p:ext uri="{BB962C8B-B14F-4D97-AF65-F5344CB8AC3E}">
        <p14:creationId xmlns:p14="http://schemas.microsoft.com/office/powerpoint/2010/main" val="931615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DA56E-2EE6-6A3A-ED67-F42B9E15C829}"/>
              </a:ext>
            </a:extLst>
          </p:cNvPr>
          <p:cNvPicPr>
            <a:picLocks noChangeAspect="1"/>
          </p:cNvPicPr>
          <p:nvPr/>
        </p:nvPicPr>
        <p:blipFill rotWithShape="1">
          <a:blip r:embed="rId2"/>
          <a:srcRect r="872" b="1"/>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4F60F0F7-D703-DFB7-73BE-4082689EF752}"/>
              </a:ext>
            </a:extLst>
          </p:cNvPr>
          <p:cNvPicPr>
            <a:picLocks noChangeAspect="1"/>
          </p:cNvPicPr>
          <p:nvPr/>
        </p:nvPicPr>
        <p:blipFill>
          <a:blip r:embed="rId3"/>
          <a:stretch>
            <a:fillRect/>
          </a:stretch>
        </p:blipFill>
        <p:spPr>
          <a:xfrm>
            <a:off x="4649704" y="1403131"/>
            <a:ext cx="7376306" cy="5236820"/>
          </a:xfrm>
          <a:prstGeom prst="rect">
            <a:avLst/>
          </a:prstGeom>
        </p:spPr>
      </p:pic>
      <p:pic>
        <p:nvPicPr>
          <p:cNvPr id="6" name="Picture 5">
            <a:extLst>
              <a:ext uri="{FF2B5EF4-FFF2-40B4-BE49-F238E27FC236}">
                <a16:creationId xmlns:a16="http://schemas.microsoft.com/office/drawing/2014/main" id="{257AC312-E2AD-1ADE-5DE4-47C100D58BD0}"/>
              </a:ext>
            </a:extLst>
          </p:cNvPr>
          <p:cNvPicPr>
            <a:picLocks noChangeAspect="1"/>
          </p:cNvPicPr>
          <p:nvPr/>
        </p:nvPicPr>
        <p:blipFill>
          <a:blip r:embed="rId4"/>
          <a:stretch>
            <a:fillRect/>
          </a:stretch>
        </p:blipFill>
        <p:spPr>
          <a:xfrm>
            <a:off x="521038" y="555061"/>
            <a:ext cx="10613347" cy="848070"/>
          </a:xfrm>
          <a:prstGeom prst="rect">
            <a:avLst/>
          </a:prstGeom>
        </p:spPr>
      </p:pic>
      <p:sp>
        <p:nvSpPr>
          <p:cNvPr id="9" name="Cloud 8">
            <a:extLst>
              <a:ext uri="{FF2B5EF4-FFF2-40B4-BE49-F238E27FC236}">
                <a16:creationId xmlns:a16="http://schemas.microsoft.com/office/drawing/2014/main" id="{5B95967D-E221-71F3-A00B-A57A89BFF3F0}"/>
              </a:ext>
            </a:extLst>
          </p:cNvPr>
          <p:cNvSpPr/>
          <p:nvPr/>
        </p:nvSpPr>
        <p:spPr>
          <a:xfrm>
            <a:off x="0" y="1827146"/>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Thảo luận nhóm trả lời câu hỏi</a:t>
            </a:r>
          </a:p>
        </p:txBody>
      </p:sp>
      <p:sp>
        <p:nvSpPr>
          <p:cNvPr id="7" name="TextBox 6">
            <a:extLst>
              <a:ext uri="{FF2B5EF4-FFF2-40B4-BE49-F238E27FC236}">
                <a16:creationId xmlns:a16="http://schemas.microsoft.com/office/drawing/2014/main" id="{A226BFA4-503E-7D75-A4A0-3AB7F4A203DA}"/>
              </a:ext>
            </a:extLst>
          </p:cNvPr>
          <p:cNvSpPr txBox="1"/>
          <p:nvPr/>
        </p:nvSpPr>
        <p:spPr>
          <a:xfrm>
            <a:off x="5313980" y="1624251"/>
            <a:ext cx="5447805" cy="1804749"/>
          </a:xfrm>
          <a:prstGeom prst="roundRect">
            <a:avLst/>
          </a:prstGeom>
          <a:solidFill>
            <a:srgbClr val="FFFFCC"/>
          </a:solidFill>
          <a:ln w="28575">
            <a:solidFill>
              <a:srgbClr val="217875"/>
            </a:solidFill>
            <a:prstDash val="sysDash"/>
          </a:ln>
        </p:spPr>
        <p:txBody>
          <a:bodyPr wrap="square">
            <a:spAutoFit/>
          </a:bodyPr>
          <a:lstStyle/>
          <a:p>
            <a:pPr algn="just"/>
            <a:r>
              <a:rPr lang="vi-VN" sz="2000" b="0" i="0">
                <a:solidFill>
                  <a:schemeClr val="accent6">
                    <a:lumMod val="50000"/>
                  </a:schemeClr>
                </a:solidFill>
                <a:effectLst/>
                <a:latin typeface="Baloo 2 SemiBold" pitchFamily="2" charset="0"/>
                <a:cs typeface="Baloo 2 SemiBold" pitchFamily="2" charset="0"/>
              </a:rPr>
              <a:t>Gợi ý:</a:t>
            </a:r>
          </a:p>
          <a:p>
            <a:pPr algn="just"/>
            <a:r>
              <a:rPr lang="vi-VN" sz="2000" b="0" i="0">
                <a:solidFill>
                  <a:schemeClr val="accent6">
                    <a:lumMod val="50000"/>
                  </a:schemeClr>
                </a:solidFill>
                <a:effectLst/>
                <a:latin typeface="Baloo 2 SemiBold" pitchFamily="2" charset="0"/>
                <a:cs typeface="Baloo 2 SemiBold" pitchFamily="2" charset="0"/>
              </a:rPr>
              <a:t>- Kì nghỉ của em diễn ra những gì?</a:t>
            </a:r>
          </a:p>
          <a:p>
            <a:pPr algn="just"/>
            <a:r>
              <a:rPr lang="vi-VN" sz="2000" b="0" i="0">
                <a:solidFill>
                  <a:schemeClr val="accent6">
                    <a:lumMod val="50000"/>
                  </a:schemeClr>
                </a:solidFill>
                <a:effectLst/>
                <a:latin typeface="Baloo 2 SemiBold" pitchFamily="2" charset="0"/>
                <a:cs typeface="Baloo 2 SemiBold" pitchFamily="2" charset="0"/>
              </a:rPr>
              <a:t>- Có những gì ấn tượng trong kì nghỉ đó?</a:t>
            </a:r>
          </a:p>
          <a:p>
            <a:pPr algn="just"/>
            <a:r>
              <a:rPr lang="vi-VN" sz="2000" b="0" i="0">
                <a:solidFill>
                  <a:schemeClr val="accent6">
                    <a:lumMod val="50000"/>
                  </a:schemeClr>
                </a:solidFill>
                <a:effectLst/>
                <a:latin typeface="Baloo 2 SemiBold" pitchFamily="2" charset="0"/>
                <a:cs typeface="Baloo 2 SemiBold" pitchFamily="2" charset="0"/>
              </a:rPr>
              <a:t>- Em cảm thấy như thế nào sau kì nghỉ?</a:t>
            </a:r>
          </a:p>
          <a:p>
            <a:r>
              <a:rPr lang="vi-VN" sz="2000" b="0" i="0">
                <a:solidFill>
                  <a:schemeClr val="accent6">
                    <a:lumMod val="50000"/>
                  </a:schemeClr>
                </a:solidFill>
                <a:effectLst/>
                <a:latin typeface="Baloo 2 SemiBold" pitchFamily="2" charset="0"/>
                <a:cs typeface="Baloo 2 SemiBold" pitchFamily="2" charset="0"/>
              </a:rPr>
              <a:t>- Được gặp lại bạn, em cảm thấy như thế nào?</a:t>
            </a:r>
            <a:endParaRPr lang="en-US" sz="200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1177718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343997" y="4316804"/>
            <a:ext cx="6552000" cy="923330"/>
          </a:xfrm>
          <a:prstGeom prst="rect">
            <a:avLst/>
          </a:prstGeom>
          <a:noFill/>
        </p:spPr>
        <p:txBody>
          <a:bodyPr wrap="square" rtlCol="0">
            <a:spAutoFit/>
          </a:bodyPr>
          <a:lstStyle/>
          <a:p>
            <a:r>
              <a:rPr lang="en-US" sz="5400">
                <a:solidFill>
                  <a:srgbClr val="71D400"/>
                </a:solidFill>
                <a:latin typeface="Sigmar One" panose="00000500000000000000" pitchFamily="2" charset="0"/>
              </a:rPr>
              <a:t>Đọc văn bản</a:t>
            </a:r>
          </a:p>
        </p:txBody>
      </p:sp>
    </p:spTree>
    <p:extLst>
      <p:ext uri="{BB962C8B-B14F-4D97-AF65-F5344CB8AC3E}">
        <p14:creationId xmlns:p14="http://schemas.microsoft.com/office/powerpoint/2010/main" val="349982819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A4529-F592-CE07-E042-CBF0B34B12F2}"/>
              </a:ext>
            </a:extLst>
          </p:cNvPr>
          <p:cNvPicPr>
            <a:picLocks noChangeAspect="1"/>
          </p:cNvPicPr>
          <p:nvPr/>
        </p:nvPicPr>
        <p:blipFill>
          <a:blip r:embed="rId2"/>
          <a:stretch>
            <a:fillRect/>
          </a:stretch>
        </p:blipFill>
        <p:spPr>
          <a:xfrm>
            <a:off x="6096000" y="3002463"/>
            <a:ext cx="6014282" cy="3427718"/>
          </a:xfrm>
          <a:prstGeom prst="rect">
            <a:avLst/>
          </a:prstGeom>
        </p:spPr>
      </p:pic>
      <p:sp>
        <p:nvSpPr>
          <p:cNvPr id="4" name="TextBox 3">
            <a:extLst>
              <a:ext uri="{FF2B5EF4-FFF2-40B4-BE49-F238E27FC236}">
                <a16:creationId xmlns:a16="http://schemas.microsoft.com/office/drawing/2014/main" id="{568E8B30-18EB-CEA4-1536-86D0768112CA}"/>
              </a:ext>
            </a:extLst>
          </p:cNvPr>
          <p:cNvSpPr txBox="1"/>
          <p:nvPr/>
        </p:nvSpPr>
        <p:spPr>
          <a:xfrm>
            <a:off x="503510" y="0"/>
            <a:ext cx="11606772" cy="6986528"/>
          </a:xfrm>
          <a:prstGeom prst="rect">
            <a:avLst/>
          </a:prstGeom>
          <a:noFill/>
        </p:spPr>
        <p:txBody>
          <a:bodyPr wrap="square">
            <a:spAutoFit/>
          </a:bodyPr>
          <a:lstStyle/>
          <a:p>
            <a:pPr algn="ctr"/>
            <a:r>
              <a:rPr lang="en-US" sz="2000" b="0" i="0">
                <a:solidFill>
                  <a:srgbClr val="002060"/>
                </a:solidFill>
                <a:effectLst/>
                <a:latin typeface="Baloo 2 ExtraBold" pitchFamily="2" charset="0"/>
                <a:cs typeface="Baloo 2 ExtraBold" pitchFamily="2" charset="0"/>
              </a:rPr>
              <a:t>	</a:t>
            </a:r>
            <a:r>
              <a:rPr lang="en-US" sz="2800" b="0" i="0">
                <a:solidFill>
                  <a:srgbClr val="FF0000"/>
                </a:solidFill>
                <a:effectLst/>
                <a:latin typeface="Baloo 2 ExtraBold" pitchFamily="2" charset="0"/>
                <a:cs typeface="Baloo 2 ExtraBold" pitchFamily="2" charset="0"/>
              </a:rPr>
              <a:t>NGÀY GẶP LẠI</a:t>
            </a:r>
          </a:p>
          <a:p>
            <a:pPr algn="just"/>
            <a:r>
              <a:rPr lang="en-US" sz="2000">
                <a:solidFill>
                  <a:srgbClr val="002060"/>
                </a:solidFill>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mở tung cửa sổ đón những tia nắng đầu thu. Thế là hết hè rồi. Ngày mai bắt đầu năm học mới.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Có tiếng gọi ngoài cổng. Chi nhìn ra, thấy Sơn giơ chiếc diều rất xinh, vẫy rối rít:</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Cho cậu này.</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Nhìn Sơn đen nhẻm, mắt lấp lánh khi kể chuyện, Chi chợt thấy buồn:</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Tớ chẳng được đi đâu.</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Nhưng mẹ tớ bảo cậu biết đi xe đạp rồi.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tớ ở nhà tập xe thôi.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Thế cậu được đạp xe đi khắp nơi mà.</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Chi cười:</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 Ừ nhỉ.</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Thế là Chi kể bố dạy Chi đi xe đạp. Bây giờ, Chi đã đạp xe bon bon. Con đường quen thuộc bỗng trở nên mới mẻ.</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Cứ thế, hai bạn thi nhau kể những trải nghiệm mùa hè.</a:t>
            </a:r>
          </a:p>
          <a:p>
            <a:pPr algn="just"/>
            <a:r>
              <a:rPr lang="en-US" sz="2000" b="0" i="0">
                <a:solidFill>
                  <a:srgbClr val="002060"/>
                </a:solidFill>
                <a:effectLst/>
                <a:latin typeface="Baloo 2 ExtraBold" pitchFamily="2" charset="0"/>
                <a:cs typeface="Baloo 2 ExtraBold" pitchFamily="2" charset="0"/>
              </a:rPr>
              <a:t>	</a:t>
            </a:r>
            <a:r>
              <a:rPr lang="vi-VN" sz="2000" b="0" i="0">
                <a:solidFill>
                  <a:srgbClr val="002060"/>
                </a:solidFill>
                <a:effectLst/>
                <a:latin typeface="Baloo 2 ExtraBold" pitchFamily="2" charset="0"/>
                <a:cs typeface="Baloo 2 ExtraBold" pitchFamily="2" charset="0"/>
              </a:rPr>
              <a:t>Ngày mai đi học rồi, nhưng mùa hè chắc sẽ theo các bạn vào lớp học.</a:t>
            </a:r>
          </a:p>
          <a:p>
            <a:pPr algn="r"/>
            <a:r>
              <a:rPr lang="vi-VN" sz="2000" b="1" i="0">
                <a:solidFill>
                  <a:srgbClr val="002060"/>
                </a:solidFill>
                <a:effectLst/>
                <a:latin typeface="Baloo 2 ExtraBold" pitchFamily="2" charset="0"/>
                <a:cs typeface="Baloo 2 ExtraBold" pitchFamily="2" charset="0"/>
              </a:rPr>
              <a:t>(Minh Dương)</a:t>
            </a:r>
            <a:br>
              <a:rPr lang="vi-VN" sz="2000" b="0" i="0">
                <a:solidFill>
                  <a:srgbClr val="002060"/>
                </a:solidFill>
                <a:effectLst/>
                <a:latin typeface="Baloo 2 ExtraBold" pitchFamily="2" charset="0"/>
                <a:cs typeface="Baloo 2 ExtraBold" pitchFamily="2" charset="0"/>
              </a:rPr>
            </a:br>
            <a:endParaRPr lang="en-US" sz="2000">
              <a:solidFill>
                <a:srgbClr val="002060"/>
              </a:solidFill>
              <a:latin typeface="Baloo 2 ExtraBold" pitchFamily="2" charset="0"/>
              <a:cs typeface="Baloo 2 ExtraBold" pitchFamily="2"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81FFEF-E96B-F881-5033-C5E436CABC96}"/>
              </a:ext>
            </a:extLst>
          </p:cNvPr>
          <p:cNvPicPr>
            <a:picLocks noChangeAspect="1"/>
          </p:cNvPicPr>
          <p:nvPr/>
        </p:nvPicPr>
        <p:blipFill>
          <a:blip r:embed="rId3"/>
          <a:stretch>
            <a:fillRect/>
          </a:stretch>
        </p:blipFill>
        <p:spPr>
          <a:xfrm>
            <a:off x="3451123" y="552197"/>
            <a:ext cx="8574887" cy="6087754"/>
          </a:xfrm>
          <a:prstGeom prst="rect">
            <a:avLst/>
          </a:prstGeom>
        </p:spPr>
      </p:pic>
      <p:sp>
        <p:nvSpPr>
          <p:cNvPr id="4" name="TextBox 3">
            <a:extLst>
              <a:ext uri="{FF2B5EF4-FFF2-40B4-BE49-F238E27FC236}">
                <a16:creationId xmlns:a16="http://schemas.microsoft.com/office/drawing/2014/main" id="{CAE4F093-8EF5-FFBE-9B5C-4F6FEFDB5181}"/>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D0D28243-CC6E-203C-3750-6D9327DDEB28}"/>
              </a:ext>
            </a:extLst>
          </p:cNvPr>
          <p:cNvSpPr txBox="1"/>
          <p:nvPr/>
        </p:nvSpPr>
        <p:spPr>
          <a:xfrm>
            <a:off x="4353860" y="1691803"/>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cửa sổ</a:t>
            </a:r>
          </a:p>
        </p:txBody>
      </p:sp>
      <p:sp>
        <p:nvSpPr>
          <p:cNvPr id="8" name="TextBox 7">
            <a:extLst>
              <a:ext uri="{FF2B5EF4-FFF2-40B4-BE49-F238E27FC236}">
                <a16:creationId xmlns:a16="http://schemas.microsoft.com/office/drawing/2014/main" id="{62EC6CD7-DD73-3652-605D-7EAF7E61737B}"/>
              </a:ext>
            </a:extLst>
          </p:cNvPr>
          <p:cNvSpPr txBox="1"/>
          <p:nvPr/>
        </p:nvSpPr>
        <p:spPr>
          <a:xfrm>
            <a:off x="7417100" y="1657772"/>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tia nắng</a:t>
            </a:r>
          </a:p>
        </p:txBody>
      </p:sp>
      <p:sp>
        <p:nvSpPr>
          <p:cNvPr id="9" name="TextBox 8">
            <a:extLst>
              <a:ext uri="{FF2B5EF4-FFF2-40B4-BE49-F238E27FC236}">
                <a16:creationId xmlns:a16="http://schemas.microsoft.com/office/drawing/2014/main" id="{5C6963A2-6D16-C66F-9845-019A19796535}"/>
              </a:ext>
            </a:extLst>
          </p:cNvPr>
          <p:cNvSpPr txBox="1"/>
          <p:nvPr/>
        </p:nvSpPr>
        <p:spPr>
          <a:xfrm>
            <a:off x="4353860" y="266796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thế là</a:t>
            </a:r>
          </a:p>
        </p:txBody>
      </p:sp>
      <p:sp>
        <p:nvSpPr>
          <p:cNvPr id="10" name="TextBox 9">
            <a:extLst>
              <a:ext uri="{FF2B5EF4-FFF2-40B4-BE49-F238E27FC236}">
                <a16:creationId xmlns:a16="http://schemas.microsoft.com/office/drawing/2014/main" id="{64D63269-D98C-41F8-4180-4E6C8FCF1A0B}"/>
              </a:ext>
            </a:extLst>
          </p:cNvPr>
          <p:cNvSpPr txBox="1"/>
          <p:nvPr/>
        </p:nvSpPr>
        <p:spPr>
          <a:xfrm>
            <a:off x="7417100" y="270917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năm học</a:t>
            </a:r>
          </a:p>
        </p:txBody>
      </p:sp>
      <p:sp>
        <p:nvSpPr>
          <p:cNvPr id="11" name="TextBox 10">
            <a:extLst>
              <a:ext uri="{FF2B5EF4-FFF2-40B4-BE49-F238E27FC236}">
                <a16:creationId xmlns:a16="http://schemas.microsoft.com/office/drawing/2014/main" id="{81862DF3-3FDB-B62D-265A-10503D99CBD2}"/>
              </a:ext>
            </a:extLst>
          </p:cNvPr>
          <p:cNvSpPr txBox="1"/>
          <p:nvPr/>
        </p:nvSpPr>
        <p:spPr>
          <a:xfrm>
            <a:off x="4414819" y="3596878"/>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mừng rỡ</a:t>
            </a:r>
          </a:p>
        </p:txBody>
      </p:sp>
      <p:sp>
        <p:nvSpPr>
          <p:cNvPr id="12" name="TextBox 11">
            <a:extLst>
              <a:ext uri="{FF2B5EF4-FFF2-40B4-BE49-F238E27FC236}">
                <a16:creationId xmlns:a16="http://schemas.microsoft.com/office/drawing/2014/main" id="{708B5E2B-A744-CF9C-3BA4-366A82F3C6E8}"/>
              </a:ext>
            </a:extLst>
          </p:cNvPr>
          <p:cNvSpPr txBox="1"/>
          <p:nvPr/>
        </p:nvSpPr>
        <p:spPr>
          <a:xfrm>
            <a:off x="7417100" y="3654221"/>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gặp lại</a:t>
            </a:r>
          </a:p>
        </p:txBody>
      </p:sp>
      <p:sp>
        <p:nvSpPr>
          <p:cNvPr id="13" name="TextBox 12">
            <a:extLst>
              <a:ext uri="{FF2B5EF4-FFF2-40B4-BE49-F238E27FC236}">
                <a16:creationId xmlns:a16="http://schemas.microsoft.com/office/drawing/2014/main" id="{AC188168-66CA-2A04-108A-3F48A50EAF13}"/>
              </a:ext>
            </a:extLst>
          </p:cNvPr>
          <p:cNvSpPr txBox="1"/>
          <p:nvPr/>
        </p:nvSpPr>
        <p:spPr>
          <a:xfrm>
            <a:off x="4414819" y="448227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bãi cỏ</a:t>
            </a:r>
          </a:p>
        </p:txBody>
      </p:sp>
      <p:sp>
        <p:nvSpPr>
          <p:cNvPr id="14" name="TextBox 13">
            <a:extLst>
              <a:ext uri="{FF2B5EF4-FFF2-40B4-BE49-F238E27FC236}">
                <a16:creationId xmlns:a16="http://schemas.microsoft.com/office/drawing/2014/main" id="{57EFEF9F-32D1-1E6B-CEA2-3B736DFA0E7B}"/>
              </a:ext>
            </a:extLst>
          </p:cNvPr>
          <p:cNvSpPr txBox="1"/>
          <p:nvPr/>
        </p:nvSpPr>
        <p:spPr>
          <a:xfrm>
            <a:off x="7419940" y="4512571"/>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lấp lánh</a:t>
            </a: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4"/>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1338</TotalTime>
  <Words>2492</Words>
  <Application>Microsoft Office PowerPoint</Application>
  <PresentationFormat>Widescreen</PresentationFormat>
  <Paragraphs>203</Paragraphs>
  <Slides>38</Slides>
  <Notes>0</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38</vt:i4>
      </vt:variant>
    </vt:vector>
  </HeadingPairs>
  <TitlesOfParts>
    <vt:vector size="59" baseType="lpstr">
      <vt:lpstr>Calibri</vt:lpstr>
      <vt:lpstr>Meiryo</vt:lpstr>
      <vt:lpstr>#9Slide03 AmpleSoft Bold</vt:lpstr>
      <vt:lpstr>义启小魏楷</vt:lpstr>
      <vt:lpstr>Alibaba PuHuiTi</vt:lpstr>
      <vt:lpstr>Microsoft YaHei</vt:lpstr>
      <vt:lpstr>Arial</vt:lpstr>
      <vt:lpstr>Bodoni MT Black</vt:lpstr>
      <vt:lpstr>KaiTi</vt:lpstr>
      <vt:lpstr>Open Sans</vt:lpstr>
      <vt:lpstr>Baloo 2 SemiBold</vt:lpstr>
      <vt:lpstr>OpenSans</vt:lpstr>
      <vt:lpstr>Baloo 2 ExtraBold</vt:lpstr>
      <vt:lpstr>宋体</vt:lpstr>
      <vt:lpstr>Wingdings</vt:lpstr>
      <vt:lpstr>华康少女文字W5(P)</vt:lpstr>
      <vt:lpstr>Sigmar One</vt:lpstr>
      <vt:lpstr>Nunito Black</vt:lpstr>
      <vt:lpstr>www.jpppt.com</vt:lpstr>
      <vt:lpstr>Theme1</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3. Tìm thêm từ ngữ chỉ sự vật, hoạt động có tiếng bắt đầu bằng c hoặc k. </vt:lpstr>
      <vt:lpstr>PowerPoint Presentation</vt:lpstr>
      <vt:lpstr> Trao đổi với người thân những mong muốn của em về kì nghỉ hè năm tới.   </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86</cp:revision>
  <dcterms:created xsi:type="dcterms:W3CDTF">2022-01-15T08:39:00Z</dcterms:created>
  <dcterms:modified xsi:type="dcterms:W3CDTF">2022-07-23T01:39:24Z</dcterms:modified>
</cp:coreProperties>
</file>