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6"/>
  </p:notesMasterIdLst>
  <p:sldIdLst>
    <p:sldId id="293" r:id="rId3"/>
    <p:sldId id="294" r:id="rId4"/>
    <p:sldId id="257" r:id="rId5"/>
    <p:sldId id="268" r:id="rId6"/>
    <p:sldId id="290" r:id="rId7"/>
    <p:sldId id="291" r:id="rId8"/>
    <p:sldId id="292" r:id="rId9"/>
    <p:sldId id="266" r:id="rId10"/>
    <p:sldId id="267" r:id="rId11"/>
    <p:sldId id="262" r:id="rId12"/>
    <p:sldId id="265" r:id="rId13"/>
    <p:sldId id="271" r:id="rId14"/>
    <p:sldId id="272" r:id="rId15"/>
    <p:sldId id="289" r:id="rId16"/>
    <p:sldId id="273" r:id="rId17"/>
    <p:sldId id="295" r:id="rId18"/>
    <p:sldId id="274" r:id="rId19"/>
    <p:sldId id="275" r:id="rId20"/>
    <p:sldId id="276" r:id="rId21"/>
    <p:sldId id="263" r:id="rId22"/>
    <p:sldId id="277" r:id="rId23"/>
    <p:sldId id="278" r:id="rId24"/>
    <p:sldId id="279" r:id="rId25"/>
    <p:sldId id="280" r:id="rId26"/>
    <p:sldId id="284" r:id="rId27"/>
    <p:sldId id="281" r:id="rId28"/>
    <p:sldId id="283" r:id="rId29"/>
    <p:sldId id="282" r:id="rId30"/>
    <p:sldId id="285" r:id="rId31"/>
    <p:sldId id="286" r:id="rId32"/>
    <p:sldId id="287" r:id="rId33"/>
    <p:sldId id="288" r:id="rId34"/>
    <p:sldId id="264" r:id="rId35"/>
  </p:sldIdLst>
  <p:sldSz cx="12192000" cy="6858000"/>
  <p:notesSz cx="6858000" cy="9144000"/>
  <p:embeddedFontLs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Tahoma" pitchFamily="34" charset="0"/>
      <p:regular r:id="rId41"/>
      <p:bold r:id="rId42"/>
    </p:embeddedFont>
    <p:embeddedFont>
      <p:font typeface="Sigmar One" charset="0"/>
      <p:regular r:id="rId43"/>
    </p:embeddedFont>
    <p:embeddedFont>
      <p:font typeface="Open Sans" charset="0"/>
      <p:regular r:id="rId44"/>
      <p:bold r:id="rId45"/>
      <p:italic r:id="rId46"/>
      <p:boldItalic r:id="rId47"/>
    </p:embeddedFont>
    <p:embeddedFont>
      <p:font typeface="Nunito Black" charset="0"/>
      <p:bold r:id="rId48"/>
      <p:boldItalic r:id="rId49"/>
    </p:embeddedFont>
    <p:embeddedFont>
      <p:font typeface="Calibri Light" pitchFamily="34" charset="0"/>
      <p:regular r:id="rId50"/>
      <p: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2EA087D-BFD5-41EF-A516-10232BB696E0}">
          <p14:sldIdLst>
            <p14:sldId id="293"/>
            <p14:sldId id="294"/>
            <p14:sldId id="257"/>
          </p14:sldIdLst>
        </p14:section>
        <p14:section name="Default Section" id="{EAB9A813-5987-4DDB-8E72-FC8EAF88AFA5}">
          <p14:sldIdLst>
            <p14:sldId id="268"/>
            <p14:sldId id="290"/>
            <p14:sldId id="291"/>
            <p14:sldId id="292"/>
            <p14:sldId id="266"/>
            <p14:sldId id="267"/>
            <p14:sldId id="262"/>
            <p14:sldId id="265"/>
            <p14:sldId id="271"/>
            <p14:sldId id="272"/>
            <p14:sldId id="289"/>
            <p14:sldId id="273"/>
            <p14:sldId id="295"/>
            <p14:sldId id="274"/>
            <p14:sldId id="275"/>
            <p14:sldId id="276"/>
            <p14:sldId id="263"/>
            <p14:sldId id="277"/>
            <p14:sldId id="278"/>
            <p14:sldId id="279"/>
            <p14:sldId id="280"/>
            <p14:sldId id="284"/>
            <p14:sldId id="281"/>
            <p14:sldId id="283"/>
            <p14:sldId id="282"/>
            <p14:sldId id="285"/>
            <p14:sldId id="286"/>
            <p14:sldId id="287"/>
            <p14:sldId id="288"/>
            <p14:sldId id="26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  <a:srgbClr val="3333CC"/>
    <a:srgbClr val="FF6699"/>
    <a:srgbClr val="00CC66"/>
    <a:srgbClr val="8E7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7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24234-C1C3-481E-BEB5-FE73CEEC1C78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424F0-3FF8-4AF0-8C4E-5DBA0DA89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89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A4F6-9E78-417F-8D76-2446D8E8F5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7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A4F6-9E78-417F-8D76-2446D8E8F5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49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A4F6-9E78-417F-8D76-2446D8E8F5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23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A4F6-9E78-417F-8D76-2446D8E8F5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67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A4F6-9E78-417F-8D76-2446D8E8F5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24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A4F6-9E78-417F-8D76-2446D8E8F5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3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1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10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547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55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10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37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36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50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788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611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42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48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77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06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9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1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3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3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2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7.jp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7.jp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7.jp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7.jp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8.png"/><Relationship Id="rId18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20.png"/><Relationship Id="rId7" Type="http://schemas.openxmlformats.org/officeDocument/2006/relationships/audio" Target="../media/audio5.wav"/><Relationship Id="rId12" Type="http://schemas.openxmlformats.org/officeDocument/2006/relationships/image" Target="../media/image24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6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7.jpg"/><Relationship Id="rId19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audio" Target="../media/audio3.wav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xmlns="" id="{1A0630FE-14A8-4AED-8A23-5907F2BD52E9}"/>
              </a:ext>
            </a:extLst>
          </p:cNvPr>
          <p:cNvGrpSpPr>
            <a:grpSpLocks noChangeAspect="1"/>
          </p:cNvGrpSpPr>
          <p:nvPr/>
        </p:nvGrpSpPr>
        <p:grpSpPr>
          <a:xfrm>
            <a:off x="11215880" y="0"/>
            <a:ext cx="976120" cy="976117"/>
            <a:chOff x="0" y="0"/>
            <a:chExt cx="6350000" cy="6349975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xmlns="" id="{6346109C-7EDD-3211-F97D-9997FEA7E44E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55C1E3-4351-65BA-C9D7-AE03A61AF87C}"/>
              </a:ext>
            </a:extLst>
          </p:cNvPr>
          <p:cNvSpPr txBox="1"/>
          <p:nvPr/>
        </p:nvSpPr>
        <p:spPr>
          <a:xfrm>
            <a:off x="3205014" y="976117"/>
            <a:ext cx="801086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en-US" sz="3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3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endParaRPr lang="en-US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36F8883-E17C-D050-A1D5-6A82367B66C4}"/>
              </a:ext>
            </a:extLst>
          </p:cNvPr>
          <p:cNvSpPr txBox="1"/>
          <p:nvPr/>
        </p:nvSpPr>
        <p:spPr>
          <a:xfrm>
            <a:off x="1667329" y="1310623"/>
            <a:ext cx="109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66"/>
                </a:solidFill>
                <a:latin typeface="Nunito Black" pitchFamily="2" charset="0"/>
              </a:rPr>
              <a:t>Bài</a:t>
            </a:r>
            <a:r>
              <a:rPr lang="en-US" sz="2800" dirty="0">
                <a:solidFill>
                  <a:srgbClr val="FF0066"/>
                </a:solidFill>
                <a:latin typeface="Nunito Black" pitchFamily="2" charset="0"/>
              </a:rPr>
              <a:t> 3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374D3B2-7A2C-2695-6BA3-90F6EB2AE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3707453"/>
            <a:ext cx="1656456" cy="295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1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C14CA1-8917-4E02-86F2-2F90E5F31614}"/>
              </a:ext>
            </a:extLst>
          </p:cNvPr>
          <p:cNvSpPr txBox="1"/>
          <p:nvPr/>
        </p:nvSpPr>
        <p:spPr>
          <a:xfrm>
            <a:off x="4381562" y="2446804"/>
            <a:ext cx="5024141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4694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048B78-64BC-4281-B353-1DAB3BF45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268" y="3345543"/>
            <a:ext cx="7295464" cy="1231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prstDash val="dashDot"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125FF84A-6A8D-4AC2-9426-011554FBBF99}"/>
              </a:ext>
            </a:extLst>
          </p:cNvPr>
          <p:cNvSpPr/>
          <p:nvPr/>
        </p:nvSpPr>
        <p:spPr>
          <a:xfrm>
            <a:off x="3291840" y="1097279"/>
            <a:ext cx="5205046" cy="2067951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Sigmar One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Tiết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F099D5-EED1-4235-A296-5E298F216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47" y="217853"/>
            <a:ext cx="3609656" cy="121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04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F49CA76E-D32C-47E6-B138-500A7C9E388A}"/>
              </a:ext>
            </a:extLst>
          </p:cNvPr>
          <p:cNvSpPr/>
          <p:nvPr/>
        </p:nvSpPr>
        <p:spPr>
          <a:xfrm>
            <a:off x="0" y="4506218"/>
            <a:ext cx="4529797" cy="17961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F099D5-EED1-4235-A296-5E298F216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23075" cy="8126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3FAB74-3B33-4387-88E0-0F45397DA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63" y="795874"/>
            <a:ext cx="11270735" cy="1233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A17F0A4-02CE-485E-8E07-B45D38E55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0" y="2046237"/>
            <a:ext cx="3783708" cy="2372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50B1A0-DCE9-48FF-ABE7-616A894B45B7}"/>
              </a:ext>
            </a:extLst>
          </p:cNvPr>
          <p:cNvSpPr txBox="1"/>
          <p:nvPr/>
        </p:nvSpPr>
        <p:spPr>
          <a:xfrm>
            <a:off x="4701079" y="2096931"/>
            <a:ext cx="5452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táo đỏ bằng tổng số táo </a:t>
            </a:r>
          </a:p>
          <a:p>
            <a:pPr algn="ctr"/>
            <a:r>
              <a:rPr lang="en-US" sz="3000" b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trừ đi số táo xanh.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1215066-F426-47B9-9AED-A794C9CFE1D3}"/>
              </a:ext>
            </a:extLst>
          </p:cNvPr>
          <p:cNvSpPr txBox="1"/>
          <p:nvPr/>
        </p:nvSpPr>
        <p:spPr>
          <a:xfrm>
            <a:off x="3392567" y="3314742"/>
            <a:ext cx="8153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 táo đỏ là: </a:t>
            </a:r>
          </a:p>
          <a:p>
            <a:pPr algn="ctr"/>
            <a:r>
              <a:rPr lang="en-US" sz="300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14 – 10 = 4 (quả)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9EE0F7A-84C3-4172-82E3-70DB117E3601}"/>
              </a:ext>
            </a:extLst>
          </p:cNvPr>
          <p:cNvSpPr txBox="1"/>
          <p:nvPr/>
        </p:nvSpPr>
        <p:spPr>
          <a:xfrm>
            <a:off x="359741" y="4819940"/>
            <a:ext cx="7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8EBEC05-DBF8-4E51-BC5D-12C3644F5BD0}"/>
              </a:ext>
            </a:extLst>
          </p:cNvPr>
          <p:cNvSpPr txBox="1"/>
          <p:nvPr/>
        </p:nvSpPr>
        <p:spPr>
          <a:xfrm>
            <a:off x="1838988" y="4792109"/>
            <a:ext cx="747878" cy="57888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E64E2EC-6239-49DC-BE17-7B61C6BF5AAA}"/>
              </a:ext>
            </a:extLst>
          </p:cNvPr>
          <p:cNvSpPr txBox="1"/>
          <p:nvPr/>
        </p:nvSpPr>
        <p:spPr>
          <a:xfrm>
            <a:off x="2499429" y="4847771"/>
            <a:ext cx="7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6339165-9D1E-4538-9609-EC793BFF378A}"/>
              </a:ext>
            </a:extLst>
          </p:cNvPr>
          <p:cNvSpPr txBox="1"/>
          <p:nvPr/>
        </p:nvSpPr>
        <p:spPr>
          <a:xfrm>
            <a:off x="3279670" y="4786526"/>
            <a:ext cx="7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A9FB6DC-F05F-47D7-AF58-4B7BC7071DA9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733680" y="5343160"/>
            <a:ext cx="0" cy="32642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52D74688-9A58-4BB2-A56C-DA85D0E92226}"/>
              </a:ext>
            </a:extLst>
          </p:cNvPr>
          <p:cNvCxnSpPr>
            <a:cxnSpLocks/>
          </p:cNvCxnSpPr>
          <p:nvPr/>
        </p:nvCxnSpPr>
        <p:spPr>
          <a:xfrm>
            <a:off x="2190869" y="5383104"/>
            <a:ext cx="0" cy="32642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26307FCC-8F7A-4B8D-9EAA-B0A83AB3AD95}"/>
              </a:ext>
            </a:extLst>
          </p:cNvPr>
          <p:cNvCxnSpPr>
            <a:cxnSpLocks/>
            <a:stCxn id="29" idx="2"/>
            <a:endCxn id="35" idx="0"/>
          </p:cNvCxnSpPr>
          <p:nvPr/>
        </p:nvCxnSpPr>
        <p:spPr>
          <a:xfrm>
            <a:off x="3653609" y="5309746"/>
            <a:ext cx="8358" cy="3618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53C164A-392B-48FF-88D9-ED3473254637}"/>
              </a:ext>
            </a:extLst>
          </p:cNvPr>
          <p:cNvSpPr txBox="1"/>
          <p:nvPr/>
        </p:nvSpPr>
        <p:spPr>
          <a:xfrm>
            <a:off x="118095" y="5702983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hạng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4DDDF30-3299-4095-A151-E40A481EEFC8}"/>
              </a:ext>
            </a:extLst>
          </p:cNvPr>
          <p:cNvSpPr txBox="1"/>
          <p:nvPr/>
        </p:nvSpPr>
        <p:spPr>
          <a:xfrm>
            <a:off x="1550790" y="5703288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hạng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AE48197-3ACA-475F-B07F-E18867FF3DF3}"/>
              </a:ext>
            </a:extLst>
          </p:cNvPr>
          <p:cNvSpPr txBox="1"/>
          <p:nvPr/>
        </p:nvSpPr>
        <p:spPr>
          <a:xfrm>
            <a:off x="3021887" y="5671594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Tổng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E374594-08B7-40B8-9C41-957A79B3D307}"/>
              </a:ext>
            </a:extLst>
          </p:cNvPr>
          <p:cNvSpPr txBox="1"/>
          <p:nvPr/>
        </p:nvSpPr>
        <p:spPr>
          <a:xfrm>
            <a:off x="883721" y="4806411"/>
            <a:ext cx="7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6948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3" grpId="0"/>
      <p:bldP spid="23" grpId="0"/>
      <p:bldP spid="14" grpId="0"/>
      <p:bldP spid="25" grpId="0" animBg="1"/>
      <p:bldP spid="27" grpId="0"/>
      <p:bldP spid="29" grpId="0"/>
      <p:bldP spid="19" grpId="0" animBg="1"/>
      <p:bldP spid="34" grpId="0" animBg="1"/>
      <p:bldP spid="35" grpId="0" animBg="1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F49CA76E-D32C-47E6-B138-500A7C9E388A}"/>
              </a:ext>
            </a:extLst>
          </p:cNvPr>
          <p:cNvSpPr/>
          <p:nvPr/>
        </p:nvSpPr>
        <p:spPr>
          <a:xfrm>
            <a:off x="3831101" y="197689"/>
            <a:ext cx="4529797" cy="17961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F099D5-EED1-4235-A296-5E298F216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23075" cy="8126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9EE0F7A-84C3-4172-82E3-70DB117E3601}"/>
              </a:ext>
            </a:extLst>
          </p:cNvPr>
          <p:cNvSpPr txBox="1"/>
          <p:nvPr/>
        </p:nvSpPr>
        <p:spPr>
          <a:xfrm>
            <a:off x="4190842" y="511411"/>
            <a:ext cx="7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8EBEC05-DBF8-4E51-BC5D-12C3644F5BD0}"/>
              </a:ext>
            </a:extLst>
          </p:cNvPr>
          <p:cNvSpPr txBox="1"/>
          <p:nvPr/>
        </p:nvSpPr>
        <p:spPr>
          <a:xfrm>
            <a:off x="5670089" y="483580"/>
            <a:ext cx="747878" cy="57888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E64E2EC-6239-49DC-BE17-7B61C6BF5AAA}"/>
              </a:ext>
            </a:extLst>
          </p:cNvPr>
          <p:cNvSpPr txBox="1"/>
          <p:nvPr/>
        </p:nvSpPr>
        <p:spPr>
          <a:xfrm>
            <a:off x="6330530" y="539242"/>
            <a:ext cx="7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6339165-9D1E-4538-9609-EC793BFF378A}"/>
              </a:ext>
            </a:extLst>
          </p:cNvPr>
          <p:cNvSpPr txBox="1"/>
          <p:nvPr/>
        </p:nvSpPr>
        <p:spPr>
          <a:xfrm>
            <a:off x="7110771" y="477997"/>
            <a:ext cx="7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A9FB6DC-F05F-47D7-AF58-4B7BC7071DA9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564781" y="1034631"/>
            <a:ext cx="0" cy="32642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52D74688-9A58-4BB2-A56C-DA85D0E92226}"/>
              </a:ext>
            </a:extLst>
          </p:cNvPr>
          <p:cNvCxnSpPr>
            <a:cxnSpLocks/>
          </p:cNvCxnSpPr>
          <p:nvPr/>
        </p:nvCxnSpPr>
        <p:spPr>
          <a:xfrm>
            <a:off x="6021970" y="1074575"/>
            <a:ext cx="0" cy="32642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26307FCC-8F7A-4B8D-9EAA-B0A83AB3AD95}"/>
              </a:ext>
            </a:extLst>
          </p:cNvPr>
          <p:cNvCxnSpPr>
            <a:cxnSpLocks/>
            <a:stCxn id="29" idx="2"/>
            <a:endCxn id="35" idx="0"/>
          </p:cNvCxnSpPr>
          <p:nvPr/>
        </p:nvCxnSpPr>
        <p:spPr>
          <a:xfrm>
            <a:off x="7484710" y="1001217"/>
            <a:ext cx="8358" cy="3618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53C164A-392B-48FF-88D9-ED3473254637}"/>
              </a:ext>
            </a:extLst>
          </p:cNvPr>
          <p:cNvSpPr txBox="1"/>
          <p:nvPr/>
        </p:nvSpPr>
        <p:spPr>
          <a:xfrm>
            <a:off x="3949196" y="1422590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hạng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4DDDF30-3299-4095-A151-E40A481EEFC8}"/>
              </a:ext>
            </a:extLst>
          </p:cNvPr>
          <p:cNvSpPr txBox="1"/>
          <p:nvPr/>
        </p:nvSpPr>
        <p:spPr>
          <a:xfrm>
            <a:off x="5381891" y="1394759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hạng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AE48197-3ACA-475F-B07F-E18867FF3DF3}"/>
              </a:ext>
            </a:extLst>
          </p:cNvPr>
          <p:cNvSpPr txBox="1"/>
          <p:nvPr/>
        </p:nvSpPr>
        <p:spPr>
          <a:xfrm>
            <a:off x="6852988" y="1363065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Tổng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9F7B3B-5C14-4445-99BB-C074D84CE280}"/>
              </a:ext>
            </a:extLst>
          </p:cNvPr>
          <p:cNvSpPr txBox="1"/>
          <p:nvPr/>
        </p:nvSpPr>
        <p:spPr>
          <a:xfrm>
            <a:off x="557939" y="2371241"/>
            <a:ext cx="991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 tìm số hạng chưa biết ta làm thế nào?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B746DD7-ACC0-491A-977C-ABFEBDDF1914}"/>
              </a:ext>
            </a:extLst>
          </p:cNvPr>
          <p:cNvSpPr txBox="1"/>
          <p:nvPr/>
        </p:nvSpPr>
        <p:spPr>
          <a:xfrm>
            <a:off x="2342596" y="2848538"/>
            <a:ext cx="7358748" cy="1191816"/>
          </a:xfrm>
          <a:prstGeom prst="flowChartAlternateProcess">
            <a:avLst/>
          </a:prstGeom>
          <a:solidFill>
            <a:schemeClr val="accent4"/>
          </a:solidFill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 tìm số hạng chưa biết, ta lấy </a:t>
            </a:r>
          </a:p>
          <a:p>
            <a:pPr algn="ctr"/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tổng trừ đi số hạng kia.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74FEC1-71C0-439F-B3D2-70BD4DDF8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968" y="4246536"/>
            <a:ext cx="2849019" cy="993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298A95-05B8-4B4B-BFFC-CDAD0E9E97BB}"/>
              </a:ext>
            </a:extLst>
          </p:cNvPr>
          <p:cNvSpPr txBox="1"/>
          <p:nvPr/>
        </p:nvSpPr>
        <p:spPr>
          <a:xfrm>
            <a:off x="134320" y="4246536"/>
            <a:ext cx="5887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 dụ: Tìm số hạng chưa biết: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339D178-D882-4698-A68F-687AB5B72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970" y="5200329"/>
            <a:ext cx="2615017" cy="7099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2AE420C-35EC-42B6-ACEC-7016E8D5889D}"/>
              </a:ext>
            </a:extLst>
          </p:cNvPr>
          <p:cNvSpPr txBox="1"/>
          <p:nvPr/>
        </p:nvSpPr>
        <p:spPr>
          <a:xfrm>
            <a:off x="4743497" y="511566"/>
            <a:ext cx="7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417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4" grpId="0"/>
      <p:bldP spid="25" grpId="0" animBg="1"/>
      <p:bldP spid="27" grpId="0"/>
      <p:bldP spid="29" grpId="0"/>
      <p:bldP spid="19" grpId="0" animBg="1"/>
      <p:bldP spid="34" grpId="0" animBg="1"/>
      <p:bldP spid="35" grpId="0" animBg="1"/>
      <p:bldP spid="2" grpId="0"/>
      <p:bldP spid="20" grpId="0" animBg="1"/>
      <p:bldP spid="6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A478FF1-3E94-4F3D-B2CF-B479B763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429" y="2407797"/>
            <a:ext cx="4349142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0000"/>
                </a:solidFill>
                <a:latin typeface="Sigmar One" panose="00000500000000000000" pitchFamily="2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775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1DA7B3-F2F9-40C5-BC57-EFAF1A77F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61" r="4840"/>
          <a:stretch/>
        </p:blipFill>
        <p:spPr>
          <a:xfrm>
            <a:off x="1" y="256988"/>
            <a:ext cx="4663440" cy="1740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7F34E3-51F2-44E3-B90E-F145028293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581" b="29583"/>
          <a:stretch/>
        </p:blipFill>
        <p:spPr>
          <a:xfrm>
            <a:off x="5659615" y="458734"/>
            <a:ext cx="4382512" cy="1997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842F47-83D2-4D27-8F39-AA79233346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26" b="67709"/>
          <a:stretch/>
        </p:blipFill>
        <p:spPr>
          <a:xfrm>
            <a:off x="0" y="2862794"/>
            <a:ext cx="4160519" cy="112204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C70073E-AFC3-4E96-90C3-0EC31DF14BFE}"/>
              </a:ext>
            </a:extLst>
          </p:cNvPr>
          <p:cNvSpPr txBox="1"/>
          <p:nvPr/>
        </p:nvSpPr>
        <p:spPr>
          <a:xfrm>
            <a:off x="168697" y="4410119"/>
            <a:ext cx="3823123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 – 20 = 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1C2D89-9828-45D6-A42C-A9FB690A0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26" t="32151" b="35558"/>
          <a:stretch/>
        </p:blipFill>
        <p:spPr>
          <a:xfrm>
            <a:off x="4160519" y="2836155"/>
            <a:ext cx="4160519" cy="1122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1C9CF1-7173-4737-A17D-8AC82FEB12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26" t="57272" r="2720" b="11278"/>
          <a:stretch/>
        </p:blipFill>
        <p:spPr>
          <a:xfrm>
            <a:off x="8222760" y="2836154"/>
            <a:ext cx="3969240" cy="1092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27688A-F642-42C3-81A3-A8FEE8D46FAC}"/>
              </a:ext>
            </a:extLst>
          </p:cNvPr>
          <p:cNvSpPr txBox="1"/>
          <p:nvPr/>
        </p:nvSpPr>
        <p:spPr>
          <a:xfrm>
            <a:off x="4232257" y="4439421"/>
            <a:ext cx="3823123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 – 15 =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A12AD37-FED1-415E-B9A5-4DEAD17CCD38}"/>
              </a:ext>
            </a:extLst>
          </p:cNvPr>
          <p:cNvSpPr txBox="1"/>
          <p:nvPr/>
        </p:nvSpPr>
        <p:spPr>
          <a:xfrm>
            <a:off x="8295817" y="4439421"/>
            <a:ext cx="3823123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– 14 = 14</a:t>
            </a:r>
          </a:p>
        </p:txBody>
      </p:sp>
    </p:spTree>
    <p:extLst>
      <p:ext uri="{BB962C8B-B14F-4D97-AF65-F5344CB8AC3E}">
        <p14:creationId xmlns:p14="http://schemas.microsoft.com/office/powerpoint/2010/main" val="24395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1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1DA7B3-F2F9-40C5-BC57-EFAF1A77F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61" r="4840"/>
          <a:stretch/>
        </p:blipFill>
        <p:spPr>
          <a:xfrm>
            <a:off x="0" y="256988"/>
            <a:ext cx="9753599" cy="1740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842F47-83D2-4D27-8F39-AA79233346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26" b="67709"/>
          <a:stretch/>
        </p:blipFill>
        <p:spPr>
          <a:xfrm>
            <a:off x="168697" y="1997392"/>
            <a:ext cx="2995417" cy="112204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C70073E-AFC3-4E96-90C3-0EC31DF14BFE}"/>
              </a:ext>
            </a:extLst>
          </p:cNvPr>
          <p:cNvSpPr txBox="1"/>
          <p:nvPr/>
        </p:nvSpPr>
        <p:spPr>
          <a:xfrm>
            <a:off x="168697" y="3119440"/>
            <a:ext cx="4160519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? = 35 – 20</a:t>
            </a:r>
          </a:p>
          <a:p>
            <a:r>
              <a:rPr lang="en-US" sz="36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? = 15</a:t>
            </a:r>
            <a:endParaRPr lang="en-US" sz="36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1C2D89-9828-45D6-A42C-A9FB690A0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26" t="32151" b="35558"/>
          <a:stretch/>
        </p:blipFill>
        <p:spPr>
          <a:xfrm>
            <a:off x="5462404" y="1997392"/>
            <a:ext cx="3550968" cy="11220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27688A-F642-42C3-81A3-A8FEE8D46FAC}"/>
              </a:ext>
            </a:extLst>
          </p:cNvPr>
          <p:cNvSpPr txBox="1"/>
          <p:nvPr/>
        </p:nvSpPr>
        <p:spPr>
          <a:xfrm>
            <a:off x="5824087" y="2922568"/>
            <a:ext cx="4263342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? = 25 – 15</a:t>
            </a:r>
          </a:p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? = 10</a:t>
            </a:r>
            <a:endParaRPr lang="en-US" sz="36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B1C9CF1-7173-4737-A17D-8AC82FEB12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26" t="57272" r="2720" b="11278"/>
          <a:stretch/>
        </p:blipFill>
        <p:spPr>
          <a:xfrm>
            <a:off x="2344596" y="4250591"/>
            <a:ext cx="3969240" cy="10927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A12AD37-FED1-415E-B9A5-4DEAD17CCD38}"/>
              </a:ext>
            </a:extLst>
          </p:cNvPr>
          <p:cNvSpPr txBox="1"/>
          <p:nvPr/>
        </p:nvSpPr>
        <p:spPr>
          <a:xfrm>
            <a:off x="3912525" y="5287308"/>
            <a:ext cx="3823123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? = 28 – 14</a:t>
            </a:r>
          </a:p>
          <a:p>
            <a:r>
              <a:rPr lang="en-US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? = 14</a:t>
            </a:r>
            <a:endParaRPr lang="en-US" sz="36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5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1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1DA7B3-F2F9-40C5-BC57-EFAF1A77F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11" r="34111" b="24657"/>
          <a:stretch/>
        </p:blipFill>
        <p:spPr>
          <a:xfrm>
            <a:off x="0" y="6161"/>
            <a:ext cx="2314575" cy="1023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130327-CB11-49F0-ACA5-DEE5A52880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9" t="167" r="79651" b="70142"/>
          <a:stretch/>
        </p:blipFill>
        <p:spPr>
          <a:xfrm>
            <a:off x="707013" y="898717"/>
            <a:ext cx="1493744" cy="726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9010F4-0EE2-11A1-8676-F9790E33F7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31" t="29691" b="11966"/>
          <a:stretch/>
        </p:blipFill>
        <p:spPr>
          <a:xfrm>
            <a:off x="707013" y="2720321"/>
            <a:ext cx="8424239" cy="22099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04A3AB6-CBA3-44E3-BB5E-E63629207678}"/>
              </a:ext>
            </a:extLst>
          </p:cNvPr>
          <p:cNvSpPr txBox="1"/>
          <p:nvPr/>
        </p:nvSpPr>
        <p:spPr>
          <a:xfrm>
            <a:off x="4257144" y="2882602"/>
            <a:ext cx="838200" cy="646986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95383B-11F4-429C-BFFD-67091AACF4ED}"/>
              </a:ext>
            </a:extLst>
          </p:cNvPr>
          <p:cNvSpPr txBox="1"/>
          <p:nvPr/>
        </p:nvSpPr>
        <p:spPr>
          <a:xfrm>
            <a:off x="5445267" y="3568538"/>
            <a:ext cx="838200" cy="646986"/>
          </a:xfrm>
          <a:prstGeom prst="roundRect">
            <a:avLst/>
          </a:prstGeom>
          <a:solidFill>
            <a:srgbClr val="33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F45792-329D-4D9E-9E79-0AAA81C3EC2A}"/>
              </a:ext>
            </a:extLst>
          </p:cNvPr>
          <p:cNvSpPr txBox="1"/>
          <p:nvPr/>
        </p:nvSpPr>
        <p:spPr>
          <a:xfrm>
            <a:off x="6556186" y="2882602"/>
            <a:ext cx="838200" cy="646986"/>
          </a:xfrm>
          <a:prstGeom prst="roundRect">
            <a:avLst/>
          </a:prstGeom>
          <a:solidFill>
            <a:srgbClr val="FF66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89EBD85-5F50-4394-B58D-A5DDC6708CC2}"/>
              </a:ext>
            </a:extLst>
          </p:cNvPr>
          <p:cNvSpPr txBox="1"/>
          <p:nvPr/>
        </p:nvSpPr>
        <p:spPr>
          <a:xfrm>
            <a:off x="7780149" y="3568538"/>
            <a:ext cx="838200" cy="646986"/>
          </a:xfrm>
          <a:prstGeom prst="roundRect">
            <a:avLst/>
          </a:prstGeom>
          <a:solidFill>
            <a:srgbClr val="00CC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4B51472-68E1-2A90-6924-ED415E5CE3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2" r="19019" b="7599"/>
          <a:stretch/>
        </p:blipFill>
        <p:spPr>
          <a:xfrm>
            <a:off x="358588" y="-222905"/>
            <a:ext cx="9126071" cy="599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1DA7B3-F2F9-40C5-BC57-EFAF1A77F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3" r="4840" b="24657"/>
          <a:stretch/>
        </p:blipFill>
        <p:spPr>
          <a:xfrm>
            <a:off x="0" y="0"/>
            <a:ext cx="3665143" cy="1234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363235-07C7-4427-9C35-3FAC05E16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64" y="1126588"/>
            <a:ext cx="10496890" cy="161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8114DD-BF28-439D-B10F-3D77B40EB682}"/>
              </a:ext>
            </a:extLst>
          </p:cNvPr>
          <p:cNvSpPr txBox="1"/>
          <p:nvPr/>
        </p:nvSpPr>
        <p:spPr>
          <a:xfrm>
            <a:off x="1416077" y="2742028"/>
            <a:ext cx="5568485" cy="646986"/>
          </a:xfrm>
          <a:prstGeom prst="wedgeRoundRectCallout">
            <a:avLst>
              <a:gd name="adj1" fmla="val -33409"/>
              <a:gd name="adj2" fmla="val 100189"/>
              <a:gd name="adj3" fmla="val 16667"/>
            </a:avLst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  <a:latin typeface="Sigmar One" panose="00000500000000000000" pitchFamily="2" charset="0"/>
              </a:rPr>
              <a:t>Bài toán cho biết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90C642-AA6D-4928-B27F-828328F46FBE}"/>
              </a:ext>
            </a:extLst>
          </p:cNvPr>
          <p:cNvSpPr txBox="1"/>
          <p:nvPr/>
        </p:nvSpPr>
        <p:spPr>
          <a:xfrm>
            <a:off x="1416078" y="2742028"/>
            <a:ext cx="5568485" cy="646986"/>
          </a:xfrm>
          <a:prstGeom prst="wedgeRoundRectCallout">
            <a:avLst>
              <a:gd name="adj1" fmla="val -44845"/>
              <a:gd name="adj2" fmla="val 216284"/>
              <a:gd name="adj3" fmla="val 16667"/>
            </a:avLst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  <a:latin typeface="Sigmar One" panose="00000500000000000000" pitchFamily="2" charset="0"/>
              </a:rPr>
              <a:t>Bài toán hỏi gì?</a:t>
            </a:r>
          </a:p>
        </p:txBody>
      </p: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B9A05E3-28B6-6C15-E18E-8BDD4B36DE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421" y="3147618"/>
            <a:ext cx="4890702" cy="4114840"/>
          </a:xfrm>
          <a:prstGeom prst="rect">
            <a:avLst/>
          </a:prstGeom>
        </p:spPr>
      </p:pic>
      <p:pic>
        <p:nvPicPr>
          <p:cNvPr id="2052" name="Picture 4" descr="Bút chì, tàu, vẽ, thuyền, trẻ em, thủy phi cơ, sáng tạo, đường, khu vực,  thuyền png | PNGEgg">
            <a:extLst>
              <a:ext uri="{FF2B5EF4-FFF2-40B4-BE49-F238E27FC236}">
                <a16:creationId xmlns:a16="http://schemas.microsoft.com/office/drawing/2014/main" xmlns="" id="{8940D6C8-29A9-BBEB-AD75-027F33811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23" b="95355" l="6667" r="92889">
                        <a14:foregroundMark x1="21667" y1="13081" x2="33111" y2="8680"/>
                        <a14:foregroundMark x1="34667" y1="3545" x2="36111" y2="5379"/>
                        <a14:foregroundMark x1="35222" y1="39731" x2="41111" y2="58435"/>
                        <a14:foregroundMark x1="36778" y1="34230" x2="34222" y2="56846"/>
                        <a14:foregroundMark x1="34222" y1="56846" x2="36778" y2="42298"/>
                        <a14:foregroundMark x1="36778" y1="42298" x2="42444" y2="45477"/>
                        <a14:foregroundMark x1="42444" y1="45477" x2="44778" y2="54401"/>
                        <a14:foregroundMark x1="36222" y1="35941" x2="32889" y2="51222"/>
                        <a14:foregroundMark x1="32889" y1="51222" x2="32889" y2="52445"/>
                        <a14:foregroundMark x1="38667" y1="36553" x2="42222" y2="48655"/>
                        <a14:foregroundMark x1="92889" y1="23839" x2="88889" y2="44988"/>
                        <a14:foregroundMark x1="90667" y1="45966" x2="89889" y2="49267"/>
                        <a14:foregroundMark x1="6667" y1="69193" x2="22889" y2="78117"/>
                        <a14:foregroundMark x1="12222" y1="89120" x2="43222" y2="91443"/>
                        <a14:foregroundMark x1="43222" y1="91443" x2="74778" y2="90831"/>
                        <a14:foregroundMark x1="74778" y1="90831" x2="78000" y2="90954"/>
                        <a14:foregroundMark x1="67556" y1="67237" x2="74889" y2="82763"/>
                        <a14:foregroundMark x1="74444" y1="64914" x2="79333" y2="80073"/>
                        <a14:foregroundMark x1="80333" y1="64914" x2="84000" y2="80929"/>
                        <a14:foregroundMark x1="84000" y1="80929" x2="84000" y2="80929"/>
                        <a14:foregroundMark x1="76000" y1="63447" x2="72667" y2="81907"/>
                        <a14:foregroundMark x1="72667" y1="81907" x2="72667" y2="81907"/>
                        <a14:foregroundMark x1="75667" y1="79095" x2="75333" y2="89731"/>
                        <a14:foregroundMark x1="75333" y1="89731" x2="75111" y2="89731"/>
                        <a14:foregroundMark x1="47667" y1="77139" x2="58778" y2="87653"/>
                        <a14:foregroundMark x1="58778" y1="87653" x2="58778" y2="87653"/>
                        <a14:foregroundMark x1="56667" y1="76650" x2="63556" y2="86430"/>
                        <a14:foregroundMark x1="51000" y1="78117" x2="58889" y2="84474"/>
                        <a14:foregroundMark x1="61111" y1="77873" x2="67556" y2="82274"/>
                        <a14:foregroundMark x1="30444" y1="82274" x2="47667" y2="91320"/>
                        <a14:foregroundMark x1="24333" y1="86919" x2="39444" y2="90465"/>
                        <a14:foregroundMark x1="20444" y1="83374" x2="48333" y2="90220"/>
                        <a14:foregroundMark x1="34444" y1="82641" x2="47111" y2="84230"/>
                        <a14:foregroundMark x1="23333" y1="95355" x2="57667" y2="94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790" y="2538602"/>
            <a:ext cx="4662049" cy="423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237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1DA7B3-F2F9-40C5-BC57-EFAF1A77F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4" t="15815" r="30979" b="24657"/>
          <a:stretch/>
        </p:blipFill>
        <p:spPr>
          <a:xfrm>
            <a:off x="117231" y="87923"/>
            <a:ext cx="2198078" cy="953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363235-07C7-4427-9C35-3FAC05E16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64" y="868608"/>
            <a:ext cx="8591890" cy="1106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2489D1-AAD6-4706-863F-3B007FBEA479}"/>
              </a:ext>
            </a:extLst>
          </p:cNvPr>
          <p:cNvSpPr txBox="1"/>
          <p:nvPr/>
        </p:nvSpPr>
        <p:spPr>
          <a:xfrm>
            <a:off x="399711" y="2249504"/>
            <a:ext cx="5467689" cy="2009061"/>
          </a:xfrm>
          <a:custGeom>
            <a:avLst/>
            <a:gdLst>
              <a:gd name="connsiteX0" fmla="*/ 0 w 5467689"/>
              <a:gd name="connsiteY0" fmla="*/ 334850 h 2009061"/>
              <a:gd name="connsiteX1" fmla="*/ 334850 w 5467689"/>
              <a:gd name="connsiteY1" fmla="*/ 0 h 2009061"/>
              <a:gd name="connsiteX2" fmla="*/ 934599 w 5467689"/>
              <a:gd name="connsiteY2" fmla="*/ 0 h 2009061"/>
              <a:gd name="connsiteX3" fmla="*/ 1486367 w 5467689"/>
              <a:gd name="connsiteY3" fmla="*/ 0 h 2009061"/>
              <a:gd name="connsiteX4" fmla="*/ 2086116 w 5467689"/>
              <a:gd name="connsiteY4" fmla="*/ 0 h 2009061"/>
              <a:gd name="connsiteX5" fmla="*/ 2541925 w 5467689"/>
              <a:gd name="connsiteY5" fmla="*/ 0 h 2009061"/>
              <a:gd name="connsiteX6" fmla="*/ 3045714 w 5467689"/>
              <a:gd name="connsiteY6" fmla="*/ 0 h 2009061"/>
              <a:gd name="connsiteX7" fmla="*/ 3597483 w 5467689"/>
              <a:gd name="connsiteY7" fmla="*/ 0 h 2009061"/>
              <a:gd name="connsiteX8" fmla="*/ 4053291 w 5467689"/>
              <a:gd name="connsiteY8" fmla="*/ 0 h 2009061"/>
              <a:gd name="connsiteX9" fmla="*/ 5132839 w 5467689"/>
              <a:gd name="connsiteY9" fmla="*/ 0 h 2009061"/>
              <a:gd name="connsiteX10" fmla="*/ 5467689 w 5467689"/>
              <a:gd name="connsiteY10" fmla="*/ 334850 h 2009061"/>
              <a:gd name="connsiteX11" fmla="*/ 5467689 w 5467689"/>
              <a:gd name="connsiteY11" fmla="*/ 754516 h 2009061"/>
              <a:gd name="connsiteX12" fmla="*/ 5467689 w 5467689"/>
              <a:gd name="connsiteY12" fmla="*/ 1214364 h 2009061"/>
              <a:gd name="connsiteX13" fmla="*/ 5467689 w 5467689"/>
              <a:gd name="connsiteY13" fmla="*/ 1674211 h 2009061"/>
              <a:gd name="connsiteX14" fmla="*/ 5132839 w 5467689"/>
              <a:gd name="connsiteY14" fmla="*/ 2009061 h 2009061"/>
              <a:gd name="connsiteX15" fmla="*/ 4581070 w 5467689"/>
              <a:gd name="connsiteY15" fmla="*/ 2009061 h 2009061"/>
              <a:gd name="connsiteX16" fmla="*/ 4077281 w 5467689"/>
              <a:gd name="connsiteY16" fmla="*/ 2009061 h 2009061"/>
              <a:gd name="connsiteX17" fmla="*/ 3573493 w 5467689"/>
              <a:gd name="connsiteY17" fmla="*/ 2009061 h 2009061"/>
              <a:gd name="connsiteX18" fmla="*/ 3069704 w 5467689"/>
              <a:gd name="connsiteY18" fmla="*/ 2009061 h 2009061"/>
              <a:gd name="connsiteX19" fmla="*/ 2517935 w 5467689"/>
              <a:gd name="connsiteY19" fmla="*/ 2009061 h 2009061"/>
              <a:gd name="connsiteX20" fmla="*/ 1966166 w 5467689"/>
              <a:gd name="connsiteY20" fmla="*/ 2009061 h 2009061"/>
              <a:gd name="connsiteX21" fmla="*/ 1414398 w 5467689"/>
              <a:gd name="connsiteY21" fmla="*/ 2009061 h 2009061"/>
              <a:gd name="connsiteX22" fmla="*/ 334850 w 5467689"/>
              <a:gd name="connsiteY22" fmla="*/ 2009061 h 2009061"/>
              <a:gd name="connsiteX23" fmla="*/ 0 w 5467689"/>
              <a:gd name="connsiteY23" fmla="*/ 1674211 h 2009061"/>
              <a:gd name="connsiteX24" fmla="*/ 0 w 5467689"/>
              <a:gd name="connsiteY24" fmla="*/ 1200970 h 2009061"/>
              <a:gd name="connsiteX25" fmla="*/ 0 w 5467689"/>
              <a:gd name="connsiteY25" fmla="*/ 794697 h 2009061"/>
              <a:gd name="connsiteX26" fmla="*/ 0 w 5467689"/>
              <a:gd name="connsiteY26" fmla="*/ 334850 h 200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67689" h="2009061" extrusionOk="0">
                <a:moveTo>
                  <a:pt x="0" y="334850"/>
                </a:moveTo>
                <a:cubicBezTo>
                  <a:pt x="-19470" y="158870"/>
                  <a:pt x="147669" y="-32733"/>
                  <a:pt x="334850" y="0"/>
                </a:cubicBezTo>
                <a:cubicBezTo>
                  <a:pt x="569773" y="-45214"/>
                  <a:pt x="806434" y="3036"/>
                  <a:pt x="934599" y="0"/>
                </a:cubicBezTo>
                <a:cubicBezTo>
                  <a:pt x="1062764" y="-3036"/>
                  <a:pt x="1330311" y="9056"/>
                  <a:pt x="1486367" y="0"/>
                </a:cubicBezTo>
                <a:cubicBezTo>
                  <a:pt x="1642423" y="-9056"/>
                  <a:pt x="1944454" y="48460"/>
                  <a:pt x="2086116" y="0"/>
                </a:cubicBezTo>
                <a:cubicBezTo>
                  <a:pt x="2227778" y="-48460"/>
                  <a:pt x="2348288" y="16390"/>
                  <a:pt x="2541925" y="0"/>
                </a:cubicBezTo>
                <a:cubicBezTo>
                  <a:pt x="2735562" y="-16390"/>
                  <a:pt x="2883227" y="5253"/>
                  <a:pt x="3045714" y="0"/>
                </a:cubicBezTo>
                <a:cubicBezTo>
                  <a:pt x="3208201" y="-5253"/>
                  <a:pt x="3459817" y="33670"/>
                  <a:pt x="3597483" y="0"/>
                </a:cubicBezTo>
                <a:cubicBezTo>
                  <a:pt x="3735149" y="-33670"/>
                  <a:pt x="3943156" y="35735"/>
                  <a:pt x="4053291" y="0"/>
                </a:cubicBezTo>
                <a:cubicBezTo>
                  <a:pt x="4163426" y="-35735"/>
                  <a:pt x="4652069" y="96619"/>
                  <a:pt x="5132839" y="0"/>
                </a:cubicBezTo>
                <a:cubicBezTo>
                  <a:pt x="5314929" y="-3436"/>
                  <a:pt x="5475641" y="179319"/>
                  <a:pt x="5467689" y="334850"/>
                </a:cubicBezTo>
                <a:cubicBezTo>
                  <a:pt x="5487100" y="468604"/>
                  <a:pt x="5445619" y="592237"/>
                  <a:pt x="5467689" y="754516"/>
                </a:cubicBezTo>
                <a:cubicBezTo>
                  <a:pt x="5489759" y="916795"/>
                  <a:pt x="5450868" y="1048971"/>
                  <a:pt x="5467689" y="1214364"/>
                </a:cubicBezTo>
                <a:cubicBezTo>
                  <a:pt x="5484510" y="1379757"/>
                  <a:pt x="5415908" y="1550911"/>
                  <a:pt x="5467689" y="1674211"/>
                </a:cubicBezTo>
                <a:cubicBezTo>
                  <a:pt x="5470008" y="1880150"/>
                  <a:pt x="5300221" y="1983375"/>
                  <a:pt x="5132839" y="2009061"/>
                </a:cubicBezTo>
                <a:cubicBezTo>
                  <a:pt x="4929178" y="2062591"/>
                  <a:pt x="4800636" y="1986713"/>
                  <a:pt x="4581070" y="2009061"/>
                </a:cubicBezTo>
                <a:cubicBezTo>
                  <a:pt x="4361504" y="2031409"/>
                  <a:pt x="4279412" y="1986969"/>
                  <a:pt x="4077281" y="2009061"/>
                </a:cubicBezTo>
                <a:cubicBezTo>
                  <a:pt x="3875150" y="2031153"/>
                  <a:pt x="3689177" y="1983399"/>
                  <a:pt x="3573493" y="2009061"/>
                </a:cubicBezTo>
                <a:cubicBezTo>
                  <a:pt x="3457809" y="2034723"/>
                  <a:pt x="3214766" y="1972075"/>
                  <a:pt x="3069704" y="2009061"/>
                </a:cubicBezTo>
                <a:cubicBezTo>
                  <a:pt x="2924642" y="2046047"/>
                  <a:pt x="2733883" y="1955733"/>
                  <a:pt x="2517935" y="2009061"/>
                </a:cubicBezTo>
                <a:cubicBezTo>
                  <a:pt x="2301987" y="2062389"/>
                  <a:pt x="2117766" y="1943466"/>
                  <a:pt x="1966166" y="2009061"/>
                </a:cubicBezTo>
                <a:cubicBezTo>
                  <a:pt x="1814566" y="2074656"/>
                  <a:pt x="1620846" y="1984582"/>
                  <a:pt x="1414398" y="2009061"/>
                </a:cubicBezTo>
                <a:cubicBezTo>
                  <a:pt x="1207950" y="2033540"/>
                  <a:pt x="594699" y="1963419"/>
                  <a:pt x="334850" y="2009061"/>
                </a:cubicBezTo>
                <a:cubicBezTo>
                  <a:pt x="156313" y="2018679"/>
                  <a:pt x="4943" y="1852954"/>
                  <a:pt x="0" y="1674211"/>
                </a:cubicBezTo>
                <a:cubicBezTo>
                  <a:pt x="-49786" y="1547487"/>
                  <a:pt x="34983" y="1347724"/>
                  <a:pt x="0" y="1200970"/>
                </a:cubicBezTo>
                <a:cubicBezTo>
                  <a:pt x="-34983" y="1054216"/>
                  <a:pt x="29331" y="916295"/>
                  <a:pt x="0" y="794697"/>
                </a:cubicBezTo>
                <a:cubicBezTo>
                  <a:pt x="-29331" y="673099"/>
                  <a:pt x="13628" y="482170"/>
                  <a:pt x="0" y="33485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27008999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Tóm tắt</a:t>
            </a:r>
          </a:p>
          <a:p>
            <a:r>
              <a:rPr lang="en-US" sz="2800" b="1">
                <a:solidFill>
                  <a:srgbClr val="00206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Hai bến thuyền có: 65 thuyền</a:t>
            </a:r>
          </a:p>
          <a:p>
            <a:r>
              <a:rPr lang="en-US" sz="2800" b="1">
                <a:solidFill>
                  <a:srgbClr val="00206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Bến thứ nhất có: 40 thuyền</a:t>
            </a:r>
          </a:p>
          <a:p>
            <a:r>
              <a:rPr lang="en-US" sz="2800" b="1">
                <a:solidFill>
                  <a:srgbClr val="00206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Bến thứ hai: … ? thuyền</a:t>
            </a:r>
          </a:p>
        </p:txBody>
      </p:sp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xmlns="" id="{F30A493E-17CA-A73C-78E2-0413584C5D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"/>
          <a:stretch/>
        </p:blipFill>
        <p:spPr>
          <a:xfrm>
            <a:off x="5169878" y="2951298"/>
            <a:ext cx="7022122" cy="3736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046D3D-2A67-4B9A-A03D-17BB307B6851}"/>
              </a:ext>
            </a:extLst>
          </p:cNvPr>
          <p:cNvSpPr txBox="1"/>
          <p:nvPr/>
        </p:nvSpPr>
        <p:spPr>
          <a:xfrm>
            <a:off x="5732022" y="3537945"/>
            <a:ext cx="5897834" cy="228147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Bài giải </a:t>
            </a:r>
          </a:p>
          <a:p>
            <a:pPr algn="ctr"/>
            <a:r>
              <a:rPr lang="en-US" sz="3200" b="1">
                <a:solidFill>
                  <a:srgbClr val="00B0F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Bến thứ hai có số thuyền là:</a:t>
            </a:r>
          </a:p>
          <a:p>
            <a:pPr algn="ctr"/>
            <a:r>
              <a:rPr lang="en-US" sz="3200" b="1">
                <a:solidFill>
                  <a:srgbClr val="00B0F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65 – 40 = 25 (thuyền)</a:t>
            </a:r>
          </a:p>
          <a:p>
            <a:pPr algn="ctr"/>
            <a:r>
              <a:rPr lang="en-US" sz="3200" b="1">
                <a:solidFill>
                  <a:srgbClr val="00B0F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Đáp số: 25 thuyền</a:t>
            </a:r>
          </a:p>
        </p:txBody>
      </p:sp>
      <p:pic>
        <p:nvPicPr>
          <p:cNvPr id="1026" name="Picture 2" descr="Clip nghệ thuật Thuyền buồm Thuyền Vector đồ họa - png tải về - Miễn phí  trong suốt Thuyền Buồm png Tải về.">
            <a:extLst>
              <a:ext uri="{FF2B5EF4-FFF2-40B4-BE49-F238E27FC236}">
                <a16:creationId xmlns:a16="http://schemas.microsoft.com/office/drawing/2014/main" xmlns="" id="{D7ED4879-DC43-1AD1-7F81-1EF6D8805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9" b="93922" l="6111" r="91111">
                        <a14:foregroundMark x1="50222" y1="3431" x2="57889" y2="7157"/>
                        <a14:foregroundMark x1="27667" y1="52745" x2="34000" y2="56765"/>
                        <a14:foregroundMark x1="14667" y1="70784" x2="22444" y2="75392"/>
                        <a14:foregroundMark x1="27889" y1="47353" x2="25000" y2="51275"/>
                        <a14:foregroundMark x1="44778" y1="8529" x2="30000" y2="44510"/>
                        <a14:foregroundMark x1="30000" y1="44510" x2="6444" y2="77745"/>
                        <a14:foregroundMark x1="9444" y1="80686" x2="37667" y2="91176"/>
                        <a14:foregroundMark x1="37667" y1="91176" x2="49667" y2="92549"/>
                        <a14:foregroundMark x1="8556" y1="84314" x2="17444" y2="93922"/>
                        <a14:foregroundMark x1="86667" y1="71667" x2="91111" y2="77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79" y="1430215"/>
            <a:ext cx="3095411" cy="176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4279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38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: Shape 71">
            <a:extLst>
              <a:ext uri="{FF2B5EF4-FFF2-40B4-BE49-F238E27FC236}">
                <a16:creationId xmlns:a16="http://schemas.microsoft.com/office/drawing/2014/main" xmlns="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057485A-20DF-4158-B521-F9AAE7C29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33" b="45983" l="45213" r="93972">
                        <a14:foregroundMark x1="68440" y1="13846" x2="72340" y2="15214"/>
                        <a14:foregroundMark x1="81560" y1="35897" x2="81560" y2="36239"/>
                        <a14:foregroundMark x1="90603" y1="22735" x2="90603" y2="22735"/>
                        <a14:foregroundMark x1="90071" y1="25470" x2="90071" y2="25470"/>
                        <a14:foregroundMark x1="88298" y1="26838" x2="87766" y2="32137"/>
                        <a14:foregroundMark x1="89184" y1="34017" x2="90171" y2="35391"/>
                        <a14:foregroundMark x1="86348" y1="34017" x2="87234" y2="37607"/>
                        <a14:foregroundMark x1="91667" y1="35385" x2="89362" y2="33675"/>
                        <a14:foregroundMark x1="86879" y1="35726" x2="87943" y2="35043"/>
                        <a14:foregroundMark x1="50887" y1="32308" x2="50887" y2="32308"/>
                        <a14:foregroundMark x1="50532" y1="31795" x2="50000" y2="36239"/>
                        <a14:foregroundMark x1="55319" y1="35043" x2="59574" y2="34530"/>
                        <a14:foregroundMark x1="45390" y1="31282" x2="51418" y2="34359"/>
                        <a14:foregroundMark x1="49113" y1="38462" x2="51064" y2="42735"/>
                        <a14:foregroundMark x1="50532" y1="43590" x2="51950" y2="45470"/>
                        <a14:foregroundMark x1="49468" y1="42222" x2="46631" y2="43248"/>
                        <a14:foregroundMark x1="70745" y1="45983" x2="70745" y2="45983"/>
                        <a14:backgroundMark x1="89184" y1="37094" x2="90780" y2="36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55" t="11917" b="50820"/>
          <a:stretch/>
        </p:blipFill>
        <p:spPr bwMode="auto">
          <a:xfrm>
            <a:off x="1303596" y="248013"/>
            <a:ext cx="9227243" cy="452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2F969C-460C-4869-881F-BE4303E1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246" y="1543167"/>
            <a:ext cx="6074132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kern="1200">
                <a:solidFill>
                  <a:srgbClr val="FF0000"/>
                </a:solidFill>
                <a:latin typeface="Sigmar One" panose="00000500000000000000" pitchFamily="2" charset="0"/>
              </a:rPr>
              <a:t>Củng cố, </a:t>
            </a:r>
            <a:br>
              <a:rPr lang="en-US" sz="4800" kern="1200">
                <a:solidFill>
                  <a:srgbClr val="FF0000"/>
                </a:solidFill>
                <a:latin typeface="Sigmar One" panose="00000500000000000000" pitchFamily="2" charset="0"/>
              </a:rPr>
            </a:br>
            <a:r>
              <a:rPr lang="en-US" sz="4800" kern="1200">
                <a:solidFill>
                  <a:srgbClr val="FF0000"/>
                </a:solidFill>
                <a:latin typeface="Sigmar One" panose="000005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930476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xmlns="" id="{125FF84A-6A8D-4AC2-9426-011554FBBF99}"/>
              </a:ext>
            </a:extLst>
          </p:cNvPr>
          <p:cNvSpPr/>
          <p:nvPr/>
        </p:nvSpPr>
        <p:spPr>
          <a:xfrm>
            <a:off x="3493477" y="624839"/>
            <a:ext cx="5205046" cy="2545081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Sigmar One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Tiết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F099D5-EED1-4235-A296-5E298F216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47" y="217853"/>
            <a:ext cx="3609656" cy="12106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6D9085-EFC3-8BC0-FE75-043FE9462556}"/>
              </a:ext>
            </a:extLst>
          </p:cNvPr>
          <p:cNvSpPr txBox="1"/>
          <p:nvPr/>
        </p:nvSpPr>
        <p:spPr>
          <a:xfrm>
            <a:off x="1507209" y="3231075"/>
            <a:ext cx="9811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00B0F0"/>
                </a:solidFill>
                <a:latin typeface="Nunito Black" panose="00000A00000000000000" pitchFamily="2" charset="0"/>
              </a:rPr>
              <a:t>Tìm số bị trừ, số trừ</a:t>
            </a:r>
          </a:p>
        </p:txBody>
      </p:sp>
    </p:spTree>
    <p:extLst>
      <p:ext uri="{BB962C8B-B14F-4D97-AF65-F5344CB8AC3E}">
        <p14:creationId xmlns:p14="http://schemas.microsoft.com/office/powerpoint/2010/main" val="1883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445350EA-CD6C-4834-AECA-9CE0E5F49111}"/>
              </a:ext>
            </a:extLst>
          </p:cNvPr>
          <p:cNvSpPr/>
          <p:nvPr/>
        </p:nvSpPr>
        <p:spPr>
          <a:xfrm>
            <a:off x="390412" y="4967106"/>
            <a:ext cx="4529797" cy="17961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F099D5-EED1-4235-A296-5E298F216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" y="19866"/>
            <a:ext cx="3609656" cy="1210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2057B92-A908-4964-B410-C5C663F840DF}"/>
              </a:ext>
            </a:extLst>
          </p:cNvPr>
          <p:cNvSpPr txBox="1"/>
          <p:nvPr/>
        </p:nvSpPr>
        <p:spPr>
          <a:xfrm>
            <a:off x="457200" y="1173764"/>
            <a:ext cx="1127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Tìm số bị trừ</a:t>
            </a:r>
          </a:p>
          <a:p>
            <a:r>
              <a:rPr lang="en-US" sz="280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Việt có một số viên bi. Việt đã cho bạn 5 viên bi, còn lại 3 viên bi. Hỏi lúc đầu Việt có bao nhiêu viên bi?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9B356B-6724-446A-8C36-565BE3E59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2465343"/>
            <a:ext cx="3943350" cy="221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161A8A-3FAA-469C-9195-69F8D355142A}"/>
              </a:ext>
            </a:extLst>
          </p:cNvPr>
          <p:cNvSpPr txBox="1"/>
          <p:nvPr/>
        </p:nvSpPr>
        <p:spPr>
          <a:xfrm>
            <a:off x="2281962" y="5194585"/>
            <a:ext cx="7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7856353-0FF6-4115-9AB4-EBF86270BD28}"/>
              </a:ext>
            </a:extLst>
          </p:cNvPr>
          <p:cNvSpPr txBox="1"/>
          <p:nvPr/>
        </p:nvSpPr>
        <p:spPr>
          <a:xfrm>
            <a:off x="723795" y="5218605"/>
            <a:ext cx="747878" cy="57888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661F469-5102-4F94-ACD9-F1BFCC600E7D}"/>
              </a:ext>
            </a:extLst>
          </p:cNvPr>
          <p:cNvSpPr txBox="1"/>
          <p:nvPr/>
        </p:nvSpPr>
        <p:spPr>
          <a:xfrm>
            <a:off x="2963871" y="5222261"/>
            <a:ext cx="7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3882955-124F-4448-848D-FC8D7A3702D9}"/>
              </a:ext>
            </a:extLst>
          </p:cNvPr>
          <p:cNvSpPr txBox="1"/>
          <p:nvPr/>
        </p:nvSpPr>
        <p:spPr>
          <a:xfrm>
            <a:off x="3732778" y="5218605"/>
            <a:ext cx="7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90E6A3C-944E-4E1A-BFBD-17B7500C8D5D}"/>
              </a:ext>
            </a:extLst>
          </p:cNvPr>
          <p:cNvCxnSpPr>
            <a:cxnSpLocks/>
          </p:cNvCxnSpPr>
          <p:nvPr/>
        </p:nvCxnSpPr>
        <p:spPr>
          <a:xfrm>
            <a:off x="1100474" y="5701948"/>
            <a:ext cx="0" cy="40366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13CD8F8-A172-4032-BF84-B36BEDAD4727}"/>
              </a:ext>
            </a:extLst>
          </p:cNvPr>
          <p:cNvCxnSpPr>
            <a:cxnSpLocks/>
          </p:cNvCxnSpPr>
          <p:nvPr/>
        </p:nvCxnSpPr>
        <p:spPr>
          <a:xfrm>
            <a:off x="2655310" y="5662941"/>
            <a:ext cx="1" cy="42107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8A6D581-F71F-44EB-A2A0-D4AE5D0BB0C1}"/>
              </a:ext>
            </a:extLst>
          </p:cNvPr>
          <p:cNvCxnSpPr>
            <a:cxnSpLocks/>
            <a:stCxn id="13" idx="2"/>
            <a:endCxn id="19" idx="0"/>
          </p:cNvCxnSpPr>
          <p:nvPr/>
        </p:nvCxnSpPr>
        <p:spPr>
          <a:xfrm>
            <a:off x="4106717" y="5741825"/>
            <a:ext cx="19692" cy="33221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2452C5F-FF46-4F5A-B8E7-EBA2FC689797}"/>
              </a:ext>
            </a:extLst>
          </p:cNvPr>
          <p:cNvSpPr txBox="1"/>
          <p:nvPr/>
        </p:nvSpPr>
        <p:spPr>
          <a:xfrm>
            <a:off x="597735" y="6084018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bị trừ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869B459-4B03-4968-A4DE-E6DAA51AE391}"/>
              </a:ext>
            </a:extLst>
          </p:cNvPr>
          <p:cNvSpPr txBox="1"/>
          <p:nvPr/>
        </p:nvSpPr>
        <p:spPr>
          <a:xfrm>
            <a:off x="2015232" y="6077778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trừ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0D53FA5-91A4-4877-9552-696C4845C0FA}"/>
              </a:ext>
            </a:extLst>
          </p:cNvPr>
          <p:cNvSpPr txBox="1"/>
          <p:nvPr/>
        </p:nvSpPr>
        <p:spPr>
          <a:xfrm>
            <a:off x="3486329" y="6074040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CEF6E82-D1F6-49A7-9C43-1A8C1F8437EE}"/>
              </a:ext>
            </a:extLst>
          </p:cNvPr>
          <p:cNvSpPr txBox="1"/>
          <p:nvPr/>
        </p:nvSpPr>
        <p:spPr>
          <a:xfrm>
            <a:off x="1573790" y="5194585"/>
            <a:ext cx="662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2169957-C281-42AE-A2F5-37283DC303C3}"/>
              </a:ext>
            </a:extLst>
          </p:cNvPr>
          <p:cNvSpPr txBox="1"/>
          <p:nvPr/>
        </p:nvSpPr>
        <p:spPr>
          <a:xfrm>
            <a:off x="5107990" y="2518100"/>
            <a:ext cx="5729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 bi lúc đầu Việt có bằng tổng số bi còn lại và số bi đã cho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434B547-7D62-43B3-8452-C95B8BD09D34}"/>
              </a:ext>
            </a:extLst>
          </p:cNvPr>
          <p:cNvSpPr txBox="1"/>
          <p:nvPr/>
        </p:nvSpPr>
        <p:spPr>
          <a:xfrm>
            <a:off x="5107989" y="3472207"/>
            <a:ext cx="5729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3333CC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 bi Việt có là:</a:t>
            </a:r>
          </a:p>
          <a:p>
            <a:pPr algn="ctr"/>
            <a:r>
              <a:rPr lang="en-US" sz="2800">
                <a:solidFill>
                  <a:srgbClr val="3333CC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 + 5 = 8 ( viên)</a:t>
            </a:r>
          </a:p>
        </p:txBody>
      </p:sp>
    </p:spTree>
    <p:extLst>
      <p:ext uri="{BB962C8B-B14F-4D97-AF65-F5344CB8AC3E}">
        <p14:creationId xmlns:p14="http://schemas.microsoft.com/office/powerpoint/2010/main" val="393171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  <p:bldP spid="10" grpId="0"/>
      <p:bldP spid="11" grpId="0" animBg="1"/>
      <p:bldP spid="12" grpId="0"/>
      <p:bldP spid="13" grpId="0"/>
      <p:bldP spid="17" grpId="0" animBg="1"/>
      <p:bldP spid="18" grpId="0" animBg="1"/>
      <p:bldP spid="19" grpId="0" animBg="1"/>
      <p:bldP spid="20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C08ACD5-3330-4EFE-9B05-9BB380A74FD9}"/>
              </a:ext>
            </a:extLst>
          </p:cNvPr>
          <p:cNvSpPr/>
          <p:nvPr/>
        </p:nvSpPr>
        <p:spPr>
          <a:xfrm>
            <a:off x="3607141" y="215492"/>
            <a:ext cx="4529797" cy="17961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DE579C-1D0A-47BF-BAAA-E197C5978E41}"/>
              </a:ext>
            </a:extLst>
          </p:cNvPr>
          <p:cNvSpPr txBox="1"/>
          <p:nvPr/>
        </p:nvSpPr>
        <p:spPr>
          <a:xfrm>
            <a:off x="5498691" y="442971"/>
            <a:ext cx="7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07307D-576D-4937-AA23-1ECF61693D24}"/>
              </a:ext>
            </a:extLst>
          </p:cNvPr>
          <p:cNvSpPr txBox="1"/>
          <p:nvPr/>
        </p:nvSpPr>
        <p:spPr>
          <a:xfrm>
            <a:off x="3940524" y="466991"/>
            <a:ext cx="747878" cy="57888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1A7A32-B44F-4433-8957-D067C18296ED}"/>
              </a:ext>
            </a:extLst>
          </p:cNvPr>
          <p:cNvSpPr txBox="1"/>
          <p:nvPr/>
        </p:nvSpPr>
        <p:spPr>
          <a:xfrm>
            <a:off x="6180600" y="470647"/>
            <a:ext cx="7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E460727-F5E8-4356-82FF-580E5882CCD0}"/>
              </a:ext>
            </a:extLst>
          </p:cNvPr>
          <p:cNvSpPr txBox="1"/>
          <p:nvPr/>
        </p:nvSpPr>
        <p:spPr>
          <a:xfrm>
            <a:off x="6949507" y="466991"/>
            <a:ext cx="7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F1D59DA-A7C2-4673-9DA9-CA5CE86EFE2F}"/>
              </a:ext>
            </a:extLst>
          </p:cNvPr>
          <p:cNvCxnSpPr>
            <a:cxnSpLocks/>
          </p:cNvCxnSpPr>
          <p:nvPr/>
        </p:nvCxnSpPr>
        <p:spPr>
          <a:xfrm>
            <a:off x="4317203" y="1045873"/>
            <a:ext cx="0" cy="30812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93477E8-38DD-4884-951F-0D299E7F4D38}"/>
              </a:ext>
            </a:extLst>
          </p:cNvPr>
          <p:cNvCxnSpPr>
            <a:cxnSpLocks/>
          </p:cNvCxnSpPr>
          <p:nvPr/>
        </p:nvCxnSpPr>
        <p:spPr>
          <a:xfrm>
            <a:off x="5872039" y="911327"/>
            <a:ext cx="1" cy="42107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D2AE252-461F-4305-8739-339699930D85}"/>
              </a:ext>
            </a:extLst>
          </p:cNvPr>
          <p:cNvCxnSpPr>
            <a:cxnSpLocks/>
          </p:cNvCxnSpPr>
          <p:nvPr/>
        </p:nvCxnSpPr>
        <p:spPr>
          <a:xfrm>
            <a:off x="7323446" y="978487"/>
            <a:ext cx="19692" cy="33221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301BB0-4C5E-4704-8952-9F2201DCCBDC}"/>
              </a:ext>
            </a:extLst>
          </p:cNvPr>
          <p:cNvSpPr txBox="1"/>
          <p:nvPr/>
        </p:nvSpPr>
        <p:spPr>
          <a:xfrm>
            <a:off x="3814464" y="1332404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bị trừ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F6090E7-B72E-4E8A-86CE-421D7704D1A6}"/>
              </a:ext>
            </a:extLst>
          </p:cNvPr>
          <p:cNvSpPr txBox="1"/>
          <p:nvPr/>
        </p:nvSpPr>
        <p:spPr>
          <a:xfrm>
            <a:off x="5231961" y="1326164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trừ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1B50725-1B84-4FF3-9960-85D3B44C0947}"/>
              </a:ext>
            </a:extLst>
          </p:cNvPr>
          <p:cNvSpPr txBox="1"/>
          <p:nvPr/>
        </p:nvSpPr>
        <p:spPr>
          <a:xfrm>
            <a:off x="6703058" y="1322426"/>
            <a:ext cx="1280159" cy="44267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2F97D1B-C49A-4BFD-8EFB-615E1DE0351E}"/>
              </a:ext>
            </a:extLst>
          </p:cNvPr>
          <p:cNvSpPr txBox="1"/>
          <p:nvPr/>
        </p:nvSpPr>
        <p:spPr>
          <a:xfrm>
            <a:off x="4776451" y="442971"/>
            <a:ext cx="7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50F02D3-B879-4D99-BB28-BCCE25F61655}"/>
              </a:ext>
            </a:extLst>
          </p:cNvPr>
          <p:cNvSpPr txBox="1"/>
          <p:nvPr/>
        </p:nvSpPr>
        <p:spPr>
          <a:xfrm>
            <a:off x="1349247" y="2152807"/>
            <a:ext cx="991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 tìm số bị trừ chưa biết ta làm thế nào?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98EF902-980E-4E1B-AD90-40676BA1C98E}"/>
              </a:ext>
            </a:extLst>
          </p:cNvPr>
          <p:cNvSpPr txBox="1"/>
          <p:nvPr/>
        </p:nvSpPr>
        <p:spPr>
          <a:xfrm>
            <a:off x="1574242" y="2924582"/>
            <a:ext cx="7848897" cy="1191816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 tìm số bị trừ, ta lấy hiệu cộng</a:t>
            </a:r>
          </a:p>
          <a:p>
            <a:pPr algn="ctr"/>
            <a:r>
              <a:rPr lang="en-US" sz="3200" b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với số trừ.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32F35E6-3B28-4DC2-AB13-4474CD4A0D65}"/>
              </a:ext>
            </a:extLst>
          </p:cNvPr>
          <p:cNvSpPr txBox="1"/>
          <p:nvPr/>
        </p:nvSpPr>
        <p:spPr>
          <a:xfrm>
            <a:off x="509458" y="4181974"/>
            <a:ext cx="5887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 dụ: Tìm số bị trừ chưa biết: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D72E54B-18B0-420E-B986-3C8C8C555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" y="19866"/>
            <a:ext cx="2684060" cy="9001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1E2B18-D1F5-C9F4-438C-CA85B64CC9B6}"/>
              </a:ext>
            </a:extLst>
          </p:cNvPr>
          <p:cNvSpPr txBox="1"/>
          <p:nvPr/>
        </p:nvSpPr>
        <p:spPr>
          <a:xfrm>
            <a:off x="5959963" y="4183404"/>
            <a:ext cx="3552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Nunito Black" panose="00000A00000000000000" pitchFamily="2" charset="0"/>
              </a:rPr>
              <a:t>? – 14 = 28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105F120-CA4F-297A-A428-44323A83BC54}"/>
              </a:ext>
            </a:extLst>
          </p:cNvPr>
          <p:cNvSpPr txBox="1"/>
          <p:nvPr/>
        </p:nvSpPr>
        <p:spPr>
          <a:xfrm>
            <a:off x="5524329" y="4925894"/>
            <a:ext cx="3552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Nunito Black" panose="00000A00000000000000" pitchFamily="2" charset="0"/>
              </a:rPr>
              <a:t>28 + 14 = 42</a:t>
            </a:r>
          </a:p>
        </p:txBody>
      </p:sp>
    </p:spTree>
    <p:extLst>
      <p:ext uri="{BB962C8B-B14F-4D97-AF65-F5344CB8AC3E}">
        <p14:creationId xmlns:p14="http://schemas.microsoft.com/office/powerpoint/2010/main" val="2681828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/>
      <p:bldP spid="12" grpId="0" animBg="1"/>
      <p:bldP spid="13" grpId="0" animBg="1"/>
      <p:bldP spid="14" grpId="0" animBg="1"/>
      <p:bldP spid="15" grpId="0"/>
      <p:bldP spid="17" grpId="0"/>
      <p:bldP spid="18" grpId="0" animBg="1"/>
      <p:bldP spid="19" grpId="0"/>
      <p:bldP spid="2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E5600B-B06B-451B-8100-F5555935F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57" y="1191985"/>
            <a:ext cx="10531500" cy="13268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A68368C-C3ED-47EB-8E74-30136F6F5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1" y="19866"/>
            <a:ext cx="3494856" cy="11721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480C627-C121-4258-8CB1-F3E245B6A7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96" r="52906" b="10951"/>
          <a:stretch/>
        </p:blipFill>
        <p:spPr>
          <a:xfrm>
            <a:off x="402874" y="2716346"/>
            <a:ext cx="5265487" cy="19145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910A028-27A2-4D54-A8C7-38727C1560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07" r="6892" b="56696"/>
          <a:stretch/>
        </p:blipFill>
        <p:spPr>
          <a:xfrm>
            <a:off x="6030607" y="2844537"/>
            <a:ext cx="5533036" cy="13268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DAB4129-3E0A-4D3D-B51A-D55ED66BE74E}"/>
              </a:ext>
            </a:extLst>
          </p:cNvPr>
          <p:cNvSpPr txBox="1"/>
          <p:nvPr/>
        </p:nvSpPr>
        <p:spPr>
          <a:xfrm>
            <a:off x="956603" y="4819071"/>
            <a:ext cx="7174523" cy="1191816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 tìm số trừ, ta lấy số bị trừ trừ đi hiệu.</a:t>
            </a:r>
          </a:p>
        </p:txBody>
      </p:sp>
    </p:spTree>
    <p:extLst>
      <p:ext uri="{BB962C8B-B14F-4D97-AF65-F5344CB8AC3E}">
        <p14:creationId xmlns:p14="http://schemas.microsoft.com/office/powerpoint/2010/main" val="3953821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2F969C-460C-4869-881F-BE4303E1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151" y="1939407"/>
            <a:ext cx="6074132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kern="1200">
                <a:solidFill>
                  <a:srgbClr val="FF0000"/>
                </a:solidFill>
                <a:latin typeface="Sigmar One" panose="00000500000000000000" pitchFamily="2" charset="0"/>
              </a:rPr>
              <a:t>Hoạt động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2F3E42FA-7952-F108-2388-D91B155FD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48" y="486879"/>
            <a:ext cx="8839198" cy="398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7889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EA9050FA-629A-4CBA-A900-BA894CB87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11985" r="5745" b="4326"/>
          <a:stretch/>
        </p:blipFill>
        <p:spPr bwMode="auto">
          <a:xfrm>
            <a:off x="172162" y="2403976"/>
            <a:ext cx="3881678" cy="36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BFB801-EA31-4029-9314-D1231DA913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98" r="36048" b="43641"/>
          <a:stretch/>
        </p:blipFill>
        <p:spPr>
          <a:xfrm>
            <a:off x="0" y="-9525"/>
            <a:ext cx="5570630" cy="2493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6BEDE7-6A1D-4B5F-B7F5-350D433C63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70" t="53606" b="30361"/>
          <a:stretch/>
        </p:blipFill>
        <p:spPr>
          <a:xfrm>
            <a:off x="538131" y="4373881"/>
            <a:ext cx="3149740" cy="846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B9F70B5-7D7A-4A24-A540-7956ECD7FF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22" t="59224" r="46908" b="4477"/>
          <a:stretch/>
        </p:blipFill>
        <p:spPr>
          <a:xfrm>
            <a:off x="6096000" y="457200"/>
            <a:ext cx="4486178" cy="1813559"/>
          </a:xfrm>
          <a:prstGeom prst="round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5048B24C-4774-4265-8F5C-38A34FA66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11985" r="5745" b="4326"/>
          <a:stretch/>
        </p:blipFill>
        <p:spPr bwMode="auto">
          <a:xfrm>
            <a:off x="3995760" y="2402004"/>
            <a:ext cx="3881678" cy="36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683AAF-0259-449A-AE3E-1C97048A6B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801" t="68684" b="15555"/>
          <a:stretch/>
        </p:blipFill>
        <p:spPr>
          <a:xfrm>
            <a:off x="4643058" y="4373881"/>
            <a:ext cx="2834640" cy="80053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60352036-AB96-44DD-A379-BC5A10A22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11985" r="5745" b="4326"/>
          <a:stretch/>
        </p:blipFill>
        <p:spPr bwMode="auto">
          <a:xfrm>
            <a:off x="8138160" y="2402004"/>
            <a:ext cx="3881678" cy="36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232CE6-ABB1-477C-9351-D95E850F9C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272" t="83967"/>
          <a:stretch/>
        </p:blipFill>
        <p:spPr>
          <a:xfrm>
            <a:off x="8661679" y="4373881"/>
            <a:ext cx="2834640" cy="7724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F2B5F0-A459-455E-8F37-E6BC135C40A5}"/>
              </a:ext>
            </a:extLst>
          </p:cNvPr>
          <p:cNvSpPr txBox="1"/>
          <p:nvPr/>
        </p:nvSpPr>
        <p:spPr>
          <a:xfrm>
            <a:off x="880315" y="5139761"/>
            <a:ext cx="262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 + 20 = 60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F325B59-CEEE-40EB-83D4-DE6E2333DFC4}"/>
              </a:ext>
            </a:extLst>
          </p:cNvPr>
          <p:cNvSpPr txBox="1"/>
          <p:nvPr/>
        </p:nvSpPr>
        <p:spPr>
          <a:xfrm>
            <a:off x="4785360" y="5151031"/>
            <a:ext cx="262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 + 12 = 37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87A9463-5917-41EF-B8CF-D0384D9D7265}"/>
              </a:ext>
            </a:extLst>
          </p:cNvPr>
          <p:cNvSpPr txBox="1"/>
          <p:nvPr/>
        </p:nvSpPr>
        <p:spPr>
          <a:xfrm>
            <a:off x="8768359" y="5035407"/>
            <a:ext cx="262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 + 18 = 60</a:t>
            </a:r>
          </a:p>
        </p:txBody>
      </p:sp>
    </p:spTree>
    <p:extLst>
      <p:ext uri="{BB962C8B-B14F-4D97-AF65-F5344CB8AC3E}">
        <p14:creationId xmlns:p14="http://schemas.microsoft.com/office/powerpoint/2010/main" val="33851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2278FE-A8F3-486D-ADAB-10E08AC2F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98" r="63434" b="64763"/>
          <a:stretch/>
        </p:blipFill>
        <p:spPr>
          <a:xfrm>
            <a:off x="0" y="-9524"/>
            <a:ext cx="2444952" cy="1200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C1389D-97B9-4748-BBFF-F9AC3258B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667" b="73861"/>
          <a:stretch/>
        </p:blipFill>
        <p:spPr>
          <a:xfrm>
            <a:off x="192933" y="1129641"/>
            <a:ext cx="4419599" cy="697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3AE921-BEEA-4C8C-A390-8BDD11D059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14" r="49729"/>
          <a:stretch/>
        </p:blipFill>
        <p:spPr>
          <a:xfrm>
            <a:off x="5190546" y="140739"/>
            <a:ext cx="4556502" cy="2084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1549C22E-512D-4090-BFF8-786695E4A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11985" r="5745" b="4326"/>
          <a:stretch/>
        </p:blipFill>
        <p:spPr bwMode="auto">
          <a:xfrm>
            <a:off x="172162" y="2403976"/>
            <a:ext cx="3881678" cy="36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F42E1C9D-BE93-4CE2-88D1-5320645CD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11985" r="5745" b="4326"/>
          <a:stretch/>
        </p:blipFill>
        <p:spPr bwMode="auto">
          <a:xfrm>
            <a:off x="3995760" y="2402004"/>
            <a:ext cx="3881678" cy="36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F982CAB5-2167-4C50-BB8C-31AF1B819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11985" r="5745" b="4326"/>
          <a:stretch/>
        </p:blipFill>
        <p:spPr bwMode="auto">
          <a:xfrm>
            <a:off x="8138160" y="2402004"/>
            <a:ext cx="3881678" cy="36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B65311-36D9-4742-9FF8-213143C9B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989" t="21406" r="2486" b="50077"/>
          <a:stretch/>
        </p:blipFill>
        <p:spPr>
          <a:xfrm>
            <a:off x="760472" y="4248016"/>
            <a:ext cx="2439928" cy="69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38B9F7-2E8C-4AAE-B846-951D3720F9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40" t="48305" b="25797"/>
          <a:stretch/>
        </p:blipFill>
        <p:spPr>
          <a:xfrm>
            <a:off x="4632960" y="4248015"/>
            <a:ext cx="2572390" cy="697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32C83F6-9549-4116-844C-92B136ACC7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40" t="73956" b="-1"/>
          <a:stretch/>
        </p:blipFill>
        <p:spPr>
          <a:xfrm>
            <a:off x="8717280" y="4248015"/>
            <a:ext cx="2895600" cy="697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ED51E97-7751-4DE5-B81D-880A54F16F90}"/>
              </a:ext>
            </a:extLst>
          </p:cNvPr>
          <p:cNvSpPr txBox="1"/>
          <p:nvPr/>
        </p:nvSpPr>
        <p:spPr>
          <a:xfrm>
            <a:off x="760472" y="4936148"/>
            <a:ext cx="262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50 - 10 = 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EFE05F1-3C54-483A-871C-F1396B674B6F}"/>
              </a:ext>
            </a:extLst>
          </p:cNvPr>
          <p:cNvSpPr txBox="1"/>
          <p:nvPr/>
        </p:nvSpPr>
        <p:spPr>
          <a:xfrm>
            <a:off x="4584070" y="4935162"/>
            <a:ext cx="2959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35 - 15 = 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AA51C0-4DA1-45B9-80D7-2046906B0F60}"/>
              </a:ext>
            </a:extLst>
          </p:cNvPr>
          <p:cNvSpPr txBox="1"/>
          <p:nvPr/>
        </p:nvSpPr>
        <p:spPr>
          <a:xfrm>
            <a:off x="8854440" y="4935161"/>
            <a:ext cx="262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51 - 18 = 33</a:t>
            </a:r>
          </a:p>
        </p:txBody>
      </p:sp>
    </p:spTree>
    <p:extLst>
      <p:ext uri="{BB962C8B-B14F-4D97-AF65-F5344CB8AC3E}">
        <p14:creationId xmlns:p14="http://schemas.microsoft.com/office/powerpoint/2010/main" val="204058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xmlns="" id="{4477F4BD-D99B-2874-CC38-45E52D399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5"/>
          <a:stretch/>
        </p:blipFill>
        <p:spPr>
          <a:xfrm>
            <a:off x="147252" y="1643545"/>
            <a:ext cx="11679567" cy="3279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ED87A6-4E0A-4BF0-AF6B-8FF7A275D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9" t="24500" b="33000"/>
          <a:stretch/>
        </p:blipFill>
        <p:spPr>
          <a:xfrm>
            <a:off x="1203960" y="2246737"/>
            <a:ext cx="9794716" cy="219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81383C-F973-46AA-8642-FCC508C3B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000" b="79000"/>
          <a:stretch/>
        </p:blipFill>
        <p:spPr>
          <a:xfrm>
            <a:off x="365181" y="884408"/>
            <a:ext cx="1677557" cy="759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9771F0-E060-4B4C-A61F-9AD04EDD49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98" r="63434" b="64763"/>
          <a:stretch/>
        </p:blipFill>
        <p:spPr>
          <a:xfrm>
            <a:off x="147252" y="0"/>
            <a:ext cx="2113415" cy="1037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93580E-2C6D-49D6-A19E-88D2D0C8E55F}"/>
              </a:ext>
            </a:extLst>
          </p:cNvPr>
          <p:cNvSpPr txBox="1"/>
          <p:nvPr/>
        </p:nvSpPr>
        <p:spPr>
          <a:xfrm>
            <a:off x="5302350" y="2349958"/>
            <a:ext cx="1142999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DB2C840-09BE-423A-A2C0-6BF919C2A9EF}"/>
              </a:ext>
            </a:extLst>
          </p:cNvPr>
          <p:cNvSpPr txBox="1"/>
          <p:nvPr/>
        </p:nvSpPr>
        <p:spPr>
          <a:xfrm>
            <a:off x="6736080" y="3035163"/>
            <a:ext cx="1142999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655257-675A-4DF0-8341-349DAAEBB8B9}"/>
              </a:ext>
            </a:extLst>
          </p:cNvPr>
          <p:cNvSpPr txBox="1"/>
          <p:nvPr/>
        </p:nvSpPr>
        <p:spPr>
          <a:xfrm>
            <a:off x="8135858" y="2364730"/>
            <a:ext cx="1142999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C2D8B1F-8EFC-46AC-9969-1602D5DC864F}"/>
              </a:ext>
            </a:extLst>
          </p:cNvPr>
          <p:cNvSpPr txBox="1"/>
          <p:nvPr/>
        </p:nvSpPr>
        <p:spPr>
          <a:xfrm>
            <a:off x="9581312" y="3035695"/>
            <a:ext cx="1142999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E9342F-71AB-7629-E7C1-1D974A1AF8F4}"/>
              </a:ext>
            </a:extLst>
          </p:cNvPr>
          <p:cNvSpPr txBox="1"/>
          <p:nvPr/>
        </p:nvSpPr>
        <p:spPr>
          <a:xfrm>
            <a:off x="2478596" y="442928"/>
            <a:ext cx="7192942" cy="919401"/>
          </a:xfrm>
          <a:prstGeom prst="wedgeRoundRectCallou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l"/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Muốn tìm số bị trừ ta lấy hiệu cộng với số trừ.</a:t>
            </a:r>
          </a:p>
          <a:p>
            <a:pPr algn="l"/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Muốn tìm số trừ ta lấy số bị trừ trừ đi hiệu.</a:t>
            </a:r>
          </a:p>
        </p:txBody>
      </p:sp>
    </p:spTree>
    <p:extLst>
      <p:ext uri="{BB962C8B-B14F-4D97-AF65-F5344CB8AC3E}">
        <p14:creationId xmlns:p14="http://schemas.microsoft.com/office/powerpoint/2010/main" val="54633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9CD1E43A-AC7F-3BA6-9AD5-C9E85B8E95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6"/>
          <a:stretch/>
        </p:blipFill>
        <p:spPr>
          <a:xfrm>
            <a:off x="175846" y="1464179"/>
            <a:ext cx="11826410" cy="4115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9F6DD8-88F4-43AD-B6D3-341A54495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476" y="0"/>
            <a:ext cx="2177900" cy="105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CB3C75-5F4E-B47A-D8EF-3CCDF0213055}"/>
              </a:ext>
            </a:extLst>
          </p:cNvPr>
          <p:cNvSpPr txBox="1"/>
          <p:nvPr/>
        </p:nvSpPr>
        <p:spPr>
          <a:xfrm>
            <a:off x="3270959" y="1361948"/>
            <a:ext cx="852028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>
                <a:solidFill>
                  <a:srgbClr val="00B0F0"/>
                </a:solidFill>
                <a:effectLst/>
                <a:latin typeface="Nunito Black" panose="00000A00000000000000" pitchFamily="2" charset="0"/>
              </a:rPr>
              <a:t>      </a:t>
            </a:r>
          </a:p>
          <a:p>
            <a:pPr algn="l"/>
            <a:r>
              <a:rPr lang="en-US" sz="3200">
                <a:solidFill>
                  <a:srgbClr val="00B0F0"/>
                </a:solidFill>
                <a:latin typeface="Nunito Black" panose="00000A00000000000000" pitchFamily="2" charset="0"/>
              </a:rPr>
              <a:t>               </a:t>
            </a:r>
            <a:r>
              <a:rPr lang="en-US" sz="3200" b="0" i="0">
                <a:solidFill>
                  <a:srgbClr val="00B0F0"/>
                </a:solidFill>
                <a:effectLst/>
                <a:latin typeface="Nunito Black" panose="00000A00000000000000" pitchFamily="2" charset="0"/>
              </a:rPr>
              <a:t>Chọn câu trả lời đúng.</a:t>
            </a:r>
          </a:p>
          <a:p>
            <a:pPr algn="l"/>
            <a:endParaRPr lang="en-US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pPr algn="l"/>
            <a:r>
              <a:rPr lang="en-US" sz="3200" b="0" i="1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a) Biết số trừ là 36, hiệu là 25, số bị trừ là:</a:t>
            </a:r>
          </a:p>
          <a:p>
            <a:pPr algn="l"/>
            <a:r>
              <a:rPr lang="en-US" sz="3200" b="0" i="0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A. 51                 B. 11                  C. 61</a:t>
            </a:r>
          </a:p>
          <a:p>
            <a:pPr algn="l"/>
            <a:r>
              <a:rPr lang="en-US" sz="3200" b="0" i="1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b) Biết số bị trừ là 52, hiệu là 28, số trừ là:</a:t>
            </a:r>
          </a:p>
          <a:p>
            <a:pPr algn="l"/>
            <a:r>
              <a:rPr lang="en-US" sz="3200" b="0" i="0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A. 80                 B. 34                  C. 24</a:t>
            </a:r>
            <a:endParaRPr lang="en-US" sz="3200">
              <a:solidFill>
                <a:srgbClr val="FF0066"/>
              </a:solidFill>
              <a:latin typeface="Nunito Black" panose="00000A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6F5373F-6887-443C-A7B0-1A8D3CBBF189}"/>
              </a:ext>
            </a:extLst>
          </p:cNvPr>
          <p:cNvSpPr/>
          <p:nvPr/>
        </p:nvSpPr>
        <p:spPr>
          <a:xfrm>
            <a:off x="9294056" y="3299773"/>
            <a:ext cx="655320" cy="63881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75C2499-C8C9-48D8-BEC8-D40B4BBB79B0}"/>
              </a:ext>
            </a:extLst>
          </p:cNvPr>
          <p:cNvSpPr/>
          <p:nvPr/>
        </p:nvSpPr>
        <p:spPr>
          <a:xfrm>
            <a:off x="9200272" y="4262564"/>
            <a:ext cx="655320" cy="63881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79EB6B-9AF0-4E94-AE06-1537C1B681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1413" b="75481"/>
          <a:stretch/>
        </p:blipFill>
        <p:spPr>
          <a:xfrm>
            <a:off x="4158005" y="1718944"/>
            <a:ext cx="800344" cy="812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6FFADA-6C08-3317-7B82-49CBA18A4EC6}"/>
              </a:ext>
            </a:extLst>
          </p:cNvPr>
          <p:cNvSpPr txBox="1"/>
          <p:nvPr/>
        </p:nvSpPr>
        <p:spPr>
          <a:xfrm>
            <a:off x="1946031" y="250692"/>
            <a:ext cx="8868507" cy="983873"/>
          </a:xfrm>
          <a:prstGeom prst="cloudCallou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l"/>
            <a:r>
              <a:rPr lang="en-US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a) Muốn tìm số bị trừ ta lấy hiệu cộng với số trừ.</a:t>
            </a:r>
          </a:p>
          <a:p>
            <a:pPr algn="l"/>
            <a:r>
              <a:rPr lang="en-US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b) Muốn tìm số trừ ta lấy số bị trừ trừ đi hiệu.</a:t>
            </a:r>
          </a:p>
        </p:txBody>
      </p:sp>
    </p:spTree>
    <p:extLst>
      <p:ext uri="{BB962C8B-B14F-4D97-AF65-F5344CB8AC3E}">
        <p14:creationId xmlns:p14="http://schemas.microsoft.com/office/powerpoint/2010/main" val="9677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465601C-04B5-4AE0-8300-C95A72ECD2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676204D0-E4F0-4C7B-0DBA-A806036BD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32235" cy="68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7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9F6DD8-88F4-43AD-B6D3-341A54495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28875" cy="1171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887A7F-3B05-4609-8BA3-2219BC6A0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" y="1057275"/>
            <a:ext cx="10706101" cy="13756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9D6238-659E-4393-B58D-69104289462B}"/>
              </a:ext>
            </a:extLst>
          </p:cNvPr>
          <p:cNvSpPr txBox="1"/>
          <p:nvPr/>
        </p:nvSpPr>
        <p:spPr>
          <a:xfrm>
            <a:off x="1913580" y="2625168"/>
            <a:ext cx="5568485" cy="646986"/>
          </a:xfrm>
          <a:prstGeom prst="wedgeRoundRectCallout">
            <a:avLst>
              <a:gd name="adj1" fmla="val -33409"/>
              <a:gd name="adj2" fmla="val 100189"/>
              <a:gd name="adj3" fmla="val 16667"/>
            </a:avLst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Sigmar One" panose="00000500000000000000" pitchFamily="2" charset="0"/>
              </a:rPr>
              <a:t>Bài toán cho biết gì?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15058D-D6AA-4082-AE91-2B00653EE3E0}"/>
              </a:ext>
            </a:extLst>
          </p:cNvPr>
          <p:cNvSpPr txBox="1"/>
          <p:nvPr/>
        </p:nvSpPr>
        <p:spPr>
          <a:xfrm>
            <a:off x="1913580" y="2594063"/>
            <a:ext cx="5568485" cy="646986"/>
          </a:xfrm>
          <a:prstGeom prst="wedgeRoundRectCallout">
            <a:avLst>
              <a:gd name="adj1" fmla="val -33409"/>
              <a:gd name="adj2" fmla="val 100189"/>
              <a:gd name="adj3" fmla="val 16667"/>
            </a:avLst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  <a:latin typeface="Sigmar One" panose="00000500000000000000" pitchFamily="2" charset="0"/>
              </a:rPr>
              <a:t>Bài toán hỏi gì?</a:t>
            </a:r>
          </a:p>
        </p:txBody>
      </p:sp>
      <p:pic>
        <p:nvPicPr>
          <p:cNvPr id="6" name="Picture 5" descr="A picture containing text, clipart, toy, doll&#10;&#10;Description automatically generated">
            <a:extLst>
              <a:ext uri="{FF2B5EF4-FFF2-40B4-BE49-F238E27FC236}">
                <a16:creationId xmlns:a16="http://schemas.microsoft.com/office/drawing/2014/main" xmlns="" id="{54E4550F-BD68-422F-983E-7299FE0A1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6699" y="2917556"/>
            <a:ext cx="2743200" cy="376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9F6DD8-88F4-43AD-B6D3-341A54495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28875" cy="1171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887A7F-3B05-4609-8BA3-2219BC6A0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" y="1057275"/>
            <a:ext cx="10706101" cy="10177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F08382-AD51-4452-9986-DF1A25BD4DC8}"/>
              </a:ext>
            </a:extLst>
          </p:cNvPr>
          <p:cNvSpPr txBox="1"/>
          <p:nvPr/>
        </p:nvSpPr>
        <p:spPr>
          <a:xfrm>
            <a:off x="4038600" y="4346747"/>
            <a:ext cx="7966128" cy="2281476"/>
          </a:xfrm>
          <a:custGeom>
            <a:avLst/>
            <a:gdLst>
              <a:gd name="connsiteX0" fmla="*/ 0 w 7966128"/>
              <a:gd name="connsiteY0" fmla="*/ 380254 h 2281476"/>
              <a:gd name="connsiteX1" fmla="*/ 380254 w 7966128"/>
              <a:gd name="connsiteY1" fmla="*/ 0 h 2281476"/>
              <a:gd name="connsiteX2" fmla="*/ 934532 w 7966128"/>
              <a:gd name="connsiteY2" fmla="*/ 0 h 2281476"/>
              <a:gd name="connsiteX3" fmla="*/ 1272642 w 7966128"/>
              <a:gd name="connsiteY3" fmla="*/ 0 h 2281476"/>
              <a:gd name="connsiteX4" fmla="*/ 1682808 w 7966128"/>
              <a:gd name="connsiteY4" fmla="*/ 0 h 2281476"/>
              <a:gd name="connsiteX5" fmla="*/ 2092974 w 7966128"/>
              <a:gd name="connsiteY5" fmla="*/ 0 h 2281476"/>
              <a:gd name="connsiteX6" fmla="*/ 2503141 w 7966128"/>
              <a:gd name="connsiteY6" fmla="*/ 0 h 2281476"/>
              <a:gd name="connsiteX7" fmla="*/ 2985363 w 7966128"/>
              <a:gd name="connsiteY7" fmla="*/ 0 h 2281476"/>
              <a:gd name="connsiteX8" fmla="*/ 3539641 w 7966128"/>
              <a:gd name="connsiteY8" fmla="*/ 0 h 2281476"/>
              <a:gd name="connsiteX9" fmla="*/ 4021863 w 7966128"/>
              <a:gd name="connsiteY9" fmla="*/ 0 h 2281476"/>
              <a:gd name="connsiteX10" fmla="*/ 4648198 w 7966128"/>
              <a:gd name="connsiteY10" fmla="*/ 0 h 2281476"/>
              <a:gd name="connsiteX11" fmla="*/ 5274533 w 7966128"/>
              <a:gd name="connsiteY11" fmla="*/ 0 h 2281476"/>
              <a:gd name="connsiteX12" fmla="*/ 5612643 w 7966128"/>
              <a:gd name="connsiteY12" fmla="*/ 0 h 2281476"/>
              <a:gd name="connsiteX13" fmla="*/ 6022809 w 7966128"/>
              <a:gd name="connsiteY13" fmla="*/ 0 h 2281476"/>
              <a:gd name="connsiteX14" fmla="*/ 6577087 w 7966128"/>
              <a:gd name="connsiteY14" fmla="*/ 0 h 2281476"/>
              <a:gd name="connsiteX15" fmla="*/ 6987253 w 7966128"/>
              <a:gd name="connsiteY15" fmla="*/ 0 h 2281476"/>
              <a:gd name="connsiteX16" fmla="*/ 7585874 w 7966128"/>
              <a:gd name="connsiteY16" fmla="*/ 0 h 2281476"/>
              <a:gd name="connsiteX17" fmla="*/ 7966128 w 7966128"/>
              <a:gd name="connsiteY17" fmla="*/ 380254 h 2281476"/>
              <a:gd name="connsiteX18" fmla="*/ 7966128 w 7966128"/>
              <a:gd name="connsiteY18" fmla="*/ 902453 h 2281476"/>
              <a:gd name="connsiteX19" fmla="*/ 7966128 w 7966128"/>
              <a:gd name="connsiteY19" fmla="*/ 1409442 h 2281476"/>
              <a:gd name="connsiteX20" fmla="*/ 7966128 w 7966128"/>
              <a:gd name="connsiteY20" fmla="*/ 1901222 h 2281476"/>
              <a:gd name="connsiteX21" fmla="*/ 7585874 w 7966128"/>
              <a:gd name="connsiteY21" fmla="*/ 2281476 h 2281476"/>
              <a:gd name="connsiteX22" fmla="*/ 7103652 w 7966128"/>
              <a:gd name="connsiteY22" fmla="*/ 2281476 h 2281476"/>
              <a:gd name="connsiteX23" fmla="*/ 6549373 w 7966128"/>
              <a:gd name="connsiteY23" fmla="*/ 2281476 h 2281476"/>
              <a:gd name="connsiteX24" fmla="*/ 6211263 w 7966128"/>
              <a:gd name="connsiteY24" fmla="*/ 2281476 h 2281476"/>
              <a:gd name="connsiteX25" fmla="*/ 5801097 w 7966128"/>
              <a:gd name="connsiteY25" fmla="*/ 2281476 h 2281476"/>
              <a:gd name="connsiteX26" fmla="*/ 5174763 w 7966128"/>
              <a:gd name="connsiteY26" fmla="*/ 2281476 h 2281476"/>
              <a:gd name="connsiteX27" fmla="*/ 4764597 w 7966128"/>
              <a:gd name="connsiteY27" fmla="*/ 2281476 h 2281476"/>
              <a:gd name="connsiteX28" fmla="*/ 4282374 w 7966128"/>
              <a:gd name="connsiteY28" fmla="*/ 2281476 h 2281476"/>
              <a:gd name="connsiteX29" fmla="*/ 3656040 w 7966128"/>
              <a:gd name="connsiteY29" fmla="*/ 2281476 h 2281476"/>
              <a:gd name="connsiteX30" fmla="*/ 3101761 w 7966128"/>
              <a:gd name="connsiteY30" fmla="*/ 2281476 h 2281476"/>
              <a:gd name="connsiteX31" fmla="*/ 2763651 w 7966128"/>
              <a:gd name="connsiteY31" fmla="*/ 2281476 h 2281476"/>
              <a:gd name="connsiteX32" fmla="*/ 2425542 w 7966128"/>
              <a:gd name="connsiteY32" fmla="*/ 2281476 h 2281476"/>
              <a:gd name="connsiteX33" fmla="*/ 1799207 w 7966128"/>
              <a:gd name="connsiteY33" fmla="*/ 2281476 h 2281476"/>
              <a:gd name="connsiteX34" fmla="*/ 1172872 w 7966128"/>
              <a:gd name="connsiteY34" fmla="*/ 2281476 h 2281476"/>
              <a:gd name="connsiteX35" fmla="*/ 380254 w 7966128"/>
              <a:gd name="connsiteY35" fmla="*/ 2281476 h 2281476"/>
              <a:gd name="connsiteX36" fmla="*/ 0 w 7966128"/>
              <a:gd name="connsiteY36" fmla="*/ 1901222 h 2281476"/>
              <a:gd name="connsiteX37" fmla="*/ 0 w 7966128"/>
              <a:gd name="connsiteY37" fmla="*/ 1409442 h 2281476"/>
              <a:gd name="connsiteX38" fmla="*/ 0 w 7966128"/>
              <a:gd name="connsiteY38" fmla="*/ 872034 h 2281476"/>
              <a:gd name="connsiteX39" fmla="*/ 0 w 7966128"/>
              <a:gd name="connsiteY39" fmla="*/ 380254 h 228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966128" h="2281476" fill="none" extrusionOk="0">
                <a:moveTo>
                  <a:pt x="0" y="380254"/>
                </a:moveTo>
                <a:cubicBezTo>
                  <a:pt x="47837" y="138159"/>
                  <a:pt x="134966" y="-22623"/>
                  <a:pt x="380254" y="0"/>
                </a:cubicBezTo>
                <a:cubicBezTo>
                  <a:pt x="519898" y="-45229"/>
                  <a:pt x="820393" y="53289"/>
                  <a:pt x="934532" y="0"/>
                </a:cubicBezTo>
                <a:cubicBezTo>
                  <a:pt x="1048671" y="-53289"/>
                  <a:pt x="1129384" y="38488"/>
                  <a:pt x="1272642" y="0"/>
                </a:cubicBezTo>
                <a:cubicBezTo>
                  <a:pt x="1415900" y="-38488"/>
                  <a:pt x="1529203" y="37529"/>
                  <a:pt x="1682808" y="0"/>
                </a:cubicBezTo>
                <a:cubicBezTo>
                  <a:pt x="1836413" y="-37529"/>
                  <a:pt x="1951374" y="40834"/>
                  <a:pt x="2092974" y="0"/>
                </a:cubicBezTo>
                <a:cubicBezTo>
                  <a:pt x="2234574" y="-40834"/>
                  <a:pt x="2315235" y="6123"/>
                  <a:pt x="2503141" y="0"/>
                </a:cubicBezTo>
                <a:cubicBezTo>
                  <a:pt x="2691047" y="-6123"/>
                  <a:pt x="2745603" y="55302"/>
                  <a:pt x="2985363" y="0"/>
                </a:cubicBezTo>
                <a:cubicBezTo>
                  <a:pt x="3225123" y="-55302"/>
                  <a:pt x="3332031" y="41858"/>
                  <a:pt x="3539641" y="0"/>
                </a:cubicBezTo>
                <a:cubicBezTo>
                  <a:pt x="3747251" y="-41858"/>
                  <a:pt x="3829061" y="21491"/>
                  <a:pt x="4021863" y="0"/>
                </a:cubicBezTo>
                <a:cubicBezTo>
                  <a:pt x="4214665" y="-21491"/>
                  <a:pt x="4409374" y="45346"/>
                  <a:pt x="4648198" y="0"/>
                </a:cubicBezTo>
                <a:cubicBezTo>
                  <a:pt x="4887022" y="-45346"/>
                  <a:pt x="5106581" y="10788"/>
                  <a:pt x="5274533" y="0"/>
                </a:cubicBezTo>
                <a:cubicBezTo>
                  <a:pt x="5442485" y="-10788"/>
                  <a:pt x="5500129" y="11159"/>
                  <a:pt x="5612643" y="0"/>
                </a:cubicBezTo>
                <a:cubicBezTo>
                  <a:pt x="5725157" y="-11159"/>
                  <a:pt x="5865035" y="35094"/>
                  <a:pt x="6022809" y="0"/>
                </a:cubicBezTo>
                <a:cubicBezTo>
                  <a:pt x="6180583" y="-35094"/>
                  <a:pt x="6378752" y="25604"/>
                  <a:pt x="6577087" y="0"/>
                </a:cubicBezTo>
                <a:cubicBezTo>
                  <a:pt x="6775422" y="-25604"/>
                  <a:pt x="6827633" y="43961"/>
                  <a:pt x="6987253" y="0"/>
                </a:cubicBezTo>
                <a:cubicBezTo>
                  <a:pt x="7146873" y="-43961"/>
                  <a:pt x="7435101" y="9996"/>
                  <a:pt x="7585874" y="0"/>
                </a:cubicBezTo>
                <a:cubicBezTo>
                  <a:pt x="7750842" y="1508"/>
                  <a:pt x="7954448" y="194733"/>
                  <a:pt x="7966128" y="380254"/>
                </a:cubicBezTo>
                <a:cubicBezTo>
                  <a:pt x="8028494" y="493584"/>
                  <a:pt x="7940581" y="652379"/>
                  <a:pt x="7966128" y="902453"/>
                </a:cubicBezTo>
                <a:cubicBezTo>
                  <a:pt x="7991675" y="1152527"/>
                  <a:pt x="7952445" y="1209091"/>
                  <a:pt x="7966128" y="1409442"/>
                </a:cubicBezTo>
                <a:cubicBezTo>
                  <a:pt x="7979811" y="1609793"/>
                  <a:pt x="7907271" y="1680703"/>
                  <a:pt x="7966128" y="1901222"/>
                </a:cubicBezTo>
                <a:cubicBezTo>
                  <a:pt x="7956207" y="2109364"/>
                  <a:pt x="7763378" y="2294978"/>
                  <a:pt x="7585874" y="2281476"/>
                </a:cubicBezTo>
                <a:cubicBezTo>
                  <a:pt x="7351179" y="2286000"/>
                  <a:pt x="7227766" y="2266411"/>
                  <a:pt x="7103652" y="2281476"/>
                </a:cubicBezTo>
                <a:cubicBezTo>
                  <a:pt x="6979538" y="2296541"/>
                  <a:pt x="6801329" y="2242097"/>
                  <a:pt x="6549373" y="2281476"/>
                </a:cubicBezTo>
                <a:cubicBezTo>
                  <a:pt x="6297417" y="2320855"/>
                  <a:pt x="6301037" y="2241401"/>
                  <a:pt x="6211263" y="2281476"/>
                </a:cubicBezTo>
                <a:cubicBezTo>
                  <a:pt x="6121489" y="2321551"/>
                  <a:pt x="5999864" y="2265824"/>
                  <a:pt x="5801097" y="2281476"/>
                </a:cubicBezTo>
                <a:cubicBezTo>
                  <a:pt x="5602330" y="2297128"/>
                  <a:pt x="5373063" y="2243022"/>
                  <a:pt x="5174763" y="2281476"/>
                </a:cubicBezTo>
                <a:cubicBezTo>
                  <a:pt x="4976463" y="2319930"/>
                  <a:pt x="4880778" y="2234204"/>
                  <a:pt x="4764597" y="2281476"/>
                </a:cubicBezTo>
                <a:cubicBezTo>
                  <a:pt x="4648416" y="2328748"/>
                  <a:pt x="4390843" y="2253393"/>
                  <a:pt x="4282374" y="2281476"/>
                </a:cubicBezTo>
                <a:cubicBezTo>
                  <a:pt x="4173905" y="2309559"/>
                  <a:pt x="3901910" y="2236937"/>
                  <a:pt x="3656040" y="2281476"/>
                </a:cubicBezTo>
                <a:cubicBezTo>
                  <a:pt x="3410170" y="2326015"/>
                  <a:pt x="3329427" y="2251724"/>
                  <a:pt x="3101761" y="2281476"/>
                </a:cubicBezTo>
                <a:cubicBezTo>
                  <a:pt x="2874095" y="2311228"/>
                  <a:pt x="2905172" y="2264800"/>
                  <a:pt x="2763651" y="2281476"/>
                </a:cubicBezTo>
                <a:cubicBezTo>
                  <a:pt x="2622130" y="2298152"/>
                  <a:pt x="2518389" y="2275547"/>
                  <a:pt x="2425542" y="2281476"/>
                </a:cubicBezTo>
                <a:cubicBezTo>
                  <a:pt x="2332695" y="2287405"/>
                  <a:pt x="1945764" y="2217677"/>
                  <a:pt x="1799207" y="2281476"/>
                </a:cubicBezTo>
                <a:cubicBezTo>
                  <a:pt x="1652651" y="2345275"/>
                  <a:pt x="1351492" y="2267421"/>
                  <a:pt x="1172872" y="2281476"/>
                </a:cubicBezTo>
                <a:cubicBezTo>
                  <a:pt x="994253" y="2295531"/>
                  <a:pt x="618684" y="2206219"/>
                  <a:pt x="380254" y="2281476"/>
                </a:cubicBezTo>
                <a:cubicBezTo>
                  <a:pt x="154259" y="2274634"/>
                  <a:pt x="-17721" y="2082700"/>
                  <a:pt x="0" y="1901222"/>
                </a:cubicBezTo>
                <a:cubicBezTo>
                  <a:pt x="-9568" y="1667291"/>
                  <a:pt x="4295" y="1607376"/>
                  <a:pt x="0" y="1409442"/>
                </a:cubicBezTo>
                <a:cubicBezTo>
                  <a:pt x="-4295" y="1211508"/>
                  <a:pt x="52102" y="1007747"/>
                  <a:pt x="0" y="872034"/>
                </a:cubicBezTo>
                <a:cubicBezTo>
                  <a:pt x="-52102" y="736321"/>
                  <a:pt x="50995" y="515753"/>
                  <a:pt x="0" y="380254"/>
                </a:cubicBezTo>
                <a:close/>
              </a:path>
              <a:path w="7966128" h="2281476" stroke="0" extrusionOk="0">
                <a:moveTo>
                  <a:pt x="0" y="380254"/>
                </a:moveTo>
                <a:cubicBezTo>
                  <a:pt x="11393" y="204168"/>
                  <a:pt x="147733" y="-14769"/>
                  <a:pt x="380254" y="0"/>
                </a:cubicBezTo>
                <a:cubicBezTo>
                  <a:pt x="524849" y="-46005"/>
                  <a:pt x="791305" y="2047"/>
                  <a:pt x="934532" y="0"/>
                </a:cubicBezTo>
                <a:cubicBezTo>
                  <a:pt x="1077759" y="-2047"/>
                  <a:pt x="1307004" y="27224"/>
                  <a:pt x="1416755" y="0"/>
                </a:cubicBezTo>
                <a:cubicBezTo>
                  <a:pt x="1526506" y="-27224"/>
                  <a:pt x="1745696" y="37826"/>
                  <a:pt x="1898977" y="0"/>
                </a:cubicBezTo>
                <a:cubicBezTo>
                  <a:pt x="2052258" y="-37826"/>
                  <a:pt x="2143830" y="10394"/>
                  <a:pt x="2309143" y="0"/>
                </a:cubicBezTo>
                <a:cubicBezTo>
                  <a:pt x="2474456" y="-10394"/>
                  <a:pt x="2641277" y="24598"/>
                  <a:pt x="2863422" y="0"/>
                </a:cubicBezTo>
                <a:cubicBezTo>
                  <a:pt x="3085567" y="-24598"/>
                  <a:pt x="3304214" y="23297"/>
                  <a:pt x="3417700" y="0"/>
                </a:cubicBezTo>
                <a:cubicBezTo>
                  <a:pt x="3531186" y="-23297"/>
                  <a:pt x="3858336" y="18442"/>
                  <a:pt x="4116091" y="0"/>
                </a:cubicBezTo>
                <a:cubicBezTo>
                  <a:pt x="4373846" y="-18442"/>
                  <a:pt x="4333281" y="2826"/>
                  <a:pt x="4454201" y="0"/>
                </a:cubicBezTo>
                <a:cubicBezTo>
                  <a:pt x="4575121" y="-2826"/>
                  <a:pt x="4655094" y="38036"/>
                  <a:pt x="4792311" y="0"/>
                </a:cubicBezTo>
                <a:cubicBezTo>
                  <a:pt x="4929528" y="-38036"/>
                  <a:pt x="5069375" y="27872"/>
                  <a:pt x="5274533" y="0"/>
                </a:cubicBezTo>
                <a:cubicBezTo>
                  <a:pt x="5479691" y="-27872"/>
                  <a:pt x="5521341" y="539"/>
                  <a:pt x="5612643" y="0"/>
                </a:cubicBezTo>
                <a:cubicBezTo>
                  <a:pt x="5703945" y="-539"/>
                  <a:pt x="5978527" y="60455"/>
                  <a:pt x="6238977" y="0"/>
                </a:cubicBezTo>
                <a:cubicBezTo>
                  <a:pt x="6499427" y="-60455"/>
                  <a:pt x="6482850" y="3630"/>
                  <a:pt x="6577087" y="0"/>
                </a:cubicBezTo>
                <a:cubicBezTo>
                  <a:pt x="6671324" y="-3630"/>
                  <a:pt x="7274537" y="42539"/>
                  <a:pt x="7585874" y="0"/>
                </a:cubicBezTo>
                <a:cubicBezTo>
                  <a:pt x="7816955" y="-34594"/>
                  <a:pt x="7976041" y="162027"/>
                  <a:pt x="7966128" y="380254"/>
                </a:cubicBezTo>
                <a:cubicBezTo>
                  <a:pt x="8014812" y="533757"/>
                  <a:pt x="7959108" y="649489"/>
                  <a:pt x="7966128" y="856824"/>
                </a:cubicBezTo>
                <a:cubicBezTo>
                  <a:pt x="7973148" y="1064159"/>
                  <a:pt x="7949680" y="1178150"/>
                  <a:pt x="7966128" y="1394233"/>
                </a:cubicBezTo>
                <a:cubicBezTo>
                  <a:pt x="7982576" y="1610316"/>
                  <a:pt x="7938589" y="1691477"/>
                  <a:pt x="7966128" y="1901222"/>
                </a:cubicBezTo>
                <a:cubicBezTo>
                  <a:pt x="7971944" y="2108937"/>
                  <a:pt x="7796821" y="2310874"/>
                  <a:pt x="7585874" y="2281476"/>
                </a:cubicBezTo>
                <a:cubicBezTo>
                  <a:pt x="7434407" y="2315673"/>
                  <a:pt x="7209262" y="2242031"/>
                  <a:pt x="7031596" y="2281476"/>
                </a:cubicBezTo>
                <a:cubicBezTo>
                  <a:pt x="6853930" y="2320921"/>
                  <a:pt x="6723781" y="2227313"/>
                  <a:pt x="6477317" y="2281476"/>
                </a:cubicBezTo>
                <a:cubicBezTo>
                  <a:pt x="6230853" y="2335639"/>
                  <a:pt x="6159907" y="2275014"/>
                  <a:pt x="5995095" y="2281476"/>
                </a:cubicBezTo>
                <a:cubicBezTo>
                  <a:pt x="5830283" y="2287938"/>
                  <a:pt x="5574369" y="2231745"/>
                  <a:pt x="5440816" y="2281476"/>
                </a:cubicBezTo>
                <a:cubicBezTo>
                  <a:pt x="5307263" y="2331207"/>
                  <a:pt x="5132736" y="2279785"/>
                  <a:pt x="5030650" y="2281476"/>
                </a:cubicBezTo>
                <a:cubicBezTo>
                  <a:pt x="4928564" y="2283167"/>
                  <a:pt x="4726618" y="2242626"/>
                  <a:pt x="4476372" y="2281476"/>
                </a:cubicBezTo>
                <a:cubicBezTo>
                  <a:pt x="4226126" y="2320326"/>
                  <a:pt x="4117580" y="2261370"/>
                  <a:pt x="3850037" y="2281476"/>
                </a:cubicBezTo>
                <a:cubicBezTo>
                  <a:pt x="3582494" y="2301582"/>
                  <a:pt x="3440568" y="2249748"/>
                  <a:pt x="3295759" y="2281476"/>
                </a:cubicBezTo>
                <a:cubicBezTo>
                  <a:pt x="3150950" y="2313204"/>
                  <a:pt x="3052510" y="2271579"/>
                  <a:pt x="2957649" y="2281476"/>
                </a:cubicBezTo>
                <a:cubicBezTo>
                  <a:pt x="2862788" y="2291373"/>
                  <a:pt x="2689178" y="2262774"/>
                  <a:pt x="2475427" y="2281476"/>
                </a:cubicBezTo>
                <a:cubicBezTo>
                  <a:pt x="2261676" y="2300178"/>
                  <a:pt x="2076530" y="2278792"/>
                  <a:pt x="1921148" y="2281476"/>
                </a:cubicBezTo>
                <a:cubicBezTo>
                  <a:pt x="1765766" y="2284160"/>
                  <a:pt x="1602226" y="2257759"/>
                  <a:pt x="1510982" y="2281476"/>
                </a:cubicBezTo>
                <a:cubicBezTo>
                  <a:pt x="1419738" y="2305193"/>
                  <a:pt x="1153166" y="2241892"/>
                  <a:pt x="1028760" y="2281476"/>
                </a:cubicBezTo>
                <a:cubicBezTo>
                  <a:pt x="904354" y="2321060"/>
                  <a:pt x="574357" y="2239221"/>
                  <a:pt x="380254" y="2281476"/>
                </a:cubicBezTo>
                <a:cubicBezTo>
                  <a:pt x="171897" y="2308958"/>
                  <a:pt x="11366" y="2101460"/>
                  <a:pt x="0" y="1901222"/>
                </a:cubicBezTo>
                <a:cubicBezTo>
                  <a:pt x="-49786" y="1674860"/>
                  <a:pt x="14554" y="1656212"/>
                  <a:pt x="0" y="1424652"/>
                </a:cubicBezTo>
                <a:cubicBezTo>
                  <a:pt x="-14554" y="1193092"/>
                  <a:pt x="42361" y="1084367"/>
                  <a:pt x="0" y="902453"/>
                </a:cubicBezTo>
                <a:cubicBezTo>
                  <a:pt x="-42361" y="720539"/>
                  <a:pt x="39352" y="586841"/>
                  <a:pt x="0" y="38025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3333CC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804508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giải </a:t>
            </a:r>
          </a:p>
          <a:p>
            <a:pPr algn="ctr"/>
            <a:r>
              <a:rPr lang="en-US" sz="3200" b="1">
                <a:solidFill>
                  <a:srgbClr val="FF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vịt xuống ao bơi là:</a:t>
            </a:r>
          </a:p>
          <a:p>
            <a:pPr algn="ctr"/>
            <a:r>
              <a:rPr lang="en-US" sz="3200" b="1">
                <a:solidFill>
                  <a:srgbClr val="FF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 – 24 = 40 (con vịt)</a:t>
            </a:r>
          </a:p>
          <a:p>
            <a:pPr algn="ctr"/>
            <a:r>
              <a:rPr lang="en-US" sz="3200" b="1">
                <a:solidFill>
                  <a:srgbClr val="FF00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 số: 40 con vịt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B7592A7-5FFE-0DEC-8553-D053683944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" y="2438400"/>
            <a:ext cx="5143537" cy="4489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379980-2CA7-F7A5-4245-3B97CFC214D6}"/>
              </a:ext>
            </a:extLst>
          </p:cNvPr>
          <p:cNvSpPr txBox="1"/>
          <p:nvPr/>
        </p:nvSpPr>
        <p:spPr>
          <a:xfrm>
            <a:off x="631415" y="3180964"/>
            <a:ext cx="41574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Số con vịt xuống ao bơi = </a:t>
            </a:r>
            <a:endParaRPr lang="en-US" sz="24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pPr algn="ctr"/>
            <a:r>
              <a:rPr lang="vi-VN" sz="24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Số con vịt lúc đầu – Số con vịt còn lại trên bờ</a:t>
            </a:r>
            <a:endParaRPr lang="en-US" sz="240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3074" name="Picture 2" descr="Rubber duck family vector drawing | Free SVG">
            <a:extLst>
              <a:ext uri="{FF2B5EF4-FFF2-40B4-BE49-F238E27FC236}">
                <a16:creationId xmlns:a16="http://schemas.microsoft.com/office/drawing/2014/main" xmlns="" id="{DC458942-96C7-10A9-0BC6-F7F1106B1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5" b="24359"/>
          <a:stretch/>
        </p:blipFill>
        <p:spPr bwMode="auto">
          <a:xfrm>
            <a:off x="5753827" y="1962222"/>
            <a:ext cx="5143536" cy="241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2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29D38E9D-18C5-4AF4-99D5-214C19E91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20" y="0"/>
            <a:ext cx="4394222" cy="62015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85316BF-6FC8-4703-AD93-8167035B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871" y="2062594"/>
            <a:ext cx="3779520" cy="207633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800" kern="1200">
                <a:solidFill>
                  <a:srgbClr val="FF0000"/>
                </a:solidFill>
                <a:latin typeface="Sigmar One" panose="00000500000000000000" pitchFamily="2" charset="0"/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275505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0EF98F-4C52-441C-8945-66EC6CEB5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599" y="63131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1" kern="1200">
                <a:solidFill>
                  <a:srgbClr val="0070C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170E346-B98B-43A6-A4DA-D36FF63284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Hình ảnh động powerpoint tạm biệt sinh động nhất">
            <a:extLst>
              <a:ext uri="{FF2B5EF4-FFF2-40B4-BE49-F238E27FC236}">
                <a16:creationId xmlns:a16="http://schemas.microsoft.com/office/drawing/2014/main" xmlns="" id="{4261B339-B4D2-4F6D-963E-0E55EF112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8883" y="1563998"/>
            <a:ext cx="6356713" cy="44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0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sói">
            <a:extLst>
              <a:ext uri="{FF2B5EF4-FFF2-40B4-BE49-F238E27FC236}">
                <a16:creationId xmlns:a16="http://schemas.microsoft.com/office/drawing/2014/main" xmlns="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49" y="4164722"/>
            <a:ext cx="891231" cy="1364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5751" y="4494375"/>
            <a:ext cx="2189016" cy="11483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24" y="4202608"/>
            <a:ext cx="1203345" cy="1148310"/>
          </a:xfrm>
          <a:prstGeom prst="rect">
            <a:avLst/>
          </a:prstGeom>
        </p:spPr>
      </p:pic>
      <p:pic>
        <p:nvPicPr>
          <p:cNvPr id="2" name="Nhạc nền">
            <a:hlinkClick r:id="" action="ppaction://media"/>
            <a:extLst>
              <a:ext uri="{FF2B5EF4-FFF2-40B4-BE49-F238E27FC236}">
                <a16:creationId xmlns:a16="http://schemas.microsoft.com/office/drawing/2014/main" xmlns="" id="{D60A17EE-BB6B-42C8-91B7-542E9F09E0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2276" y="5886272"/>
            <a:ext cx="609600" cy="609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B13B357-6449-4FA1-8C80-15E070965CDE}"/>
              </a:ext>
            </a:extLst>
          </p:cNvPr>
          <p:cNvSpPr/>
          <p:nvPr/>
        </p:nvSpPr>
        <p:spPr>
          <a:xfrm>
            <a:off x="1916598" y="716309"/>
            <a:ext cx="778129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i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Đưa cừu sang sông</a:t>
            </a:r>
            <a:endParaRPr lang="en-US" sz="6600" b="1" i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075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BFB8975-4985-401E-8D6B-D9663125FB4F}"/>
              </a:ext>
            </a:extLst>
          </p:cNvPr>
          <p:cNvGrpSpPr/>
          <p:nvPr/>
        </p:nvGrpSpPr>
        <p:grpSpPr>
          <a:xfrm>
            <a:off x="12192000" y="-109046"/>
            <a:ext cx="4099599" cy="2737945"/>
            <a:chOff x="7994519" y="129978"/>
            <a:chExt cx="4032955" cy="26790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CA69FE9-25F2-4F12-BE11-33C5A21F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519" y="129978"/>
              <a:ext cx="4032955" cy="26790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7054E88-60C2-4DCD-93F1-64F41F17B2D0}"/>
                </a:ext>
              </a:extLst>
            </p:cNvPr>
            <p:cNvGrpSpPr/>
            <p:nvPr/>
          </p:nvGrpSpPr>
          <p:grpSpPr>
            <a:xfrm>
              <a:off x="9485951" y="178468"/>
              <a:ext cx="1243459" cy="593508"/>
              <a:chOff x="9485951" y="178468"/>
              <a:chExt cx="1243459" cy="5935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833A029A-9F9E-42F2-A8EB-3815E9DBE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5951" y="178468"/>
                <a:ext cx="1197466" cy="59350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325902B0-6E5A-4769-989A-9F0719C7BEEE}"/>
                  </a:ext>
                </a:extLst>
              </p:cNvPr>
              <p:cNvSpPr txBox="1"/>
              <p:nvPr/>
            </p:nvSpPr>
            <p:spPr>
              <a:xfrm>
                <a:off x="9522570" y="318812"/>
                <a:ext cx="12068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</a:p>
            </p:txBody>
          </p:sp>
        </p:grpSp>
      </p:grpSp>
      <p:pic>
        <p:nvPicPr>
          <p:cNvPr id="9" name="sói">
            <a:extLst>
              <a:ext uri="{FF2B5EF4-FFF2-40B4-BE49-F238E27FC236}">
                <a16:creationId xmlns:a16="http://schemas.microsoft.com/office/drawing/2014/main" xmlns="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49" y="4164722"/>
            <a:ext cx="891231" cy="1364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5751" y="4494375"/>
            <a:ext cx="2189016" cy="11483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94DC9D-8F2D-4CAE-9945-F13062ADA006}"/>
              </a:ext>
            </a:extLst>
          </p:cNvPr>
          <p:cNvSpPr txBox="1"/>
          <p:nvPr/>
        </p:nvSpPr>
        <p:spPr>
          <a:xfrm>
            <a:off x="8172451" y="632620"/>
            <a:ext cx="3786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100 + 29 = ?</a:t>
            </a:r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Đáp án A - sai">
            <a:extLst>
              <a:ext uri="{FF2B5EF4-FFF2-40B4-BE49-F238E27FC236}">
                <a16:creationId xmlns:a16="http://schemas.microsoft.com/office/drawing/2014/main" xmlns="" id="{A2E784D5-1A36-4E12-AB6E-1B20B5651C23}"/>
              </a:ext>
            </a:extLst>
          </p:cNvPr>
          <p:cNvSpPr/>
          <p:nvPr/>
        </p:nvSpPr>
        <p:spPr>
          <a:xfrm>
            <a:off x="8650720" y="1352498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128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Đáp án B - sai">
            <a:extLst>
              <a:ext uri="{FF2B5EF4-FFF2-40B4-BE49-F238E27FC236}">
                <a16:creationId xmlns:a16="http://schemas.microsoft.com/office/drawing/2014/main" xmlns="" id="{F3B9CABC-09C1-4403-ABB4-B0904987EAD4}"/>
              </a:ext>
            </a:extLst>
          </p:cNvPr>
          <p:cNvSpPr/>
          <p:nvPr/>
        </p:nvSpPr>
        <p:spPr>
          <a:xfrm>
            <a:off x="10275798" y="1328429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đáp án C đúng">
            <a:extLst>
              <a:ext uri="{FF2B5EF4-FFF2-40B4-BE49-F238E27FC236}">
                <a16:creationId xmlns:a16="http://schemas.microsoft.com/office/drawing/2014/main" xmlns="" id="{6CCE0576-D16D-4296-BF0C-BCE416947C00}"/>
              </a:ext>
            </a:extLst>
          </p:cNvPr>
          <p:cNvSpPr/>
          <p:nvPr/>
        </p:nvSpPr>
        <p:spPr>
          <a:xfrm>
            <a:off x="8650720" y="1938183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129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đáp án D sai">
            <a:extLst>
              <a:ext uri="{FF2B5EF4-FFF2-40B4-BE49-F238E27FC236}">
                <a16:creationId xmlns:a16="http://schemas.microsoft.com/office/drawing/2014/main" xmlns="" id="{E3BF891B-6602-47B3-8030-818215C79975}"/>
              </a:ext>
            </a:extLst>
          </p:cNvPr>
          <p:cNvSpPr/>
          <p:nvPr/>
        </p:nvSpPr>
        <p:spPr>
          <a:xfrm>
            <a:off x="10275798" y="1938183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cừu">
            <a:extLst>
              <a:ext uri="{FF2B5EF4-FFF2-40B4-BE49-F238E27FC236}">
                <a16:creationId xmlns:a16="http://schemas.microsoft.com/office/drawing/2014/main" xmlns="" id="{E4D88ADD-C3D2-4210-A124-88B455ACBD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950" y="4784066"/>
            <a:ext cx="673397" cy="10522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38" y="4535849"/>
            <a:ext cx="1102696" cy="10522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7E24C5E-53E2-45D4-81EA-D6B4E06F1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89" y="5165493"/>
            <a:ext cx="2189016" cy="1148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6F6719E-9434-4AC0-B22F-04C907AA41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674" y="4877957"/>
            <a:ext cx="674433" cy="10522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C719BB7-BB42-453D-BE63-1FA8240275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5" y="187082"/>
            <a:ext cx="646362" cy="511748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C8CC581-7134-4DBE-80F8-6ABDAFA324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589" y="5930221"/>
            <a:ext cx="353411" cy="521702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2F44C29-6F4E-44C4-BE82-AC9D9023EF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8934" y="5930221"/>
            <a:ext cx="353411" cy="5217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EEC4011-6008-4BC7-B7B4-336AED9CFF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53" y="-4354514"/>
            <a:ext cx="4648888" cy="43337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6E0731E-8357-42CB-9A11-6D9F5DB9E0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55" y="-4179496"/>
            <a:ext cx="3225612" cy="255383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CB0A934-1CBC-4F9A-A0B1-CC67D60B7B99}"/>
              </a:ext>
            </a:extLst>
          </p:cNvPr>
          <p:cNvSpPr/>
          <p:nvPr/>
        </p:nvSpPr>
        <p:spPr>
          <a:xfrm>
            <a:off x="4787470" y="-1452643"/>
            <a:ext cx="4036454" cy="7463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2000" b="1" cap="none" spc="0" dirty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  <a:endParaRPr lang="en-US" sz="2000" b="1" cap="none" spc="0" dirty="0">
              <a:ln w="6600">
                <a:solidFill>
                  <a:srgbClr val="D7493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05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ói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ừu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34336 0.01783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29921 0.0182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90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30586 0.0141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BFB8975-4985-401E-8D6B-D9663125FB4F}"/>
              </a:ext>
            </a:extLst>
          </p:cNvPr>
          <p:cNvGrpSpPr/>
          <p:nvPr/>
        </p:nvGrpSpPr>
        <p:grpSpPr>
          <a:xfrm>
            <a:off x="12185313" y="-95250"/>
            <a:ext cx="4648887" cy="2854367"/>
            <a:chOff x="7994519" y="129978"/>
            <a:chExt cx="4032955" cy="26790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CA69FE9-25F2-4F12-BE11-33C5A21F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519" y="129978"/>
              <a:ext cx="4032955" cy="26790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7054E88-60C2-4DCD-93F1-64F41F17B2D0}"/>
                </a:ext>
              </a:extLst>
            </p:cNvPr>
            <p:cNvGrpSpPr/>
            <p:nvPr/>
          </p:nvGrpSpPr>
          <p:grpSpPr>
            <a:xfrm>
              <a:off x="9485951" y="178468"/>
              <a:ext cx="1243459" cy="593508"/>
              <a:chOff x="9485951" y="178468"/>
              <a:chExt cx="1243459" cy="5935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833A029A-9F9E-42F2-A8EB-3815E9DBE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5951" y="178468"/>
                <a:ext cx="1197466" cy="59350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325902B0-6E5A-4769-989A-9F0719C7BEEE}"/>
                  </a:ext>
                </a:extLst>
              </p:cNvPr>
              <p:cNvSpPr txBox="1"/>
              <p:nvPr/>
            </p:nvSpPr>
            <p:spPr>
              <a:xfrm>
                <a:off x="9522570" y="318812"/>
                <a:ext cx="12068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</a:p>
            </p:txBody>
          </p:sp>
        </p:grpSp>
      </p:grpSp>
      <p:pic>
        <p:nvPicPr>
          <p:cNvPr id="9" name="sói">
            <a:extLst>
              <a:ext uri="{FF2B5EF4-FFF2-40B4-BE49-F238E27FC236}">
                <a16:creationId xmlns:a16="http://schemas.microsoft.com/office/drawing/2014/main" xmlns="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49" y="4164722"/>
            <a:ext cx="891231" cy="1364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5751" y="4494375"/>
            <a:ext cx="2189016" cy="11483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94DC9D-8F2D-4CAE-9945-F13062ADA006}"/>
              </a:ext>
            </a:extLst>
          </p:cNvPr>
          <p:cNvSpPr txBox="1"/>
          <p:nvPr/>
        </p:nvSpPr>
        <p:spPr>
          <a:xfrm>
            <a:off x="8001001" y="422595"/>
            <a:ext cx="399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Số liền trước 310 là số ….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Đáp án A - sai">
            <a:extLst>
              <a:ext uri="{FF2B5EF4-FFF2-40B4-BE49-F238E27FC236}">
                <a16:creationId xmlns:a16="http://schemas.microsoft.com/office/drawing/2014/main" xmlns="" id="{A2E784D5-1A36-4E12-AB6E-1B20B5651C23}"/>
              </a:ext>
            </a:extLst>
          </p:cNvPr>
          <p:cNvSpPr/>
          <p:nvPr/>
        </p:nvSpPr>
        <p:spPr>
          <a:xfrm>
            <a:off x="8553321" y="1349598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B - sai">
            <a:extLst>
              <a:ext uri="{FF2B5EF4-FFF2-40B4-BE49-F238E27FC236}">
                <a16:creationId xmlns:a16="http://schemas.microsoft.com/office/drawing/2014/main" xmlns="" id="{F3B9CABC-09C1-4403-ABB4-B0904987EAD4}"/>
              </a:ext>
            </a:extLst>
          </p:cNvPr>
          <p:cNvSpPr/>
          <p:nvPr/>
        </p:nvSpPr>
        <p:spPr>
          <a:xfrm>
            <a:off x="10275798" y="1328429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309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đáp án C đúng">
            <a:extLst>
              <a:ext uri="{FF2B5EF4-FFF2-40B4-BE49-F238E27FC236}">
                <a16:creationId xmlns:a16="http://schemas.microsoft.com/office/drawing/2014/main" xmlns="" id="{6CCE0576-D16D-4296-BF0C-BCE416947C00}"/>
              </a:ext>
            </a:extLst>
          </p:cNvPr>
          <p:cNvSpPr/>
          <p:nvPr/>
        </p:nvSpPr>
        <p:spPr>
          <a:xfrm>
            <a:off x="8650720" y="1938183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đáp án D sai">
            <a:extLst>
              <a:ext uri="{FF2B5EF4-FFF2-40B4-BE49-F238E27FC236}">
                <a16:creationId xmlns:a16="http://schemas.microsoft.com/office/drawing/2014/main" xmlns="" id="{E3BF891B-6602-47B3-8030-818215C79975}"/>
              </a:ext>
            </a:extLst>
          </p:cNvPr>
          <p:cNvSpPr/>
          <p:nvPr/>
        </p:nvSpPr>
        <p:spPr>
          <a:xfrm>
            <a:off x="10253057" y="1938183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311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cừu">
            <a:extLst>
              <a:ext uri="{FF2B5EF4-FFF2-40B4-BE49-F238E27FC236}">
                <a16:creationId xmlns:a16="http://schemas.microsoft.com/office/drawing/2014/main" xmlns="" id="{E4D88ADD-C3D2-4210-A124-88B455ACBD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950" y="4784066"/>
            <a:ext cx="673397" cy="10522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38" y="4535849"/>
            <a:ext cx="1102696" cy="10522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7E24C5E-53E2-45D4-81EA-D6B4E06F1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89" y="5165493"/>
            <a:ext cx="2189016" cy="1148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6F6719E-9434-4AC0-B22F-04C907AA41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674" y="4877957"/>
            <a:ext cx="674433" cy="10522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C719BB7-BB42-453D-BE63-1FA8240275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5" y="187082"/>
            <a:ext cx="646362" cy="511748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C8CC581-7134-4DBE-80F8-6ABDAFA324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589" y="5930221"/>
            <a:ext cx="353411" cy="521702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2F44C29-6F4E-44C4-BE82-AC9D9023EF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8934" y="5930221"/>
            <a:ext cx="353411" cy="5217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EEC4011-6008-4BC7-B7B4-336AED9CFF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53" y="-4354514"/>
            <a:ext cx="4648888" cy="43337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6E0731E-8357-42CB-9A11-6D9F5DB9E0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55" y="-4179496"/>
            <a:ext cx="3225612" cy="255383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CB0A934-1CBC-4F9A-A0B1-CC67D60B7B99}"/>
              </a:ext>
            </a:extLst>
          </p:cNvPr>
          <p:cNvSpPr/>
          <p:nvPr/>
        </p:nvSpPr>
        <p:spPr>
          <a:xfrm>
            <a:off x="4787470" y="-1452643"/>
            <a:ext cx="4036454" cy="7463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2000" b="1" cap="none" spc="0" dirty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  <a:endParaRPr lang="en-US" sz="2000" b="1" cap="none" spc="0" dirty="0">
              <a:ln w="6600">
                <a:solidFill>
                  <a:srgbClr val="D7493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CA5C3B4-D683-4054-9D33-AC424442DB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18" y="4321014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E370E96-B3A7-4ABE-807C-26A09EB5B1D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37" y="187082"/>
            <a:ext cx="646362" cy="511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466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ói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ừu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38125 -0.0081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29921 0.0182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90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30586 0.0141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BFB8975-4985-401E-8D6B-D9663125FB4F}"/>
              </a:ext>
            </a:extLst>
          </p:cNvPr>
          <p:cNvGrpSpPr/>
          <p:nvPr/>
        </p:nvGrpSpPr>
        <p:grpSpPr>
          <a:xfrm>
            <a:off x="12192000" y="-66491"/>
            <a:ext cx="4545241" cy="2679060"/>
            <a:chOff x="7927875" y="172532"/>
            <a:chExt cx="4545241" cy="26790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CA69FE9-25F2-4F12-BE11-33C5A21F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7875" y="172532"/>
              <a:ext cx="4545241" cy="26790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7054E88-60C2-4DCD-93F1-64F41F17B2D0}"/>
                </a:ext>
              </a:extLst>
            </p:cNvPr>
            <p:cNvGrpSpPr/>
            <p:nvPr/>
          </p:nvGrpSpPr>
          <p:grpSpPr>
            <a:xfrm>
              <a:off x="9485951" y="178468"/>
              <a:ext cx="1243459" cy="593508"/>
              <a:chOff x="9485951" y="178468"/>
              <a:chExt cx="1243459" cy="5935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833A029A-9F9E-42F2-A8EB-3815E9DBE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5951" y="178468"/>
                <a:ext cx="1197466" cy="59350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325902B0-6E5A-4769-989A-9F0719C7BEEE}"/>
                  </a:ext>
                </a:extLst>
              </p:cNvPr>
              <p:cNvSpPr txBox="1"/>
              <p:nvPr/>
            </p:nvSpPr>
            <p:spPr>
              <a:xfrm>
                <a:off x="9522570" y="318812"/>
                <a:ext cx="12068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</a:p>
            </p:txBody>
          </p:sp>
        </p:grpSp>
      </p:grpSp>
      <p:pic>
        <p:nvPicPr>
          <p:cNvPr id="9" name="sói">
            <a:extLst>
              <a:ext uri="{FF2B5EF4-FFF2-40B4-BE49-F238E27FC236}">
                <a16:creationId xmlns:a16="http://schemas.microsoft.com/office/drawing/2014/main" xmlns="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49" y="4164722"/>
            <a:ext cx="891231" cy="1364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5751" y="4494375"/>
            <a:ext cx="2189016" cy="11483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94DC9D-8F2D-4CAE-9945-F13062ADA006}"/>
              </a:ext>
            </a:extLst>
          </p:cNvPr>
          <p:cNvSpPr txBox="1"/>
          <p:nvPr/>
        </p:nvSpPr>
        <p:spPr>
          <a:xfrm>
            <a:off x="7900205" y="632620"/>
            <a:ext cx="4058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3: Số nào lớn nhất trong các số: 707; 608; 444; 999</a:t>
            </a:r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Đáp án A - sai">
            <a:extLst>
              <a:ext uri="{FF2B5EF4-FFF2-40B4-BE49-F238E27FC236}">
                <a16:creationId xmlns:a16="http://schemas.microsoft.com/office/drawing/2014/main" xmlns="" id="{A2E784D5-1A36-4E12-AB6E-1B20B5651C23}"/>
              </a:ext>
            </a:extLst>
          </p:cNvPr>
          <p:cNvSpPr/>
          <p:nvPr/>
        </p:nvSpPr>
        <p:spPr>
          <a:xfrm>
            <a:off x="8650720" y="1352498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B - sai">
            <a:extLst>
              <a:ext uri="{FF2B5EF4-FFF2-40B4-BE49-F238E27FC236}">
                <a16:creationId xmlns:a16="http://schemas.microsoft.com/office/drawing/2014/main" xmlns="" id="{F3B9CABC-09C1-4403-ABB4-B0904987EAD4}"/>
              </a:ext>
            </a:extLst>
          </p:cNvPr>
          <p:cNvSpPr/>
          <p:nvPr/>
        </p:nvSpPr>
        <p:spPr>
          <a:xfrm>
            <a:off x="10275798" y="1328429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444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C đúng">
            <a:extLst>
              <a:ext uri="{FF2B5EF4-FFF2-40B4-BE49-F238E27FC236}">
                <a16:creationId xmlns:a16="http://schemas.microsoft.com/office/drawing/2014/main" xmlns="" id="{6CCE0576-D16D-4296-BF0C-BCE416947C00}"/>
              </a:ext>
            </a:extLst>
          </p:cNvPr>
          <p:cNvSpPr/>
          <p:nvPr/>
        </p:nvSpPr>
        <p:spPr>
          <a:xfrm>
            <a:off x="8650720" y="1938183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608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đáp án D sai">
            <a:extLst>
              <a:ext uri="{FF2B5EF4-FFF2-40B4-BE49-F238E27FC236}">
                <a16:creationId xmlns:a16="http://schemas.microsoft.com/office/drawing/2014/main" xmlns="" id="{E3BF891B-6602-47B3-8030-818215C79975}"/>
              </a:ext>
            </a:extLst>
          </p:cNvPr>
          <p:cNvSpPr/>
          <p:nvPr/>
        </p:nvSpPr>
        <p:spPr>
          <a:xfrm>
            <a:off x="10275798" y="1938183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707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cừu">
            <a:extLst>
              <a:ext uri="{FF2B5EF4-FFF2-40B4-BE49-F238E27FC236}">
                <a16:creationId xmlns:a16="http://schemas.microsoft.com/office/drawing/2014/main" xmlns="" id="{E4D88ADD-C3D2-4210-A124-88B455ACBD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950" y="4784066"/>
            <a:ext cx="673397" cy="10522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38" y="4542398"/>
            <a:ext cx="1102696" cy="10522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7E24C5E-53E2-45D4-81EA-D6B4E06F1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89" y="5165493"/>
            <a:ext cx="2189016" cy="1148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6F6719E-9434-4AC0-B22F-04C907AA41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674" y="4877957"/>
            <a:ext cx="674433" cy="10522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C719BB7-BB42-453D-BE63-1FA8240275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5" y="187082"/>
            <a:ext cx="646362" cy="511748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C8CC581-7134-4DBE-80F8-6ABDAFA324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589" y="5930221"/>
            <a:ext cx="353411" cy="521702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2F44C29-6F4E-44C4-BE82-AC9D9023EF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8934" y="5930221"/>
            <a:ext cx="353411" cy="5217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EEC4011-6008-4BC7-B7B4-336AED9CFF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53" y="-4354514"/>
            <a:ext cx="4648888" cy="43337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6E0731E-8357-42CB-9A11-6D9F5DB9E0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55" y="-4179496"/>
            <a:ext cx="3225612" cy="255383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CB0A934-1CBC-4F9A-A0B1-CC67D60B7B99}"/>
              </a:ext>
            </a:extLst>
          </p:cNvPr>
          <p:cNvSpPr/>
          <p:nvPr/>
        </p:nvSpPr>
        <p:spPr>
          <a:xfrm>
            <a:off x="4787470" y="-1452643"/>
            <a:ext cx="4036454" cy="7463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2000" b="1" cap="none" spc="0" dirty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  <a:endParaRPr lang="en-US" sz="2000" b="1" cap="none" spc="0" dirty="0">
              <a:ln w="6600">
                <a:solidFill>
                  <a:srgbClr val="D7493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CA5C3B4-D683-4054-9D33-AC424442DB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7" y="4351825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E370E96-B3A7-4ABE-807C-26A09EB5B1D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876" y="187082"/>
            <a:ext cx="646362" cy="5117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D3971D6A-6C49-4B9B-8C9C-53E227C399B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14" y="187082"/>
            <a:ext cx="646362" cy="5117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22AC3CB-C1F6-484E-97F4-466057EEC8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6" y="4257934"/>
            <a:ext cx="1102696" cy="1052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4252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ói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ừu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0.01157 L -0.37461 0.02592 " pathEditMode="relative" rAng="0" ptsTypes="AA">
                                      <p:cBhvr>
                                        <p:cTn id="14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2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29921 0.0182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90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30586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50"/>
                            </p:stCondLst>
                            <p:childTnLst>
                              <p:par>
                                <p:cTn id="6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9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BFB8975-4985-401E-8D6B-D9663125FB4F}"/>
              </a:ext>
            </a:extLst>
          </p:cNvPr>
          <p:cNvGrpSpPr/>
          <p:nvPr/>
        </p:nvGrpSpPr>
        <p:grpSpPr>
          <a:xfrm>
            <a:off x="12227102" y="-60579"/>
            <a:ext cx="4635998" cy="2679954"/>
            <a:chOff x="7994519" y="129978"/>
            <a:chExt cx="4032955" cy="26790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CA69FE9-25F2-4F12-BE11-33C5A21F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519" y="129978"/>
              <a:ext cx="4032955" cy="26790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7054E88-60C2-4DCD-93F1-64F41F17B2D0}"/>
                </a:ext>
              </a:extLst>
            </p:cNvPr>
            <p:cNvGrpSpPr/>
            <p:nvPr/>
          </p:nvGrpSpPr>
          <p:grpSpPr>
            <a:xfrm>
              <a:off x="9485951" y="178468"/>
              <a:ext cx="1243459" cy="593508"/>
              <a:chOff x="9485951" y="178468"/>
              <a:chExt cx="1243459" cy="5935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833A029A-9F9E-42F2-A8EB-3815E9DBE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5951" y="178468"/>
                <a:ext cx="1197466" cy="59350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325902B0-6E5A-4769-989A-9F0719C7BEEE}"/>
                  </a:ext>
                </a:extLst>
              </p:cNvPr>
              <p:cNvSpPr txBox="1"/>
              <p:nvPr/>
            </p:nvSpPr>
            <p:spPr>
              <a:xfrm>
                <a:off x="9522570" y="318812"/>
                <a:ext cx="12068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</a:p>
            </p:txBody>
          </p:sp>
        </p:grpSp>
      </p:grpSp>
      <p:pic>
        <p:nvPicPr>
          <p:cNvPr id="9" name="sói">
            <a:extLst>
              <a:ext uri="{FF2B5EF4-FFF2-40B4-BE49-F238E27FC236}">
                <a16:creationId xmlns:a16="http://schemas.microsoft.com/office/drawing/2014/main" xmlns="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49" y="4164722"/>
            <a:ext cx="891231" cy="1364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5751" y="4494375"/>
            <a:ext cx="2189016" cy="11483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94DC9D-8F2D-4CAE-9945-F13062ADA006}"/>
              </a:ext>
            </a:extLst>
          </p:cNvPr>
          <p:cNvSpPr txBox="1"/>
          <p:nvPr/>
        </p:nvSpPr>
        <p:spPr>
          <a:xfrm>
            <a:off x="8896350" y="632620"/>
            <a:ext cx="306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/>
              <a:t>4:  960 + 40 = ?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A - sai">
            <a:extLst>
              <a:ext uri="{FF2B5EF4-FFF2-40B4-BE49-F238E27FC236}">
                <a16:creationId xmlns:a16="http://schemas.microsoft.com/office/drawing/2014/main" xmlns="" id="{A2E784D5-1A36-4E12-AB6E-1B20B5651C23}"/>
              </a:ext>
            </a:extLst>
          </p:cNvPr>
          <p:cNvSpPr/>
          <p:nvPr/>
        </p:nvSpPr>
        <p:spPr>
          <a:xfrm>
            <a:off x="8650720" y="1352498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Đáp án B - sai">
            <a:extLst>
              <a:ext uri="{FF2B5EF4-FFF2-40B4-BE49-F238E27FC236}">
                <a16:creationId xmlns:a16="http://schemas.microsoft.com/office/drawing/2014/main" xmlns="" id="{F3B9CABC-09C1-4403-ABB4-B0904987EAD4}"/>
              </a:ext>
            </a:extLst>
          </p:cNvPr>
          <p:cNvSpPr/>
          <p:nvPr/>
        </p:nvSpPr>
        <p:spPr>
          <a:xfrm>
            <a:off x="10275798" y="1328429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C đúng">
            <a:extLst>
              <a:ext uri="{FF2B5EF4-FFF2-40B4-BE49-F238E27FC236}">
                <a16:creationId xmlns:a16="http://schemas.microsoft.com/office/drawing/2014/main" xmlns="" id="{6CCE0576-D16D-4296-BF0C-BCE416947C00}"/>
              </a:ext>
            </a:extLst>
          </p:cNvPr>
          <p:cNvSpPr/>
          <p:nvPr/>
        </p:nvSpPr>
        <p:spPr>
          <a:xfrm>
            <a:off x="8650720" y="1938183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490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đáp án D sai">
            <a:extLst>
              <a:ext uri="{FF2B5EF4-FFF2-40B4-BE49-F238E27FC236}">
                <a16:creationId xmlns:a16="http://schemas.microsoft.com/office/drawing/2014/main" xmlns="" id="{E3BF891B-6602-47B3-8030-818215C79975}"/>
              </a:ext>
            </a:extLst>
          </p:cNvPr>
          <p:cNvSpPr/>
          <p:nvPr/>
        </p:nvSpPr>
        <p:spPr>
          <a:xfrm>
            <a:off x="10268784" y="1938183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1 000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cừu">
            <a:extLst>
              <a:ext uri="{FF2B5EF4-FFF2-40B4-BE49-F238E27FC236}">
                <a16:creationId xmlns:a16="http://schemas.microsoft.com/office/drawing/2014/main" xmlns="" id="{E4D88ADD-C3D2-4210-A124-88B455ACBD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950" y="4784066"/>
            <a:ext cx="673397" cy="10522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38" y="4542398"/>
            <a:ext cx="1102696" cy="10522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7E24C5E-53E2-45D4-81EA-D6B4E06F1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89" y="5165493"/>
            <a:ext cx="2189016" cy="1148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6F6719E-9434-4AC0-B22F-04C907AA41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674" y="4877957"/>
            <a:ext cx="674433" cy="10522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C719BB7-BB42-453D-BE63-1FA8240275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5" y="187082"/>
            <a:ext cx="646362" cy="511748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C8CC581-7134-4DBE-80F8-6ABDAFA324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589" y="5930221"/>
            <a:ext cx="353411" cy="521702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2F44C29-6F4E-44C4-BE82-AC9D9023EF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8934" y="5930221"/>
            <a:ext cx="353411" cy="5217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EEC4011-6008-4BC7-B7B4-336AED9CFF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53" y="-4354514"/>
            <a:ext cx="4648888" cy="43337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6E0731E-8357-42CB-9A11-6D9F5DB9E0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55" y="-4179496"/>
            <a:ext cx="3225612" cy="255383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CB0A934-1CBC-4F9A-A0B1-CC67D60B7B99}"/>
              </a:ext>
            </a:extLst>
          </p:cNvPr>
          <p:cNvSpPr/>
          <p:nvPr/>
        </p:nvSpPr>
        <p:spPr>
          <a:xfrm>
            <a:off x="4787470" y="-1452643"/>
            <a:ext cx="4036454" cy="7463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2000" b="1" cap="none" spc="0" dirty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  <a:endParaRPr lang="en-US" sz="2000" b="1" cap="none" spc="0" dirty="0">
              <a:ln w="6600">
                <a:solidFill>
                  <a:srgbClr val="D7493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CA5C3B4-D683-4054-9D33-AC424442DB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7" y="4351825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E370E96-B3A7-4ABE-807C-26A09EB5B1D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876" y="187082"/>
            <a:ext cx="646362" cy="5117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D3971D6A-6C49-4B9B-8C9C-53E227C399B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07" y="144006"/>
            <a:ext cx="646362" cy="5117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22AC3CB-C1F6-484E-97F4-466057EEC8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6" y="4257934"/>
            <a:ext cx="1102696" cy="10522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A112B83-28E2-4393-AE2D-F112EFDAD29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01" y="5003439"/>
            <a:ext cx="1102696" cy="10522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05D2BD5-A66A-446A-B7AE-4C63D4F5DBC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02" y="187082"/>
            <a:ext cx="646362" cy="511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1989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ói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ừu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3655 0.01875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29921 0.0182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90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30586 0.0141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BFB8975-4985-401E-8D6B-D9663125FB4F}"/>
              </a:ext>
            </a:extLst>
          </p:cNvPr>
          <p:cNvGrpSpPr/>
          <p:nvPr/>
        </p:nvGrpSpPr>
        <p:grpSpPr>
          <a:xfrm>
            <a:off x="12227102" y="-20738"/>
            <a:ext cx="4716764" cy="2679060"/>
            <a:chOff x="7994519" y="129978"/>
            <a:chExt cx="4032955" cy="26790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CA69FE9-25F2-4F12-BE11-33C5A21F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519" y="129978"/>
              <a:ext cx="4032955" cy="26790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7054E88-60C2-4DCD-93F1-64F41F17B2D0}"/>
                </a:ext>
              </a:extLst>
            </p:cNvPr>
            <p:cNvGrpSpPr/>
            <p:nvPr/>
          </p:nvGrpSpPr>
          <p:grpSpPr>
            <a:xfrm>
              <a:off x="9485951" y="178468"/>
              <a:ext cx="1243459" cy="593508"/>
              <a:chOff x="9485951" y="178468"/>
              <a:chExt cx="1243459" cy="5935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833A029A-9F9E-42F2-A8EB-3815E9DBE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5951" y="178468"/>
                <a:ext cx="1197466" cy="59350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325902B0-6E5A-4769-989A-9F0719C7BEEE}"/>
                  </a:ext>
                </a:extLst>
              </p:cNvPr>
              <p:cNvSpPr txBox="1"/>
              <p:nvPr/>
            </p:nvSpPr>
            <p:spPr>
              <a:xfrm>
                <a:off x="9522570" y="318812"/>
                <a:ext cx="12068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</a:p>
            </p:txBody>
          </p:sp>
        </p:grpSp>
      </p:grpSp>
      <p:pic>
        <p:nvPicPr>
          <p:cNvPr id="9" name="sói">
            <a:extLst>
              <a:ext uri="{FF2B5EF4-FFF2-40B4-BE49-F238E27FC236}">
                <a16:creationId xmlns:a16="http://schemas.microsoft.com/office/drawing/2014/main" xmlns="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49" y="4164722"/>
            <a:ext cx="891231" cy="1364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5751" y="4494375"/>
            <a:ext cx="2189016" cy="11483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94DC9D-8F2D-4CAE-9945-F13062ADA006}"/>
              </a:ext>
            </a:extLst>
          </p:cNvPr>
          <p:cNvSpPr txBox="1"/>
          <p:nvPr/>
        </p:nvSpPr>
        <p:spPr>
          <a:xfrm>
            <a:off x="7900205" y="632620"/>
            <a:ext cx="4058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</a:t>
            </a:r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760 – 60 = ?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Đáp án A - sai">
            <a:extLst>
              <a:ext uri="{FF2B5EF4-FFF2-40B4-BE49-F238E27FC236}">
                <a16:creationId xmlns:a16="http://schemas.microsoft.com/office/drawing/2014/main" xmlns="" id="{A2E784D5-1A36-4E12-AB6E-1B20B5651C23}"/>
              </a:ext>
            </a:extLst>
          </p:cNvPr>
          <p:cNvSpPr/>
          <p:nvPr/>
        </p:nvSpPr>
        <p:spPr>
          <a:xfrm>
            <a:off x="8650720" y="1352498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700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B - sai">
            <a:extLst>
              <a:ext uri="{FF2B5EF4-FFF2-40B4-BE49-F238E27FC236}">
                <a16:creationId xmlns:a16="http://schemas.microsoft.com/office/drawing/2014/main" xmlns="" id="{F3B9CABC-09C1-4403-ABB4-B0904987EAD4}"/>
              </a:ext>
            </a:extLst>
          </p:cNvPr>
          <p:cNvSpPr/>
          <p:nvPr/>
        </p:nvSpPr>
        <p:spPr>
          <a:xfrm>
            <a:off x="10275798" y="1328429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760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C đúng">
            <a:extLst>
              <a:ext uri="{FF2B5EF4-FFF2-40B4-BE49-F238E27FC236}">
                <a16:creationId xmlns:a16="http://schemas.microsoft.com/office/drawing/2014/main" xmlns="" id="{6CCE0576-D16D-4296-BF0C-BCE416947C00}"/>
              </a:ext>
            </a:extLst>
          </p:cNvPr>
          <p:cNvSpPr/>
          <p:nvPr/>
        </p:nvSpPr>
        <p:spPr>
          <a:xfrm>
            <a:off x="8650720" y="1938183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770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đáp án D sai">
            <a:extLst>
              <a:ext uri="{FF2B5EF4-FFF2-40B4-BE49-F238E27FC236}">
                <a16:creationId xmlns:a16="http://schemas.microsoft.com/office/drawing/2014/main" xmlns="" id="{E3BF891B-6602-47B3-8030-818215C79975}"/>
              </a:ext>
            </a:extLst>
          </p:cNvPr>
          <p:cNvSpPr/>
          <p:nvPr/>
        </p:nvSpPr>
        <p:spPr>
          <a:xfrm>
            <a:off x="10275798" y="1938183"/>
            <a:ext cx="1437526" cy="480887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cừu">
            <a:extLst>
              <a:ext uri="{FF2B5EF4-FFF2-40B4-BE49-F238E27FC236}">
                <a16:creationId xmlns:a16="http://schemas.microsoft.com/office/drawing/2014/main" xmlns="" id="{E4D88ADD-C3D2-4210-A124-88B455ACBD1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950" y="4784066"/>
            <a:ext cx="673397" cy="10522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38" y="4542398"/>
            <a:ext cx="1102696" cy="10522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7E24C5E-53E2-45D4-81EA-D6B4E06F14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89" y="5165493"/>
            <a:ext cx="2189016" cy="1148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6F6719E-9434-4AC0-B22F-04C907AA41C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674" y="4877957"/>
            <a:ext cx="674433" cy="10522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C719BB7-BB42-453D-BE63-1FA82402754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5" y="187082"/>
            <a:ext cx="646362" cy="511748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C8CC581-7134-4DBE-80F8-6ABDAFA324B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589" y="5930221"/>
            <a:ext cx="353411" cy="521702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2F44C29-6F4E-44C4-BE82-AC9D9023EF7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8934" y="5930221"/>
            <a:ext cx="353411" cy="52170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77F0E7C-1004-415D-B0A9-A1E145B36BAC}"/>
              </a:ext>
            </a:extLst>
          </p:cNvPr>
          <p:cNvGrpSpPr/>
          <p:nvPr/>
        </p:nvGrpSpPr>
        <p:grpSpPr>
          <a:xfrm>
            <a:off x="4481253" y="-4354514"/>
            <a:ext cx="4648888" cy="4333776"/>
            <a:chOff x="4481253" y="-4354514"/>
            <a:chExt cx="4648888" cy="433377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AEEC4011-6008-4BC7-B7B4-336AED9CF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1253" y="-4354514"/>
              <a:ext cx="4648888" cy="433377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96E0731E-8357-42CB-9A11-6D9F5DB9E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155" y="-4179496"/>
              <a:ext cx="3225612" cy="255383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FCB0A934-1CBC-4F9A-A0B1-CC67D60B7B99}"/>
                </a:ext>
              </a:extLst>
            </p:cNvPr>
            <p:cNvSpPr/>
            <p:nvPr/>
          </p:nvSpPr>
          <p:spPr>
            <a:xfrm>
              <a:off x="4787470" y="-1452643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2000" b="1" cap="none" spc="0" dirty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CHIẾN THẮNG</a:t>
              </a:r>
              <a:endParaRPr lang="en-US" sz="2000" b="1" cap="none" spc="0" dirty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CA5C3B4-D683-4054-9D33-AC424442DBB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7" y="4351825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E370E96-B3A7-4ABE-807C-26A09EB5B1D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826" y="187082"/>
            <a:ext cx="646362" cy="5117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D3971D6A-6C49-4B9B-8C9C-53E227C399B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00" y="188137"/>
            <a:ext cx="646362" cy="5117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22AC3CB-C1F6-484E-97F4-466057EEC8B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6" y="4257934"/>
            <a:ext cx="1102696" cy="10522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A112B83-28E2-4393-AE2D-F112EFDAD2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01" y="5003439"/>
            <a:ext cx="1102696" cy="10522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05D2BD5-A66A-446A-B7AE-4C63D4F5DB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69" y="187082"/>
            <a:ext cx="646362" cy="51174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DE77B04-4E45-43B7-9580-ABC4414F41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68" y="4847146"/>
            <a:ext cx="1102696" cy="105226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0808501-1D08-40CD-905B-329C1BEB49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39" y="187082"/>
            <a:ext cx="646362" cy="511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087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ói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ừu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38684 0.00764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49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29921 0.0182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90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30586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50"/>
                            </p:stCondLst>
                            <p:childTnLst>
                              <p:par>
                                <p:cTn id="6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4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95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00534 0.7972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39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D4321D-CFD0-46AD-999F-09A21CA5296F}:2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D4321D-CFD0-46AD-999F-09A21CA5296F}:26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D69D94-AEAE-4021-9F47-3FA81114B7A5}:2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EBC1AC-9BB1-496D-B642-A1376611897C}:2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40CA48-8977-4637-A84B-01AB3F20F681}:26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565F39-7B83-4635-888D-7E57DCBDA384}:2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656</Words>
  <Application>Microsoft Office PowerPoint</Application>
  <PresentationFormat>Custom</PresentationFormat>
  <Paragraphs>159</Paragraphs>
  <Slides>33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Times New Roman</vt:lpstr>
      <vt:lpstr>Tahoma</vt:lpstr>
      <vt:lpstr>Open Sans Extrabold</vt:lpstr>
      <vt:lpstr>Sigmar One</vt:lpstr>
      <vt:lpstr>Open Sans</vt:lpstr>
      <vt:lpstr>Nunito Black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cố,  dặn dò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CỐ, DẶN DÒ</vt:lpstr>
      <vt:lpstr>Hẹn gặp lại các em!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13</cp:revision>
  <dcterms:created xsi:type="dcterms:W3CDTF">2022-03-29T01:15:13Z</dcterms:created>
  <dcterms:modified xsi:type="dcterms:W3CDTF">2024-09-13T01:24:17Z</dcterms:modified>
</cp:coreProperties>
</file>