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Default Extension="fntdata" ContentType="application/x-fontdata"/>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Default Extension="wdp" ContentType="image/vnd.ms-photo"/>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05" r:id="rId3"/>
    <p:sldId id="307" r:id="rId4"/>
    <p:sldId id="314" r:id="rId5"/>
    <p:sldId id="317" r:id="rId6"/>
    <p:sldId id="324" r:id="rId7"/>
    <p:sldId id="322" r:id="rId8"/>
    <p:sldId id="396" r:id="rId9"/>
    <p:sldId id="397" r:id="rId10"/>
    <p:sldId id="325" r:id="rId11"/>
    <p:sldId id="330" r:id="rId12"/>
    <p:sldId id="332" r:id="rId13"/>
    <p:sldId id="333" r:id="rId14"/>
    <p:sldId id="334" r:id="rId15"/>
    <p:sldId id="335" r:id="rId16"/>
    <p:sldId id="340" r:id="rId17"/>
    <p:sldId id="342" r:id="rId18"/>
    <p:sldId id="344" r:id="rId19"/>
    <p:sldId id="345" r:id="rId20"/>
    <p:sldId id="346" r:id="rId21"/>
    <p:sldId id="347" r:id="rId22"/>
    <p:sldId id="348" r:id="rId23"/>
    <p:sldId id="349" r:id="rId24"/>
    <p:sldId id="350" r:id="rId25"/>
    <p:sldId id="351" r:id="rId26"/>
    <p:sldId id="352" r:id="rId27"/>
    <p:sldId id="353" r:id="rId28"/>
    <p:sldId id="356" r:id="rId29"/>
    <p:sldId id="360" r:id="rId30"/>
    <p:sldId id="361" r:id="rId31"/>
    <p:sldId id="362" r:id="rId32"/>
    <p:sldId id="364" r:id="rId33"/>
    <p:sldId id="393" r:id="rId34"/>
    <p:sldId id="385" r:id="rId35"/>
    <p:sldId id="388" r:id="rId36"/>
    <p:sldId id="392" r:id="rId37"/>
  </p:sldIdLst>
  <p:sldSz cx="12192000" cy="6858000"/>
  <p:notesSz cx="6858000" cy="9144000"/>
  <p:embeddedFontLst>
    <p:embeddedFont>
      <p:font typeface="Nunito Black" charset="0"/>
      <p:bold r:id="rId38"/>
      <p:boldItalic r:id="rId39"/>
    </p:embeddedFont>
    <p:embeddedFont>
      <p:font typeface="Tahoma" pitchFamily="34" charset="0"/>
      <p:regular r:id="rId40"/>
      <p:bold r:id="rId41"/>
    </p:embeddedFont>
    <p:embeddedFont>
      <p:font typeface="Great Vibes" charset="0"/>
      <p:regular r:id="rId42"/>
    </p:embeddedFont>
    <p:embeddedFont>
      <p:font typeface="Sigmar One" charset="0"/>
      <p:regular r:id="rId43"/>
    </p:embeddedFont>
    <p:embeddedFont>
      <p:font typeface="Calibri" pitchFamily="34" charset="0"/>
      <p:regular r:id="rId44"/>
      <p:bold r:id="rId45"/>
      <p:italic r:id="rId46"/>
      <p:boldItalic r:id="rId47"/>
    </p:embeddedFont>
    <p:embeddedFont>
      <p:font typeface="Calibri Light" charset="0"/>
      <p:regular r:id="rId48"/>
      <p:italic r:id="rId49"/>
    </p:embeddedFont>
    <p:embeddedFont>
      <p:font typeface="宋体" pitchFamily="2" charset="-122"/>
      <p:regular r:id="rId50"/>
    </p:embeddedFont>
    <p:embeddedFont>
      <p:font typeface="KaiTi" pitchFamily="49" charset="-122"/>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172949"/>
    <a:srgbClr val="088E22"/>
    <a:srgbClr val="078B20"/>
    <a:srgbClr val="558D04"/>
    <a:srgbClr val="CE4542"/>
    <a:srgbClr val="F4ADBD"/>
    <a:srgbClr val="DDECD9"/>
    <a:srgbClr val="FFF2D9"/>
    <a:srgbClr val="C6EAFA"/>
    <a:srgbClr val="FCE5E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7040" autoAdjust="0"/>
    <p:restoredTop sz="94660"/>
  </p:normalViewPr>
  <p:slideViewPr>
    <p:cSldViewPr snapToGrid="0">
      <p:cViewPr varScale="1">
        <p:scale>
          <a:sx n="73" d="100"/>
          <a:sy n="73" d="100"/>
        </p:scale>
        <p:origin x="-324" y="-102"/>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4.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7.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6.xml"/><Relationship Id="rId51" Type="http://schemas.openxmlformats.org/officeDocument/2006/relationships/font" Target="fonts/font14.fntdata"/><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13C0930-5BD0-4BF0-A834-36870DB3069C}" type="datetimeFigureOut">
              <a:rPr lang="en-US" smtClean="0"/>
              <a:pPr/>
              <a:t>21-12-2025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pPr/>
              <a:t>‹#›</a:t>
            </a:fld>
            <a:endParaRPr lang="en-US"/>
          </a:p>
        </p:txBody>
      </p:sp>
    </p:spTree>
    <p:extLst>
      <p:ext uri="{BB962C8B-B14F-4D97-AF65-F5344CB8AC3E}">
        <p14:creationId xmlns:p14="http://schemas.microsoft.com/office/powerpoint/2010/main" xmlns="" val="1528433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C0930-5BD0-4BF0-A834-36870DB3069C}" type="datetimeFigureOut">
              <a:rPr lang="en-US" smtClean="0"/>
              <a:pPr/>
              <a:t>21-12-2025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pPr/>
              <a:t>‹#›</a:t>
            </a:fld>
            <a:endParaRPr lang="en-US"/>
          </a:p>
        </p:txBody>
      </p:sp>
    </p:spTree>
    <p:extLst>
      <p:ext uri="{BB962C8B-B14F-4D97-AF65-F5344CB8AC3E}">
        <p14:creationId xmlns:p14="http://schemas.microsoft.com/office/powerpoint/2010/main" xmlns="" val="2558720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C0930-5BD0-4BF0-A834-36870DB3069C}" type="datetimeFigureOut">
              <a:rPr lang="en-US" smtClean="0"/>
              <a:pPr/>
              <a:t>21-12-2025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pPr/>
              <a:t>‹#›</a:t>
            </a:fld>
            <a:endParaRPr lang="en-US"/>
          </a:p>
        </p:txBody>
      </p:sp>
    </p:spTree>
    <p:extLst>
      <p:ext uri="{BB962C8B-B14F-4D97-AF65-F5344CB8AC3E}">
        <p14:creationId xmlns:p14="http://schemas.microsoft.com/office/powerpoint/2010/main" xmlns="" val="4200541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2025/12/21</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xmlns="" val="2372288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2025/12/21</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xmlns="" val="4277534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2025/12/21</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xmlns="" val="2962661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2025/12/21</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xmlns="" val="988992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2025/12/21</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xmlns="" val="3077373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2025/12/21</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xmlns="" val="460872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2025/12/21</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xmlns="" val="4058317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2025/12/21</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xmlns="" val="3031163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C0930-5BD0-4BF0-A834-36870DB3069C}" type="datetimeFigureOut">
              <a:rPr lang="en-US" smtClean="0"/>
              <a:pPr/>
              <a:t>21-12-2025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pPr/>
              <a:t>‹#›</a:t>
            </a:fld>
            <a:endParaRPr lang="en-US"/>
          </a:p>
        </p:txBody>
      </p:sp>
    </p:spTree>
    <p:extLst>
      <p:ext uri="{BB962C8B-B14F-4D97-AF65-F5344CB8AC3E}">
        <p14:creationId xmlns:p14="http://schemas.microsoft.com/office/powerpoint/2010/main" xmlns="" val="9684367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2025/12/21</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xmlns="" val="8586964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2025/12/21</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xmlns="" val="37573627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2025/12/21</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xmlns="" val="13030285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xmlns=""/>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xmlns=""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xmlns=""/>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xmlns=""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xmlns=""/>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xmlns=""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95000"/>
                  <a:lumOff val="5000"/>
                </a:prstClr>
              </a:solidFill>
              <a:effectLst/>
              <a:uLnTx/>
              <a:uFillTx/>
              <a:latin typeface="KaiTi" panose="02010609060101010101" pitchFamily="49" charset="-122"/>
              <a:ea typeface="KaiTi" panose="02010609060101010101" pitchFamily="49" charset="-122"/>
              <a:cs typeface="+mn-cs"/>
              <a:sym typeface="KaiTi" panose="02010609060101010101" pitchFamily="49" charset="-122"/>
            </a:endParaRPr>
          </a:p>
        </p:txBody>
      </p:sp>
      <p:pic>
        <p:nvPicPr>
          <p:cNvPr id="15" name="图片 14">
            <a:extLst>
              <a:ext uri="{FF2B5EF4-FFF2-40B4-BE49-F238E27FC236}">
                <a16:creationId xmlns:a16="http://schemas.microsoft.com/office/drawing/2014/main" xmlns=""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xmlns=""/>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xmlns=""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xmlns=""/>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xmlns=""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xmlns=""/>
              </a:ext>
              <a:ext uri="{96DAC541-7B7A-43D3-8B79-37D633B846F1}">
                <asvg:svgBlip xmlns:asvg="http://schemas.microsoft.com/office/drawing/2016/SVG/main" xmlns=""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xmlns=""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217875"/>
                </a:solidFill>
                <a:effectLst/>
                <a:uLnTx/>
                <a:uFillTx/>
                <a:latin typeface="宋体" panose="02010600030101010101" pitchFamily="2" charset="-122"/>
                <a:ea typeface="宋体" panose="02010600030101010101" pitchFamily="2" charset="-122"/>
                <a:cs typeface="Alibaba PuHuiTi" pitchFamily="18" charset="-122"/>
              </a:rPr>
              <a:t>Add title text</a:t>
            </a:r>
            <a:endParaRPr kumimoji="0" lang="zh-CN" altLang="en-US" sz="3200" b="0" i="0" u="none" strike="noStrike" kern="1200" cap="none" spc="0" normalizeH="0" baseline="0" noProof="0" dirty="0">
              <a:ln>
                <a:noFill/>
              </a:ln>
              <a:solidFill>
                <a:srgbClr val="217875"/>
              </a:solidFill>
              <a:effectLst/>
              <a:uLnTx/>
              <a:uFillTx/>
              <a:latin typeface="宋体" panose="02010600030101010101" pitchFamily="2" charset="-122"/>
              <a:ea typeface="宋体" panose="02010600030101010101" pitchFamily="2" charset="-122"/>
              <a:cs typeface="Alibaba PuHuiTi" pitchFamily="18" charset="-122"/>
            </a:endParaRPr>
          </a:p>
        </p:txBody>
      </p:sp>
    </p:spTree>
    <p:extLst>
      <p:ext uri="{BB962C8B-B14F-4D97-AF65-F5344CB8AC3E}">
        <p14:creationId xmlns:p14="http://schemas.microsoft.com/office/powerpoint/2010/main" xmlns="" val="2152970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13C0930-5BD0-4BF0-A834-36870DB3069C}" type="datetimeFigureOut">
              <a:rPr lang="en-US" smtClean="0"/>
              <a:pPr/>
              <a:t>21-12-2025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pPr/>
              <a:t>‹#›</a:t>
            </a:fld>
            <a:endParaRPr lang="en-US"/>
          </a:p>
        </p:txBody>
      </p:sp>
    </p:spTree>
    <p:extLst>
      <p:ext uri="{BB962C8B-B14F-4D97-AF65-F5344CB8AC3E}">
        <p14:creationId xmlns:p14="http://schemas.microsoft.com/office/powerpoint/2010/main" xmlns="" val="1598604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3C0930-5BD0-4BF0-A834-36870DB3069C}" type="datetimeFigureOut">
              <a:rPr lang="en-US" smtClean="0"/>
              <a:pPr/>
              <a:t>21-12-2025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pPr/>
              <a:t>‹#›</a:t>
            </a:fld>
            <a:endParaRPr lang="en-US"/>
          </a:p>
        </p:txBody>
      </p:sp>
    </p:spTree>
    <p:extLst>
      <p:ext uri="{BB962C8B-B14F-4D97-AF65-F5344CB8AC3E}">
        <p14:creationId xmlns:p14="http://schemas.microsoft.com/office/powerpoint/2010/main" xmlns="" val="1866700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3C0930-5BD0-4BF0-A834-36870DB3069C}" type="datetimeFigureOut">
              <a:rPr lang="en-US" smtClean="0"/>
              <a:pPr/>
              <a:t>21-12-2025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7E805E-B3E3-4B5B-B70D-DFCB414EB54E}" type="slidenum">
              <a:rPr lang="en-US" smtClean="0"/>
              <a:pPr/>
              <a:t>‹#›</a:t>
            </a:fld>
            <a:endParaRPr lang="en-US"/>
          </a:p>
        </p:txBody>
      </p:sp>
    </p:spTree>
    <p:extLst>
      <p:ext uri="{BB962C8B-B14F-4D97-AF65-F5344CB8AC3E}">
        <p14:creationId xmlns:p14="http://schemas.microsoft.com/office/powerpoint/2010/main" xmlns="" val="986228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3C0930-5BD0-4BF0-A834-36870DB3069C}" type="datetimeFigureOut">
              <a:rPr lang="en-US" smtClean="0"/>
              <a:pPr/>
              <a:t>21-12-2025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7E805E-B3E3-4B5B-B70D-DFCB414EB54E}" type="slidenum">
              <a:rPr lang="en-US" smtClean="0"/>
              <a:pPr/>
              <a:t>‹#›</a:t>
            </a:fld>
            <a:endParaRPr lang="en-US"/>
          </a:p>
        </p:txBody>
      </p:sp>
    </p:spTree>
    <p:extLst>
      <p:ext uri="{BB962C8B-B14F-4D97-AF65-F5344CB8AC3E}">
        <p14:creationId xmlns:p14="http://schemas.microsoft.com/office/powerpoint/2010/main" xmlns="" val="2733641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C0930-5BD0-4BF0-A834-36870DB3069C}" type="datetimeFigureOut">
              <a:rPr lang="en-US" smtClean="0"/>
              <a:pPr/>
              <a:t>21-12-2025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7E805E-B3E3-4B5B-B70D-DFCB414EB54E}" type="slidenum">
              <a:rPr lang="en-US" smtClean="0"/>
              <a:pPr/>
              <a:t>‹#›</a:t>
            </a:fld>
            <a:endParaRPr lang="en-US"/>
          </a:p>
        </p:txBody>
      </p:sp>
    </p:spTree>
    <p:extLst>
      <p:ext uri="{BB962C8B-B14F-4D97-AF65-F5344CB8AC3E}">
        <p14:creationId xmlns:p14="http://schemas.microsoft.com/office/powerpoint/2010/main" xmlns="" val="120016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3C0930-5BD0-4BF0-A834-36870DB3069C}" type="datetimeFigureOut">
              <a:rPr lang="en-US" smtClean="0"/>
              <a:pPr/>
              <a:t>21-12-2025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pPr/>
              <a:t>‹#›</a:t>
            </a:fld>
            <a:endParaRPr lang="en-US"/>
          </a:p>
        </p:txBody>
      </p:sp>
    </p:spTree>
    <p:extLst>
      <p:ext uri="{BB962C8B-B14F-4D97-AF65-F5344CB8AC3E}">
        <p14:creationId xmlns:p14="http://schemas.microsoft.com/office/powerpoint/2010/main" xmlns="" val="2726001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3C0930-5BD0-4BF0-A834-36870DB3069C}" type="datetimeFigureOut">
              <a:rPr lang="en-US" smtClean="0"/>
              <a:pPr/>
              <a:t>21-12-2025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pPr/>
              <a:t>‹#›</a:t>
            </a:fld>
            <a:endParaRPr lang="en-US"/>
          </a:p>
        </p:txBody>
      </p:sp>
    </p:spTree>
    <p:extLst>
      <p:ext uri="{BB962C8B-B14F-4D97-AF65-F5344CB8AC3E}">
        <p14:creationId xmlns:p14="http://schemas.microsoft.com/office/powerpoint/2010/main" xmlns="" val="640775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3C0930-5BD0-4BF0-A834-36870DB3069C}" type="datetimeFigureOut">
              <a:rPr lang="en-US" smtClean="0"/>
              <a:pPr/>
              <a:t>21-12-2025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7E805E-B3E3-4B5B-B70D-DFCB414EB54E}" type="slidenum">
              <a:rPr lang="en-US" smtClean="0"/>
              <a:pPr/>
              <a:t>‹#›</a:t>
            </a:fld>
            <a:endParaRPr lang="en-US"/>
          </a:p>
        </p:txBody>
      </p:sp>
    </p:spTree>
    <p:extLst>
      <p:ext uri="{BB962C8B-B14F-4D97-AF65-F5344CB8AC3E}">
        <p14:creationId xmlns:p14="http://schemas.microsoft.com/office/powerpoint/2010/main" xmlns="" val="3725497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36774267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3.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3.wdp"/><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3.wdp"/><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112209" y="3071651"/>
            <a:ext cx="9902321" cy="927450"/>
            <a:chOff x="1308154" y="3568825"/>
            <a:chExt cx="9902321" cy="927450"/>
          </a:xfrm>
        </p:grpSpPr>
        <p:sp>
          <p:nvSpPr>
            <p:cNvPr id="7" name="TextBox 6">
              <a:extLst>
                <a:ext uri="{FF2B5EF4-FFF2-40B4-BE49-F238E27FC236}">
                  <a16:creationId xmlns:a16="http://schemas.microsoft.com/office/drawing/2014/main" xmlns="" id="{FDF99F60-2DEC-4DEF-9300-E3C8E7CE95D2}"/>
                </a:ext>
              </a:extLst>
            </p:cNvPr>
            <p:cNvSpPr txBox="1"/>
            <p:nvPr/>
          </p:nvSpPr>
          <p:spPr>
            <a:xfrm>
              <a:off x="3320511" y="3572945"/>
              <a:ext cx="78899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NHỮNG</a:t>
              </a:r>
              <a:r>
                <a:rPr kumimoji="0" lang="en-US" sz="5400" b="1" i="0" u="none" strike="noStrike" kern="1200" cap="none" spc="0" normalizeH="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 CHIẾC ÁO ẤM</a:t>
              </a:r>
              <a:endParaRPr kumimoji="0" lang="en-US" sz="5400" b="1"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xmlns="" id="{56766A65-AB59-44B3-F82A-2DEA307661EB}"/>
                </a:ext>
              </a:extLst>
            </p:cNvPr>
            <p:cNvSpPr txBox="1"/>
            <p:nvPr/>
          </p:nvSpPr>
          <p:spPr>
            <a:xfrm>
              <a:off x="1308154" y="3568825"/>
              <a:ext cx="2195238" cy="923330"/>
            </a:xfrm>
            <a:prstGeom prst="rect">
              <a:avLst/>
            </a:prstGeom>
            <a:noFill/>
          </p:spPr>
          <p:txBody>
            <a:bodyPr wrap="square" rtlCol="0">
              <a:spAutoFit/>
            </a:bodyPr>
            <a:lstStyle/>
            <a:p>
              <a:pPr algn="ctr">
                <a:buClr>
                  <a:srgbClr val="000000"/>
                </a:buClr>
                <a:buFont typeface="Arial"/>
                <a:buNone/>
              </a:pPr>
              <a:r>
                <a:rPr lang="en-US" sz="5400" b="1" kern="0" dirty="0" err="1">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27</a:t>
              </a:r>
              <a:endParaRPr lang="id-ID"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sp>
        <p:nvSpPr>
          <p:cNvPr id="10" name="TextBox 9">
            <a:extLst>
              <a:ext uri="{FF2B5EF4-FFF2-40B4-BE49-F238E27FC236}">
                <a16:creationId xmlns:a16="http://schemas.microsoft.com/office/drawing/2014/main" xmlns="" id="{47676853-4722-4261-884B-5F60810C8A8C}"/>
              </a:ext>
            </a:extLst>
          </p:cNvPr>
          <p:cNvSpPr txBox="1"/>
          <p:nvPr/>
        </p:nvSpPr>
        <p:spPr>
          <a:xfrm>
            <a:off x="3840963" y="1702807"/>
            <a:ext cx="4651866" cy="1405533"/>
          </a:xfrm>
          <a:prstGeom prst="cloud">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Tuần</a:t>
            </a:r>
            <a:r>
              <a:rPr kumimoji="0" lang="en-US" sz="540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15</a:t>
            </a:r>
          </a:p>
        </p:txBody>
      </p:sp>
    </p:spTree>
    <p:extLst>
      <p:ext uri="{BB962C8B-B14F-4D97-AF65-F5344CB8AC3E}">
        <p14:creationId xmlns:p14="http://schemas.microsoft.com/office/powerpoint/2010/main" xmlns="" val="133653233"/>
      </p:ext>
    </p:extLst>
  </p:cSld>
  <p:clrMapOvr>
    <a:masterClrMapping/>
  </p:clrMapOvr>
  <mc:AlternateContent xmlns:mc="http://schemas.openxmlformats.org/markup-compatibility/2006">
    <mc:Choice xmlns:p14="http://schemas.microsoft.com/office/powerpoint/2010/main" xmlns="" Requires="p14">
      <p:transition spd="slow" p14:dur="1500">
        <p:split orient="vert"/>
        <p:sndAc>
          <p:endSnd/>
        </p:sndAc>
      </p:transition>
    </mc:Choice>
    <mc:Fallback>
      <p:transition spd="slow">
        <p:split orient="vert"/>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159626" y="288696"/>
            <a:ext cx="3519950"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Luyện</a:t>
            </a:r>
            <a:r>
              <a:rPr kumimoji="0" lang="en-US" sz="36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6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đọc</a:t>
            </a:r>
            <a:r>
              <a:rPr kumimoji="0" lang="en-US" sz="36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6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câu</a:t>
            </a:r>
            <a:endParaRPr kumimoji="0" lang="id-ID" sz="36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5" name="Rounded Rectangle 4"/>
          <p:cNvSpPr/>
          <p:nvPr/>
        </p:nvSpPr>
        <p:spPr>
          <a:xfrm>
            <a:off x="171445" y="1590063"/>
            <a:ext cx="11744325" cy="147067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pPr>
            <a:r>
              <a:rPr lang="vi-VN" sz="3200" dirty="0">
                <a:solidFill>
                  <a:schemeClr val="tx1"/>
                </a:solidFill>
                <a:latin typeface="Nunito Black" pitchFamily="2" charset="0"/>
              </a:rPr>
              <a:t>M</a:t>
            </a:r>
            <a:r>
              <a:rPr lang="en-US" sz="3200" dirty="0" err="1">
                <a:solidFill>
                  <a:schemeClr val="tx1"/>
                </a:solidFill>
                <a:latin typeface="Nunito Black" pitchFamily="2" charset="0"/>
              </a:rPr>
              <a:t>ùa</a:t>
            </a:r>
            <a:r>
              <a:rPr lang="vi-VN" sz="3200" dirty="0">
                <a:solidFill>
                  <a:schemeClr val="tx1"/>
                </a:solidFill>
                <a:latin typeface="Nunito Black" pitchFamily="2" charset="0"/>
              </a:rPr>
              <a:t> </a:t>
            </a:r>
            <a:r>
              <a:rPr lang="en-US" sz="3200" dirty="0" err="1">
                <a:solidFill>
                  <a:schemeClr val="tx1"/>
                </a:solidFill>
                <a:latin typeface="Nunito Black" pitchFamily="2" charset="0"/>
              </a:rPr>
              <a:t>đông</a:t>
            </a:r>
            <a:r>
              <a:rPr lang="vi-VN" sz="3200" dirty="0">
                <a:solidFill>
                  <a:schemeClr val="tx1"/>
                </a:solidFill>
                <a:latin typeface="Nunito Black" pitchFamily="2" charset="0"/>
              </a:rPr>
              <a:t>,</a:t>
            </a:r>
            <a:r>
              <a:rPr lang="en-US" sz="3200" dirty="0">
                <a:solidFill>
                  <a:srgbClr val="FF0000"/>
                </a:solidFill>
                <a:latin typeface="Nunito Black" pitchFamily="2" charset="0"/>
              </a:rPr>
              <a:t>/ </a:t>
            </a:r>
            <a:r>
              <a:rPr lang="vi-VN" sz="3200" dirty="0">
                <a:solidFill>
                  <a:schemeClr val="tx1"/>
                </a:solidFill>
                <a:latin typeface="Nunito Black" pitchFamily="2" charset="0"/>
              </a:rPr>
              <a:t>thỏ quấn tấm vải lên người cho đỡ rét</a:t>
            </a:r>
            <a:r>
              <a:rPr lang="en-US" sz="3200" dirty="0">
                <a:solidFill>
                  <a:schemeClr val="tx1"/>
                </a:solidFill>
                <a:latin typeface="Nunito Black" pitchFamily="2" charset="0"/>
              </a:rPr>
              <a:t> </a:t>
            </a:r>
            <a:r>
              <a:rPr lang="en-US" sz="3200" dirty="0">
                <a:solidFill>
                  <a:srgbClr val="FF0000"/>
                </a:solidFill>
                <a:latin typeface="Nunito Black" pitchFamily="2" charset="0"/>
              </a:rPr>
              <a:t>/</a:t>
            </a:r>
            <a:r>
              <a:rPr lang="vi-VN" sz="3200" dirty="0">
                <a:solidFill>
                  <a:schemeClr val="tx1"/>
                </a:solidFill>
                <a:latin typeface="Nunito Black" pitchFamily="2" charset="0"/>
              </a:rPr>
              <a:t> thì gió thổi tấm vải bay xuống ao.</a:t>
            </a:r>
            <a:r>
              <a:rPr lang="en-US" sz="3200" dirty="0">
                <a:solidFill>
                  <a:srgbClr val="FF0000"/>
                </a:solidFill>
                <a:latin typeface="Nunito Black" pitchFamily="2" charset="0"/>
              </a:rPr>
              <a:t>//</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pic>
        <p:nvPicPr>
          <p:cNvPr id="6" name="Picture 5">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8" name="Rounded Rectangle 7"/>
          <p:cNvSpPr/>
          <p:nvPr/>
        </p:nvSpPr>
        <p:spPr>
          <a:xfrm>
            <a:off x="290702" y="3885570"/>
            <a:ext cx="11696510" cy="205801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000000"/>
                </a:solidFill>
                <a:latin typeface="Nunito Black" pitchFamily="2" charset="0"/>
              </a:rPr>
              <a:t>Thỏ trải vải.</a:t>
            </a:r>
            <a:r>
              <a:rPr lang="en-US" sz="3200" dirty="0">
                <a:solidFill>
                  <a:srgbClr val="FF0000"/>
                </a:solidFill>
                <a:latin typeface="Nunito Black" pitchFamily="2" charset="0"/>
              </a:rPr>
              <a:t>//</a:t>
            </a:r>
            <a:r>
              <a:rPr lang="vi-VN" sz="3200" dirty="0">
                <a:solidFill>
                  <a:srgbClr val="000000"/>
                </a:solidFill>
                <a:latin typeface="Nunito Black" pitchFamily="2" charset="0"/>
              </a:rPr>
              <a:t> Ốc sên kẻ đường vạch.</a:t>
            </a:r>
            <a:r>
              <a:rPr lang="en-US" sz="3200" dirty="0">
                <a:solidFill>
                  <a:srgbClr val="FF0000"/>
                </a:solidFill>
                <a:latin typeface="Nunito Black" pitchFamily="2" charset="0"/>
              </a:rPr>
              <a:t>//</a:t>
            </a:r>
            <a:endParaRPr lang="vi-VN" sz="3200" dirty="0">
              <a:solidFill>
                <a:srgbClr val="FF0000"/>
              </a:solidFill>
              <a:latin typeface="Nunito Black" pitchFamily="2" charset="0"/>
            </a:endParaRPr>
          </a:p>
          <a:p>
            <a:pPr algn="just"/>
            <a:r>
              <a:rPr lang="vi-VN" sz="3200" dirty="0">
                <a:solidFill>
                  <a:srgbClr val="000000"/>
                </a:solidFill>
                <a:latin typeface="Nunito Black" pitchFamily="2" charset="0"/>
              </a:rPr>
              <a:t>Bọ ngựa cắt vải theo vạch.</a:t>
            </a:r>
            <a:r>
              <a:rPr lang="en-US" sz="3200" dirty="0">
                <a:solidFill>
                  <a:srgbClr val="FF0000"/>
                </a:solidFill>
                <a:latin typeface="Nunito Black" pitchFamily="2" charset="0"/>
              </a:rPr>
              <a:t> //</a:t>
            </a:r>
            <a:r>
              <a:rPr lang="vi-VN" sz="3200" dirty="0">
                <a:solidFill>
                  <a:srgbClr val="000000"/>
                </a:solidFill>
                <a:latin typeface="Nunito Black" pitchFamily="2" charset="0"/>
              </a:rPr>
              <a:t> Tằm xe chỉ.</a:t>
            </a:r>
            <a:r>
              <a:rPr lang="en-US" sz="3200" dirty="0">
                <a:solidFill>
                  <a:srgbClr val="FF0000"/>
                </a:solidFill>
                <a:latin typeface="Nunito Black" pitchFamily="2" charset="0"/>
              </a:rPr>
              <a:t> //</a:t>
            </a:r>
            <a:r>
              <a:rPr lang="vi-VN" sz="3200" dirty="0">
                <a:solidFill>
                  <a:srgbClr val="000000"/>
                </a:solidFill>
                <a:latin typeface="Nunito Black" pitchFamily="2" charset="0"/>
              </a:rPr>
              <a:t> Nhím chắp vải,</a:t>
            </a:r>
            <a:r>
              <a:rPr lang="en-US" sz="3200" dirty="0">
                <a:solidFill>
                  <a:srgbClr val="FF0000"/>
                </a:solidFill>
                <a:latin typeface="Nunito Black" pitchFamily="2" charset="0"/>
              </a:rPr>
              <a:t>/</a:t>
            </a:r>
            <a:r>
              <a:rPr lang="vi-VN" sz="3200" dirty="0">
                <a:solidFill>
                  <a:srgbClr val="FF0000"/>
                </a:solidFill>
                <a:latin typeface="Nunito Black" pitchFamily="2" charset="0"/>
              </a:rPr>
              <a:t> </a:t>
            </a:r>
            <a:r>
              <a:rPr lang="vi-VN" sz="3200" dirty="0">
                <a:solidFill>
                  <a:srgbClr val="000000"/>
                </a:solidFill>
                <a:latin typeface="Nunito Black" pitchFamily="2" charset="0"/>
              </a:rPr>
              <a:t>dùi lỗ.</a:t>
            </a:r>
            <a:r>
              <a:rPr lang="en-US" sz="3200" dirty="0">
                <a:solidFill>
                  <a:srgbClr val="FF0000"/>
                </a:solidFill>
                <a:latin typeface="Nunito Black" pitchFamily="2" charset="0"/>
              </a:rPr>
              <a:t> //</a:t>
            </a:r>
            <a:endParaRPr kumimoji="0" lang="id-ID" sz="40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xmlns="" val="761173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7" name="Rounded Rectangle 6"/>
          <p:cNvSpPr/>
          <p:nvPr/>
        </p:nvSpPr>
        <p:spPr>
          <a:xfrm>
            <a:off x="1038873" y="240025"/>
            <a:ext cx="2198103" cy="53728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Chia </a:t>
            </a: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đoạn</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9" name="Rounded Rectangle 8"/>
          <p:cNvSpPr/>
          <p:nvPr/>
        </p:nvSpPr>
        <p:spPr>
          <a:xfrm>
            <a:off x="680846" y="1154749"/>
            <a:ext cx="10251613" cy="68749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Nunito Black" pitchFamily="2" charset="0"/>
              </a:rPr>
              <a:t>+ </a:t>
            </a:r>
            <a:r>
              <a:rPr lang="en-US" sz="3200" dirty="0" err="1">
                <a:solidFill>
                  <a:srgbClr val="000000"/>
                </a:solidFill>
                <a:latin typeface="Nunito Black" pitchFamily="2" charset="0"/>
              </a:rPr>
              <a:t>Đoạn</a:t>
            </a:r>
            <a:r>
              <a:rPr lang="en-US" sz="3200" dirty="0">
                <a:solidFill>
                  <a:srgbClr val="000000"/>
                </a:solidFill>
                <a:latin typeface="Nunito Black" pitchFamily="2" charset="0"/>
              </a:rPr>
              <a:t> 1: </a:t>
            </a:r>
            <a:r>
              <a:rPr lang="en-US" sz="3200" dirty="0" err="1">
                <a:solidFill>
                  <a:srgbClr val="000000"/>
                </a:solidFill>
                <a:latin typeface="Nunito Black" pitchFamily="2" charset="0"/>
              </a:rPr>
              <a:t>Từ</a:t>
            </a:r>
            <a:r>
              <a:rPr lang="en-US" sz="3200" dirty="0">
                <a:solidFill>
                  <a:srgbClr val="000000"/>
                </a:solidFill>
                <a:latin typeface="Nunito Black" pitchFamily="2" charset="0"/>
              </a:rPr>
              <a:t> </a:t>
            </a:r>
            <a:r>
              <a:rPr lang="en-US" sz="3200" dirty="0" err="1">
                <a:solidFill>
                  <a:srgbClr val="000000"/>
                </a:solidFill>
                <a:latin typeface="Nunito Black" pitchFamily="2" charset="0"/>
              </a:rPr>
              <a:t>đầu</a:t>
            </a:r>
            <a:r>
              <a:rPr lang="en-US" sz="3200" dirty="0">
                <a:solidFill>
                  <a:srgbClr val="000000"/>
                </a:solidFill>
                <a:latin typeface="Nunito Black" pitchFamily="2" charset="0"/>
              </a:rPr>
              <a:t> </a:t>
            </a:r>
            <a:r>
              <a:rPr lang="en-US" sz="3200" dirty="0" err="1">
                <a:solidFill>
                  <a:srgbClr val="000000"/>
                </a:solidFill>
                <a:latin typeface="Nunito Black" pitchFamily="2" charset="0"/>
              </a:rPr>
              <a:t>đến</a:t>
            </a:r>
            <a:r>
              <a:rPr lang="en-US" sz="3200" dirty="0">
                <a:solidFill>
                  <a:srgbClr val="000000"/>
                </a:solidFill>
                <a:latin typeface="Nunito Black" pitchFamily="2" charset="0"/>
              </a:rPr>
              <a:t> </a:t>
            </a:r>
            <a:r>
              <a:rPr lang="en-US" sz="3200" i="1" dirty="0" err="1">
                <a:solidFill>
                  <a:srgbClr val="002060"/>
                </a:solidFill>
                <a:latin typeface="Nunito Black" pitchFamily="2" charset="0"/>
              </a:rPr>
              <a:t>Phải</a:t>
            </a:r>
            <a:r>
              <a:rPr lang="en-US" sz="3200" i="1" dirty="0">
                <a:solidFill>
                  <a:srgbClr val="002060"/>
                </a:solidFill>
                <a:latin typeface="Nunito Black" pitchFamily="2" charset="0"/>
              </a:rPr>
              <a:t> may </a:t>
            </a:r>
            <a:r>
              <a:rPr lang="en-US" sz="3200" i="1" dirty="0" err="1">
                <a:solidFill>
                  <a:srgbClr val="002060"/>
                </a:solidFill>
                <a:latin typeface="Nunito Black" pitchFamily="2" charset="0"/>
              </a:rPr>
              <a:t>thành</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áo</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mới</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được</a:t>
            </a:r>
            <a:r>
              <a:rPr lang="en-US" sz="3200" i="1" dirty="0">
                <a:solidFill>
                  <a:srgbClr val="002060"/>
                </a:solidFill>
                <a:latin typeface="Nunito Black" pitchFamily="2" charset="0"/>
              </a:rPr>
              <a:t>.</a:t>
            </a:r>
            <a:endParaRPr kumimoji="0" lang="id-ID" sz="4000" b="1" i="1" u="none" strike="noStrike" kern="0" cap="none" spc="0" normalizeH="0" baseline="0" noProof="0" dirty="0">
              <a:ln>
                <a:noFill/>
              </a:ln>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sp>
        <p:nvSpPr>
          <p:cNvPr id="10" name="Rounded Rectangle 9"/>
          <p:cNvSpPr/>
          <p:nvPr/>
        </p:nvSpPr>
        <p:spPr>
          <a:xfrm>
            <a:off x="680847" y="2097742"/>
            <a:ext cx="9323766" cy="79337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Nunito Black" pitchFamily="2" charset="0"/>
              </a:rPr>
              <a:t>+ </a:t>
            </a:r>
            <a:r>
              <a:rPr lang="en-US" sz="3200" dirty="0" err="1">
                <a:solidFill>
                  <a:srgbClr val="000000"/>
                </a:solidFill>
                <a:latin typeface="Nunito Black" pitchFamily="2" charset="0"/>
              </a:rPr>
              <a:t>Đoạn</a:t>
            </a:r>
            <a:r>
              <a:rPr lang="en-US" sz="3200" dirty="0">
                <a:solidFill>
                  <a:srgbClr val="000000"/>
                </a:solidFill>
                <a:latin typeface="Nunito Black" pitchFamily="2" charset="0"/>
              </a:rPr>
              <a:t> 2: </a:t>
            </a:r>
            <a:r>
              <a:rPr lang="en-US" sz="3200" dirty="0" err="1">
                <a:solidFill>
                  <a:srgbClr val="000000"/>
                </a:solidFill>
                <a:latin typeface="Nunito Black" pitchFamily="2" charset="0"/>
              </a:rPr>
              <a:t>Tiếp</a:t>
            </a:r>
            <a:r>
              <a:rPr lang="en-US" sz="3200" dirty="0">
                <a:solidFill>
                  <a:srgbClr val="000000"/>
                </a:solidFill>
                <a:latin typeface="Nunito Black" pitchFamily="2" charset="0"/>
              </a:rPr>
              <a:t> </a:t>
            </a:r>
            <a:r>
              <a:rPr lang="en-US" sz="3200" dirty="0" err="1">
                <a:solidFill>
                  <a:srgbClr val="000000"/>
                </a:solidFill>
                <a:latin typeface="Nunito Black" pitchFamily="2" charset="0"/>
              </a:rPr>
              <a:t>theo</a:t>
            </a:r>
            <a:r>
              <a:rPr lang="en-US" sz="3200" dirty="0">
                <a:solidFill>
                  <a:srgbClr val="000000"/>
                </a:solidFill>
                <a:latin typeface="Nunito Black" pitchFamily="2" charset="0"/>
              </a:rPr>
              <a:t> </a:t>
            </a:r>
            <a:r>
              <a:rPr lang="en-US" sz="3200" dirty="0" err="1">
                <a:solidFill>
                  <a:srgbClr val="000000"/>
                </a:solidFill>
                <a:latin typeface="Nunito Black" pitchFamily="2" charset="0"/>
              </a:rPr>
              <a:t>đến</a:t>
            </a:r>
            <a:r>
              <a:rPr lang="en-US" sz="3200" dirty="0">
                <a:solidFill>
                  <a:srgbClr val="000000"/>
                </a:solidFill>
                <a:latin typeface="Nunito Black" pitchFamily="2" charset="0"/>
              </a:rPr>
              <a:t> </a:t>
            </a:r>
            <a:r>
              <a:rPr lang="en-US" sz="3200" i="1" dirty="0" err="1">
                <a:solidFill>
                  <a:srgbClr val="002060"/>
                </a:solidFill>
                <a:latin typeface="Nunito Black" pitchFamily="2" charset="0"/>
              </a:rPr>
              <a:t>Mọi</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người</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cần</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áo</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ấm</a:t>
            </a:r>
            <a:r>
              <a:rPr lang="en-US" sz="3200" i="1" dirty="0">
                <a:solidFill>
                  <a:srgbClr val="002060"/>
                </a:solidFill>
                <a:latin typeface="Nunito Black" pitchFamily="2" charset="0"/>
              </a:rPr>
              <a:t>.</a:t>
            </a:r>
          </a:p>
        </p:txBody>
      </p:sp>
      <p:sp>
        <p:nvSpPr>
          <p:cNvPr id="11" name="Rounded Rectangle 10"/>
          <p:cNvSpPr/>
          <p:nvPr/>
        </p:nvSpPr>
        <p:spPr>
          <a:xfrm>
            <a:off x="680846" y="3146613"/>
            <a:ext cx="10829836" cy="81758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Nunito Black" pitchFamily="2" charset="0"/>
              </a:rPr>
              <a:t>+ </a:t>
            </a:r>
            <a:r>
              <a:rPr lang="en-US" sz="3200" dirty="0" err="1">
                <a:solidFill>
                  <a:srgbClr val="000000"/>
                </a:solidFill>
                <a:latin typeface="Nunito Black" pitchFamily="2" charset="0"/>
              </a:rPr>
              <a:t>Đoạn</a:t>
            </a:r>
            <a:r>
              <a:rPr lang="en-US" sz="3200" dirty="0">
                <a:solidFill>
                  <a:srgbClr val="000000"/>
                </a:solidFill>
                <a:latin typeface="Nunito Black" pitchFamily="2" charset="0"/>
              </a:rPr>
              <a:t> 3: </a:t>
            </a:r>
            <a:r>
              <a:rPr lang="en-US" sz="3200" dirty="0" err="1">
                <a:solidFill>
                  <a:srgbClr val="000000"/>
                </a:solidFill>
                <a:latin typeface="Nunito Black" pitchFamily="2" charset="0"/>
              </a:rPr>
              <a:t>Tiếp</a:t>
            </a:r>
            <a:r>
              <a:rPr lang="en-US" sz="3200" dirty="0">
                <a:solidFill>
                  <a:srgbClr val="000000"/>
                </a:solidFill>
                <a:latin typeface="Nunito Black" pitchFamily="2" charset="0"/>
              </a:rPr>
              <a:t> </a:t>
            </a:r>
            <a:r>
              <a:rPr lang="en-US" sz="3200" dirty="0" err="1">
                <a:solidFill>
                  <a:srgbClr val="000000"/>
                </a:solidFill>
                <a:latin typeface="Nunito Black" pitchFamily="2" charset="0"/>
              </a:rPr>
              <a:t>theo</a:t>
            </a:r>
            <a:r>
              <a:rPr lang="en-US" sz="3200" dirty="0">
                <a:solidFill>
                  <a:srgbClr val="000000"/>
                </a:solidFill>
                <a:latin typeface="Nunito Black" pitchFamily="2" charset="0"/>
              </a:rPr>
              <a:t> </a:t>
            </a:r>
            <a:r>
              <a:rPr lang="en-US" sz="3200" dirty="0" err="1">
                <a:solidFill>
                  <a:srgbClr val="000000"/>
                </a:solidFill>
                <a:latin typeface="Nunito Black" pitchFamily="2" charset="0"/>
              </a:rPr>
              <a:t>đến</a:t>
            </a:r>
            <a:r>
              <a:rPr lang="en-US" sz="3200" dirty="0">
                <a:solidFill>
                  <a:srgbClr val="000000"/>
                </a:solidFill>
                <a:latin typeface="Nunito Black" pitchFamily="2" charset="0"/>
              </a:rPr>
              <a:t> </a:t>
            </a:r>
            <a:r>
              <a:rPr lang="en-US" sz="3200" i="1" dirty="0" err="1">
                <a:solidFill>
                  <a:srgbClr val="002060"/>
                </a:solidFill>
                <a:latin typeface="Nunito Black" pitchFamily="2" charset="0"/>
              </a:rPr>
              <a:t>để</a:t>
            </a:r>
            <a:r>
              <a:rPr lang="en-US" sz="3200" i="1" dirty="0">
                <a:solidFill>
                  <a:srgbClr val="002060"/>
                </a:solidFill>
                <a:latin typeface="Nunito Black" pitchFamily="2" charset="0"/>
              </a:rPr>
              <a:t> may </a:t>
            </a:r>
            <a:r>
              <a:rPr lang="en-US" sz="3200" i="1" dirty="0" err="1">
                <a:solidFill>
                  <a:srgbClr val="002060"/>
                </a:solidFill>
                <a:latin typeface="Nunito Black" pitchFamily="2" charset="0"/>
              </a:rPr>
              <a:t>áo</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ấm</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cho</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mọi</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người</a:t>
            </a:r>
            <a:endParaRPr kumimoji="0" lang="id-ID" sz="4000" b="1" i="1" u="none" strike="noStrike" kern="0" cap="none" spc="0" normalizeH="0" baseline="0" noProof="0" dirty="0">
              <a:ln>
                <a:noFill/>
              </a:ln>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sp>
        <p:nvSpPr>
          <p:cNvPr id="12" name="Rounded Rectangle 11"/>
          <p:cNvSpPr/>
          <p:nvPr/>
        </p:nvSpPr>
        <p:spPr>
          <a:xfrm>
            <a:off x="680846" y="4219688"/>
            <a:ext cx="3883769" cy="77993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Nunito Black" pitchFamily="2" charset="0"/>
              </a:rPr>
              <a:t>+ </a:t>
            </a:r>
            <a:r>
              <a:rPr lang="en-US" sz="3200" dirty="0" err="1">
                <a:solidFill>
                  <a:srgbClr val="000000"/>
                </a:solidFill>
                <a:latin typeface="Nunito Black" pitchFamily="2" charset="0"/>
              </a:rPr>
              <a:t>Đoạn</a:t>
            </a:r>
            <a:r>
              <a:rPr lang="en-US" sz="3200" dirty="0">
                <a:solidFill>
                  <a:srgbClr val="000000"/>
                </a:solidFill>
                <a:latin typeface="Nunito Black" pitchFamily="2" charset="0"/>
              </a:rPr>
              <a:t> 4: </a:t>
            </a:r>
            <a:r>
              <a:rPr lang="en-US" sz="3200" dirty="0" err="1">
                <a:solidFill>
                  <a:srgbClr val="000000"/>
                </a:solidFill>
                <a:latin typeface="Nunito Black" pitchFamily="2" charset="0"/>
              </a:rPr>
              <a:t>Còn</a:t>
            </a:r>
            <a:r>
              <a:rPr lang="en-US" sz="3200" dirty="0">
                <a:solidFill>
                  <a:srgbClr val="000000"/>
                </a:solidFill>
                <a:latin typeface="Nunito Black" pitchFamily="2" charset="0"/>
              </a:rPr>
              <a:t> </a:t>
            </a:r>
            <a:r>
              <a:rPr lang="en-US" sz="3200" dirty="0" err="1">
                <a:solidFill>
                  <a:srgbClr val="000000"/>
                </a:solidFill>
                <a:latin typeface="Nunito Black" pitchFamily="2" charset="0"/>
              </a:rPr>
              <a:t>lại</a:t>
            </a:r>
            <a:r>
              <a:rPr lang="en-US" sz="3200" i="1" dirty="0">
                <a:solidFill>
                  <a:srgbClr val="000000"/>
                </a:solidFill>
                <a:latin typeface="Nunito Black" pitchFamily="2" charset="0"/>
              </a:rPr>
              <a:t>.</a:t>
            </a:r>
            <a:endParaRPr lang="id-ID" sz="4800" b="1" i="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xmlns="" val="38740560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8977D5A-3CE0-5936-80D7-A88FD3CB0262}"/>
              </a:ext>
            </a:extLst>
          </p:cNvPr>
          <p:cNvPicPr>
            <a:picLocks noChangeAspect="1"/>
          </p:cNvPicPr>
          <p:nvPr/>
        </p:nvPicPr>
        <p:blipFill>
          <a:blip r:embed="rId2"/>
          <a:stretch>
            <a:fillRect/>
          </a:stretch>
        </p:blipFill>
        <p:spPr>
          <a:xfrm>
            <a:off x="12443" y="1385"/>
            <a:ext cx="825845" cy="657520"/>
          </a:xfrm>
          <a:prstGeom prst="ellipse">
            <a:avLst/>
          </a:prstGeom>
        </p:spPr>
      </p:pic>
      <p:sp>
        <p:nvSpPr>
          <p:cNvPr id="12" name="Rounded Rectangle 11"/>
          <p:cNvSpPr/>
          <p:nvPr/>
        </p:nvSpPr>
        <p:spPr>
          <a:xfrm>
            <a:off x="4338071" y="389208"/>
            <a:ext cx="3543567" cy="4983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rPr>
              <a:t>Những</a:t>
            </a:r>
            <a:r>
              <a:rPr kumimoji="0" lang="en-US" sz="3200" b="1" i="0" u="none" strike="noStrike" kern="1200" cap="none" spc="0" normalizeH="0" baseline="0" noProof="0" dirty="0">
                <a:ln>
                  <a:noFill/>
                </a:ln>
                <a:solidFill>
                  <a:srgbClr val="FF0000"/>
                </a:solidFill>
                <a:effectLst/>
                <a:uLnTx/>
                <a:uFillTx/>
                <a:latin typeface="Nunito Black" pitchFamily="2" charset="0"/>
                <a:ea typeface="+mn-ea"/>
              </a:rPr>
              <a:t> </a:t>
            </a: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rPr>
              <a:t>chiếc</a:t>
            </a:r>
            <a:r>
              <a:rPr kumimoji="0" lang="en-US" sz="3200" b="1" i="0" u="none" strike="noStrike" kern="1200" cap="none" spc="0" normalizeH="0" baseline="0" noProof="0" dirty="0">
                <a:ln>
                  <a:noFill/>
                </a:ln>
                <a:solidFill>
                  <a:srgbClr val="FF0000"/>
                </a:solidFill>
                <a:effectLst/>
                <a:uLnTx/>
                <a:uFillTx/>
                <a:latin typeface="Nunito Black" pitchFamily="2" charset="0"/>
                <a:ea typeface="+mn-ea"/>
              </a:rPr>
              <a:t> </a:t>
            </a: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rPr>
              <a:t>áo</a:t>
            </a:r>
            <a:r>
              <a:rPr kumimoji="0" lang="en-US" sz="3200" b="1" i="0" u="none" strike="noStrike" kern="1200" cap="none" spc="0" normalizeH="0" baseline="0" noProof="0" dirty="0">
                <a:ln>
                  <a:noFill/>
                </a:ln>
                <a:solidFill>
                  <a:srgbClr val="FF0000"/>
                </a:solidFill>
                <a:effectLst/>
                <a:uLnTx/>
                <a:uFillTx/>
                <a:latin typeface="Nunito Black" pitchFamily="2" charset="0"/>
                <a:ea typeface="+mn-ea"/>
              </a:rPr>
              <a:t> </a:t>
            </a: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rPr>
              <a:t>ấm</a:t>
            </a:r>
            <a:endParaRPr kumimoji="0" lang="id-ID" sz="3200" b="1" i="1"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8" name="Rounded Rectangle 7"/>
          <p:cNvSpPr/>
          <p:nvPr/>
        </p:nvSpPr>
        <p:spPr>
          <a:xfrm>
            <a:off x="858977" y="11596"/>
            <a:ext cx="4472979" cy="3702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Luyện</a:t>
            </a:r>
            <a:r>
              <a:rPr kumimoji="0" lang="en-US" sz="3200" b="1" i="0" u="none" strike="noStrike" kern="0" cap="none" spc="0" normalizeH="0" noProof="0" dirty="0">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đọc</a:t>
            </a:r>
            <a:r>
              <a:rPr kumimoji="0" lang="en-US" sz="3200" b="1" i="0" u="none" strike="noStrike" kern="0" cap="none" spc="0" normalizeH="0" noProof="0" dirty="0">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nối</a:t>
            </a:r>
            <a:r>
              <a:rPr kumimoji="0" lang="en-US" sz="3200" b="1" i="0" u="none" strike="noStrike" kern="0" cap="none" spc="0" normalizeH="0" noProof="0" dirty="0">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tiếp</a:t>
            </a:r>
            <a:r>
              <a:rPr kumimoji="0" lang="en-US" sz="3200" b="1" i="0" u="none" strike="noStrike" kern="0" cap="none" spc="0" normalizeH="0" noProof="0" dirty="0">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đoạn</a:t>
            </a:r>
            <a:endParaRPr kumimoji="0" lang="id-ID" sz="3200" b="1" i="0" u="none" strike="noStrike" kern="0" cap="none" spc="0" normalizeH="0" baseline="0" noProof="0" dirty="0">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6" name="Rounded Rectangle 5"/>
          <p:cNvSpPr/>
          <p:nvPr/>
        </p:nvSpPr>
        <p:spPr>
          <a:xfrm>
            <a:off x="-193964" y="862322"/>
            <a:ext cx="12385963" cy="57007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002060"/>
                </a:solidFill>
                <a:effectLst/>
                <a:uLnTx/>
                <a:uFillTx/>
                <a:latin typeface="Nunito Black" pitchFamily="2" charset="0"/>
                <a:ea typeface="+mn-ea"/>
                <a:cs typeface="+mn-cs"/>
              </a:rPr>
              <a:t>M</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ùa</a:t>
            </a:r>
            <a:r>
              <a:rPr kumimoji="0" lang="vi-VN"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đông</a:t>
            </a:r>
            <a:r>
              <a:rPr kumimoji="0" lang="vi-VN" sz="2000" b="0" i="0" u="none" strike="noStrike" kern="1200" cap="none" spc="0" normalizeH="0" baseline="0" noProof="0" dirty="0">
                <a:ln>
                  <a:noFill/>
                </a:ln>
                <a:solidFill>
                  <a:srgbClr val="002060"/>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002060"/>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002060"/>
                </a:solidFill>
                <a:effectLst/>
                <a:uLnTx/>
                <a:uFillTx/>
                <a:latin typeface="Nunito Black" pitchFamily="2" charset="0"/>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7030A0"/>
                </a:solidFill>
                <a:effectLst/>
                <a:uLnTx/>
                <a:uFillTx/>
                <a:latin typeface="Nunito Black" pitchFamily="2" charset="0"/>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030A0"/>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7030A0"/>
                </a:solidFill>
                <a:effectLst/>
                <a:uLnTx/>
                <a:uFillTx/>
                <a:latin typeface="Nunito Black" pitchFamily="2" charset="0"/>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548F01"/>
                </a:solidFill>
                <a:effectLst/>
                <a:uLnTx/>
                <a:uFillTx/>
                <a:latin typeface="Nunito Black" pitchFamily="2" charset="0"/>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548F01"/>
                </a:solidFill>
                <a:effectLst/>
                <a:uLnTx/>
                <a:uFillTx/>
                <a:latin typeface="Nunito Black" pitchFamily="2" charset="0"/>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548F01"/>
                </a:solidFill>
                <a:effectLst/>
                <a:uLnTx/>
                <a:uFillTx/>
                <a:latin typeface="Nunito Black" pitchFamily="2" charset="0"/>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548F01"/>
                </a:solidFill>
                <a:effectLst/>
                <a:uLnTx/>
                <a:uFillTx/>
                <a:latin typeface="Nunito Black" pitchFamily="2" charset="0"/>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Mùa đông năm ấy, trong rừng ai cũng có áo ấm để mặc.</a:t>
            </a:r>
            <a:r>
              <a:rPr kumimoji="0" lang="en-US"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Nunito Black" pitchFamily="2" charset="0"/>
                <a:ea typeface="+mn-ea"/>
                <a:cs typeface="+mn-cs"/>
              </a:rPr>
              <a:t>                                                                                                                                                 </a:t>
            </a:r>
            <a:r>
              <a:rPr kumimoji="0" lang="en-US" sz="2000" b="0" i="0" u="none" strike="noStrike" kern="1200" cap="none" spc="0" normalizeH="0" baseline="0" noProof="0" smtClean="0">
                <a:ln>
                  <a:noFill/>
                </a:ln>
                <a:solidFill>
                  <a:srgbClr val="000000"/>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000000"/>
                </a:solidFill>
                <a:effectLst/>
                <a:uLnTx/>
                <a:uFillTx/>
                <a:latin typeface="Nunito Black" pitchFamily="2" charset="0"/>
                <a:ea typeface="+mn-ea"/>
                <a:cs typeface="+mn-cs"/>
              </a:rPr>
              <a:t>(Theo Võ Quảng)</a:t>
            </a:r>
          </a:p>
        </p:txBody>
      </p:sp>
    </p:spTree>
    <p:extLst>
      <p:ext uri="{BB962C8B-B14F-4D97-AF65-F5344CB8AC3E}">
        <p14:creationId xmlns:p14="http://schemas.microsoft.com/office/powerpoint/2010/main" xmlns="" val="27404836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08977D5A-3CE0-5936-80D7-A88FD3CB0262}"/>
              </a:ext>
            </a:extLst>
          </p:cNvPr>
          <p:cNvPicPr>
            <a:picLocks noChangeAspect="1"/>
          </p:cNvPicPr>
          <p:nvPr/>
        </p:nvPicPr>
        <p:blipFill>
          <a:blip r:embed="rId2"/>
          <a:stretch>
            <a:fillRect/>
          </a:stretch>
        </p:blipFill>
        <p:spPr>
          <a:xfrm>
            <a:off x="-1412" y="15240"/>
            <a:ext cx="808443" cy="643665"/>
          </a:xfrm>
          <a:prstGeom prst="ellipse">
            <a:avLst/>
          </a:prstGeom>
        </p:spPr>
      </p:pic>
      <p:sp>
        <p:nvSpPr>
          <p:cNvPr id="8" name="Rounded Rectangle 7"/>
          <p:cNvSpPr/>
          <p:nvPr/>
        </p:nvSpPr>
        <p:spPr>
          <a:xfrm>
            <a:off x="4542508" y="506221"/>
            <a:ext cx="3159192" cy="4983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rPr>
              <a:t>Những</a:t>
            </a:r>
            <a:r>
              <a:rPr kumimoji="0" lang="en-US" sz="2800" b="1" i="0" u="none" strike="noStrike" kern="1200" cap="none" spc="0" normalizeH="0" baseline="0" noProof="0" dirty="0">
                <a:ln>
                  <a:noFill/>
                </a:ln>
                <a:solidFill>
                  <a:srgbClr val="FF0000"/>
                </a:solidFill>
                <a:effectLst/>
                <a:uLnTx/>
                <a:uFillTx/>
                <a:latin typeface="Nunito Black" pitchFamily="2" charset="0"/>
                <a:ea typeface="+mn-ea"/>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rPr>
              <a:t>chiếc</a:t>
            </a:r>
            <a:r>
              <a:rPr kumimoji="0" lang="en-US" sz="2800" b="1" i="0" u="none" strike="noStrike" kern="1200" cap="none" spc="0" normalizeH="0" baseline="0" noProof="0" dirty="0">
                <a:ln>
                  <a:noFill/>
                </a:ln>
                <a:solidFill>
                  <a:srgbClr val="FF0000"/>
                </a:solidFill>
                <a:effectLst/>
                <a:uLnTx/>
                <a:uFillTx/>
                <a:latin typeface="Nunito Black" pitchFamily="2" charset="0"/>
                <a:ea typeface="+mn-ea"/>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rPr>
              <a:t>áo</a:t>
            </a:r>
            <a:r>
              <a:rPr kumimoji="0" lang="en-US" sz="2800" b="1" i="0" u="none" strike="noStrike" kern="1200" cap="none" spc="0" normalizeH="0" baseline="0" noProof="0" dirty="0">
                <a:ln>
                  <a:noFill/>
                </a:ln>
                <a:solidFill>
                  <a:srgbClr val="FF0000"/>
                </a:solidFill>
                <a:effectLst/>
                <a:uLnTx/>
                <a:uFillTx/>
                <a:latin typeface="Nunito Black" pitchFamily="2" charset="0"/>
                <a:ea typeface="+mn-ea"/>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rPr>
              <a:t>ấm</a:t>
            </a:r>
            <a:endParaRPr kumimoji="0" lang="id-ID" sz="2800" b="1" i="1"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3" name="Rounded Rectangle 12"/>
          <p:cNvSpPr/>
          <p:nvPr/>
        </p:nvSpPr>
        <p:spPr>
          <a:xfrm>
            <a:off x="635598" y="29206"/>
            <a:ext cx="5086329" cy="3702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Luyện</a:t>
            </a:r>
            <a:r>
              <a:rPr kumimoji="0" lang="en-US" sz="3200" b="1" i="0" u="none" strike="noStrike" kern="0" cap="none" spc="0" normalizeH="0" noProof="0" dirty="0">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đọc</a:t>
            </a:r>
            <a:r>
              <a:rPr kumimoji="0" lang="en-US" sz="3200" b="1" i="0" u="none" strike="noStrike" kern="0" cap="none" spc="0" normalizeH="0" noProof="0" dirty="0">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đoạn</a:t>
            </a:r>
            <a:r>
              <a:rPr kumimoji="0" lang="en-US" sz="3200" b="1" i="0" u="none" strike="noStrike" kern="0" cap="none" spc="0" normalizeH="0" noProof="0" dirty="0">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theo</a:t>
            </a:r>
            <a:r>
              <a:rPr kumimoji="0" lang="en-US" sz="3200" b="1" i="0" u="none" strike="noStrike" kern="0" cap="none" spc="0" normalizeH="0" noProof="0" dirty="0">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nhóm</a:t>
            </a:r>
            <a:endParaRPr kumimoji="0" lang="id-ID" sz="3200" b="1" i="0" u="none" strike="noStrike" kern="0" cap="none" spc="0" normalizeH="0" baseline="0" noProof="0" dirty="0">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4" name="Rounded Rectangle 13"/>
          <p:cNvSpPr/>
          <p:nvPr/>
        </p:nvSpPr>
        <p:spPr>
          <a:xfrm>
            <a:off x="-1412" y="995055"/>
            <a:ext cx="12301567" cy="58924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002060"/>
                </a:solidFill>
                <a:effectLst/>
                <a:uLnTx/>
                <a:uFillTx/>
                <a:latin typeface="Nunito Black" pitchFamily="2" charset="0"/>
                <a:ea typeface="+mn-ea"/>
                <a:cs typeface="+mn-cs"/>
              </a:rPr>
              <a:t>M</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ùa</a:t>
            </a:r>
            <a:r>
              <a:rPr kumimoji="0" lang="vi-VN"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đông</a:t>
            </a:r>
            <a:r>
              <a:rPr kumimoji="0" lang="vi-VN" sz="2000" b="0" i="0" u="none" strike="noStrike" kern="1200" cap="none" spc="0" normalizeH="0" baseline="0" noProof="0" dirty="0">
                <a:ln>
                  <a:noFill/>
                </a:ln>
                <a:solidFill>
                  <a:srgbClr val="002060"/>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002060"/>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002060"/>
                </a:solidFill>
                <a:effectLst/>
                <a:uLnTx/>
                <a:uFillTx/>
                <a:latin typeface="Nunito Black" pitchFamily="2" charset="0"/>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7030A0"/>
                </a:solidFill>
                <a:effectLst/>
                <a:uLnTx/>
                <a:uFillTx/>
                <a:latin typeface="Nunito Black" pitchFamily="2" charset="0"/>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030A0"/>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7030A0"/>
                </a:solidFill>
                <a:effectLst/>
                <a:uLnTx/>
                <a:uFillTx/>
                <a:latin typeface="Nunito Black" pitchFamily="2" charset="0"/>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548F01"/>
                </a:solidFill>
                <a:effectLst/>
                <a:uLnTx/>
                <a:uFillTx/>
                <a:latin typeface="Nunito Black" pitchFamily="2" charset="0"/>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548F01"/>
                </a:solidFill>
                <a:effectLst/>
                <a:uLnTx/>
                <a:uFillTx/>
                <a:latin typeface="Nunito Black" pitchFamily="2" charset="0"/>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548F01"/>
                </a:solidFill>
                <a:effectLst/>
                <a:uLnTx/>
                <a:uFillTx/>
                <a:latin typeface="Nunito Black" pitchFamily="2" charset="0"/>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548F01"/>
                </a:solidFill>
                <a:effectLst/>
                <a:uLnTx/>
                <a:uFillTx/>
                <a:latin typeface="Nunito Black" pitchFamily="2" charset="0"/>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Mùa đông năm ấy, trong rừng ai cũng có áo ấm để mặc.</a:t>
            </a:r>
            <a:r>
              <a:rPr kumimoji="0" lang="en-US"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smtClean="0">
                <a:ln>
                  <a:noFill/>
                </a:ln>
                <a:solidFill>
                  <a:srgbClr val="000000"/>
                </a:solidFill>
                <a:effectLst/>
                <a:uLnTx/>
                <a:uFillTx/>
                <a:latin typeface="Nunito Black" pitchFamily="2" charset="0"/>
                <a:ea typeface="+mn-ea"/>
                <a:cs typeface="+mn-cs"/>
              </a:rPr>
              <a:t>(</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Theo Võ Quảng)</a:t>
            </a:r>
          </a:p>
        </p:txBody>
      </p:sp>
    </p:spTree>
    <p:extLst>
      <p:ext uri="{BB962C8B-B14F-4D97-AF65-F5344CB8AC3E}">
        <p14:creationId xmlns:p14="http://schemas.microsoft.com/office/powerpoint/2010/main" xmlns="" val="18930090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ounded Rectangle 5"/>
          <p:cNvSpPr/>
          <p:nvPr/>
        </p:nvSpPr>
        <p:spPr>
          <a:xfrm>
            <a:off x="-41570" y="672360"/>
            <a:ext cx="12233564" cy="61704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0000"/>
                </a:solidFill>
                <a:effectLst/>
                <a:uLnTx/>
                <a:uFillTx/>
                <a:latin typeface="Nunito Black" pitchFamily="2" charset="0"/>
                <a:ea typeface="+mn-ea"/>
                <a:cs typeface="+mn-cs"/>
              </a:rPr>
              <a:t>M</a:t>
            </a:r>
            <a:r>
              <a:rPr kumimoji="0" lang="en-US" sz="2200" b="0" i="0" u="none" strike="noStrike" kern="1200" cap="none" spc="0" normalizeH="0" baseline="0" noProof="0" dirty="0" err="1">
                <a:ln>
                  <a:noFill/>
                </a:ln>
                <a:solidFill>
                  <a:srgbClr val="000000"/>
                </a:solidFill>
                <a:effectLst/>
                <a:uLnTx/>
                <a:uFillTx/>
                <a:latin typeface="Nunito Black" pitchFamily="2" charset="0"/>
                <a:ea typeface="+mn-ea"/>
                <a:cs typeface="+mn-cs"/>
              </a:rPr>
              <a:t>ùa</a:t>
            </a:r>
            <a:r>
              <a:rPr kumimoji="0" lang="vi-VN" sz="22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200" b="0" i="0" u="none" strike="noStrike" kern="1200" cap="none" spc="0" normalizeH="0" baseline="0" noProof="0" dirty="0" err="1">
                <a:ln>
                  <a:noFill/>
                </a:ln>
                <a:solidFill>
                  <a:srgbClr val="000000"/>
                </a:solidFill>
                <a:effectLst/>
                <a:uLnTx/>
                <a:uFillTx/>
                <a:latin typeface="Nunito Black" pitchFamily="2" charset="0"/>
                <a:ea typeface="+mn-ea"/>
                <a:cs typeface="+mn-cs"/>
              </a:rPr>
              <a:t>đông</a:t>
            </a:r>
            <a:r>
              <a:rPr kumimoji="0" lang="vi-VN" sz="2200" b="0" i="0" u="none" strike="noStrike" kern="1200" cap="none" spc="0" normalizeH="0" baseline="0" noProof="0" dirty="0">
                <a:ln>
                  <a:noFill/>
                </a:ln>
                <a:solidFill>
                  <a:srgbClr val="000000"/>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22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0000"/>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0000"/>
                </a:solidFill>
                <a:effectLst/>
                <a:uLnTx/>
                <a:uFillTx/>
                <a:latin typeface="Nunito Black" pitchFamily="2" charset="0"/>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0000"/>
                </a:solidFill>
                <a:effectLst/>
                <a:uLnTx/>
                <a:uFillTx/>
                <a:latin typeface="Nunito Black" pitchFamily="2" charset="0"/>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0000"/>
                </a:solidFill>
                <a:effectLst/>
                <a:uLnTx/>
                <a:uFillTx/>
                <a:latin typeface="Nunito Black" pitchFamily="2" charset="0"/>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0000"/>
                </a:solidFill>
                <a:effectLst/>
                <a:uLnTx/>
                <a:uFillTx/>
                <a:latin typeface="Nunito Black" pitchFamily="2" charset="0"/>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0000"/>
                </a:solidFill>
                <a:effectLst/>
                <a:uLnTx/>
                <a:uFillTx/>
                <a:latin typeface="Nunito Black" pitchFamily="2" charset="0"/>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0000"/>
                </a:solidFill>
                <a:effectLst/>
                <a:uLnTx/>
                <a:uFillTx/>
                <a:latin typeface="Nunito Black" pitchFamily="2" charset="0"/>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0000"/>
                </a:solidFill>
                <a:effectLst/>
                <a:uLnTx/>
                <a:uFillTx/>
                <a:latin typeface="Nunito Black" pitchFamily="2" charset="0"/>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0000"/>
                </a:solidFill>
                <a:effectLst/>
                <a:uLnTx/>
                <a:uFillTx/>
                <a:latin typeface="Nunito Black" pitchFamily="2" charset="0"/>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0000"/>
                </a:solidFill>
                <a:effectLst/>
                <a:uLnTx/>
                <a:uFillTx/>
                <a:latin typeface="Nunito Black" pitchFamily="2" charset="0"/>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0000"/>
                </a:solidFill>
                <a:effectLst/>
                <a:uLnTx/>
                <a:uFillTx/>
                <a:latin typeface="Nunito Black" pitchFamily="2" charset="0"/>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0000"/>
                </a:solidFill>
                <a:effectLst/>
                <a:uLnTx/>
                <a:uFillTx/>
                <a:latin typeface="Nunito Black" pitchFamily="2" charset="0"/>
                <a:ea typeface="+mn-ea"/>
                <a:cs typeface="+mn-cs"/>
              </a:rPr>
              <a:t>Mùa đông năm ấy, trong rừng ai cũng có áo ấm để mặc.</a:t>
            </a:r>
            <a:r>
              <a:rPr kumimoji="0" lang="en-US" sz="2200" b="0" i="0" u="none" strike="noStrike" kern="1200" cap="none" spc="0" normalizeH="0" baseline="0" noProof="0" dirty="0">
                <a:ln>
                  <a:noFill/>
                </a:ln>
                <a:solidFill>
                  <a:srgbClr val="000000"/>
                </a:solidFill>
                <a:effectLst/>
                <a:uLnTx/>
                <a:uFillTx/>
                <a:latin typeface="Nunito Black" pitchFamily="2"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Nunito Black" pitchFamily="2" charset="0"/>
                <a:ea typeface="+mn-ea"/>
                <a:cs typeface="+mn-cs"/>
              </a:rPr>
              <a:t>                                                                                                                                  </a:t>
            </a:r>
            <a:r>
              <a:rPr kumimoji="0" lang="en-US" sz="2200" b="0" i="0" u="none" strike="noStrike" kern="1200" cap="none" spc="0" normalizeH="0" baseline="0" noProof="0" smtClean="0">
                <a:ln>
                  <a:noFill/>
                </a:ln>
                <a:solidFill>
                  <a:srgbClr val="00000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0000"/>
                </a:solidFill>
                <a:effectLst/>
                <a:uLnTx/>
                <a:uFillTx/>
                <a:latin typeface="Nunito Black" pitchFamily="2" charset="0"/>
                <a:ea typeface="+mn-ea"/>
                <a:cs typeface="+mn-cs"/>
              </a:rPr>
              <a:t>(Theo Võ Quảng)</a:t>
            </a:r>
          </a:p>
        </p:txBody>
      </p:sp>
      <p:pic>
        <p:nvPicPr>
          <p:cNvPr id="7" name="Picture 6">
            <a:extLst>
              <a:ext uri="{FF2B5EF4-FFF2-40B4-BE49-F238E27FC236}">
                <a16:creationId xmlns:a16="http://schemas.microsoft.com/office/drawing/2014/main" xmlns="" id="{08977D5A-3CE0-5936-80D7-A88FD3CB0262}"/>
              </a:ext>
            </a:extLst>
          </p:cNvPr>
          <p:cNvPicPr>
            <a:picLocks noChangeAspect="1"/>
          </p:cNvPicPr>
          <p:nvPr/>
        </p:nvPicPr>
        <p:blipFill>
          <a:blip r:embed="rId2"/>
          <a:stretch>
            <a:fillRect/>
          </a:stretch>
        </p:blipFill>
        <p:spPr>
          <a:xfrm>
            <a:off x="12443" y="15240"/>
            <a:ext cx="808443" cy="643665"/>
          </a:xfrm>
          <a:prstGeom prst="ellipse">
            <a:avLst/>
          </a:prstGeom>
        </p:spPr>
      </p:pic>
      <p:sp>
        <p:nvSpPr>
          <p:cNvPr id="12" name="Rounded Rectangle 11"/>
          <p:cNvSpPr/>
          <p:nvPr/>
        </p:nvSpPr>
        <p:spPr>
          <a:xfrm>
            <a:off x="4353534" y="55429"/>
            <a:ext cx="3515847" cy="7799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rPr>
              <a:t>Những</a:t>
            </a:r>
            <a:r>
              <a:rPr kumimoji="0" lang="en-US" sz="3200" b="1" i="0" u="none" strike="noStrike" kern="1200" cap="none" spc="0" normalizeH="0" baseline="0" noProof="0" dirty="0">
                <a:ln>
                  <a:noFill/>
                </a:ln>
                <a:solidFill>
                  <a:srgbClr val="FF0000"/>
                </a:solidFill>
                <a:effectLst/>
                <a:uLnTx/>
                <a:uFillTx/>
                <a:latin typeface="Nunito Black" pitchFamily="2" charset="0"/>
                <a:ea typeface="+mn-ea"/>
              </a:rPr>
              <a:t> </a:t>
            </a: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rPr>
              <a:t>chiếc</a:t>
            </a:r>
            <a:r>
              <a:rPr kumimoji="0" lang="en-US" sz="3200" b="1" i="0" u="none" strike="noStrike" kern="1200" cap="none" spc="0" normalizeH="0" baseline="0" noProof="0" dirty="0">
                <a:ln>
                  <a:noFill/>
                </a:ln>
                <a:solidFill>
                  <a:srgbClr val="FF0000"/>
                </a:solidFill>
                <a:effectLst/>
                <a:uLnTx/>
                <a:uFillTx/>
                <a:latin typeface="Nunito Black" pitchFamily="2" charset="0"/>
                <a:ea typeface="+mn-ea"/>
              </a:rPr>
              <a:t> </a:t>
            </a: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rPr>
              <a:t>áo</a:t>
            </a:r>
            <a:r>
              <a:rPr kumimoji="0" lang="en-US" sz="3200" b="1" i="0" u="none" strike="noStrike" kern="1200" cap="none" spc="0" normalizeH="0" baseline="0" noProof="0" dirty="0">
                <a:ln>
                  <a:noFill/>
                </a:ln>
                <a:solidFill>
                  <a:srgbClr val="FF0000"/>
                </a:solidFill>
                <a:effectLst/>
                <a:uLnTx/>
                <a:uFillTx/>
                <a:latin typeface="Nunito Black" pitchFamily="2" charset="0"/>
                <a:ea typeface="+mn-ea"/>
              </a:rPr>
              <a:t> </a:t>
            </a: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rPr>
              <a:t>ấm</a:t>
            </a:r>
            <a:endParaRPr kumimoji="0" lang="id-ID" sz="4800" b="1" i="1"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8" name="Rounded Rectangle 7"/>
          <p:cNvSpPr/>
          <p:nvPr/>
        </p:nvSpPr>
        <p:spPr>
          <a:xfrm>
            <a:off x="760285" y="-2259"/>
            <a:ext cx="2761961" cy="3702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lang="en-US" sz="3200" b="1" kern="0" dirty="0" err="1">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Đọc</a:t>
            </a:r>
            <a:r>
              <a:rPr lang="en-US" sz="3200" b="1" kern="0" dirty="0">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200" b="1" kern="0" dirty="0" err="1">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toàn</a:t>
            </a:r>
            <a:r>
              <a:rPr lang="en-US" sz="3200" b="1" kern="0" dirty="0">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200" b="1" kern="0" dirty="0" err="1">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bài</a:t>
            </a:r>
            <a:endParaRPr kumimoji="0" lang="id-ID" sz="3200" b="1" i="0" u="none" strike="noStrike" kern="0" cap="none" spc="0" normalizeH="0" baseline="0" noProof="0" dirty="0">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xmlns="" val="36749764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0" y="0"/>
            <a:ext cx="957155" cy="762066"/>
          </a:xfrm>
          <a:prstGeom prst="ellipse">
            <a:avLst/>
          </a:prstGeom>
        </p:spPr>
      </p:pic>
      <p:sp>
        <p:nvSpPr>
          <p:cNvPr id="5" name="Rounded Rectangle 4"/>
          <p:cNvSpPr/>
          <p:nvPr/>
        </p:nvSpPr>
        <p:spPr>
          <a:xfrm>
            <a:off x="957155" y="224784"/>
            <a:ext cx="2806986" cy="53728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Giải</a:t>
            </a:r>
            <a:r>
              <a:rPr kumimoji="0" lang="en-US"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nghĩa</a:t>
            </a:r>
            <a:r>
              <a:rPr kumimoji="0" lang="en-US"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từ</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pic>
        <p:nvPicPr>
          <p:cNvPr id="6" name="Picture 5"/>
          <p:cNvPicPr>
            <a:picLocks noChangeAspect="1"/>
          </p:cNvPicPr>
          <p:nvPr/>
        </p:nvPicPr>
        <p:blipFill rotWithShape="1">
          <a:blip r:embed="rId4"/>
          <a:srcRect t="2922" b="4162"/>
          <a:stretch/>
        </p:blipFill>
        <p:spPr>
          <a:xfrm>
            <a:off x="5228965" y="3155004"/>
            <a:ext cx="2718188" cy="2143137"/>
          </a:xfrm>
          <a:prstGeom prst="ellipse">
            <a:avLst/>
          </a:prstGeom>
        </p:spPr>
      </p:pic>
      <p:sp>
        <p:nvSpPr>
          <p:cNvPr id="7" name="Rounded Rectangular Callout 6"/>
          <p:cNvSpPr/>
          <p:nvPr/>
        </p:nvSpPr>
        <p:spPr>
          <a:xfrm>
            <a:off x="510988" y="3316369"/>
            <a:ext cx="4598893" cy="3178561"/>
          </a:xfrm>
          <a:prstGeom prst="wedgeRoundRectCallout">
            <a:avLst>
              <a:gd name="adj1" fmla="val 72215"/>
              <a:gd name="adj2" fmla="val -19656"/>
              <a:gd name="adj3" fmla="val 16667"/>
            </a:avLst>
          </a:prstGeom>
          <a:solidFill>
            <a:srgbClr val="FFFFFF">
              <a:alpha val="80000"/>
            </a:srgb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ổ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dộc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còn</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gọi</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là</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dồng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dộc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dòng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dọc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loài</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trông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giống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sẻ</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làm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tổ</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rất</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chắc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và</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đẹp</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rPr>
              <a:t>.</a:t>
            </a:r>
            <a:endParaRPr kumimoji="0" lang="id-ID" sz="2800" b="1" i="1" u="none" strike="noStrike" kern="0" cap="none" spc="0" normalizeH="0" baseline="0" noProof="0" dirty="0">
              <a:ln>
                <a:noFill/>
              </a:ln>
              <a:solidFill>
                <a:schemeClr val="tx1">
                  <a:lumMod val="95000"/>
                  <a:lumOff val="5000"/>
                </a:schemeClr>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Tree>
    <p:extLst>
      <p:ext uri="{BB962C8B-B14F-4D97-AF65-F5344CB8AC3E}">
        <p14:creationId xmlns:p14="http://schemas.microsoft.com/office/powerpoint/2010/main" xmlns="" val="31270710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33025F6-03E4-F7FE-A115-15A451327F80}"/>
              </a:ext>
            </a:extLst>
          </p:cNvPr>
          <p:cNvSpPr txBox="1"/>
          <p:nvPr/>
        </p:nvSpPr>
        <p:spPr>
          <a:xfrm>
            <a:off x="4643717" y="2619562"/>
            <a:ext cx="517263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Trả</a:t>
            </a:r>
            <a:r>
              <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lời</a:t>
            </a:r>
            <a:r>
              <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câu</a:t>
            </a:r>
            <a:r>
              <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hỏi</a:t>
            </a:r>
            <a:endPar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xmlns="" val="2096608912"/>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D6D37C3-74AB-08F2-9B01-B89BFEB6AD03}"/>
              </a:ext>
            </a:extLst>
          </p:cNvPr>
          <p:cNvPicPr>
            <a:picLocks noChangeAspect="1"/>
          </p:cNvPicPr>
          <p:nvPr/>
        </p:nvPicPr>
        <p:blipFill rotWithShape="1">
          <a:blip r:embed="rId3"/>
          <a:srcRect t="14694" b="21814"/>
          <a:stretch/>
        </p:blipFill>
        <p:spPr>
          <a:xfrm>
            <a:off x="25587" y="46037"/>
            <a:ext cx="915707" cy="765380"/>
          </a:xfrm>
          <a:prstGeom prst="ellipse">
            <a:avLst/>
          </a:prstGeom>
        </p:spPr>
      </p:pic>
      <p:pic>
        <p:nvPicPr>
          <p:cNvPr id="5" name="Picture 16" descr="Hướng dẫn cách vẽ con thỏ dễ thương mới nhất 2020 - Quà cho bé - Quà tặng  độc đáo cho bé yêu"/>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176246" y="3634655"/>
            <a:ext cx="2937249" cy="2928611"/>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Rounded Rectangle 11"/>
          <p:cNvSpPr/>
          <p:nvPr/>
        </p:nvSpPr>
        <p:spPr>
          <a:xfrm>
            <a:off x="947308" y="259581"/>
            <a:ext cx="9395123" cy="681713"/>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0070C0"/>
                </a:solidFill>
                <a:latin typeface="Nunito Black" pitchFamily="2" charset="0"/>
              </a:rPr>
              <a:t>Câu</a:t>
            </a:r>
            <a:r>
              <a:rPr lang="en-US" sz="2800" b="1" dirty="0">
                <a:solidFill>
                  <a:srgbClr val="0070C0"/>
                </a:solidFill>
                <a:latin typeface="Nunito Black" pitchFamily="2" charset="0"/>
              </a:rPr>
              <a:t> 1</a:t>
            </a:r>
            <a:r>
              <a:rPr lang="en-US" sz="2800" dirty="0">
                <a:solidFill>
                  <a:srgbClr val="0070C0"/>
                </a:solidFill>
                <a:latin typeface="Nunito Black" pitchFamily="2" charset="0"/>
              </a:rPr>
              <a:t>: </a:t>
            </a:r>
            <a:r>
              <a:rPr lang="en-US" sz="2800" b="1" dirty="0" err="1">
                <a:solidFill>
                  <a:srgbClr val="0070C0"/>
                </a:solidFill>
                <a:latin typeface="Nunito Black" pitchFamily="2" charset="0"/>
              </a:rPr>
              <a:t>Mùa</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đông</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đến</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thỏ</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chống</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rét</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bằng</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cách</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nào</a:t>
            </a:r>
            <a:r>
              <a:rPr lang="en-US" sz="2800" b="1" dirty="0">
                <a:solidFill>
                  <a:srgbClr val="0070C0"/>
                </a:solidFill>
                <a:latin typeface="Nunito Black" pitchFamily="2" charset="0"/>
              </a:rPr>
              <a:t>?</a:t>
            </a:r>
            <a:endParaRPr lang="en-US" sz="2800" dirty="0">
              <a:solidFill>
                <a:srgbClr val="0070C0"/>
              </a:solidFill>
              <a:latin typeface="Nunito Black" pitchFamily="2" charset="0"/>
            </a:endParaRPr>
          </a:p>
        </p:txBody>
      </p:sp>
      <p:sp>
        <p:nvSpPr>
          <p:cNvPr id="14" name="Cloud Callout 13"/>
          <p:cNvSpPr/>
          <p:nvPr/>
        </p:nvSpPr>
        <p:spPr>
          <a:xfrm>
            <a:off x="7606145" y="1429510"/>
            <a:ext cx="4420417" cy="1945573"/>
          </a:xfrm>
          <a:prstGeom prst="cloudCallout">
            <a:avLst>
              <a:gd name="adj1" fmla="val -63096"/>
              <a:gd name="adj2" fmla="val 151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accent2">
                    <a:lumMod val="50000"/>
                  </a:schemeClr>
                </a:solidFill>
                <a:latin typeface="Nunito Black" pitchFamily="2" charset="0"/>
              </a:rPr>
              <a:t>Gợi</a:t>
            </a:r>
            <a:r>
              <a:rPr lang="en-US" sz="2800" dirty="0">
                <a:solidFill>
                  <a:schemeClr val="accent2">
                    <a:lumMod val="50000"/>
                  </a:schemeClr>
                </a:solidFill>
                <a:latin typeface="Nunito Black" pitchFamily="2" charset="0"/>
              </a:rPr>
              <a:t> ý: </a:t>
            </a:r>
            <a:r>
              <a:rPr lang="en-US" sz="2800" dirty="0" err="1">
                <a:solidFill>
                  <a:schemeClr val="accent2">
                    <a:lumMod val="50000"/>
                  </a:schemeClr>
                </a:solidFill>
                <a:latin typeface="Nunito Black" pitchFamily="2" charset="0"/>
              </a:rPr>
              <a:t>Em</a:t>
            </a:r>
            <a:r>
              <a:rPr lang="en-US" sz="2800" dirty="0">
                <a:solidFill>
                  <a:schemeClr val="accent2">
                    <a:lumMod val="50000"/>
                  </a:schemeClr>
                </a:solidFill>
                <a:latin typeface="Nunito Black" pitchFamily="2" charset="0"/>
              </a:rPr>
              <a:t> </a:t>
            </a:r>
            <a:r>
              <a:rPr lang="en-US" sz="2800" dirty="0" err="1">
                <a:solidFill>
                  <a:schemeClr val="accent2">
                    <a:lumMod val="50000"/>
                  </a:schemeClr>
                </a:solidFill>
                <a:latin typeface="Nunito Black" pitchFamily="2" charset="0"/>
              </a:rPr>
              <a:t>đọc</a:t>
            </a:r>
            <a:r>
              <a:rPr lang="en-US" sz="2800" dirty="0">
                <a:solidFill>
                  <a:schemeClr val="accent2">
                    <a:lumMod val="50000"/>
                  </a:schemeClr>
                </a:solidFill>
                <a:latin typeface="Nunito Black" pitchFamily="2" charset="0"/>
              </a:rPr>
              <a:t> </a:t>
            </a:r>
            <a:r>
              <a:rPr lang="en-US" sz="2800" dirty="0" err="1">
                <a:solidFill>
                  <a:schemeClr val="accent2">
                    <a:lumMod val="50000"/>
                  </a:schemeClr>
                </a:solidFill>
                <a:latin typeface="Nunito Black" pitchFamily="2" charset="0"/>
              </a:rPr>
              <a:t>kĩ</a:t>
            </a:r>
            <a:r>
              <a:rPr lang="en-US" sz="2800" dirty="0">
                <a:solidFill>
                  <a:schemeClr val="accent2">
                    <a:lumMod val="50000"/>
                  </a:schemeClr>
                </a:solidFill>
                <a:latin typeface="Nunito Black" pitchFamily="2" charset="0"/>
              </a:rPr>
              <a:t> </a:t>
            </a:r>
            <a:r>
              <a:rPr lang="en-US" sz="2800" dirty="0" err="1">
                <a:solidFill>
                  <a:schemeClr val="accent2">
                    <a:lumMod val="50000"/>
                  </a:schemeClr>
                </a:solidFill>
                <a:latin typeface="Nunito Black" pitchFamily="2" charset="0"/>
              </a:rPr>
              <a:t>đoạn</a:t>
            </a:r>
            <a:r>
              <a:rPr lang="en-US" sz="2800" dirty="0">
                <a:solidFill>
                  <a:schemeClr val="accent2">
                    <a:lumMod val="50000"/>
                  </a:schemeClr>
                </a:solidFill>
                <a:latin typeface="Nunito Black" pitchFamily="2" charset="0"/>
              </a:rPr>
              <a:t> </a:t>
            </a:r>
            <a:r>
              <a:rPr lang="en-US" sz="2800" dirty="0" err="1">
                <a:solidFill>
                  <a:schemeClr val="accent2">
                    <a:lumMod val="50000"/>
                  </a:schemeClr>
                </a:solidFill>
                <a:latin typeface="Nunito Black" pitchFamily="2" charset="0"/>
              </a:rPr>
              <a:t>đầu</a:t>
            </a:r>
            <a:r>
              <a:rPr lang="en-US" sz="2800" dirty="0">
                <a:solidFill>
                  <a:schemeClr val="accent2">
                    <a:lumMod val="50000"/>
                  </a:schemeClr>
                </a:solidFill>
                <a:latin typeface="Nunito Black" pitchFamily="2" charset="0"/>
              </a:rPr>
              <a:t> </a:t>
            </a:r>
            <a:r>
              <a:rPr lang="en-US" sz="2800" dirty="0" err="1">
                <a:solidFill>
                  <a:schemeClr val="accent2">
                    <a:lumMod val="50000"/>
                  </a:schemeClr>
                </a:solidFill>
                <a:latin typeface="Nunito Black" pitchFamily="2" charset="0"/>
              </a:rPr>
              <a:t>tiên</a:t>
            </a:r>
            <a:r>
              <a:rPr lang="en-US" sz="2800" dirty="0">
                <a:solidFill>
                  <a:schemeClr val="accent2">
                    <a:lumMod val="50000"/>
                  </a:schemeClr>
                </a:solidFill>
                <a:latin typeface="Nunito Black" pitchFamily="2" charset="0"/>
              </a:rPr>
              <a:t> </a:t>
            </a:r>
            <a:r>
              <a:rPr lang="en-US" sz="2800" dirty="0" err="1">
                <a:solidFill>
                  <a:schemeClr val="accent2">
                    <a:lumMod val="50000"/>
                  </a:schemeClr>
                </a:solidFill>
                <a:latin typeface="Nunito Black" pitchFamily="2" charset="0"/>
              </a:rPr>
              <a:t>để</a:t>
            </a:r>
            <a:r>
              <a:rPr lang="en-US" sz="2800" dirty="0">
                <a:solidFill>
                  <a:schemeClr val="accent2">
                    <a:lumMod val="50000"/>
                  </a:schemeClr>
                </a:solidFill>
                <a:latin typeface="Nunito Black" pitchFamily="2" charset="0"/>
              </a:rPr>
              <a:t> </a:t>
            </a:r>
            <a:r>
              <a:rPr lang="en-US" sz="2800" dirty="0" err="1">
                <a:solidFill>
                  <a:schemeClr val="accent2">
                    <a:lumMod val="50000"/>
                  </a:schemeClr>
                </a:solidFill>
                <a:latin typeface="Nunito Black" pitchFamily="2" charset="0"/>
              </a:rPr>
              <a:t>trả</a:t>
            </a:r>
            <a:r>
              <a:rPr lang="en-US" sz="2800" dirty="0">
                <a:solidFill>
                  <a:schemeClr val="accent2">
                    <a:lumMod val="50000"/>
                  </a:schemeClr>
                </a:solidFill>
                <a:latin typeface="Nunito Black" pitchFamily="2" charset="0"/>
              </a:rPr>
              <a:t> </a:t>
            </a:r>
            <a:r>
              <a:rPr lang="en-US" sz="2800" dirty="0" err="1">
                <a:solidFill>
                  <a:schemeClr val="accent2">
                    <a:lumMod val="50000"/>
                  </a:schemeClr>
                </a:solidFill>
                <a:latin typeface="Nunito Black" pitchFamily="2" charset="0"/>
              </a:rPr>
              <a:t>lời</a:t>
            </a:r>
            <a:r>
              <a:rPr lang="en-US" sz="2800" dirty="0">
                <a:solidFill>
                  <a:schemeClr val="accent2">
                    <a:lumMod val="50000"/>
                  </a:schemeClr>
                </a:solidFill>
                <a:latin typeface="Nunito Black" pitchFamily="2" charset="0"/>
              </a:rPr>
              <a:t> </a:t>
            </a:r>
            <a:r>
              <a:rPr lang="en-US" sz="2800" dirty="0" err="1">
                <a:solidFill>
                  <a:schemeClr val="accent2">
                    <a:lumMod val="50000"/>
                  </a:schemeClr>
                </a:solidFill>
                <a:latin typeface="Nunito Black" pitchFamily="2" charset="0"/>
              </a:rPr>
              <a:t>câu</a:t>
            </a:r>
            <a:r>
              <a:rPr lang="en-US" sz="2800" dirty="0">
                <a:solidFill>
                  <a:schemeClr val="accent2">
                    <a:lumMod val="50000"/>
                  </a:schemeClr>
                </a:solidFill>
                <a:latin typeface="Nunito Black" pitchFamily="2" charset="0"/>
              </a:rPr>
              <a:t> </a:t>
            </a:r>
            <a:r>
              <a:rPr lang="en-US" sz="2800" dirty="0" err="1">
                <a:solidFill>
                  <a:schemeClr val="accent2">
                    <a:lumMod val="50000"/>
                  </a:schemeClr>
                </a:solidFill>
                <a:latin typeface="Nunito Black" pitchFamily="2" charset="0"/>
              </a:rPr>
              <a:t>hỏi</a:t>
            </a:r>
            <a:r>
              <a:rPr lang="en-US" sz="2800" dirty="0">
                <a:solidFill>
                  <a:schemeClr val="accent2">
                    <a:lumMod val="50000"/>
                  </a:schemeClr>
                </a:solidFill>
                <a:latin typeface="Nunito Black" pitchFamily="2" charset="0"/>
              </a:rPr>
              <a:t>.</a:t>
            </a:r>
          </a:p>
        </p:txBody>
      </p:sp>
      <p:sp>
        <p:nvSpPr>
          <p:cNvPr id="16" name="Rounded Rectangle 15"/>
          <p:cNvSpPr/>
          <p:nvPr/>
        </p:nvSpPr>
        <p:spPr>
          <a:xfrm>
            <a:off x="165438" y="1030033"/>
            <a:ext cx="6831107" cy="2604622"/>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rgbClr val="002060"/>
                </a:solidFill>
                <a:latin typeface="Nunito Black" pitchFamily="2" charset="0"/>
              </a:rPr>
              <a:t>     </a:t>
            </a:r>
            <a:r>
              <a:rPr lang="vi-VN" sz="3200" dirty="0">
                <a:solidFill>
                  <a:srgbClr val="002060"/>
                </a:solidFill>
                <a:latin typeface="Nunito Black" pitchFamily="2" charset="0"/>
              </a:rPr>
              <a:t>M</a:t>
            </a:r>
            <a:r>
              <a:rPr lang="en-US" sz="3200" dirty="0" err="1">
                <a:solidFill>
                  <a:srgbClr val="002060"/>
                </a:solidFill>
                <a:latin typeface="Nunito Black" pitchFamily="2" charset="0"/>
              </a:rPr>
              <a:t>ùa</a:t>
            </a:r>
            <a:r>
              <a:rPr lang="vi-VN" sz="3200" dirty="0">
                <a:solidFill>
                  <a:srgbClr val="002060"/>
                </a:solidFill>
                <a:latin typeface="Nunito Black" pitchFamily="2" charset="0"/>
              </a:rPr>
              <a:t> </a:t>
            </a:r>
            <a:r>
              <a:rPr lang="en-US" sz="3200" dirty="0" err="1">
                <a:solidFill>
                  <a:srgbClr val="002060"/>
                </a:solidFill>
                <a:latin typeface="Nunito Black" pitchFamily="2" charset="0"/>
              </a:rPr>
              <a:t>đông</a:t>
            </a:r>
            <a:r>
              <a:rPr lang="vi-VN" sz="3200" dirty="0">
                <a:solidFill>
                  <a:srgbClr val="002060"/>
                </a:solidFill>
                <a:latin typeface="Nunito Black" pitchFamily="2" charset="0"/>
              </a:rPr>
              <a:t>, thỏ quấn tấm vải lên người cho đỡ rét thì gió thổi tấm vải bay xuống ao. Nhím giúp thỏ</a:t>
            </a:r>
            <a:r>
              <a:rPr lang="en-US" sz="3200" dirty="0">
                <a:solidFill>
                  <a:srgbClr val="002060"/>
                </a:solidFill>
                <a:latin typeface="Nunito Black" pitchFamily="2" charset="0"/>
              </a:rPr>
              <a:t> </a:t>
            </a:r>
            <a:r>
              <a:rPr lang="vi-VN" sz="3200" dirty="0">
                <a:solidFill>
                  <a:srgbClr val="002060"/>
                </a:solidFill>
                <a:latin typeface="Nunito Black" pitchFamily="2" charset="0"/>
              </a:rPr>
              <a:t>khều tấm vải vào bờ và nói:</a:t>
            </a:r>
          </a:p>
          <a:p>
            <a:pPr lvl="0" algn="just">
              <a:defRPr/>
            </a:pPr>
            <a:r>
              <a:rPr lang="en-US" sz="3200" dirty="0">
                <a:solidFill>
                  <a:srgbClr val="002060"/>
                </a:solidFill>
                <a:latin typeface="Nunito Black" pitchFamily="2" charset="0"/>
              </a:rPr>
              <a:t>     </a:t>
            </a:r>
            <a:r>
              <a:rPr lang="vi-VN" sz="3200" dirty="0">
                <a:solidFill>
                  <a:srgbClr val="002060"/>
                </a:solidFill>
                <a:latin typeface="Nunito Black" pitchFamily="2" charset="0"/>
              </a:rPr>
              <a:t>- Phải may thành áo mới được.</a:t>
            </a:r>
          </a:p>
        </p:txBody>
      </p:sp>
      <p:grpSp>
        <p:nvGrpSpPr>
          <p:cNvPr id="19" name="Group 18"/>
          <p:cNvGrpSpPr/>
          <p:nvPr/>
        </p:nvGrpSpPr>
        <p:grpSpPr>
          <a:xfrm>
            <a:off x="615259" y="5134675"/>
            <a:ext cx="10246705" cy="965065"/>
            <a:chOff x="1139694" y="4696146"/>
            <a:chExt cx="9202737" cy="965065"/>
          </a:xfrm>
        </p:grpSpPr>
        <p:sp>
          <p:nvSpPr>
            <p:cNvPr id="17" name="Rounded Rectangle 16"/>
            <p:cNvSpPr/>
            <p:nvPr/>
          </p:nvSpPr>
          <p:spPr>
            <a:xfrm>
              <a:off x="1546413" y="4696146"/>
              <a:ext cx="8796018" cy="96506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Nunito Black" pitchFamily="2" charset="0"/>
                </a:rPr>
                <a:t>     </a:t>
              </a:r>
              <a:r>
                <a:rPr lang="vi-VN" sz="3200" dirty="0">
                  <a:solidFill>
                    <a:srgbClr val="FF0000"/>
                  </a:solidFill>
                  <a:latin typeface="Nunito Black" pitchFamily="2" charset="0"/>
                </a:rPr>
                <a:t>Mùa đông đến, thỏ quấn tấm vải lên người cho đỡ rét.</a:t>
              </a:r>
              <a:endParaRPr lang="en-US" sz="3200" dirty="0">
                <a:solidFill>
                  <a:srgbClr val="FF0000"/>
                </a:solidFill>
                <a:latin typeface="Nunito Black" pitchFamily="2" charset="0"/>
              </a:endParaRPr>
            </a:p>
          </p:txBody>
        </p:sp>
        <p:sp>
          <p:nvSpPr>
            <p:cNvPr id="18" name="Arrow: Right 16">
              <a:extLst>
                <a:ext uri="{FF2B5EF4-FFF2-40B4-BE49-F238E27FC236}">
                  <a16:creationId xmlns:a16="http://schemas.microsoft.com/office/drawing/2014/main" xmlns="" id="{20A2D69E-61A8-ECFB-AD2D-86A364EF4EC5}"/>
                </a:ext>
              </a:extLst>
            </p:cNvPr>
            <p:cNvSpPr/>
            <p:nvPr/>
          </p:nvSpPr>
          <p:spPr>
            <a:xfrm>
              <a:off x="1139694" y="4951043"/>
              <a:ext cx="425587" cy="439616"/>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spTree>
    <p:extLst>
      <p:ext uri="{BB962C8B-B14F-4D97-AF65-F5344CB8AC3E}">
        <p14:creationId xmlns:p14="http://schemas.microsoft.com/office/powerpoint/2010/main" xmlns="" val="409537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xmlns="">
                  <a14:imgLayer r:embed="rId4">
                    <a14:imgEffect>
                      <a14:backgroundRemoval t="0" b="98264" l="1034" r="100000"/>
                    </a14:imgEffect>
                  </a14:imgLayer>
                </a14:imgProps>
              </a:ext>
            </a:extLst>
          </a:blip>
          <a:stretch>
            <a:fillRect/>
          </a:stretch>
        </p:blipFill>
        <p:spPr>
          <a:xfrm>
            <a:off x="4611155" y="3799059"/>
            <a:ext cx="3686689" cy="2743583"/>
          </a:xfrm>
          <a:prstGeom prst="rect">
            <a:avLst/>
          </a:prstGeom>
        </p:spPr>
      </p:pic>
      <p:pic>
        <p:nvPicPr>
          <p:cNvPr id="4" name="Picture 3">
            <a:extLst>
              <a:ext uri="{FF2B5EF4-FFF2-40B4-BE49-F238E27FC236}">
                <a16:creationId xmlns:a16="http://schemas.microsoft.com/office/drawing/2014/main" xmlns="" id="{9D6D37C3-74AB-08F2-9B01-B89BFEB6AD03}"/>
              </a:ext>
            </a:extLst>
          </p:cNvPr>
          <p:cNvPicPr>
            <a:picLocks noChangeAspect="1"/>
          </p:cNvPicPr>
          <p:nvPr/>
        </p:nvPicPr>
        <p:blipFill rotWithShape="1">
          <a:blip r:embed="rId5"/>
          <a:srcRect t="14694" b="21814"/>
          <a:stretch/>
        </p:blipFill>
        <p:spPr>
          <a:xfrm>
            <a:off x="25587" y="0"/>
            <a:ext cx="915707" cy="765380"/>
          </a:xfrm>
          <a:prstGeom prst="ellipse">
            <a:avLst/>
          </a:prstGeom>
        </p:spPr>
      </p:pic>
      <p:sp>
        <p:nvSpPr>
          <p:cNvPr id="12" name="Rounded Rectangle 11"/>
          <p:cNvSpPr/>
          <p:nvPr/>
        </p:nvSpPr>
        <p:spPr>
          <a:xfrm>
            <a:off x="987648" y="213544"/>
            <a:ext cx="8653893" cy="681713"/>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002060"/>
                </a:solidFill>
                <a:latin typeface="Nunito Black" pitchFamily="2" charset="0"/>
              </a:rPr>
              <a:t>Câu</a:t>
            </a:r>
            <a:r>
              <a:rPr lang="en-US" sz="2800" b="1" dirty="0">
                <a:solidFill>
                  <a:srgbClr val="002060"/>
                </a:solidFill>
                <a:latin typeface="Nunito Black" pitchFamily="2" charset="0"/>
              </a:rPr>
              <a:t> 2</a:t>
            </a:r>
            <a:r>
              <a:rPr lang="en-US" sz="2800" dirty="0">
                <a:solidFill>
                  <a:srgbClr val="002060"/>
                </a:solidFill>
                <a:latin typeface="Nunito Black" pitchFamily="2" charset="0"/>
              </a:rPr>
              <a:t>: </a:t>
            </a:r>
            <a:r>
              <a:rPr lang="en-US" sz="2800" b="1" dirty="0" err="1">
                <a:solidFill>
                  <a:srgbClr val="002060"/>
                </a:solidFill>
                <a:latin typeface="Nunito Black" pitchFamily="2" charset="0"/>
              </a:rPr>
              <a:t>Vì</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sao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nhím</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nảy</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ra</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sáng</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kiến</a:t>
            </a:r>
            <a:r>
              <a:rPr lang="en-US" sz="2800" b="1" dirty="0">
                <a:solidFill>
                  <a:srgbClr val="002060"/>
                </a:solidFill>
                <a:latin typeface="Nunito Black" pitchFamily="2" charset="0"/>
              </a:rPr>
              <a:t> may </a:t>
            </a:r>
            <a:r>
              <a:rPr lang="en-US" sz="2800" b="1" dirty="0" err="1">
                <a:solidFill>
                  <a:srgbClr val="002060"/>
                </a:solidFill>
                <a:latin typeface="Nunito Black" pitchFamily="2" charset="0"/>
              </a:rPr>
              <a:t>áo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ấm</a:t>
            </a:r>
            <a:r>
              <a:rPr lang="en-US" sz="2800" b="1" dirty="0">
                <a:solidFill>
                  <a:srgbClr val="002060"/>
                </a:solidFill>
                <a:latin typeface="Nunito Black" pitchFamily="2" charset="0"/>
              </a:rPr>
              <a:t>?</a:t>
            </a:r>
            <a:endParaRPr lang="en-US" sz="2800" dirty="0">
              <a:solidFill>
                <a:srgbClr val="002060"/>
              </a:solidFill>
              <a:latin typeface="Nunito Black" pitchFamily="2" charset="0"/>
            </a:endParaRPr>
          </a:p>
        </p:txBody>
      </p:sp>
      <p:sp>
        <p:nvSpPr>
          <p:cNvPr id="14" name="Cloud Callout 13"/>
          <p:cNvSpPr/>
          <p:nvPr/>
        </p:nvSpPr>
        <p:spPr>
          <a:xfrm>
            <a:off x="7675418" y="1383473"/>
            <a:ext cx="4131101" cy="1945573"/>
          </a:xfrm>
          <a:prstGeom prst="cloudCallout">
            <a:avLst>
              <a:gd name="adj1" fmla="val -63096"/>
              <a:gd name="adj2" fmla="val 151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Gợi</a:t>
            </a:r>
            <a:r>
              <a:rPr kumimoji="0" lang="en-US" sz="28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ý: </a:t>
            </a:r>
            <a:r>
              <a:rPr kumimoji="0" lang="en-US" sz="28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Em</a:t>
            </a:r>
            <a:r>
              <a:rPr kumimoji="0" lang="en-US" sz="28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đọc</a:t>
            </a:r>
            <a:r>
              <a:rPr kumimoji="0" lang="en-US" sz="28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kĩ</a:t>
            </a:r>
            <a:r>
              <a:rPr kumimoji="0" lang="en-US" sz="28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đoạn</a:t>
            </a:r>
            <a:r>
              <a:rPr kumimoji="0" lang="en-US" sz="28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đầu</a:t>
            </a:r>
            <a:r>
              <a:rPr kumimoji="0" lang="en-US" sz="28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tiên</a:t>
            </a:r>
            <a:r>
              <a:rPr kumimoji="0" lang="en-US" sz="28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để</a:t>
            </a:r>
            <a:r>
              <a:rPr kumimoji="0" lang="en-US" sz="28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trả</a:t>
            </a:r>
            <a:r>
              <a:rPr kumimoji="0" lang="en-US" sz="28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lời</a:t>
            </a:r>
            <a:r>
              <a:rPr kumimoji="0" lang="en-US" sz="28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câu</a:t>
            </a:r>
            <a:r>
              <a:rPr kumimoji="0" lang="en-US" sz="28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hỏi</a:t>
            </a:r>
            <a:r>
              <a:rPr kumimoji="0" lang="en-US" sz="28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16" name="Rounded Rectangle 15"/>
          <p:cNvSpPr/>
          <p:nvPr/>
        </p:nvSpPr>
        <p:spPr>
          <a:xfrm>
            <a:off x="137730" y="1020277"/>
            <a:ext cx="6952783" cy="224179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2800" b="0" i="0" u="none" strike="noStrike" kern="1200" cap="none" spc="0" normalizeH="0" baseline="0" noProof="0" dirty="0">
                <a:ln>
                  <a:noFill/>
                </a:ln>
                <a:solidFill>
                  <a:schemeClr val="tx1"/>
                </a:solidFill>
                <a:effectLst/>
                <a:uLnTx/>
                <a:uFillTx/>
                <a:latin typeface="Nunito Black" pitchFamily="2" charset="0"/>
                <a:ea typeface="+mn-ea"/>
                <a:cs typeface="+mn-cs"/>
              </a:rPr>
              <a:t>M</a:t>
            </a:r>
            <a:r>
              <a:rPr kumimoji="0" lang="en-US" sz="2800" b="0" i="0" u="none" strike="noStrike" kern="1200" cap="none" spc="0" normalizeH="0" baseline="0" noProof="0" dirty="0" err="1">
                <a:ln>
                  <a:noFill/>
                </a:ln>
                <a:solidFill>
                  <a:schemeClr val="tx1"/>
                </a:solidFill>
                <a:effectLst/>
                <a:uLnTx/>
                <a:uFillTx/>
                <a:latin typeface="Nunito Black" pitchFamily="2" charset="0"/>
                <a:ea typeface="+mn-ea"/>
                <a:cs typeface="+mn-cs"/>
              </a:rPr>
              <a:t>ùa</a:t>
            </a:r>
            <a:r>
              <a:rPr kumimoji="0" lang="vi-VN" sz="28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solidFill>
                <a:effectLst/>
                <a:uLnTx/>
                <a:uFillTx/>
                <a:latin typeface="Nunito Black" pitchFamily="2" charset="0"/>
                <a:ea typeface="+mn-ea"/>
                <a:cs typeface="+mn-cs"/>
              </a:rPr>
              <a:t>đông</a:t>
            </a:r>
            <a:r>
              <a:rPr kumimoji="0" lang="vi-VN" sz="2800" b="0" i="0" u="none" strike="noStrike" kern="1200" cap="none" spc="0" normalizeH="0" baseline="0" noProof="0" dirty="0">
                <a:ln>
                  <a:noFill/>
                </a:ln>
                <a:solidFill>
                  <a:schemeClr val="tx1"/>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28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2800" b="0" i="0" u="none" strike="noStrike" kern="1200" cap="none" spc="0" normalizeH="0" baseline="0" noProof="0" dirty="0">
                <a:ln>
                  <a:noFill/>
                </a:ln>
                <a:solidFill>
                  <a:schemeClr val="tx1"/>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2800" b="0" i="0" u="none" strike="noStrike" kern="1200" cap="none" spc="0" normalizeH="0" baseline="0" noProof="0" dirty="0">
                <a:ln>
                  <a:noFill/>
                </a:ln>
                <a:solidFill>
                  <a:schemeClr val="tx1"/>
                </a:solidFill>
                <a:effectLst/>
                <a:uLnTx/>
                <a:uFillTx/>
                <a:latin typeface="Nunito Black" pitchFamily="2" charset="0"/>
                <a:ea typeface="+mn-ea"/>
                <a:cs typeface="+mn-cs"/>
              </a:rPr>
              <a:t>- Phải may thành áo mới được.</a:t>
            </a:r>
          </a:p>
        </p:txBody>
      </p:sp>
      <p:grpSp>
        <p:nvGrpSpPr>
          <p:cNvPr id="19" name="Group 18"/>
          <p:cNvGrpSpPr/>
          <p:nvPr/>
        </p:nvGrpSpPr>
        <p:grpSpPr>
          <a:xfrm>
            <a:off x="303325" y="3753689"/>
            <a:ext cx="11500742" cy="1427906"/>
            <a:chOff x="1139694" y="4696146"/>
            <a:chExt cx="9202737" cy="965065"/>
          </a:xfrm>
        </p:grpSpPr>
        <p:sp>
          <p:nvSpPr>
            <p:cNvPr id="17" name="Rounded Rectangle 16"/>
            <p:cNvSpPr/>
            <p:nvPr/>
          </p:nvSpPr>
          <p:spPr>
            <a:xfrm>
              <a:off x="1546413" y="4696146"/>
              <a:ext cx="8796018" cy="96506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0" lang="en-US" sz="3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en-US" sz="3200" dirty="0" err="1">
                  <a:solidFill>
                    <a:srgbClr val="FF0000"/>
                  </a:solidFill>
                  <a:latin typeface="Nunito Black" pitchFamily="2" charset="0"/>
                </a:rPr>
                <a:t>Nhím</a:t>
              </a:r>
              <a:r>
                <a:rPr lang="en-US" sz="3200" dirty="0">
                  <a:solidFill>
                    <a:srgbClr val="FF0000"/>
                  </a:solidFill>
                  <a:latin typeface="Nunito Black" pitchFamily="2" charset="0"/>
                </a:rPr>
                <a:t> </a:t>
              </a:r>
              <a:r>
                <a:rPr lang="en-US" sz="3200" dirty="0" err="1">
                  <a:solidFill>
                    <a:srgbClr val="FF0000"/>
                  </a:solidFill>
                  <a:latin typeface="Nunito Black" pitchFamily="2" charset="0"/>
                </a:rPr>
                <a:t>nảy</a:t>
              </a:r>
              <a:r>
                <a:rPr lang="en-US" sz="3200" dirty="0">
                  <a:solidFill>
                    <a:srgbClr val="FF0000"/>
                  </a:solidFill>
                  <a:latin typeface="Nunito Black" pitchFamily="2" charset="0"/>
                </a:rPr>
                <a:t> </a:t>
              </a:r>
              <a:r>
                <a:rPr lang="en-US" sz="3200" dirty="0" err="1">
                  <a:solidFill>
                    <a:srgbClr val="FF0000"/>
                  </a:solidFill>
                  <a:latin typeface="Nunito Black" pitchFamily="2" charset="0"/>
                </a:rPr>
                <a:t>ra</a:t>
              </a:r>
              <a:r>
                <a:rPr lang="en-US" sz="3200" dirty="0">
                  <a:solidFill>
                    <a:srgbClr val="FF0000"/>
                  </a:solidFill>
                  <a:latin typeface="Nunito Black" pitchFamily="2" charset="0"/>
                </a:rPr>
                <a:t> </a:t>
              </a:r>
              <a:r>
                <a:rPr lang="en-US" sz="3200" dirty="0" err="1">
                  <a:solidFill>
                    <a:srgbClr val="FF0000"/>
                  </a:solidFill>
                  <a:latin typeface="Nunito Black" pitchFamily="2" charset="0"/>
                </a:rPr>
                <a:t>sáng</a:t>
              </a:r>
              <a:r>
                <a:rPr lang="en-US" sz="3200" dirty="0">
                  <a:solidFill>
                    <a:srgbClr val="FF0000"/>
                  </a:solidFill>
                  <a:latin typeface="Nunito Black" pitchFamily="2" charset="0"/>
                </a:rPr>
                <a:t> </a:t>
              </a:r>
              <a:r>
                <a:rPr lang="en-US" sz="3200" dirty="0" err="1">
                  <a:solidFill>
                    <a:srgbClr val="FF0000"/>
                  </a:solidFill>
                  <a:latin typeface="Nunito Black" pitchFamily="2" charset="0"/>
                </a:rPr>
                <a:t>kiến</a:t>
              </a:r>
              <a:r>
                <a:rPr lang="en-US" sz="3200" dirty="0">
                  <a:solidFill>
                    <a:srgbClr val="FF0000"/>
                  </a:solidFill>
                  <a:latin typeface="Nunito Black" pitchFamily="2" charset="0"/>
                </a:rPr>
                <a:t> may </a:t>
              </a:r>
              <a:r>
                <a:rPr lang="en-US" sz="3200" dirty="0" err="1">
                  <a:solidFill>
                    <a:srgbClr val="FF0000"/>
                  </a:solidFill>
                  <a:latin typeface="Nunito Black" pitchFamily="2" charset="0"/>
                </a:rPr>
                <a:t>áo</a:t>
              </a:r>
              <a:r>
                <a:rPr lang="en-US" sz="3200" dirty="0">
                  <a:solidFill>
                    <a:srgbClr val="FF0000"/>
                  </a:solidFill>
                  <a:latin typeface="Nunito Black" pitchFamily="2" charset="0"/>
                </a:rPr>
                <a:t> </a:t>
              </a:r>
              <a:r>
                <a:rPr lang="en-US" sz="3200" dirty="0" err="1">
                  <a:solidFill>
                    <a:srgbClr val="FF0000"/>
                  </a:solidFill>
                  <a:latin typeface="Nunito Black" pitchFamily="2" charset="0"/>
                </a:rPr>
                <a:t>ấm</a:t>
              </a:r>
              <a:r>
                <a:rPr lang="en-US" sz="3200" dirty="0">
                  <a:solidFill>
                    <a:srgbClr val="FF0000"/>
                  </a:solidFill>
                  <a:latin typeface="Nunito Black" pitchFamily="2" charset="0"/>
                </a:rPr>
                <a:t> </a:t>
              </a:r>
              <a:r>
                <a:rPr lang="en-US" sz="3200" dirty="0" err="1">
                  <a:solidFill>
                    <a:srgbClr val="FF0000"/>
                  </a:solidFill>
                  <a:latin typeface="Nunito Black" pitchFamily="2" charset="0"/>
                </a:rPr>
                <a:t>vì</a:t>
              </a:r>
              <a:r>
                <a:rPr lang="en-US" sz="3200" dirty="0">
                  <a:solidFill>
                    <a:srgbClr val="FF0000"/>
                  </a:solidFill>
                  <a:latin typeface="Nunito Black" pitchFamily="2" charset="0"/>
                </a:rPr>
                <a:t> </a:t>
              </a:r>
              <a:r>
                <a:rPr lang="en-US" sz="3200" dirty="0" err="1">
                  <a:solidFill>
                    <a:srgbClr val="FF0000"/>
                  </a:solidFill>
                  <a:latin typeface="Nunito Black" pitchFamily="2" charset="0"/>
                </a:rPr>
                <a:t>tấm</a:t>
              </a:r>
              <a:r>
                <a:rPr lang="en-US" sz="3200" dirty="0">
                  <a:solidFill>
                    <a:srgbClr val="FF0000"/>
                  </a:solidFill>
                  <a:latin typeface="Nunito Black" pitchFamily="2" charset="0"/>
                </a:rPr>
                <a:t> </a:t>
              </a:r>
              <a:r>
                <a:rPr lang="en-US" sz="3200" dirty="0" err="1">
                  <a:solidFill>
                    <a:srgbClr val="FF0000"/>
                  </a:solidFill>
                  <a:latin typeface="Nunito Black" pitchFamily="2" charset="0"/>
                </a:rPr>
                <a:t>vải</a:t>
              </a:r>
              <a:r>
                <a:rPr lang="en-US" sz="3200" dirty="0">
                  <a:solidFill>
                    <a:srgbClr val="FF0000"/>
                  </a:solidFill>
                  <a:latin typeface="Nunito Black" pitchFamily="2" charset="0"/>
                </a:rPr>
                <a:t> </a:t>
              </a:r>
              <a:r>
                <a:rPr lang="en-US" sz="3200" dirty="0" err="1">
                  <a:solidFill>
                    <a:srgbClr val="FF0000"/>
                  </a:solidFill>
                  <a:latin typeface="Nunito Black" pitchFamily="2" charset="0"/>
                </a:rPr>
                <a:t>của</a:t>
              </a:r>
              <a:r>
                <a:rPr lang="en-US" sz="3200" dirty="0">
                  <a:solidFill>
                    <a:srgbClr val="FF0000"/>
                  </a:solidFill>
                  <a:latin typeface="Nunito Black" pitchFamily="2" charset="0"/>
                </a:rPr>
                <a:t> </a:t>
              </a:r>
              <a:r>
                <a:rPr lang="en-US" sz="3200" dirty="0" err="1">
                  <a:solidFill>
                    <a:srgbClr val="FF0000"/>
                  </a:solidFill>
                  <a:latin typeface="Nunito Black" pitchFamily="2" charset="0"/>
                </a:rPr>
                <a:t>thỏ</a:t>
              </a:r>
              <a:r>
                <a:rPr lang="en-US" sz="3200" dirty="0">
                  <a:solidFill>
                    <a:srgbClr val="FF0000"/>
                  </a:solidFill>
                  <a:latin typeface="Nunito Black" pitchFamily="2" charset="0"/>
                </a:rPr>
                <a:t> </a:t>
              </a:r>
              <a:r>
                <a:rPr lang="en-US" sz="3200" dirty="0" err="1">
                  <a:solidFill>
                    <a:srgbClr val="FF0000"/>
                  </a:solidFill>
                  <a:latin typeface="Nunito Black" pitchFamily="2" charset="0"/>
                </a:rPr>
                <a:t>bị</a:t>
              </a:r>
              <a:r>
                <a:rPr lang="en-US" sz="3200" dirty="0">
                  <a:solidFill>
                    <a:srgbClr val="FF0000"/>
                  </a:solidFill>
                  <a:latin typeface="Nunito Black" pitchFamily="2" charset="0"/>
                </a:rPr>
                <a:t> </a:t>
              </a:r>
              <a:r>
                <a:rPr lang="en-US" sz="3200" dirty="0" err="1">
                  <a:solidFill>
                    <a:srgbClr val="FF0000"/>
                  </a:solidFill>
                  <a:latin typeface="Nunito Black" pitchFamily="2" charset="0"/>
                </a:rPr>
                <a:t>gió</a:t>
              </a:r>
              <a:r>
                <a:rPr lang="en-US" sz="3200" dirty="0">
                  <a:solidFill>
                    <a:srgbClr val="FF0000"/>
                  </a:solidFill>
                  <a:latin typeface="Nunito Black" pitchFamily="2" charset="0"/>
                </a:rPr>
                <a:t> </a:t>
              </a:r>
              <a:r>
                <a:rPr lang="en-US" sz="3200" dirty="0" err="1">
                  <a:solidFill>
                    <a:srgbClr val="FF0000"/>
                  </a:solidFill>
                  <a:latin typeface="Nunito Black" pitchFamily="2" charset="0"/>
                </a:rPr>
                <a:t>thổi</a:t>
              </a:r>
              <a:r>
                <a:rPr lang="en-US" sz="3200" dirty="0">
                  <a:solidFill>
                    <a:srgbClr val="FF0000"/>
                  </a:solidFill>
                  <a:latin typeface="Nunito Black" pitchFamily="2" charset="0"/>
                </a:rPr>
                <a:t> bay </a:t>
              </a:r>
              <a:r>
                <a:rPr lang="en-US" sz="3200" dirty="0" err="1">
                  <a:solidFill>
                    <a:srgbClr val="FF0000"/>
                  </a:solidFill>
                  <a:latin typeface="Nunito Black" pitchFamily="2" charset="0"/>
                </a:rPr>
                <a:t>xuống</a:t>
              </a:r>
              <a:r>
                <a:rPr lang="en-US" sz="3200" dirty="0">
                  <a:solidFill>
                    <a:srgbClr val="FF0000"/>
                  </a:solidFill>
                  <a:latin typeface="Nunito Black" pitchFamily="2" charset="0"/>
                </a:rPr>
                <a:t> </a:t>
              </a:r>
              <a:r>
                <a:rPr lang="en-US" sz="3200" dirty="0" err="1">
                  <a:solidFill>
                    <a:srgbClr val="FF0000"/>
                  </a:solidFill>
                  <a:latin typeface="Nunito Black" pitchFamily="2" charset="0"/>
                </a:rPr>
                <a:t>ao</a:t>
              </a:r>
              <a:r>
                <a:rPr lang="en-US" sz="3200" dirty="0">
                  <a:solidFill>
                    <a:srgbClr val="FF0000"/>
                  </a:solidFill>
                  <a:latin typeface="Nunito Black" pitchFamily="2" charset="0"/>
                </a:rPr>
                <a:t>.</a:t>
              </a:r>
              <a:endParaRPr kumimoji="0" lang="en-US" sz="3200" b="0" i="0" u="none" strike="noStrike" kern="1200" cap="none" spc="0" normalizeH="0" baseline="0" noProof="0" dirty="0">
                <a:ln>
                  <a:noFill/>
                </a:ln>
                <a:solidFill>
                  <a:srgbClr val="FF0000"/>
                </a:solidFill>
                <a:effectLst/>
                <a:uLnTx/>
                <a:uFillTx/>
                <a:latin typeface="Nunito Black" pitchFamily="2" charset="0"/>
              </a:endParaRPr>
            </a:p>
          </p:txBody>
        </p:sp>
        <p:sp>
          <p:nvSpPr>
            <p:cNvPr id="18" name="Arrow: Right 16">
              <a:extLst>
                <a:ext uri="{FF2B5EF4-FFF2-40B4-BE49-F238E27FC236}">
                  <a16:creationId xmlns:a16="http://schemas.microsoft.com/office/drawing/2014/main" xmlns="" id="{20A2D69E-61A8-ECFB-AD2D-86A364EF4EC5}"/>
                </a:ext>
              </a:extLst>
            </p:cNvPr>
            <p:cNvSpPr/>
            <p:nvPr/>
          </p:nvSpPr>
          <p:spPr>
            <a:xfrm>
              <a:off x="1139694" y="4951043"/>
              <a:ext cx="425587" cy="439616"/>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xmlns="" val="12048682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9D6D37C3-74AB-08F2-9B01-B89BFEB6AD03}"/>
              </a:ext>
            </a:extLst>
          </p:cNvPr>
          <p:cNvPicPr>
            <a:picLocks noChangeAspect="1"/>
          </p:cNvPicPr>
          <p:nvPr/>
        </p:nvPicPr>
        <p:blipFill rotWithShape="1">
          <a:blip r:embed="rId3"/>
          <a:srcRect t="14694" b="21814"/>
          <a:stretch/>
        </p:blipFill>
        <p:spPr>
          <a:xfrm>
            <a:off x="25588" y="0"/>
            <a:ext cx="764122" cy="638680"/>
          </a:xfrm>
          <a:prstGeom prst="ellipse">
            <a:avLst/>
          </a:prstGeom>
        </p:spPr>
      </p:pic>
      <p:sp>
        <p:nvSpPr>
          <p:cNvPr id="10" name="Rounded Rectangle 9"/>
          <p:cNvSpPr/>
          <p:nvPr/>
        </p:nvSpPr>
        <p:spPr>
          <a:xfrm>
            <a:off x="626913" y="188875"/>
            <a:ext cx="10176771" cy="1214872"/>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3: </a:t>
            </a:r>
            <a:r>
              <a:rPr lang="en-US" sz="2400" b="1" dirty="0" err="1">
                <a:solidFill>
                  <a:srgbClr val="002060"/>
                </a:solidFill>
                <a:latin typeface="Nunito Black" pitchFamily="2" charset="0"/>
              </a:rPr>
              <a:t>Mỗi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nhân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vật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trong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chuyện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đã</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góp</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gì</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vào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việc</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làm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ra</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những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chiếc</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áo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ấm</a:t>
            </a:r>
            <a:r>
              <a:rPr lang="en-US" sz="2400" b="1" dirty="0">
                <a:solidFill>
                  <a:srgbClr val="002060"/>
                </a:solidFill>
                <a:latin typeface="Nunito Black" pitchFamily="2" charset="0"/>
              </a:rPr>
              <a:t>?</a:t>
            </a:r>
          </a:p>
        </p:txBody>
      </p:sp>
      <p:sp>
        <p:nvSpPr>
          <p:cNvPr id="17" name="Rounded Rectangular Callout 16"/>
          <p:cNvSpPr/>
          <p:nvPr/>
        </p:nvSpPr>
        <p:spPr>
          <a:xfrm>
            <a:off x="7109294" y="1421795"/>
            <a:ext cx="4861033" cy="1190031"/>
          </a:xfrm>
          <a:prstGeom prst="wedgeRoundRectCallout">
            <a:avLst>
              <a:gd name="adj1" fmla="val -25685"/>
              <a:gd name="adj2" fmla="val 90118"/>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FF0000"/>
                </a:solidFill>
                <a:latin typeface="Nunito Black" pitchFamily="2" charset="0"/>
              </a:rPr>
              <a:t>M:</a:t>
            </a:r>
            <a:r>
              <a:rPr lang="vi-VN" sz="2800" dirty="0">
                <a:solidFill>
                  <a:srgbClr val="7030A0"/>
                </a:solidFill>
                <a:latin typeface="Nunito Black" pitchFamily="2" charset="0"/>
              </a:rPr>
              <a:t> Nhím rút chiếc lông nhọn trên lưng để làm kim may áo.</a:t>
            </a:r>
            <a:endParaRPr lang="en-US" sz="2800" dirty="0">
              <a:solidFill>
                <a:srgbClr val="002060"/>
              </a:solidFill>
              <a:latin typeface="Nunito Black" pitchFamily="2" charset="0"/>
            </a:endParaRPr>
          </a:p>
        </p:txBody>
      </p:sp>
      <p:sp>
        <p:nvSpPr>
          <p:cNvPr id="18" name="Rounded Rectangular Callout 17"/>
          <p:cNvSpPr/>
          <p:nvPr/>
        </p:nvSpPr>
        <p:spPr>
          <a:xfrm>
            <a:off x="2267325" y="1403747"/>
            <a:ext cx="3201557" cy="893530"/>
          </a:xfrm>
          <a:prstGeom prst="wedgeRoundRectCallout">
            <a:avLst>
              <a:gd name="adj1" fmla="val 64174"/>
              <a:gd name="adj2" fmla="val 80155"/>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FF0000"/>
                </a:solidFill>
                <a:latin typeface="Nunito Black" pitchFamily="2" charset="0"/>
              </a:rPr>
              <a:t>Thỏ trải vải để đôi chim may áo.</a:t>
            </a:r>
          </a:p>
        </p:txBody>
      </p:sp>
      <p:sp>
        <p:nvSpPr>
          <p:cNvPr id="19" name="Rounded Rectangular Callout 18"/>
          <p:cNvSpPr/>
          <p:nvPr/>
        </p:nvSpPr>
        <p:spPr>
          <a:xfrm>
            <a:off x="185549" y="3660524"/>
            <a:ext cx="3790705" cy="1190031"/>
          </a:xfrm>
          <a:prstGeom prst="wedgeRoundRectCallout">
            <a:avLst>
              <a:gd name="adj1" fmla="val -15160"/>
              <a:gd name="adj2" fmla="val -85850"/>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FF0000"/>
                </a:solidFill>
                <a:latin typeface="Nunito Black" pitchFamily="2" charset="0"/>
              </a:rPr>
              <a:t>Bọ ngựa dùng kiếm của mình để cắt vải may áo.</a:t>
            </a:r>
          </a:p>
        </p:txBody>
      </p:sp>
      <p:sp>
        <p:nvSpPr>
          <p:cNvPr id="20" name="Rounded Rectangular Callout 19"/>
          <p:cNvSpPr/>
          <p:nvPr/>
        </p:nvSpPr>
        <p:spPr>
          <a:xfrm>
            <a:off x="415636" y="5604952"/>
            <a:ext cx="3451083" cy="1092414"/>
          </a:xfrm>
          <a:prstGeom prst="wedgeRoundRectCallout">
            <a:avLst>
              <a:gd name="adj1" fmla="val 11281"/>
              <a:gd name="adj2" fmla="val -90352"/>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FF0000"/>
                </a:solidFill>
                <a:latin typeface="Nunito Black" pitchFamily="2" charset="0"/>
              </a:rPr>
              <a:t>Tằm cho tơ của mình để làm chỉ may áo.</a:t>
            </a:r>
          </a:p>
        </p:txBody>
      </p:sp>
      <p:sp>
        <p:nvSpPr>
          <p:cNvPr id="21" name="Rounded Rectangular Callout 20"/>
          <p:cNvSpPr/>
          <p:nvPr/>
        </p:nvSpPr>
        <p:spPr>
          <a:xfrm>
            <a:off x="4199229" y="5446059"/>
            <a:ext cx="4458564" cy="1251306"/>
          </a:xfrm>
          <a:prstGeom prst="wedgeRoundRectCallout">
            <a:avLst>
              <a:gd name="adj1" fmla="val -53084"/>
              <a:gd name="adj2" fmla="val -235616"/>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pPr>
            <a:r>
              <a:rPr lang="vi-VN" sz="2800" dirty="0">
                <a:solidFill>
                  <a:srgbClr val="FF0000"/>
                </a:solidFill>
                <a:latin typeface="Nunito Black" pitchFamily="2" charset="0"/>
              </a:rPr>
              <a:t>Ốc sên bò trên tấm vải, vạch những đường kẻ để giúp bọ ngựa cắt vải may áo.</a:t>
            </a:r>
            <a:endParaRPr lang="id-ID" sz="2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22" name="Rounded Rectangular Callout 21"/>
          <p:cNvSpPr/>
          <p:nvPr/>
        </p:nvSpPr>
        <p:spPr>
          <a:xfrm>
            <a:off x="8631381" y="4341012"/>
            <a:ext cx="3338946" cy="1269839"/>
          </a:xfrm>
          <a:prstGeom prst="wedgeRoundRectCallout">
            <a:avLst>
              <a:gd name="adj1" fmla="val -64541"/>
              <a:gd name="adj2" fmla="val 3758"/>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FF0000"/>
                </a:solidFill>
                <a:latin typeface="Nunito Black" pitchFamily="2" charset="0"/>
              </a:rPr>
              <a:t>Đôi chim ổ dộc dùng biệt tài khâu vá của mình để may áo.</a:t>
            </a:r>
          </a:p>
        </p:txBody>
      </p:sp>
    </p:spTree>
    <p:extLst>
      <p:ext uri="{BB962C8B-B14F-4D97-AF65-F5344CB8AC3E}">
        <p14:creationId xmlns:p14="http://schemas.microsoft.com/office/powerpoint/2010/main" xmlns="" val="1482090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8" grpId="0" animBg="1"/>
      <p:bldP spid="19" grpId="0" animBg="1"/>
      <p:bldP spid="20" grpId="0" animBg="1"/>
      <p:bldP spid="21"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775BEB2-DD79-A8F3-CE64-9ECC2ECDD691}"/>
              </a:ext>
            </a:extLst>
          </p:cNvPr>
          <p:cNvSpPr txBox="1"/>
          <p:nvPr/>
        </p:nvSpPr>
        <p:spPr>
          <a:xfrm>
            <a:off x="3200402" y="3304902"/>
            <a:ext cx="5839099" cy="1913497"/>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a:ln>
                  <a:noFill/>
                </a:ln>
                <a:solidFill>
                  <a:srgbClr val="FF0000"/>
                </a:solidFill>
                <a:effectLst/>
                <a:uLnTx/>
                <a:uFillTx/>
                <a:latin typeface="Nunito Black" pitchFamily="2" charset="0"/>
                <a:ea typeface="+mn-ea"/>
                <a:cs typeface="+mn-cs"/>
              </a:rPr>
              <a:t>TIẾT 1+2</a:t>
            </a:r>
          </a:p>
        </p:txBody>
      </p:sp>
    </p:spTree>
    <p:extLst>
      <p:ext uri="{BB962C8B-B14F-4D97-AF65-F5344CB8AC3E}">
        <p14:creationId xmlns:p14="http://schemas.microsoft.com/office/powerpoint/2010/main" xmlns="" val="485401075"/>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4</a:t>
            </a:r>
            <a:r>
              <a:rPr lang="en-US" sz="2400" dirty="0">
                <a:solidFill>
                  <a:srgbClr val="002060"/>
                </a:solidFill>
                <a:latin typeface="Nunito Black" pitchFamily="2" charset="0"/>
              </a:rPr>
              <a:t>: </a:t>
            </a:r>
            <a:r>
              <a:rPr lang="en-US" sz="2400" b="1" dirty="0" err="1">
                <a:solidFill>
                  <a:srgbClr val="002060"/>
                </a:solidFill>
                <a:latin typeface="Nunito Black" pitchFamily="2" charset="0"/>
              </a:rPr>
              <a:t>Em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thích</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nhân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vật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nào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trong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chuyện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Vì</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sao</a:t>
            </a:r>
            <a:r>
              <a:rPr lang="en-US" sz="2400" b="1" dirty="0">
                <a:solidFill>
                  <a:srgbClr val="002060"/>
                </a:solidFill>
                <a:latin typeface="Nunito Black" pitchFamily="2" charset="0"/>
              </a:rPr>
              <a:t>?</a:t>
            </a:r>
            <a:endParaRPr lang="en-US" sz="2400" dirty="0">
              <a:solidFill>
                <a:srgbClr val="002060"/>
              </a:solidFill>
              <a:latin typeface="Nunito Black" pitchFamily="2" charset="0"/>
            </a:endParaRPr>
          </a:p>
        </p:txBody>
      </p:sp>
      <p:sp>
        <p:nvSpPr>
          <p:cNvPr id="12" name="Cloud 11"/>
          <p:cNvSpPr/>
          <p:nvPr/>
        </p:nvSpPr>
        <p:spPr>
          <a:xfrm>
            <a:off x="8636193" y="1419674"/>
            <a:ext cx="3103090" cy="1400067"/>
          </a:xfrm>
          <a:prstGeom prst="cloud">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Hoạt</a:t>
            </a:r>
            <a:r>
              <a:rPr kumimoji="0" lang="en-US" sz="28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động</a:t>
            </a:r>
            <a:r>
              <a:rPr kumimoji="0" lang="en-US" sz="28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nhóm</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6" name="Rounded Rectangular Callout 15"/>
          <p:cNvSpPr/>
          <p:nvPr/>
        </p:nvSpPr>
        <p:spPr>
          <a:xfrm>
            <a:off x="678873" y="5653960"/>
            <a:ext cx="10834254" cy="965065"/>
          </a:xfrm>
          <a:prstGeom prst="wedgeRoundRectCallout">
            <a:avLst>
              <a:gd name="adj1" fmla="val 8073"/>
              <a:gd name="adj2" fmla="val -137894"/>
              <a:gd name="adj3" fmla="val 16667"/>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800" b="0" i="0" u="none" strike="noStrike" kern="1200" cap="none" spc="0" normalizeH="0" baseline="0" noProof="0" dirty="0">
                <a:ln>
                  <a:noFill/>
                </a:ln>
                <a:solidFill>
                  <a:srgbClr val="002060"/>
                </a:solidFill>
                <a:effectLst/>
                <a:uLnTx/>
                <a:uFillTx/>
                <a:latin typeface="Nunito Black" pitchFamily="2" charset="0"/>
              </a:rPr>
              <a:t> </a:t>
            </a:r>
            <a:r>
              <a:rPr lang="vi-VN" sz="2800" dirty="0">
                <a:solidFill>
                  <a:srgbClr val="FF0000"/>
                </a:solidFill>
                <a:latin typeface="Nunito Black" pitchFamily="2" charset="0"/>
              </a:rPr>
              <a:t>Em thích nhân vật nhím nhất. Vì nhím đã biết rủ các bạn cùng giúp đỡ mình may áo cho thỏ.</a:t>
            </a:r>
          </a:p>
        </p:txBody>
      </p:sp>
    </p:spTree>
    <p:extLst>
      <p:ext uri="{BB962C8B-B14F-4D97-AF65-F5344CB8AC3E}">
        <p14:creationId xmlns:p14="http://schemas.microsoft.com/office/powerpoint/2010/main" xmlns="" val="16445948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4</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thích</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nhân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vật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nào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chuyện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16" name="Cloud Callout 15"/>
          <p:cNvSpPr/>
          <p:nvPr/>
        </p:nvSpPr>
        <p:spPr>
          <a:xfrm>
            <a:off x="193965" y="3845056"/>
            <a:ext cx="5126180" cy="2702858"/>
          </a:xfrm>
          <a:prstGeom prst="cloudCallout">
            <a:avLst>
              <a:gd name="adj1" fmla="val 97672"/>
              <a:gd name="adj2" fmla="val -10763"/>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kumimoji="0" lang="en-US" sz="2800" b="0" i="0" u="none" strike="noStrike" kern="1200" cap="none" spc="0" normalizeH="0" baseline="0" noProof="0" dirty="0">
                <a:ln>
                  <a:noFill/>
                </a:ln>
                <a:solidFill>
                  <a:srgbClr val="002060"/>
                </a:solidFill>
                <a:effectLst/>
                <a:uLnTx/>
                <a:uFillTx/>
                <a:latin typeface="Nunito Black" pitchFamily="2" charset="0"/>
              </a:rPr>
              <a:t> </a:t>
            </a:r>
            <a:r>
              <a:rPr lang="vi-VN" sz="2800" dirty="0">
                <a:solidFill>
                  <a:srgbClr val="FF0000"/>
                </a:solidFill>
                <a:latin typeface="Nunito Black" pitchFamily="2" charset="0"/>
              </a:rPr>
              <a:t>Em thích nhân vật chim ổ dộc nhất. Vì các bạn ấy có khả năng khâu vá rất giỏi.</a:t>
            </a:r>
          </a:p>
        </p:txBody>
      </p:sp>
    </p:spTree>
    <p:extLst>
      <p:ext uri="{BB962C8B-B14F-4D97-AF65-F5344CB8AC3E}">
        <p14:creationId xmlns:p14="http://schemas.microsoft.com/office/powerpoint/2010/main" xmlns="" val="216986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4</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thích</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nhân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vật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nào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chuyện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16" name="Cloud Callout 15"/>
          <p:cNvSpPr/>
          <p:nvPr/>
        </p:nvSpPr>
        <p:spPr>
          <a:xfrm>
            <a:off x="228600" y="1586754"/>
            <a:ext cx="4639236" cy="2702858"/>
          </a:xfrm>
          <a:prstGeom prst="cloudCallout">
            <a:avLst>
              <a:gd name="adj1" fmla="val 841"/>
              <a:gd name="adj2" fmla="val 68145"/>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800" b="0" i="0" u="none" strike="noStrike" kern="1200" cap="none" spc="0" normalizeH="0" baseline="0" noProof="0" dirty="0">
                <a:ln>
                  <a:noFill/>
                </a:ln>
                <a:solidFill>
                  <a:srgbClr val="002060"/>
                </a:solidFill>
                <a:effectLst/>
                <a:uLnTx/>
                <a:uFillTx/>
                <a:latin typeface="Nunito Black" pitchFamily="2" charset="0"/>
              </a:rPr>
              <a:t> </a:t>
            </a:r>
            <a:r>
              <a:rPr lang="vi-VN" sz="2800" dirty="0">
                <a:solidFill>
                  <a:srgbClr val="FF0000"/>
                </a:solidFill>
                <a:latin typeface="Nunito Black" pitchFamily="2" charset="0"/>
              </a:rPr>
              <a:t>Em thích nhân vật tằm nhất vì tằm đã hi sinh tơ của mình để làm chỉ may áo cho thỏ.</a:t>
            </a:r>
          </a:p>
        </p:txBody>
      </p:sp>
    </p:spTree>
    <p:extLst>
      <p:ext uri="{BB962C8B-B14F-4D97-AF65-F5344CB8AC3E}">
        <p14:creationId xmlns:p14="http://schemas.microsoft.com/office/powerpoint/2010/main" xmlns="" val="265382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6" y="309898"/>
            <a:ext cx="7473912" cy="57650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002060"/>
                </a:solidFill>
                <a:latin typeface="Nunito Black" pitchFamily="2" charset="0"/>
              </a:rPr>
              <a:t>Câu 5</a:t>
            </a:r>
            <a:r>
              <a:rPr lang="en-US" sz="2400" b="1" dirty="0">
                <a:solidFill>
                  <a:srgbClr val="002060"/>
                </a:solidFill>
                <a:latin typeface="Nunito Black" pitchFamily="2" charset="0"/>
              </a:rPr>
              <a:t>: </a:t>
            </a:r>
            <a:r>
              <a:rPr lang="vi-VN" sz="2400" b="1" dirty="0">
                <a:solidFill>
                  <a:srgbClr val="002060"/>
                </a:solidFill>
                <a:latin typeface="Nunito Black" pitchFamily="2" charset="0"/>
              </a:rPr>
              <a:t>Em học được điều gì qua câu chuyện trên?</a:t>
            </a:r>
            <a:endParaRPr kumimoji="0" lang="en-US" sz="2400" b="0" i="0" u="none" strike="noStrike" kern="1200" cap="none" spc="0" normalizeH="0" baseline="0" noProof="0" dirty="0">
              <a:ln>
                <a:noFill/>
              </a:ln>
              <a:solidFill>
                <a:srgbClr val="002060"/>
              </a:solidFill>
              <a:effectLst/>
              <a:uLnTx/>
              <a:uFillTx/>
              <a:latin typeface="Nunito Black" pitchFamily="2" charset="0"/>
            </a:endParaRPr>
          </a:p>
        </p:txBody>
      </p:sp>
      <p:sp>
        <p:nvSpPr>
          <p:cNvPr id="12" name="Cloud 11"/>
          <p:cNvSpPr/>
          <p:nvPr/>
        </p:nvSpPr>
        <p:spPr>
          <a:xfrm>
            <a:off x="8955740" y="1142213"/>
            <a:ext cx="3094151" cy="1400067"/>
          </a:xfrm>
          <a:prstGeom prst="cloud">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Hoạt</a:t>
            </a:r>
            <a:r>
              <a:rPr kumimoji="0" lang="en-US"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động</a:t>
            </a:r>
            <a:r>
              <a:rPr kumimoji="0" lang="en-US"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cặp</a:t>
            </a:r>
            <a:r>
              <a:rPr kumimoji="0" lang="en-US" sz="28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đôi</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6" name="Rounded Rectangle 15"/>
          <p:cNvSpPr/>
          <p:nvPr/>
        </p:nvSpPr>
        <p:spPr>
          <a:xfrm>
            <a:off x="292529" y="991457"/>
            <a:ext cx="4736671" cy="2072548"/>
          </a:xfrm>
          <a:prstGeom prst="roundRect">
            <a:avLst/>
          </a:prstGeom>
          <a:solidFill>
            <a:srgbClr val="FFFFFF">
              <a:alpha val="80000"/>
            </a:srgbClr>
          </a:solidFill>
          <a:ln w="5715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rgbClr val="800000"/>
                </a:solidFill>
                <a:latin typeface="Nunito Black" pitchFamily="2" charset="0"/>
              </a:rPr>
              <a:t>Gợi</a:t>
            </a:r>
            <a:r>
              <a:rPr lang="en-US" sz="2800" dirty="0">
                <a:solidFill>
                  <a:srgbClr val="800000"/>
                </a:solidFill>
                <a:latin typeface="Nunito Black" pitchFamily="2" charset="0"/>
              </a:rPr>
              <a:t> ý:</a:t>
            </a:r>
            <a:r>
              <a:rPr lang="vi-VN" sz="2800" dirty="0">
                <a:solidFill>
                  <a:srgbClr val="800000"/>
                </a:solidFill>
                <a:latin typeface="Nunito Black" pitchFamily="2" charset="0"/>
              </a:rPr>
              <a:t> </a:t>
            </a:r>
            <a:r>
              <a:rPr lang="en-US" sz="2800" dirty="0" err="1">
                <a:solidFill>
                  <a:srgbClr val="800000"/>
                </a:solidFill>
                <a:latin typeface="Nunito Black" pitchFamily="2" charset="0"/>
              </a:rPr>
              <a:t>Em</a:t>
            </a:r>
            <a:r>
              <a:rPr lang="en-US" sz="2800" dirty="0">
                <a:solidFill>
                  <a:srgbClr val="800000"/>
                </a:solidFill>
                <a:latin typeface="Nunito Black" pitchFamily="2" charset="0"/>
              </a:rPr>
              <a:t> </a:t>
            </a:r>
            <a:r>
              <a:rPr lang="vi-VN" sz="2800" dirty="0">
                <a:solidFill>
                  <a:srgbClr val="800000"/>
                </a:solidFill>
                <a:latin typeface="Nunito Black" pitchFamily="2" charset="0"/>
              </a:rPr>
              <a:t>nhớ lại nội dung câu chuyện và suy nghĩ xem qua câu chuyện đó, em rút ra được bài học gì khi làm việc?</a:t>
            </a:r>
            <a:endParaRPr lang="en-US" sz="2800" dirty="0">
              <a:solidFill>
                <a:srgbClr val="800000"/>
              </a:solidFill>
              <a:latin typeface="Nunito Black" pitchFamily="2" charset="0"/>
            </a:endParaRPr>
          </a:p>
        </p:txBody>
      </p:sp>
      <p:grpSp>
        <p:nvGrpSpPr>
          <p:cNvPr id="8" name="Group 7"/>
          <p:cNvGrpSpPr/>
          <p:nvPr/>
        </p:nvGrpSpPr>
        <p:grpSpPr>
          <a:xfrm>
            <a:off x="292529" y="4876805"/>
            <a:ext cx="11757362" cy="1791307"/>
            <a:chOff x="1139694" y="4696146"/>
            <a:chExt cx="9202737" cy="1427085"/>
          </a:xfrm>
        </p:grpSpPr>
        <p:sp>
          <p:nvSpPr>
            <p:cNvPr id="11" name="Rounded Rectangle 10"/>
            <p:cNvSpPr/>
            <p:nvPr/>
          </p:nvSpPr>
          <p:spPr>
            <a:xfrm>
              <a:off x="1546413" y="4696146"/>
              <a:ext cx="8796018" cy="142708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sz="3200" dirty="0">
                  <a:solidFill>
                    <a:srgbClr val="002060"/>
                  </a:solidFill>
                  <a:latin typeface="Nunito Black" pitchFamily="2" charset="0"/>
                </a:rPr>
                <a:t>     </a:t>
              </a:r>
              <a:r>
                <a:rPr lang="vi-VN" sz="3200" dirty="0">
                  <a:solidFill>
                    <a:srgbClr val="FF0000"/>
                  </a:solidFill>
                  <a:latin typeface="Nunito Black" pitchFamily="2" charset="0"/>
                </a:rPr>
                <a:t>Sau khi đọc câu chuyện Những chiếc áo ấm, em học được một điều là phải biết giúp đỡ lẫn nhau. Khi cùng nhau làm việc thì sẽ đạt được hiệu quả cao.</a:t>
              </a:r>
              <a:endParaRPr lang="en-US" sz="3200" dirty="0">
                <a:solidFill>
                  <a:srgbClr val="FF0000"/>
                </a:solidFill>
                <a:latin typeface="Nunito Black" pitchFamily="2" charset="0"/>
              </a:endParaRPr>
            </a:p>
          </p:txBody>
        </p:sp>
        <p:sp>
          <p:nvSpPr>
            <p:cNvPr id="13" name="Arrow: Right 16">
              <a:extLst>
                <a:ext uri="{FF2B5EF4-FFF2-40B4-BE49-F238E27FC236}">
                  <a16:creationId xmlns:a16="http://schemas.microsoft.com/office/drawing/2014/main" xmlns="" id="{20A2D69E-61A8-ECFB-AD2D-86A364EF4EC5}"/>
                </a:ext>
              </a:extLst>
            </p:cNvPr>
            <p:cNvSpPr/>
            <p:nvPr/>
          </p:nvSpPr>
          <p:spPr>
            <a:xfrm>
              <a:off x="1139694" y="5072066"/>
              <a:ext cx="425587" cy="439616"/>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3200"/>
            </a:p>
          </p:txBody>
        </p:sp>
      </p:grpSp>
    </p:spTree>
    <p:extLst>
      <p:ext uri="{BB962C8B-B14F-4D97-AF65-F5344CB8AC3E}">
        <p14:creationId xmlns:p14="http://schemas.microsoft.com/office/powerpoint/2010/main" xmlns="" val="25554797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247905" y="1307673"/>
            <a:ext cx="11708560" cy="325087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t">
              <a:lnSpc>
                <a:spcPct val="130000"/>
              </a:lnSpc>
            </a:pPr>
            <a:r>
              <a:rPr lang="en-US"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NỘI DUNG</a:t>
            </a:r>
            <a:endParaRPr lang="id-ID"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a:p>
            <a:pPr algn="just" fontAlgn="t">
              <a:lnSpc>
                <a:spcPct val="130000"/>
              </a:lnSpc>
            </a:pPr>
            <a:r>
              <a:rPr lang="en-US" sz="3200" dirty="0">
                <a:solidFill>
                  <a:srgbClr val="002060"/>
                </a:solidFill>
                <a:latin typeface="Nunito Black" pitchFamily="2" charset="0"/>
              </a:rPr>
              <a:t>       </a:t>
            </a:r>
            <a:r>
              <a:rPr lang="vi-VN" sz="3200" dirty="0">
                <a:solidFill>
                  <a:srgbClr val="002060"/>
                </a:solidFill>
                <a:latin typeface="Nunito Black" pitchFamily="2" charset="0"/>
              </a:rPr>
              <a:t>Câu chuyện kể về xưởng may áo ấm của các loài động vật sống trong rừng. Nhờ có sự góp sức của các con vật mà những tấm áo ấm được hoàn thiện một cách dễ dàng và nhanh chóng.</a:t>
            </a:r>
          </a:p>
        </p:txBody>
      </p:sp>
      <p:pic>
        <p:nvPicPr>
          <p:cNvPr id="7" name="Picture 6">
            <a:extLst>
              <a:ext uri="{FF2B5EF4-FFF2-40B4-BE49-F238E27FC236}">
                <a16:creationId xmlns:a16="http://schemas.microsoft.com/office/drawing/2014/main" xmlns=""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Tree>
    <p:extLst>
      <p:ext uri="{BB962C8B-B14F-4D97-AF65-F5344CB8AC3E}">
        <p14:creationId xmlns:p14="http://schemas.microsoft.com/office/powerpoint/2010/main" xmlns="" val="747636714"/>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775BEB2-DD79-A8F3-CE64-9ECC2ECDD691}"/>
              </a:ext>
            </a:extLst>
          </p:cNvPr>
          <p:cNvSpPr txBox="1"/>
          <p:nvPr/>
        </p:nvSpPr>
        <p:spPr>
          <a:xfrm>
            <a:off x="1250576" y="955897"/>
            <a:ext cx="10340789"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rPr>
              <a:t>LUYỆN</a:t>
            </a:r>
            <a:r>
              <a:rPr kumimoji="0" lang="en-US" sz="72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rPr>
              <a:t>ĐỌC LẠI</a:t>
            </a:r>
          </a:p>
        </p:txBody>
      </p:sp>
    </p:spTree>
    <p:extLst>
      <p:ext uri="{BB962C8B-B14F-4D97-AF65-F5344CB8AC3E}">
        <p14:creationId xmlns:p14="http://schemas.microsoft.com/office/powerpoint/2010/main" xmlns="" val="55070077"/>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ounded Rectangle 5"/>
          <p:cNvSpPr/>
          <p:nvPr/>
        </p:nvSpPr>
        <p:spPr>
          <a:xfrm>
            <a:off x="0" y="935609"/>
            <a:ext cx="12192000"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000000"/>
                </a:solidFill>
                <a:effectLst/>
                <a:uLnTx/>
                <a:uFillTx/>
                <a:latin typeface="Nunito Black" pitchFamily="2" charset="0"/>
                <a:ea typeface="+mn-ea"/>
                <a:cs typeface="+mn-cs"/>
              </a:rPr>
              <a:t>M</a:t>
            </a:r>
            <a:r>
              <a:rPr kumimoji="0" 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ùa</a:t>
            </a:r>
            <a:r>
              <a:rPr kumimoji="0" lang="vi-VN"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đông</a:t>
            </a:r>
            <a:r>
              <a:rPr kumimoji="0" lang="vi-VN" sz="2000" b="0" i="0" u="none" strike="noStrike" kern="1200" cap="none" spc="0" normalizeH="0" baseline="0" noProof="0" dirty="0">
                <a:ln>
                  <a:noFill/>
                </a:ln>
                <a:solidFill>
                  <a:srgbClr val="000000"/>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000000"/>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000000"/>
                </a:solidFill>
                <a:effectLst/>
                <a:uLnTx/>
                <a:uFillTx/>
                <a:latin typeface="Nunito Black" pitchFamily="2" charset="0"/>
                <a:ea typeface="+mn-ea"/>
                <a:cs typeface="+mn-cs"/>
              </a:rPr>
              <a:t>- Phải may thành áo mới được.</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000000"/>
                </a:solidFill>
                <a:effectLst/>
                <a:uLnTx/>
                <a:uFillTx/>
                <a:latin typeface="Nunito Black" pitchFamily="2" charset="0"/>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000000"/>
                </a:solidFill>
                <a:effectLst/>
                <a:uLnTx/>
                <a:uFillTx/>
                <a:latin typeface="Nunito Black" pitchFamily="2" charset="0"/>
                <a:ea typeface="+mn-ea"/>
                <a:cs typeface="+mn-cs"/>
              </a:rPr>
              <a:t>- Anh giúp chúng tôi cắt vải may áo. Mọi người cần áo ấm.</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000000"/>
                </a:solidFill>
                <a:effectLst/>
                <a:uLnTx/>
                <a:uFillTx/>
                <a:latin typeface="Nunito Black" pitchFamily="2" charset="0"/>
                <a:ea typeface="+mn-ea"/>
                <a:cs typeface="+mn-cs"/>
              </a:rPr>
              <a:t>Bọ ngựa đồng ý, vung kiếm cắt vải, nhím ngăn:</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000000"/>
                </a:solidFill>
                <a:effectLst/>
                <a:uLnTx/>
                <a:uFillTx/>
                <a:latin typeface="Nunito Black" pitchFamily="2" charset="0"/>
                <a:ea typeface="+mn-ea"/>
                <a:cs typeface="+mn-cs"/>
              </a:rPr>
              <a:t>- Phải cắt đúng theo kích thước.</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000000"/>
                </a:solidFill>
                <a:effectLst/>
                <a:uLnTx/>
                <a:uFillTx/>
                <a:latin typeface="Nunito Black" pitchFamily="2" charset="0"/>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000000"/>
                </a:solidFill>
                <a:effectLst/>
                <a:uLnTx/>
                <a:uFillTx/>
                <a:latin typeface="Nunito Black" pitchFamily="2" charset="0"/>
                <a:ea typeface="+mn-ea"/>
                <a:cs typeface="+mn-cs"/>
              </a:rPr>
              <a:t>- Chúng tôi cần anh kẻ đường vạch để may áo ấm cho mọi người.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000000"/>
                </a:solidFill>
                <a:effectLst/>
                <a:uLnTx/>
                <a:uFillTx/>
                <a:latin typeface="Nunito Black" pitchFamily="2" charset="0"/>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000000"/>
                </a:solidFill>
                <a:effectLst/>
                <a:uLnTx/>
                <a:uFillTx/>
                <a:latin typeface="Nunito Black" pitchFamily="2" charset="0"/>
                <a:ea typeface="+mn-ea"/>
                <a:cs typeface="+mn-cs"/>
              </a:rPr>
              <a:t>Xưởng may áo ấm được dựng lên. Thỏ trải vải. Ốc sên kẻ đường vạch.</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000000"/>
                </a:solidFill>
                <a:effectLst/>
                <a:uLnTx/>
                <a:uFillTx/>
                <a:latin typeface="Nunito Black" pitchFamily="2" charset="0"/>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000000"/>
                </a:solidFill>
                <a:effectLst/>
                <a:uLnTx/>
                <a:uFillTx/>
                <a:latin typeface="Nunito Black" pitchFamily="2" charset="0"/>
                <a:ea typeface="+mn-ea"/>
                <a:cs typeface="+mn-cs"/>
              </a:rPr>
              <a:t>Mùa đông năm ấy, trong rừng ai cũng có áo ấm để mặc.</a:t>
            </a: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000000"/>
                </a:solidFill>
                <a:effectLst/>
                <a:uLnTx/>
                <a:uFillTx/>
                <a:latin typeface="Nunito Black" pitchFamily="2" charset="0"/>
                <a:ea typeface="+mn-ea"/>
                <a:cs typeface="+mn-cs"/>
              </a:rPr>
              <a:t>(Theo Võ Quảng)</a:t>
            </a:r>
          </a:p>
        </p:txBody>
      </p:sp>
      <p:pic>
        <p:nvPicPr>
          <p:cNvPr id="7" name="Picture 6">
            <a:extLst>
              <a:ext uri="{FF2B5EF4-FFF2-40B4-BE49-F238E27FC236}">
                <a16:creationId xmlns:a16="http://schemas.microsoft.com/office/drawing/2014/main" xmlns="" id="{08977D5A-3CE0-5936-80D7-A88FD3CB0262}"/>
              </a:ext>
            </a:extLst>
          </p:cNvPr>
          <p:cNvPicPr>
            <a:picLocks noChangeAspect="1"/>
          </p:cNvPicPr>
          <p:nvPr/>
        </p:nvPicPr>
        <p:blipFill>
          <a:blip r:embed="rId2"/>
          <a:stretch>
            <a:fillRect/>
          </a:stretch>
        </p:blipFill>
        <p:spPr>
          <a:xfrm>
            <a:off x="12443" y="15240"/>
            <a:ext cx="808443" cy="643665"/>
          </a:xfrm>
          <a:prstGeom prst="ellipse">
            <a:avLst/>
          </a:prstGeom>
        </p:spPr>
      </p:pic>
      <p:sp>
        <p:nvSpPr>
          <p:cNvPr id="12" name="Rounded Rectangle 11"/>
          <p:cNvSpPr/>
          <p:nvPr/>
        </p:nvSpPr>
        <p:spPr>
          <a:xfrm>
            <a:off x="3840906" y="55436"/>
            <a:ext cx="3709822" cy="7799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rPr>
              <a:t>Những</a:t>
            </a:r>
            <a:r>
              <a:rPr kumimoji="0" lang="en-US" sz="3200" b="1" i="0" u="none" strike="noStrike" kern="1200" cap="none" spc="0" normalizeH="0" baseline="0" noProof="0" dirty="0">
                <a:ln>
                  <a:noFill/>
                </a:ln>
                <a:solidFill>
                  <a:srgbClr val="FF0000"/>
                </a:solidFill>
                <a:effectLst/>
                <a:uLnTx/>
                <a:uFillTx/>
                <a:latin typeface="Nunito Black" pitchFamily="2" charset="0"/>
                <a:ea typeface="+mn-ea"/>
              </a:rPr>
              <a:t> </a:t>
            </a: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rPr>
              <a:t>chiếc</a:t>
            </a:r>
            <a:r>
              <a:rPr kumimoji="0" lang="en-US" sz="3200" b="1" i="0" u="none" strike="noStrike" kern="1200" cap="none" spc="0" normalizeH="0" baseline="0" noProof="0" dirty="0">
                <a:ln>
                  <a:noFill/>
                </a:ln>
                <a:solidFill>
                  <a:srgbClr val="FF0000"/>
                </a:solidFill>
                <a:effectLst/>
                <a:uLnTx/>
                <a:uFillTx/>
                <a:latin typeface="Nunito Black" pitchFamily="2" charset="0"/>
                <a:ea typeface="+mn-ea"/>
              </a:rPr>
              <a:t> </a:t>
            </a: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rPr>
              <a:t>áo</a:t>
            </a:r>
            <a:r>
              <a:rPr kumimoji="0" lang="en-US" sz="3200" b="1" i="0" u="none" strike="noStrike" kern="1200" cap="none" spc="0" normalizeH="0" baseline="0" noProof="0" dirty="0">
                <a:ln>
                  <a:noFill/>
                </a:ln>
                <a:solidFill>
                  <a:srgbClr val="FF0000"/>
                </a:solidFill>
                <a:effectLst/>
                <a:uLnTx/>
                <a:uFillTx/>
                <a:latin typeface="Nunito Black" pitchFamily="2" charset="0"/>
                <a:ea typeface="+mn-ea"/>
              </a:rPr>
              <a:t> </a:t>
            </a: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rPr>
              <a:t>ấm</a:t>
            </a:r>
            <a:endParaRPr kumimoji="0" lang="id-ID" sz="4800" b="1" i="1"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8" name="Rounded Rectangle 7"/>
          <p:cNvSpPr/>
          <p:nvPr/>
        </p:nvSpPr>
        <p:spPr>
          <a:xfrm>
            <a:off x="857267" y="11596"/>
            <a:ext cx="2620220" cy="3702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Luyện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đọc</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lại</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Tree>
    <p:extLst>
      <p:ext uri="{BB962C8B-B14F-4D97-AF65-F5344CB8AC3E}">
        <p14:creationId xmlns:p14="http://schemas.microsoft.com/office/powerpoint/2010/main" xmlns="" val="23874185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33025F6-03E4-F7FE-A115-15A451327F80}"/>
              </a:ext>
            </a:extLst>
          </p:cNvPr>
          <p:cNvSpPr txBox="1"/>
          <p:nvPr/>
        </p:nvSpPr>
        <p:spPr>
          <a:xfrm>
            <a:off x="4643717" y="2619562"/>
            <a:ext cx="608703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Nói</a:t>
            </a:r>
            <a:r>
              <a:rPr kumimoji="0" lang="en-US" sz="6000" b="0" i="0" u="none" strike="noStrike" kern="1200" cap="none" spc="0" normalizeH="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noProof="0" dirty="0" err="1">
                <a:ln>
                  <a:noFill/>
                </a:ln>
                <a:solidFill>
                  <a:srgbClr val="71D400"/>
                </a:solidFill>
                <a:effectLst/>
                <a:uLnTx/>
                <a:uFillTx/>
                <a:latin typeface="Sigmar One" panose="00000500000000000000" pitchFamily="2" charset="0"/>
                <a:ea typeface="+mn-ea"/>
                <a:cs typeface="+mn-cs"/>
              </a:rPr>
              <a:t>và</a:t>
            </a:r>
            <a:r>
              <a:rPr kumimoji="0" lang="en-US" sz="6000" b="0" i="0" u="none" strike="noStrike" kern="1200" cap="none" spc="0" normalizeH="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noProof="0" dirty="0" err="1">
                <a:ln>
                  <a:noFill/>
                </a:ln>
                <a:solidFill>
                  <a:srgbClr val="71D400"/>
                </a:solidFill>
                <a:effectLst/>
                <a:uLnTx/>
                <a:uFillTx/>
                <a:latin typeface="Sigmar One" panose="00000500000000000000" pitchFamily="2" charset="0"/>
                <a:ea typeface="+mn-ea"/>
                <a:cs typeface="+mn-cs"/>
              </a:rPr>
              <a:t>nghe</a:t>
            </a:r>
            <a:endPar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xmlns="" val="221705736"/>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145160" y="-74648"/>
            <a:ext cx="12046839" cy="1131078"/>
            <a:chOff x="587829" y="-48502"/>
            <a:chExt cx="12687250" cy="1563125"/>
          </a:xfrm>
          <a:noFill/>
        </p:grpSpPr>
        <p:pic>
          <p:nvPicPr>
            <p:cNvPr id="5" name="Picture 4"/>
            <p:cNvPicPr>
              <a:picLocks noChangeAspect="1"/>
            </p:cNvPicPr>
            <p:nvPr/>
          </p:nvPicPr>
          <p:blipFill>
            <a:blip r:embed="rId2">
              <a:extLst>
                <a:ext uri="{BEBA8EAE-BF5A-486C-A8C5-ECC9F3942E4B}">
                  <a14:imgProps xmlns:a14="http://schemas.microsoft.com/office/drawing/2010/main" xmlns="">
                    <a14:imgLayer r:embed="rId3">
                      <a14:imgEffect>
                        <a14:backgroundRemoval t="8602" b="88172" l="0" r="99120"/>
                      </a14:imgEffect>
                    </a14:imgLayer>
                  </a14:imgProps>
                </a:ext>
              </a:extLst>
            </a:blip>
            <a:stretch>
              <a:fillRect/>
            </a:stretch>
          </p:blipFill>
          <p:spPr>
            <a:xfrm>
              <a:off x="587829" y="-48502"/>
              <a:ext cx="12687250" cy="1481719"/>
            </a:xfrm>
            <a:prstGeom prst="rect">
              <a:avLst/>
            </a:prstGeom>
            <a:grpFill/>
            <a:ln>
              <a:noFill/>
            </a:ln>
          </p:spPr>
        </p:pic>
        <p:sp>
          <p:nvSpPr>
            <p:cNvPr id="6" name="Rectangle 1"/>
            <p:cNvSpPr>
              <a:spLocks noChangeArrowheads="1"/>
            </p:cNvSpPr>
            <p:nvPr/>
          </p:nvSpPr>
          <p:spPr bwMode="auto">
            <a:xfrm>
              <a:off x="1347129" y="196972"/>
              <a:ext cx="10366709" cy="1317651"/>
            </a:xfrm>
            <a:prstGeom prst="roundRect">
              <a:avLst/>
            </a:prstGeom>
            <a:grpFill/>
            <a:ln>
              <a:noFill/>
            </a:ln>
            <a:effectLs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2800" b="1" dirty="0" err="1">
                  <a:latin typeface="Nunito Black" pitchFamily="2" charset="0"/>
                </a:rPr>
                <a:t>Câu</a:t>
              </a:r>
              <a:r>
                <a:rPr lang="en-US" sz="2800" b="1" dirty="0">
                  <a:latin typeface="Nunito Black" pitchFamily="2" charset="0"/>
                </a:rPr>
                <a:t> 1: </a:t>
              </a:r>
              <a:r>
                <a:rPr lang="en-US" sz="2800" b="1" dirty="0" err="1">
                  <a:latin typeface="Nunito Black" pitchFamily="2" charset="0"/>
                </a:rPr>
                <a:t>Em</a:t>
              </a:r>
              <a:r>
                <a:rPr lang="en-US" sz="2800" b="1" dirty="0">
                  <a:latin typeface="Nunito Black" pitchFamily="2" charset="0"/>
                </a:rPr>
                <a:t> </a:t>
              </a:r>
              <a:r>
                <a:rPr lang="en-US" sz="2800" b="1" dirty="0" err="1">
                  <a:latin typeface="Nunito Black" pitchFamily="2" charset="0"/>
                </a:rPr>
                <a:t>thích</a:t>
              </a:r>
              <a:r>
                <a:rPr lang="en-US" sz="2800" b="1" dirty="0">
                  <a:latin typeface="Nunito Black" pitchFamily="2" charset="0"/>
                </a:rPr>
                <a:t>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cá</a:t>
              </a:r>
              <a:r>
                <a:rPr lang="en-US" sz="2800" b="1" dirty="0">
                  <a:latin typeface="Nunito Black" pitchFamily="2" charset="0"/>
                </a:rPr>
                <a:t> </a:t>
              </a:r>
              <a:r>
                <a:rPr lang="en-US" sz="2800" b="1" dirty="0" err="1">
                  <a:latin typeface="Nunito Black" pitchFamily="2" charset="0"/>
                </a:rPr>
                <a:t>nhân</a:t>
              </a:r>
              <a:r>
                <a:rPr lang="en-US" sz="2800" b="1" dirty="0">
                  <a:latin typeface="Nunito Black" pitchFamily="2" charset="0"/>
                </a:rPr>
                <a:t>,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theo</a:t>
              </a:r>
              <a:r>
                <a:rPr lang="en-US" sz="2800" b="1" dirty="0">
                  <a:latin typeface="Nunito Black" pitchFamily="2" charset="0"/>
                </a:rPr>
                <a:t> </a:t>
              </a:r>
              <a:r>
                <a:rPr lang="en-US" sz="2800" b="1" dirty="0" err="1">
                  <a:latin typeface="Nunito Black" pitchFamily="2" charset="0"/>
                </a:rPr>
                <a:t>cặp</a:t>
              </a:r>
              <a:r>
                <a:rPr lang="en-US" sz="2800" b="1" dirty="0">
                  <a:latin typeface="Nunito Black" pitchFamily="2" charset="0"/>
                </a:rPr>
                <a:t> hay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nhóm</a:t>
              </a:r>
              <a:r>
                <a:rPr lang="en-US" sz="2800" b="1" dirty="0">
                  <a:latin typeface="Nunito Black" pitchFamily="2" charset="0"/>
                </a:rPr>
                <a:t>? </a:t>
              </a:r>
              <a:r>
                <a:rPr lang="en-US" sz="2800" b="1" dirty="0" err="1">
                  <a:latin typeface="Nunito Black" pitchFamily="2" charset="0"/>
                </a:rPr>
                <a:t>Vì</a:t>
              </a:r>
              <a:r>
                <a:rPr lang="en-US" sz="2800" b="1" dirty="0">
                  <a:latin typeface="Nunito Black" pitchFamily="2" charset="0"/>
                </a:rPr>
                <a:t> </a:t>
              </a:r>
              <a:r>
                <a:rPr lang="en-US" sz="2800" b="1" dirty="0" err="1">
                  <a:latin typeface="Nunito Black" pitchFamily="2" charset="0"/>
                </a:rPr>
                <a:t>sao</a:t>
              </a:r>
              <a:r>
                <a:rPr lang="en-US" sz="2800" b="1" dirty="0">
                  <a:latin typeface="Nunito Black" pitchFamily="2" charset="0"/>
                </a:rPr>
                <a:t>?</a:t>
              </a:r>
              <a:endParaRPr lang="en-US" sz="2800" dirty="0">
                <a:latin typeface="Nunito Black"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2060"/>
                  </a:solidFill>
                  <a:effectLst/>
                  <a:latin typeface="OpenSans"/>
                </a:rPr>
                <a:t>       </a:t>
              </a:r>
              <a:endParaRPr kumimoji="0" lang="en-US" altLang="en-US" sz="2800" b="1" i="0" u="none" strike="noStrike" cap="none" normalizeH="0" baseline="0" dirty="0">
                <a:ln>
                  <a:noFill/>
                </a:ln>
                <a:solidFill>
                  <a:srgbClr val="000000"/>
                </a:solidFill>
                <a:effectLst/>
                <a:latin typeface="OpenSans"/>
              </a:endParaRPr>
            </a:p>
          </p:txBody>
        </p:sp>
      </p:grpSp>
      <p:pic>
        <p:nvPicPr>
          <p:cNvPr id="7" name="Picture 2" descr="https://img.loigiaihay.com/picture/2022/0315/50.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86598" y="1771052"/>
            <a:ext cx="8561568" cy="244391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p:cNvPicPr>
            <a:picLocks noChangeAspect="1"/>
          </p:cNvPicPr>
          <p:nvPr/>
        </p:nvPicPr>
        <p:blipFill rotWithShape="1">
          <a:blip r:embed="rId5"/>
          <a:srcRect t="1784" r="9642" b="3379"/>
          <a:stretch/>
        </p:blipFill>
        <p:spPr>
          <a:xfrm>
            <a:off x="8933195" y="1601040"/>
            <a:ext cx="3078696" cy="41763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 8"/>
          <p:cNvGrpSpPr/>
          <p:nvPr/>
        </p:nvGrpSpPr>
        <p:grpSpPr>
          <a:xfrm>
            <a:off x="0" y="4343399"/>
            <a:ext cx="8848166" cy="2097741"/>
            <a:chOff x="936966" y="4470213"/>
            <a:chExt cx="7924646" cy="2097741"/>
          </a:xfrm>
        </p:grpSpPr>
        <p:pic>
          <p:nvPicPr>
            <p:cNvPr id="10" name="Picture 9"/>
            <p:cNvPicPr>
              <a:picLocks noChangeAspect="1"/>
            </p:cNvPicPr>
            <p:nvPr/>
          </p:nvPicPr>
          <p:blipFill>
            <a:blip r:embed="rId6">
              <a:extLst>
                <a:ext uri="{BEBA8EAE-BF5A-486C-A8C5-ECC9F3942E4B}">
                  <a14:imgProps xmlns:a14="http://schemas.microsoft.com/office/drawing/2010/main" xmlns="">
                    <a14:imgLayer r:embed="rId7">
                      <a14:imgEffect>
                        <a14:backgroundRemoval t="0" b="97872" l="0" r="100000"/>
                      </a14:imgEffect>
                    </a14:imgLayer>
                  </a14:imgProps>
                </a:ext>
              </a:extLst>
            </a:blip>
            <a:stretch>
              <a:fillRect/>
            </a:stretch>
          </p:blipFill>
          <p:spPr>
            <a:xfrm rot="16200000">
              <a:off x="3850418" y="1556761"/>
              <a:ext cx="2097741" cy="7924646"/>
            </a:xfrm>
            <a:prstGeom prst="rect">
              <a:avLst/>
            </a:prstGeom>
          </p:spPr>
        </p:pic>
        <p:sp>
          <p:nvSpPr>
            <p:cNvPr id="11" name="Flowchart: Alternate Process 10"/>
            <p:cNvSpPr/>
            <p:nvPr/>
          </p:nvSpPr>
          <p:spPr>
            <a:xfrm>
              <a:off x="1695510" y="4871870"/>
              <a:ext cx="6130678" cy="1366190"/>
            </a:xfrm>
            <a:prstGeom prst="flowChartAlternateProcess">
              <a:avLst/>
            </a:prstGeom>
            <a:ln w="57150">
              <a:noFill/>
            </a:ln>
          </p:spPr>
          <p:txBody>
            <a:bodyPr wrap="square">
              <a:spAutoFit/>
            </a:bodyPr>
            <a:lstStyle/>
            <a:p>
              <a:pPr algn="just">
                <a:lnSpc>
                  <a:spcPct val="120000"/>
                </a:lnSpc>
              </a:pPr>
              <a:r>
                <a:rPr lang="vi-VN" sz="3200" dirty="0">
                  <a:solidFill>
                    <a:srgbClr val="FF0000"/>
                  </a:solidFill>
                  <a:latin typeface="Nunito Black" pitchFamily="2" charset="0"/>
                </a:rPr>
                <a:t>Em thích học cá nhân. Vì khi học cá nhân, em dễ tập trung học hơn.</a:t>
              </a:r>
            </a:p>
          </p:txBody>
        </p:sp>
      </p:grpSp>
    </p:spTree>
    <p:extLst>
      <p:ext uri="{BB962C8B-B14F-4D97-AF65-F5344CB8AC3E}">
        <p14:creationId xmlns:p14="http://schemas.microsoft.com/office/powerpoint/2010/main" xmlns="" val="171732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2" descr="https://img.loigiaihay.com/picture/2022/0315/50.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815077"/>
            <a:ext cx="8848166" cy="3279562"/>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p:cNvPicPr>
            <a:picLocks noChangeAspect="1"/>
          </p:cNvPicPr>
          <p:nvPr/>
        </p:nvPicPr>
        <p:blipFill rotWithShape="1">
          <a:blip r:embed="rId3"/>
          <a:srcRect t="1784" r="9642" b="3379"/>
          <a:stretch/>
        </p:blipFill>
        <p:spPr>
          <a:xfrm>
            <a:off x="9044033" y="714347"/>
            <a:ext cx="3147966" cy="39823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2" name="Group 11"/>
          <p:cNvGrpSpPr/>
          <p:nvPr/>
        </p:nvGrpSpPr>
        <p:grpSpPr>
          <a:xfrm>
            <a:off x="0" y="4035736"/>
            <a:ext cx="9123732" cy="2662514"/>
            <a:chOff x="936964" y="4470215"/>
            <a:chExt cx="7868797" cy="2247090"/>
          </a:xfrm>
        </p:grpSpPr>
        <p:pic>
          <p:nvPicPr>
            <p:cNvPr id="13" name="Picture 12"/>
            <p:cNvPicPr>
              <a:picLocks noChangeAspect="1"/>
            </p:cNvPicPr>
            <p:nvPr/>
          </p:nvPicPr>
          <p:blipFill>
            <a:blip r:embed="rId4">
              <a:extLst>
                <a:ext uri="{BEBA8EAE-BF5A-486C-A8C5-ECC9F3942E4B}">
                  <a14:imgProps xmlns:a14="http://schemas.microsoft.com/office/drawing/2010/main" xmlns="">
                    <a14:imgLayer r:embed="rId5">
                      <a14:imgEffect>
                        <a14:backgroundRemoval t="0" b="97872" l="0" r="100000"/>
                      </a14:imgEffect>
                    </a14:imgLayer>
                  </a14:imgProps>
                </a:ext>
              </a:extLst>
            </a:blip>
            <a:stretch>
              <a:fillRect/>
            </a:stretch>
          </p:blipFill>
          <p:spPr>
            <a:xfrm rot="16200000">
              <a:off x="3747818" y="1659361"/>
              <a:ext cx="2247090" cy="7868797"/>
            </a:xfrm>
            <a:prstGeom prst="rect">
              <a:avLst/>
            </a:prstGeom>
          </p:spPr>
        </p:pic>
        <p:sp>
          <p:nvSpPr>
            <p:cNvPr id="14" name="Flowchart: Alternate Process 13"/>
            <p:cNvSpPr/>
            <p:nvPr/>
          </p:nvSpPr>
          <p:spPr>
            <a:xfrm>
              <a:off x="1695510" y="4726501"/>
              <a:ext cx="6130678" cy="1925504"/>
            </a:xfrm>
            <a:prstGeom prst="flowChartAlternateProcess">
              <a:avLst/>
            </a:prstGeom>
            <a:ln w="57150">
              <a:noFill/>
            </a:ln>
          </p:spPr>
          <p:txBody>
            <a:bodyPr wrap="square">
              <a:spAutoFit/>
            </a:bodyPr>
            <a:lstStyle/>
            <a:p>
              <a:pPr algn="just"/>
              <a:r>
                <a:rPr lang="vi-VN" sz="3200" dirty="0">
                  <a:solidFill>
                    <a:srgbClr val="FF0000"/>
                  </a:solidFill>
                  <a:latin typeface="Nunito Black" pitchFamily="2" charset="0"/>
                </a:rPr>
                <a:t>Em thích học theo cặp. Vì khi học theo cặp, chúng em có thể chỉ cho nhau những lỗi sai, giảng cho nhau những điều chưa hiểu.</a:t>
              </a:r>
            </a:p>
          </p:txBody>
        </p:sp>
      </p:grpSp>
      <p:grpSp>
        <p:nvGrpSpPr>
          <p:cNvPr id="10" name="Group 9">
            <a:extLst>
              <a:ext uri="{FF2B5EF4-FFF2-40B4-BE49-F238E27FC236}">
                <a16:creationId xmlns:a16="http://schemas.microsoft.com/office/drawing/2014/main" xmlns="" id="{70CA99C1-851B-435C-97A9-4F5CA13EAC03}"/>
              </a:ext>
            </a:extLst>
          </p:cNvPr>
          <p:cNvGrpSpPr/>
          <p:nvPr/>
        </p:nvGrpSpPr>
        <p:grpSpPr>
          <a:xfrm>
            <a:off x="145160" y="-74648"/>
            <a:ext cx="12046839" cy="1131078"/>
            <a:chOff x="587829" y="-48502"/>
            <a:chExt cx="12687250" cy="1563125"/>
          </a:xfrm>
          <a:noFill/>
        </p:grpSpPr>
        <p:pic>
          <p:nvPicPr>
            <p:cNvPr id="11" name="Picture 10">
              <a:extLst>
                <a:ext uri="{FF2B5EF4-FFF2-40B4-BE49-F238E27FC236}">
                  <a16:creationId xmlns:a16="http://schemas.microsoft.com/office/drawing/2014/main" xmlns="" id="{48B7474D-0E10-4CDD-BF22-F87F7F854BEE}"/>
                </a:ext>
              </a:extLst>
            </p:cNvPr>
            <p:cNvPicPr>
              <a:picLocks noChangeAspect="1"/>
            </p:cNvPicPr>
            <p:nvPr/>
          </p:nvPicPr>
          <p:blipFill>
            <a:blip r:embed="rId6">
              <a:extLst>
                <a:ext uri="{BEBA8EAE-BF5A-486C-A8C5-ECC9F3942E4B}">
                  <a14:imgProps xmlns:a14="http://schemas.microsoft.com/office/drawing/2010/main" xmlns="">
                    <a14:imgLayer r:embed="rId7">
                      <a14:imgEffect>
                        <a14:backgroundRemoval t="8602" b="88172" l="0" r="99120"/>
                      </a14:imgEffect>
                    </a14:imgLayer>
                  </a14:imgProps>
                </a:ext>
              </a:extLst>
            </a:blip>
            <a:stretch>
              <a:fillRect/>
            </a:stretch>
          </p:blipFill>
          <p:spPr>
            <a:xfrm>
              <a:off x="587829" y="-48502"/>
              <a:ext cx="12687250" cy="1481719"/>
            </a:xfrm>
            <a:prstGeom prst="rect">
              <a:avLst/>
            </a:prstGeom>
            <a:grpFill/>
            <a:ln>
              <a:noFill/>
            </a:ln>
          </p:spPr>
        </p:pic>
        <p:sp>
          <p:nvSpPr>
            <p:cNvPr id="15" name="Rectangle 1">
              <a:extLst>
                <a:ext uri="{FF2B5EF4-FFF2-40B4-BE49-F238E27FC236}">
                  <a16:creationId xmlns:a16="http://schemas.microsoft.com/office/drawing/2014/main" xmlns="" id="{316702D4-C133-4662-8E85-7119CF35E150}"/>
                </a:ext>
              </a:extLst>
            </p:cNvPr>
            <p:cNvSpPr>
              <a:spLocks noChangeArrowheads="1"/>
            </p:cNvSpPr>
            <p:nvPr/>
          </p:nvSpPr>
          <p:spPr bwMode="auto">
            <a:xfrm>
              <a:off x="1347129" y="196972"/>
              <a:ext cx="10366709" cy="1317651"/>
            </a:xfrm>
            <a:prstGeom prst="roundRect">
              <a:avLst/>
            </a:prstGeom>
            <a:grpFill/>
            <a:ln>
              <a:noFill/>
            </a:ln>
            <a:effectLs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2800" b="1" dirty="0" err="1">
                  <a:latin typeface="Nunito Black" pitchFamily="2" charset="0"/>
                </a:rPr>
                <a:t>Câu</a:t>
              </a:r>
              <a:r>
                <a:rPr lang="en-US" sz="2800" b="1" dirty="0">
                  <a:latin typeface="Nunito Black" pitchFamily="2" charset="0"/>
                </a:rPr>
                <a:t> 1: </a:t>
              </a:r>
              <a:r>
                <a:rPr lang="en-US" sz="2800" b="1" dirty="0" err="1">
                  <a:latin typeface="Nunito Black" pitchFamily="2" charset="0"/>
                </a:rPr>
                <a:t>Em</a:t>
              </a:r>
              <a:r>
                <a:rPr lang="en-US" sz="2800" b="1" dirty="0">
                  <a:latin typeface="Nunito Black" pitchFamily="2" charset="0"/>
                </a:rPr>
                <a:t> </a:t>
              </a:r>
              <a:r>
                <a:rPr lang="en-US" sz="2800" b="1" dirty="0" err="1">
                  <a:latin typeface="Nunito Black" pitchFamily="2" charset="0"/>
                </a:rPr>
                <a:t>thích</a:t>
              </a:r>
              <a:r>
                <a:rPr lang="en-US" sz="2800" b="1" dirty="0">
                  <a:latin typeface="Nunito Black" pitchFamily="2" charset="0"/>
                </a:rPr>
                <a:t>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cá</a:t>
              </a:r>
              <a:r>
                <a:rPr lang="en-US" sz="2800" b="1" dirty="0">
                  <a:latin typeface="Nunito Black" pitchFamily="2" charset="0"/>
                </a:rPr>
                <a:t> </a:t>
              </a:r>
              <a:r>
                <a:rPr lang="en-US" sz="2800" b="1" dirty="0" err="1">
                  <a:latin typeface="Nunito Black" pitchFamily="2" charset="0"/>
                </a:rPr>
                <a:t>nhân</a:t>
              </a:r>
              <a:r>
                <a:rPr lang="en-US" sz="2800" b="1" dirty="0">
                  <a:latin typeface="Nunito Black" pitchFamily="2" charset="0"/>
                </a:rPr>
                <a:t>,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theo</a:t>
              </a:r>
              <a:r>
                <a:rPr lang="en-US" sz="2800" b="1" dirty="0">
                  <a:latin typeface="Nunito Black" pitchFamily="2" charset="0"/>
                </a:rPr>
                <a:t> </a:t>
              </a:r>
              <a:r>
                <a:rPr lang="en-US" sz="2800" b="1" dirty="0" err="1">
                  <a:latin typeface="Nunito Black" pitchFamily="2" charset="0"/>
                </a:rPr>
                <a:t>cặp</a:t>
              </a:r>
              <a:r>
                <a:rPr lang="en-US" sz="2800" b="1" dirty="0">
                  <a:latin typeface="Nunito Black" pitchFamily="2" charset="0"/>
                </a:rPr>
                <a:t> hay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nhóm</a:t>
              </a:r>
              <a:r>
                <a:rPr lang="en-US" sz="2800" b="1" dirty="0">
                  <a:latin typeface="Nunito Black" pitchFamily="2" charset="0"/>
                </a:rPr>
                <a:t>? </a:t>
              </a:r>
              <a:r>
                <a:rPr lang="en-US" sz="2800" b="1" dirty="0" err="1">
                  <a:latin typeface="Nunito Black" pitchFamily="2" charset="0"/>
                </a:rPr>
                <a:t>Vì</a:t>
              </a:r>
              <a:r>
                <a:rPr lang="en-US" sz="2800" b="1" dirty="0">
                  <a:latin typeface="Nunito Black" pitchFamily="2" charset="0"/>
                </a:rPr>
                <a:t> </a:t>
              </a:r>
              <a:r>
                <a:rPr lang="en-US" sz="2800" b="1" dirty="0" err="1">
                  <a:latin typeface="Nunito Black" pitchFamily="2" charset="0"/>
                </a:rPr>
                <a:t>sao</a:t>
              </a:r>
              <a:r>
                <a:rPr lang="en-US" sz="2800" b="1" dirty="0">
                  <a:latin typeface="Nunito Black" pitchFamily="2" charset="0"/>
                </a:rPr>
                <a:t>?</a:t>
              </a:r>
              <a:endParaRPr lang="en-US" sz="2800" dirty="0">
                <a:latin typeface="Nunito Black"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2060"/>
                  </a:solidFill>
                  <a:effectLst/>
                  <a:latin typeface="OpenSans"/>
                </a:rPr>
                <a:t>       </a:t>
              </a:r>
              <a:endParaRPr kumimoji="0" lang="en-US" altLang="en-US" sz="2800" b="1" i="0" u="none" strike="noStrike" cap="none" normalizeH="0" baseline="0" dirty="0">
                <a:ln>
                  <a:noFill/>
                </a:ln>
                <a:solidFill>
                  <a:srgbClr val="000000"/>
                </a:solidFill>
                <a:effectLst/>
                <a:latin typeface="OpenSans"/>
              </a:endParaRPr>
            </a:p>
          </p:txBody>
        </p:sp>
      </p:grpSp>
    </p:spTree>
    <p:extLst>
      <p:ext uri="{BB962C8B-B14F-4D97-AF65-F5344CB8AC3E}">
        <p14:creationId xmlns:p14="http://schemas.microsoft.com/office/powerpoint/2010/main" xmlns="" val="382714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775BEB2-DD79-A8F3-CE64-9ECC2ECDD691}"/>
              </a:ext>
            </a:extLst>
          </p:cNvPr>
          <p:cNvSpPr txBox="1"/>
          <p:nvPr/>
        </p:nvSpPr>
        <p:spPr>
          <a:xfrm>
            <a:off x="1585912" y="1371600"/>
            <a:ext cx="9958387" cy="164306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rPr>
              <a:t>KHỞI</a:t>
            </a:r>
            <a:r>
              <a:rPr kumimoji="0" lang="en-US" sz="8000" b="0" i="0" u="none" strike="noStrike" kern="1200" cap="none" spc="0" normalizeH="0" noProof="0" dirty="0">
                <a:ln>
                  <a:noFill/>
                </a:ln>
                <a:solidFill>
                  <a:srgbClr val="FF0000"/>
                </a:solidFill>
                <a:effectLst/>
                <a:uLnTx/>
                <a:uFillTx/>
                <a:latin typeface="Nunito Black" pitchFamily="2" charset="0"/>
                <a:ea typeface="+mn-ea"/>
                <a:cs typeface="+mn-cs"/>
              </a:rPr>
              <a:t> ĐỘNG</a:t>
            </a:r>
            <a:endPar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xmlns="" val="72506839"/>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2" descr="https://img.loigiaihay.com/picture/2022/0315/50.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1140" y="801232"/>
            <a:ext cx="9046749" cy="329922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p:cNvPicPr>
            <a:picLocks noChangeAspect="1"/>
          </p:cNvPicPr>
          <p:nvPr/>
        </p:nvPicPr>
        <p:blipFill rotWithShape="1">
          <a:blip r:embed="rId3"/>
          <a:srcRect t="1784" r="9642" b="3379"/>
          <a:stretch/>
        </p:blipFill>
        <p:spPr>
          <a:xfrm>
            <a:off x="9057890" y="1601040"/>
            <a:ext cx="3106400" cy="307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 8"/>
          <p:cNvGrpSpPr/>
          <p:nvPr/>
        </p:nvGrpSpPr>
        <p:grpSpPr>
          <a:xfrm>
            <a:off x="83130" y="4035736"/>
            <a:ext cx="9123732" cy="2662514"/>
            <a:chOff x="936964" y="4470215"/>
            <a:chExt cx="7868797" cy="2247090"/>
          </a:xfrm>
        </p:grpSpPr>
        <p:pic>
          <p:nvPicPr>
            <p:cNvPr id="10" name="Picture 9"/>
            <p:cNvPicPr>
              <a:picLocks noChangeAspect="1"/>
            </p:cNvPicPr>
            <p:nvPr/>
          </p:nvPicPr>
          <p:blipFill>
            <a:blip r:embed="rId4">
              <a:extLst>
                <a:ext uri="{BEBA8EAE-BF5A-486C-A8C5-ECC9F3942E4B}">
                  <a14:imgProps xmlns:a14="http://schemas.microsoft.com/office/drawing/2010/main" xmlns="">
                    <a14:imgLayer r:embed="rId5">
                      <a14:imgEffect>
                        <a14:backgroundRemoval t="0" b="97872" l="0" r="100000"/>
                      </a14:imgEffect>
                    </a14:imgLayer>
                  </a14:imgProps>
                </a:ext>
              </a:extLst>
            </a:blip>
            <a:stretch>
              <a:fillRect/>
            </a:stretch>
          </p:blipFill>
          <p:spPr>
            <a:xfrm rot="16200000">
              <a:off x="3747818" y="1659361"/>
              <a:ext cx="2247090" cy="7868797"/>
            </a:xfrm>
            <a:prstGeom prst="rect">
              <a:avLst/>
            </a:prstGeom>
          </p:spPr>
        </p:pic>
        <p:sp>
          <p:nvSpPr>
            <p:cNvPr id="11" name="Flowchart: Alternate Process 10"/>
            <p:cNvSpPr/>
            <p:nvPr/>
          </p:nvSpPr>
          <p:spPr>
            <a:xfrm>
              <a:off x="1695510" y="4714808"/>
              <a:ext cx="6130678" cy="1925504"/>
            </a:xfrm>
            <a:prstGeom prst="flowChartAlternateProcess">
              <a:avLst/>
            </a:prstGeom>
            <a:ln w="57150">
              <a:noFill/>
            </a:ln>
          </p:spPr>
          <p:txBody>
            <a:bodyPr wrap="square">
              <a:spAutoFit/>
            </a:bodyPr>
            <a:lstStyle/>
            <a:p>
              <a:pPr algn="just"/>
              <a:r>
                <a:rPr lang="vi-VN" sz="3200" dirty="0">
                  <a:solidFill>
                    <a:srgbClr val="FF0000"/>
                  </a:solidFill>
                  <a:latin typeface="Nunito Black" pitchFamily="2" charset="0"/>
                </a:rPr>
                <a:t>Em thích học theo nhóm. Vì khi học theo nhóm, em có thể được trao đổi với nhiều bạn, có thể học hỏi ở mỗi bạn một điều hay.</a:t>
              </a:r>
            </a:p>
          </p:txBody>
        </p:sp>
      </p:grpSp>
      <p:grpSp>
        <p:nvGrpSpPr>
          <p:cNvPr id="12" name="Group 11">
            <a:extLst>
              <a:ext uri="{FF2B5EF4-FFF2-40B4-BE49-F238E27FC236}">
                <a16:creationId xmlns:a16="http://schemas.microsoft.com/office/drawing/2014/main" xmlns="" id="{B6E4EA1E-EAB2-46AD-BF48-3217594D6E16}"/>
              </a:ext>
            </a:extLst>
          </p:cNvPr>
          <p:cNvGrpSpPr/>
          <p:nvPr/>
        </p:nvGrpSpPr>
        <p:grpSpPr>
          <a:xfrm>
            <a:off x="145160" y="-74648"/>
            <a:ext cx="12046839" cy="1131078"/>
            <a:chOff x="587829" y="-48502"/>
            <a:chExt cx="12687250" cy="1563125"/>
          </a:xfrm>
          <a:noFill/>
        </p:grpSpPr>
        <p:pic>
          <p:nvPicPr>
            <p:cNvPr id="13" name="Picture 12">
              <a:extLst>
                <a:ext uri="{FF2B5EF4-FFF2-40B4-BE49-F238E27FC236}">
                  <a16:creationId xmlns:a16="http://schemas.microsoft.com/office/drawing/2014/main" xmlns="" id="{6BEBC0F9-EE5F-4EB5-9DD5-B0CCEAD73B4B}"/>
                </a:ext>
              </a:extLst>
            </p:cNvPr>
            <p:cNvPicPr>
              <a:picLocks noChangeAspect="1"/>
            </p:cNvPicPr>
            <p:nvPr/>
          </p:nvPicPr>
          <p:blipFill>
            <a:blip r:embed="rId6">
              <a:extLst>
                <a:ext uri="{BEBA8EAE-BF5A-486C-A8C5-ECC9F3942E4B}">
                  <a14:imgProps xmlns:a14="http://schemas.microsoft.com/office/drawing/2010/main" xmlns="">
                    <a14:imgLayer r:embed="rId7">
                      <a14:imgEffect>
                        <a14:backgroundRemoval t="8602" b="88172" l="0" r="99120"/>
                      </a14:imgEffect>
                    </a14:imgLayer>
                  </a14:imgProps>
                </a:ext>
              </a:extLst>
            </a:blip>
            <a:stretch>
              <a:fillRect/>
            </a:stretch>
          </p:blipFill>
          <p:spPr>
            <a:xfrm>
              <a:off x="587829" y="-48502"/>
              <a:ext cx="12687250" cy="1481719"/>
            </a:xfrm>
            <a:prstGeom prst="rect">
              <a:avLst/>
            </a:prstGeom>
            <a:grpFill/>
            <a:ln>
              <a:noFill/>
            </a:ln>
          </p:spPr>
        </p:pic>
        <p:sp>
          <p:nvSpPr>
            <p:cNvPr id="14" name="Rectangle 1">
              <a:extLst>
                <a:ext uri="{FF2B5EF4-FFF2-40B4-BE49-F238E27FC236}">
                  <a16:creationId xmlns:a16="http://schemas.microsoft.com/office/drawing/2014/main" xmlns="" id="{F5130239-B3DA-4320-B9C9-A9744A17E4C0}"/>
                </a:ext>
              </a:extLst>
            </p:cNvPr>
            <p:cNvSpPr>
              <a:spLocks noChangeArrowheads="1"/>
            </p:cNvSpPr>
            <p:nvPr/>
          </p:nvSpPr>
          <p:spPr bwMode="auto">
            <a:xfrm>
              <a:off x="1347129" y="196972"/>
              <a:ext cx="10366709" cy="1317651"/>
            </a:xfrm>
            <a:prstGeom prst="roundRect">
              <a:avLst/>
            </a:prstGeom>
            <a:grpFill/>
            <a:ln>
              <a:noFill/>
            </a:ln>
            <a:effectLs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2800" b="1" dirty="0" err="1">
                  <a:latin typeface="Nunito Black" pitchFamily="2" charset="0"/>
                </a:rPr>
                <a:t>Câu</a:t>
              </a:r>
              <a:r>
                <a:rPr lang="en-US" sz="2800" b="1" dirty="0">
                  <a:latin typeface="Nunito Black" pitchFamily="2" charset="0"/>
                </a:rPr>
                <a:t> 1: </a:t>
              </a:r>
              <a:r>
                <a:rPr lang="en-US" sz="2800" b="1" dirty="0" err="1">
                  <a:latin typeface="Nunito Black" pitchFamily="2" charset="0"/>
                </a:rPr>
                <a:t>Em</a:t>
              </a:r>
              <a:r>
                <a:rPr lang="en-US" sz="2800" b="1" dirty="0">
                  <a:latin typeface="Nunito Black" pitchFamily="2" charset="0"/>
                </a:rPr>
                <a:t> </a:t>
              </a:r>
              <a:r>
                <a:rPr lang="en-US" sz="2800" b="1" dirty="0" err="1">
                  <a:latin typeface="Nunito Black" pitchFamily="2" charset="0"/>
                </a:rPr>
                <a:t>thích</a:t>
              </a:r>
              <a:r>
                <a:rPr lang="en-US" sz="2800" b="1" dirty="0">
                  <a:latin typeface="Nunito Black" pitchFamily="2" charset="0"/>
                </a:rPr>
                <a:t>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cá</a:t>
              </a:r>
              <a:r>
                <a:rPr lang="en-US" sz="2800" b="1" dirty="0">
                  <a:latin typeface="Nunito Black" pitchFamily="2" charset="0"/>
                </a:rPr>
                <a:t> </a:t>
              </a:r>
              <a:r>
                <a:rPr lang="en-US" sz="2800" b="1" dirty="0" err="1">
                  <a:latin typeface="Nunito Black" pitchFamily="2" charset="0"/>
                </a:rPr>
                <a:t>nhân</a:t>
              </a:r>
              <a:r>
                <a:rPr lang="en-US" sz="2800" b="1" dirty="0">
                  <a:latin typeface="Nunito Black" pitchFamily="2" charset="0"/>
                </a:rPr>
                <a:t>,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theo</a:t>
              </a:r>
              <a:r>
                <a:rPr lang="en-US" sz="2800" b="1" dirty="0">
                  <a:latin typeface="Nunito Black" pitchFamily="2" charset="0"/>
                </a:rPr>
                <a:t> </a:t>
              </a:r>
              <a:r>
                <a:rPr lang="en-US" sz="2800" b="1" dirty="0" err="1">
                  <a:latin typeface="Nunito Black" pitchFamily="2" charset="0"/>
                </a:rPr>
                <a:t>cặp</a:t>
              </a:r>
              <a:r>
                <a:rPr lang="en-US" sz="2800" b="1" dirty="0">
                  <a:latin typeface="Nunito Black" pitchFamily="2" charset="0"/>
                </a:rPr>
                <a:t> hay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nhóm</a:t>
              </a:r>
              <a:r>
                <a:rPr lang="en-US" sz="2800" b="1" dirty="0">
                  <a:latin typeface="Nunito Black" pitchFamily="2" charset="0"/>
                </a:rPr>
                <a:t>? </a:t>
              </a:r>
              <a:r>
                <a:rPr lang="en-US" sz="2800" b="1" dirty="0" err="1">
                  <a:latin typeface="Nunito Black" pitchFamily="2" charset="0"/>
                </a:rPr>
                <a:t>Vì</a:t>
              </a:r>
              <a:r>
                <a:rPr lang="en-US" sz="2800" b="1" dirty="0">
                  <a:latin typeface="Nunito Black" pitchFamily="2" charset="0"/>
                </a:rPr>
                <a:t> </a:t>
              </a:r>
              <a:r>
                <a:rPr lang="en-US" sz="2800" b="1" dirty="0" err="1">
                  <a:latin typeface="Nunito Black" pitchFamily="2" charset="0"/>
                </a:rPr>
                <a:t>sao</a:t>
              </a:r>
              <a:r>
                <a:rPr lang="en-US" sz="2800" b="1" dirty="0">
                  <a:latin typeface="Nunito Black" pitchFamily="2" charset="0"/>
                </a:rPr>
                <a:t>?</a:t>
              </a:r>
              <a:endParaRPr lang="en-US" sz="2800" dirty="0">
                <a:latin typeface="Nunito Black"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2060"/>
                  </a:solidFill>
                  <a:effectLst/>
                  <a:latin typeface="OpenSans"/>
                </a:rPr>
                <a:t>       </a:t>
              </a:r>
              <a:endParaRPr kumimoji="0" lang="en-US" altLang="en-US" sz="2800" b="1" i="0" u="none" strike="noStrike" cap="none" normalizeH="0" baseline="0" dirty="0">
                <a:ln>
                  <a:noFill/>
                </a:ln>
                <a:solidFill>
                  <a:srgbClr val="000000"/>
                </a:solidFill>
                <a:effectLst/>
                <a:latin typeface="OpenSans"/>
              </a:endParaRPr>
            </a:p>
          </p:txBody>
        </p:sp>
      </p:grpSp>
    </p:spTree>
    <p:extLst>
      <p:ext uri="{BB962C8B-B14F-4D97-AF65-F5344CB8AC3E}">
        <p14:creationId xmlns:p14="http://schemas.microsoft.com/office/powerpoint/2010/main" xmlns="" val="90452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291151" y="36027"/>
            <a:ext cx="8482441" cy="52955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2060"/>
                </a:solidFill>
                <a:latin typeface="Nunito Black" pitchFamily="2" charset="0"/>
              </a:rPr>
              <a:t>Câu</a:t>
            </a:r>
            <a:r>
              <a:rPr lang="en-US" sz="2800" b="1" dirty="0">
                <a:solidFill>
                  <a:srgbClr val="002060"/>
                </a:solidFill>
                <a:latin typeface="Nunito Black" pitchFamily="2" charset="0"/>
              </a:rPr>
              <a:t> 2</a:t>
            </a:r>
            <a:r>
              <a:rPr lang="en-US" sz="2800" dirty="0">
                <a:solidFill>
                  <a:srgbClr val="002060"/>
                </a:solidFill>
                <a:latin typeface="Nunito Black" pitchFamily="2" charset="0"/>
              </a:rPr>
              <a:t>: </a:t>
            </a:r>
            <a:r>
              <a:rPr lang="en-US" sz="2800" b="1" dirty="0" err="1">
                <a:solidFill>
                  <a:srgbClr val="002060"/>
                </a:solidFill>
                <a:latin typeface="Nunito Black" pitchFamily="2" charset="0"/>
              </a:rPr>
              <a:t>Kể</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về</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một</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hoạt</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động</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tập</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thể</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mà</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em</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đã</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tham</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gia</a:t>
            </a:r>
            <a:r>
              <a:rPr lang="en-US" sz="2800" b="1" dirty="0">
                <a:solidFill>
                  <a:srgbClr val="002060"/>
                </a:solidFill>
                <a:latin typeface="Nunito Black" pitchFamily="2" charset="0"/>
              </a:rPr>
              <a:t>.</a:t>
            </a:r>
            <a:endParaRPr lang="en-US" sz="2800" dirty="0">
              <a:solidFill>
                <a:srgbClr val="002060"/>
              </a:solidFill>
              <a:latin typeface="Nunito Black" pitchFamily="2" charset="0"/>
            </a:endParaRPr>
          </a:p>
        </p:txBody>
      </p:sp>
      <p:sp>
        <p:nvSpPr>
          <p:cNvPr id="7" name="Rounded Rectangle 6"/>
          <p:cNvSpPr/>
          <p:nvPr/>
        </p:nvSpPr>
        <p:spPr>
          <a:xfrm>
            <a:off x="194168" y="604915"/>
            <a:ext cx="11518218" cy="2469161"/>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lnSpc>
                <a:spcPct val="120000"/>
              </a:lnSpc>
              <a:spcBef>
                <a:spcPct val="0"/>
              </a:spcBef>
              <a:spcAft>
                <a:spcPct val="0"/>
              </a:spcAft>
            </a:pPr>
            <a:r>
              <a:rPr lang="en-US" altLang="en-US" sz="3200" dirty="0">
                <a:solidFill>
                  <a:srgbClr val="FF0000"/>
                </a:solidFill>
                <a:latin typeface="Nunito Black" pitchFamily="2" charset="0"/>
              </a:rPr>
              <a:t>G:</a:t>
            </a:r>
          </a:p>
          <a:p>
            <a:pPr lvl="0" eaLnBrk="0" fontAlgn="base" hangingPunct="0">
              <a:lnSpc>
                <a:spcPct val="120000"/>
              </a:lnSpc>
              <a:spcBef>
                <a:spcPct val="0"/>
              </a:spcBef>
              <a:spcAft>
                <a:spcPct val="0"/>
              </a:spcAft>
            </a:pP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Hoạt</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động</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tập</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thể</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em</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tham</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gia</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là</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gì</a:t>
            </a:r>
            <a:r>
              <a:rPr lang="en-US" altLang="en-US" sz="3200" dirty="0">
                <a:solidFill>
                  <a:srgbClr val="002060"/>
                </a:solidFill>
                <a:latin typeface="Nunito Black" pitchFamily="2" charset="0"/>
              </a:rPr>
              <a:t>?</a:t>
            </a:r>
          </a:p>
          <a:p>
            <a:pPr lvl="0" eaLnBrk="0" fontAlgn="base" hangingPunct="0">
              <a:lnSpc>
                <a:spcPct val="120000"/>
              </a:lnSpc>
              <a:spcBef>
                <a:spcPct val="0"/>
              </a:spcBef>
              <a:spcAft>
                <a:spcPct val="0"/>
              </a:spcAft>
            </a:pP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Em</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cùng</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làm</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việc</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với</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những</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ai</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Công</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việc</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em</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được</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giao</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là</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gì</a:t>
            </a:r>
            <a:r>
              <a:rPr lang="en-US" altLang="en-US" sz="3200" dirty="0">
                <a:solidFill>
                  <a:srgbClr val="002060"/>
                </a:solidFill>
                <a:latin typeface="Nunito Black" pitchFamily="2" charset="0"/>
              </a:rPr>
              <a:t>?</a:t>
            </a:r>
          </a:p>
          <a:p>
            <a:pPr lvl="0" eaLnBrk="0" fontAlgn="base" hangingPunct="0">
              <a:lnSpc>
                <a:spcPct val="120000"/>
              </a:lnSpc>
              <a:spcBef>
                <a:spcPct val="0"/>
              </a:spcBef>
              <a:spcAft>
                <a:spcPct val="0"/>
              </a:spcAft>
            </a:pP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Kết</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quả</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của</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hoạt</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động</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tập</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thể</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đó</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ra</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sao</a:t>
            </a:r>
            <a:r>
              <a:rPr lang="en-US" altLang="en-US" sz="3200" dirty="0">
                <a:solidFill>
                  <a:srgbClr val="002060"/>
                </a:solidFill>
                <a:latin typeface="Nunito Black" pitchFamily="2" charset="0"/>
              </a:rPr>
              <a:t>?</a:t>
            </a:r>
          </a:p>
          <a:p>
            <a:pPr lvl="0" eaLnBrk="0" fontAlgn="base" hangingPunct="0">
              <a:lnSpc>
                <a:spcPct val="120000"/>
              </a:lnSpc>
              <a:spcBef>
                <a:spcPct val="0"/>
              </a:spcBef>
              <a:spcAft>
                <a:spcPct val="0"/>
              </a:spcAft>
            </a:pP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Em</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có</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cảm</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nghĩ</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gì</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sau</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khi</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tham</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gia</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hoạt</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động</a:t>
            </a:r>
            <a:r>
              <a:rPr lang="en-US" altLang="en-US" sz="3200" dirty="0">
                <a:solidFill>
                  <a:srgbClr val="002060"/>
                </a:solidFill>
                <a:latin typeface="Nunito Black" pitchFamily="2" charset="0"/>
              </a:rPr>
              <a:t> </a:t>
            </a:r>
            <a:r>
              <a:rPr lang="en-US" altLang="en-US" sz="3200" dirty="0" err="1">
                <a:solidFill>
                  <a:srgbClr val="002060"/>
                </a:solidFill>
                <a:latin typeface="Nunito Black" pitchFamily="2" charset="0"/>
              </a:rPr>
              <a:t>đó</a:t>
            </a:r>
            <a:r>
              <a:rPr lang="en-US" altLang="en-US" sz="3200" dirty="0">
                <a:solidFill>
                  <a:srgbClr val="002060"/>
                </a:solidFill>
                <a:latin typeface="Nunito Black" pitchFamily="2" charset="0"/>
              </a:rPr>
              <a:t>?</a:t>
            </a:r>
          </a:p>
        </p:txBody>
      </p:sp>
      <p:pic>
        <p:nvPicPr>
          <p:cNvPr id="9" name="Picture 8"/>
          <p:cNvPicPr>
            <a:picLocks noChangeAspect="1"/>
          </p:cNvPicPr>
          <p:nvPr/>
        </p:nvPicPr>
        <p:blipFill>
          <a:blip r:embed="rId2"/>
          <a:stretch>
            <a:fillRect/>
          </a:stretch>
        </p:blipFill>
        <p:spPr>
          <a:xfrm>
            <a:off x="0" y="3429000"/>
            <a:ext cx="3953435" cy="3392973"/>
          </a:xfrm>
          <a:prstGeom prst="ellipse">
            <a:avLst/>
          </a:prstGeom>
        </p:spPr>
      </p:pic>
      <p:pic>
        <p:nvPicPr>
          <p:cNvPr id="11" name="Picture 10"/>
          <p:cNvPicPr>
            <a:picLocks noChangeAspect="1"/>
          </p:cNvPicPr>
          <p:nvPr/>
        </p:nvPicPr>
        <p:blipFill>
          <a:blip r:embed="rId3"/>
          <a:stretch>
            <a:fillRect/>
          </a:stretch>
        </p:blipFill>
        <p:spPr>
          <a:xfrm>
            <a:off x="3953435" y="3429000"/>
            <a:ext cx="4368027" cy="3428999"/>
          </a:xfrm>
          <a:prstGeom prst="ellipse">
            <a:avLst/>
          </a:prstGeom>
        </p:spPr>
      </p:pic>
      <p:pic>
        <p:nvPicPr>
          <p:cNvPr id="12" name="Picture 11"/>
          <p:cNvPicPr>
            <a:picLocks noChangeAspect="1"/>
          </p:cNvPicPr>
          <p:nvPr/>
        </p:nvPicPr>
        <p:blipFill>
          <a:blip r:embed="rId4"/>
          <a:stretch>
            <a:fillRect/>
          </a:stretch>
        </p:blipFill>
        <p:spPr>
          <a:xfrm>
            <a:off x="8321462" y="3429000"/>
            <a:ext cx="3870537" cy="3460384"/>
          </a:xfrm>
          <a:prstGeom prst="ellipse">
            <a:avLst/>
          </a:prstGeom>
        </p:spPr>
      </p:pic>
    </p:spTree>
    <p:extLst>
      <p:ext uri="{BB962C8B-B14F-4D97-AF65-F5344CB8AC3E}">
        <p14:creationId xmlns:p14="http://schemas.microsoft.com/office/powerpoint/2010/main" xmlns="" val="10858473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0" y="565584"/>
            <a:ext cx="12192000" cy="6140011"/>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FF0000"/>
                </a:solidFill>
                <a:effectLst/>
                <a:uLnTx/>
                <a:uFillTx/>
                <a:latin typeface="Nunito Black" pitchFamily="2" charset="0"/>
                <a:ea typeface="+mn-ea"/>
                <a:cs typeface="+mn-cs"/>
              </a:rPr>
              <a:t>Bài </a:t>
            </a:r>
            <a:r>
              <a:rPr kumimoji="0" lang="en-US" sz="3400" b="1" i="0" u="none" strike="noStrike" kern="1200" cap="none" spc="0" normalizeH="0" baseline="0" noProof="0" dirty="0" err="1">
                <a:ln>
                  <a:noFill/>
                </a:ln>
                <a:solidFill>
                  <a:srgbClr val="FF0000"/>
                </a:solidFill>
                <a:effectLst/>
                <a:uLnTx/>
                <a:uFillTx/>
                <a:latin typeface="Nunito Black" pitchFamily="2" charset="0"/>
                <a:ea typeface="+mn-ea"/>
                <a:cs typeface="+mn-cs"/>
              </a:rPr>
              <a:t>làm</a:t>
            </a:r>
            <a:endParaRPr kumimoji="0" lang="vi-VN" sz="3400" b="0" i="0" u="none" strike="noStrike" kern="1200" cap="none" spc="0" normalizeH="0" baseline="0" noProof="0" dirty="0">
              <a:ln>
                <a:noFill/>
              </a:ln>
              <a:solidFill>
                <a:srgbClr val="FF0000"/>
              </a:solidFill>
              <a:effectLst/>
              <a:uLnTx/>
              <a:uFillTx/>
              <a:latin typeface="Nunito Black" pitchFamily="2" charset="0"/>
              <a:ea typeface="+mn-ea"/>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vi-VN" sz="3400" b="0" i="0" u="none" strike="noStrike" kern="1200" cap="none" spc="0" normalizeH="0" baseline="0" noProof="0" dirty="0">
                <a:ln>
                  <a:noFill/>
                </a:ln>
                <a:solidFill>
                  <a:srgbClr val="0070C0"/>
                </a:solidFill>
                <a:effectLst/>
                <a:uLnTx/>
                <a:uFillTx/>
                <a:latin typeface="Nunito Black" pitchFamily="2" charset="0"/>
                <a:ea typeface="+mn-ea"/>
                <a:cs typeface="+mn-cs"/>
              </a:rPr>
              <a:t>Để chào mừng ngày Nhà giáo Việt Nam 20/11, lớp em được phân công chuẩn bị một tiết mục kịch. Em và 5 bạn khác được cô chọn để đóng vở kịch “Nhổ củ cải”. Chúng em chia nhau mỗi người một vai: ông, bà, cháu, củ cải và người dẫn chuyện. Em được chọn làm người dẫn chuyện cho vở kịch đó. Sau những ngày luyện tập chăm chỉ, vở kịch của chúng em đã nhận được rất nhiều lời khen của mọi người. Em rất vui vì được tham gia vào vở kịch đó. Nhờ có hoạt động đó mà chúng em trở nên thân thiết với nhau hơn.</a:t>
            </a:r>
          </a:p>
        </p:txBody>
      </p:sp>
      <p:sp>
        <p:nvSpPr>
          <p:cNvPr id="6" name="Rounded Rectangle 5"/>
          <p:cNvSpPr/>
          <p:nvPr/>
        </p:nvSpPr>
        <p:spPr>
          <a:xfrm>
            <a:off x="509451" y="0"/>
            <a:ext cx="9222378" cy="55173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2</a:t>
            </a:r>
            <a:r>
              <a:rPr kumimoji="0" lang="en-US" sz="28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Kể</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về</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một</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hoạt</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động</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tập</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thể</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mà</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đã</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tham</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Nunito Black" pitchFamily="2" charset="0"/>
                <a:ea typeface="+mn-ea"/>
                <a:cs typeface="+mn-cs"/>
              </a:rPr>
              <a:t>gia</a:t>
            </a:r>
            <a:r>
              <a:rPr kumimoji="0" lang="en-US" sz="28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en-US" sz="28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Tree>
    <p:extLst>
      <p:ext uri="{BB962C8B-B14F-4D97-AF65-F5344CB8AC3E}">
        <p14:creationId xmlns:p14="http://schemas.microsoft.com/office/powerpoint/2010/main" xmlns="" val="2392693747"/>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78B20"/>
        </a:solidFill>
        <a:effectLst/>
      </p:bgPr>
    </p:bg>
    <p:spTree>
      <p:nvGrpSpPr>
        <p:cNvPr id="1" name=""/>
        <p:cNvGrpSpPr/>
        <p:nvPr/>
      </p:nvGrpSpPr>
      <p:grpSpPr>
        <a:xfrm>
          <a:off x="0" y="0"/>
          <a:ext cx="0" cy="0"/>
          <a:chOff x="0" y="0"/>
          <a:chExt cx="0" cy="0"/>
        </a:xfrm>
      </p:grpSpPr>
      <p:sp>
        <p:nvSpPr>
          <p:cNvPr id="4" name="Rounded Rectangle 3"/>
          <p:cNvSpPr/>
          <p:nvPr/>
        </p:nvSpPr>
        <p:spPr>
          <a:xfrm>
            <a:off x="1041365" y="9527"/>
            <a:ext cx="2186770" cy="59957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Vận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dụng</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5" name="Rounded Rectangle 4"/>
          <p:cNvSpPr/>
          <p:nvPr/>
        </p:nvSpPr>
        <p:spPr>
          <a:xfrm>
            <a:off x="13064" y="746706"/>
            <a:ext cx="12275918" cy="733643"/>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chemeClr val="bg1"/>
                </a:solidFill>
                <a:latin typeface="Nunito Black" pitchFamily="2" charset="0"/>
              </a:rPr>
              <a:t>    </a:t>
            </a:r>
            <a:r>
              <a:rPr lang="vi-VN" sz="3200" b="1" dirty="0">
                <a:solidFill>
                  <a:schemeClr val="bg1"/>
                </a:solidFill>
                <a:latin typeface="Nunito Black" pitchFamily="2" charset="0"/>
              </a:rPr>
              <a:t>Kể với người thân về một hoạt động tập thể của lớp mà em thấy vui.</a:t>
            </a:r>
            <a:endParaRPr lang="vi-VN" sz="3200" dirty="0">
              <a:solidFill>
                <a:schemeClr val="bg1"/>
              </a:solidFill>
              <a:latin typeface="Nunito Black" pitchFamily="2" charset="0"/>
            </a:endParaRPr>
          </a:p>
        </p:txBody>
      </p:sp>
      <p:sp>
        <p:nvSpPr>
          <p:cNvPr id="7" name="Rounded Rectangle 6"/>
          <p:cNvSpPr/>
          <p:nvPr/>
        </p:nvSpPr>
        <p:spPr>
          <a:xfrm>
            <a:off x="27706" y="1774172"/>
            <a:ext cx="12178146" cy="4003173"/>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3200" dirty="0">
                <a:solidFill>
                  <a:srgbClr val="FFFF00"/>
                </a:solidFill>
                <a:latin typeface="Tahoma" panose="020B0604030504040204" pitchFamily="34" charset="0"/>
                <a:ea typeface="Tahoma" panose="020B0604030504040204" pitchFamily="34" charset="0"/>
                <a:cs typeface="Tahoma" panose="020B0604030504040204" pitchFamily="34" charset="0"/>
              </a:rPr>
              <a:t>Em dựa vào gợi ý sau để hoàn thành bài tập:</a:t>
            </a:r>
          </a:p>
          <a:p>
            <a:pPr algn="just">
              <a:lnSpc>
                <a:spcPct val="130000"/>
              </a:lnSpc>
            </a:pPr>
            <a:r>
              <a:rPr lang="vi-VN" sz="3200" dirty="0">
                <a:solidFill>
                  <a:srgbClr val="FFFF00"/>
                </a:solidFill>
                <a:latin typeface="Tahoma" panose="020B0604030504040204" pitchFamily="34" charset="0"/>
                <a:ea typeface="Tahoma" panose="020B0604030504040204" pitchFamily="34" charset="0"/>
                <a:cs typeface="Tahoma" panose="020B0604030504040204" pitchFamily="34" charset="0"/>
              </a:rPr>
              <a:t>- Hoạt động tập thể em tham gia là gì?</a:t>
            </a:r>
          </a:p>
          <a:p>
            <a:pPr algn="just">
              <a:lnSpc>
                <a:spcPct val="130000"/>
              </a:lnSpc>
            </a:pPr>
            <a:r>
              <a:rPr lang="vi-VN" sz="3200" dirty="0">
                <a:solidFill>
                  <a:srgbClr val="FFFF00"/>
                </a:solidFill>
                <a:latin typeface="Tahoma" panose="020B0604030504040204" pitchFamily="34" charset="0"/>
                <a:ea typeface="Tahoma" panose="020B0604030504040204" pitchFamily="34" charset="0"/>
                <a:cs typeface="Tahoma" panose="020B0604030504040204" pitchFamily="34" charset="0"/>
              </a:rPr>
              <a:t>- Em cùng làm việc với những ai? Công việc em được giao là gì?</a:t>
            </a:r>
          </a:p>
          <a:p>
            <a:pPr algn="just">
              <a:lnSpc>
                <a:spcPct val="130000"/>
              </a:lnSpc>
            </a:pPr>
            <a:r>
              <a:rPr lang="vi-VN" sz="3200" dirty="0">
                <a:solidFill>
                  <a:srgbClr val="FFFF00"/>
                </a:solidFill>
                <a:latin typeface="Tahoma" panose="020B0604030504040204" pitchFamily="34" charset="0"/>
                <a:ea typeface="Tahoma" panose="020B0604030504040204" pitchFamily="34" charset="0"/>
                <a:cs typeface="Tahoma" panose="020B0604030504040204" pitchFamily="34" charset="0"/>
              </a:rPr>
              <a:t>- Kết quả của hoạt động tập thể đó ra sao?</a:t>
            </a:r>
          </a:p>
          <a:p>
            <a:pPr algn="just">
              <a:lnSpc>
                <a:spcPct val="130000"/>
              </a:lnSpc>
            </a:pPr>
            <a:r>
              <a:rPr lang="vi-VN" sz="3200" dirty="0">
                <a:solidFill>
                  <a:srgbClr val="FFFF00"/>
                </a:solidFill>
                <a:latin typeface="Tahoma" panose="020B0604030504040204" pitchFamily="34" charset="0"/>
                <a:ea typeface="Tahoma" panose="020B0604030504040204" pitchFamily="34" charset="0"/>
                <a:cs typeface="Tahoma" panose="020B0604030504040204" pitchFamily="34" charset="0"/>
              </a:rPr>
              <a:t>- Em có cảm nghĩ gì sau khi tham gia hoạt động đó?</a:t>
            </a:r>
          </a:p>
        </p:txBody>
      </p:sp>
      <p:pic>
        <p:nvPicPr>
          <p:cNvPr id="2" name="Picture 1"/>
          <p:cNvPicPr>
            <a:picLocks noChangeAspect="1"/>
          </p:cNvPicPr>
          <p:nvPr/>
        </p:nvPicPr>
        <p:blipFill>
          <a:blip r:embed="rId2"/>
          <a:stretch>
            <a:fillRect/>
          </a:stretch>
        </p:blipFill>
        <p:spPr>
          <a:xfrm>
            <a:off x="13063" y="13063"/>
            <a:ext cx="1016803" cy="733643"/>
          </a:xfrm>
          <a:prstGeom prst="ellipse">
            <a:avLst/>
          </a:prstGeom>
        </p:spPr>
      </p:pic>
    </p:spTree>
    <p:extLst>
      <p:ext uri="{BB962C8B-B14F-4D97-AF65-F5344CB8AC3E}">
        <p14:creationId xmlns:p14="http://schemas.microsoft.com/office/powerpoint/2010/main" xmlns="" val="121712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214745" y="612642"/>
            <a:ext cx="11762509" cy="613834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FF0000"/>
                </a:solidFill>
                <a:latin typeface="Tahoma" panose="020B0604030504040204" pitchFamily="34" charset="0"/>
                <a:ea typeface="Tahoma" panose="020B0604030504040204" pitchFamily="34" charset="0"/>
                <a:cs typeface="Tahoma" panose="020B0604030504040204" pitchFamily="34" charset="0"/>
              </a:rPr>
              <a:t>Bài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làm</a:t>
            </a:r>
            <a:endParaRPr lang="vi-VN" sz="32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just">
              <a:lnSpc>
                <a:spcPct val="12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Sáng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hôm</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qua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là</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buổi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trực</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nhật</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của</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bàn</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em</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Chúng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em</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cùng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nhau</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đến</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từ</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sớm</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để</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dọn</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dẹp</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lớp</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học</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Em</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phụ</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trách</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quét</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lớp</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bạn</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Nam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lau</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bảng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và</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bạn</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Hoàng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lau</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bàn</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ghế</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Chúng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em</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cùng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nhau</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làm</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việc</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rất</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vui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vẻ</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Chẳng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mấy</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chốc</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lớp</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học</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đã</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sạch</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sẽ</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gọn</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gàng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Cô</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giáo</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đến</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còn</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khen</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chúng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em</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trực</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nhật</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giỏi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nữa</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Em</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rất</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vui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vì</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mình</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và</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các</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bạn</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đã</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thực</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hiện</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tốt</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nhiệm</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vụ</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trực</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nhật</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của</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bàn</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sp>
        <p:nvSpPr>
          <p:cNvPr id="6" name="Rounded Rectangle 5"/>
          <p:cNvSpPr/>
          <p:nvPr/>
        </p:nvSpPr>
        <p:spPr>
          <a:xfrm>
            <a:off x="844056" y="54629"/>
            <a:ext cx="2186770" cy="59957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Vận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dụng</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pic>
        <p:nvPicPr>
          <p:cNvPr id="7" name="Picture 6"/>
          <p:cNvPicPr>
            <a:picLocks noChangeAspect="1"/>
          </p:cNvPicPr>
          <p:nvPr/>
        </p:nvPicPr>
        <p:blipFill>
          <a:blip r:embed="rId3"/>
          <a:stretch>
            <a:fillRect/>
          </a:stretch>
        </p:blipFill>
        <p:spPr>
          <a:xfrm>
            <a:off x="13063" y="13064"/>
            <a:ext cx="830993" cy="599578"/>
          </a:xfrm>
          <a:prstGeom prst="ellipse">
            <a:avLst/>
          </a:prstGeom>
        </p:spPr>
      </p:pic>
      <p:sp>
        <p:nvSpPr>
          <p:cNvPr id="8" name="Rounded Rectangle 4">
            <a:extLst>
              <a:ext uri="{FF2B5EF4-FFF2-40B4-BE49-F238E27FC236}">
                <a16:creationId xmlns:a16="http://schemas.microsoft.com/office/drawing/2014/main" xmlns="" id="{88BF6850-8649-4291-B9EF-07E260A6A977}"/>
              </a:ext>
            </a:extLst>
          </p:cNvPr>
          <p:cNvSpPr/>
          <p:nvPr/>
        </p:nvSpPr>
        <p:spPr>
          <a:xfrm>
            <a:off x="651164" y="709627"/>
            <a:ext cx="10834254" cy="733643"/>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172949"/>
                </a:solidFill>
                <a:latin typeface="Nunito Black" pitchFamily="2" charset="0"/>
              </a:rPr>
              <a:t>    </a:t>
            </a:r>
            <a:r>
              <a:rPr lang="vi-VN" sz="2800" b="1" dirty="0">
                <a:solidFill>
                  <a:srgbClr val="172949"/>
                </a:solidFill>
                <a:latin typeface="Nunito Black" pitchFamily="2" charset="0"/>
              </a:rPr>
              <a:t>Kể với người thân về một hoạt động tập thể của lớp mà em thấy vui.</a:t>
            </a:r>
            <a:endParaRPr lang="vi-VN" sz="2800" dirty="0">
              <a:solidFill>
                <a:srgbClr val="172949"/>
              </a:solidFill>
              <a:latin typeface="Nunito Black" pitchFamily="2" charset="0"/>
            </a:endParaRPr>
          </a:p>
        </p:txBody>
      </p:sp>
    </p:spTree>
    <p:extLst>
      <p:ext uri="{BB962C8B-B14F-4D97-AF65-F5344CB8AC3E}">
        <p14:creationId xmlns:p14="http://schemas.microsoft.com/office/powerpoint/2010/main" xmlns="" val="412607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714751" y="2428871"/>
            <a:ext cx="4514850" cy="1831271"/>
          </a:xfrm>
          <a:prstGeom prst="rect">
            <a:avLst/>
          </a:prstGeom>
        </p:spPr>
        <p:txBody>
          <a:bodyPr wrap="square">
            <a:spAutoFit/>
          </a:bodyPr>
          <a:lstStyle/>
          <a:p>
            <a:pPr lvl="0" algn="ctr">
              <a:spcAft>
                <a:spcPts val="600"/>
              </a:spcAft>
              <a:defRPr/>
            </a:pPr>
            <a:r>
              <a:rPr lang="en-US" sz="5400" b="1" dirty="0">
                <a:solidFill>
                  <a:srgbClr val="FF0000"/>
                </a:solidFill>
                <a:latin typeface="Nunito Black" pitchFamily="2" charset="0"/>
              </a:rPr>
              <a:t>NHẬN XÉT</a:t>
            </a:r>
          </a:p>
          <a:p>
            <a:pPr lvl="0" algn="ctr">
              <a:spcAft>
                <a:spcPts val="600"/>
              </a:spcAft>
              <a:defRPr/>
            </a:pPr>
            <a:r>
              <a:rPr lang="en-US" sz="5400" b="1" dirty="0">
                <a:solidFill>
                  <a:srgbClr val="FF0000"/>
                </a:solidFill>
                <a:latin typeface="Nunito Black" pitchFamily="2" charset="0"/>
              </a:rPr>
              <a:t>DẶN DÒ</a:t>
            </a:r>
            <a:endParaRPr lang="en-US" sz="5400" dirty="0">
              <a:solidFill>
                <a:srgbClr val="FF0000"/>
              </a:solidFill>
              <a:latin typeface="Nunito Black" pitchFamily="2" charset="0"/>
            </a:endParaRPr>
          </a:p>
        </p:txBody>
      </p:sp>
    </p:spTree>
    <p:extLst>
      <p:ext uri="{BB962C8B-B14F-4D97-AF65-F5344CB8AC3E}">
        <p14:creationId xmlns:p14="http://schemas.microsoft.com/office/powerpoint/2010/main" xmlns="" val="249693900"/>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2" descr="https://img.loigiaihay.com/picture/2022/0315/48.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734557" y="1566715"/>
            <a:ext cx="8335562" cy="471646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005845" y="88464"/>
            <a:ext cx="10842172" cy="1552611"/>
            <a:chOff x="587829" y="62338"/>
            <a:chExt cx="11756572" cy="1552611"/>
          </a:xfrm>
        </p:grpSpPr>
        <p:pic>
          <p:nvPicPr>
            <p:cNvPr id="7" name="Picture 6"/>
            <p:cNvPicPr>
              <a:picLocks noChangeAspect="1"/>
            </p:cNvPicPr>
            <p:nvPr/>
          </p:nvPicPr>
          <p:blipFill>
            <a:blip r:embed="rId4">
              <a:extLst>
                <a:ext uri="{BEBA8EAE-BF5A-486C-A8C5-ECC9F3942E4B}">
                  <a14:imgProps xmlns:a14="http://schemas.microsoft.com/office/drawing/2010/main" xmlns="">
                    <a14:imgLayer r:embed="rId5">
                      <a14:imgEffect>
                        <a14:backgroundRemoval t="8602" b="88172" l="0" r="99120"/>
                      </a14:imgEffect>
                    </a14:imgLayer>
                  </a14:imgProps>
                </a:ext>
              </a:extLst>
            </a:blip>
            <a:stretch>
              <a:fillRect/>
            </a:stretch>
          </p:blipFill>
          <p:spPr>
            <a:xfrm>
              <a:off x="587829" y="62338"/>
              <a:ext cx="11756572" cy="1481719"/>
            </a:xfrm>
            <a:prstGeom prst="rect">
              <a:avLst/>
            </a:prstGeom>
          </p:spPr>
        </p:pic>
        <p:sp>
          <p:nvSpPr>
            <p:cNvPr id="5" name="Rectangle 1"/>
            <p:cNvSpPr>
              <a:spLocks noChangeArrowheads="1"/>
            </p:cNvSpPr>
            <p:nvPr/>
          </p:nvSpPr>
          <p:spPr bwMode="auto">
            <a:xfrm>
              <a:off x="1347129" y="184770"/>
              <a:ext cx="8670738" cy="1430179"/>
            </a:xfrm>
            <a:prstGeom prst="roundRect">
              <a:avLst/>
            </a:prstGeom>
            <a:noFill/>
            <a:ln>
              <a:noFill/>
            </a:ln>
            <a:effectLs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Quan</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sát</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tranh</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minh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họa</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nói</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tên</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các</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con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vật</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và</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đoán</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xem</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chúng</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đang</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làm</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gì</a:t>
              </a:r>
              <a:r>
                <a:rPr lang="en-US" altLang="en-US" sz="2800" b="1" dirty="0">
                  <a:solidFill>
                    <a:schemeClr val="tx1">
                      <a:lumMod val="95000"/>
                      <a:lumOff val="5000"/>
                    </a:schemeClr>
                  </a:solidFill>
                  <a:latin typeface="Nunito Black" pitchFamily="2" charset="0"/>
                </a:rPr>
                <a:t>.</a:t>
              </a:r>
              <a:endParaRPr kumimoji="0" lang="en-US" altLang="en-US" sz="2800" b="1" i="0" u="none" strike="noStrike" cap="none" normalizeH="0" baseline="0" dirty="0">
                <a:ln>
                  <a:noFill/>
                </a:ln>
                <a:solidFill>
                  <a:schemeClr val="tx1">
                    <a:lumMod val="95000"/>
                    <a:lumOff val="5000"/>
                  </a:schemeClr>
                </a:solidFill>
                <a:effectLst/>
                <a:latin typeface="Nunito Black"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2060"/>
                  </a:solidFill>
                  <a:effectLst/>
                  <a:latin typeface="OpenSans"/>
                </a:rPr>
                <a:t>       </a:t>
              </a:r>
              <a:endParaRPr kumimoji="0" lang="en-US" altLang="en-US" sz="2800" b="1" i="0" u="none" strike="noStrike" cap="none" normalizeH="0" baseline="0" dirty="0">
                <a:ln>
                  <a:noFill/>
                </a:ln>
                <a:solidFill>
                  <a:srgbClr val="000000"/>
                </a:solidFill>
                <a:effectLst/>
                <a:latin typeface="OpenSans"/>
              </a:endParaRPr>
            </a:p>
          </p:txBody>
        </p:sp>
      </p:grpSp>
      <p:pic>
        <p:nvPicPr>
          <p:cNvPr id="6" name="Picture 5">
            <a:extLst>
              <a:ext uri="{FF2B5EF4-FFF2-40B4-BE49-F238E27FC236}">
                <a16:creationId xmlns:a16="http://schemas.microsoft.com/office/drawing/2014/main" xmlns="" id="{80CE1472-3DF4-0955-94B3-0E5ED746F3E8}"/>
              </a:ext>
            </a:extLst>
          </p:cNvPr>
          <p:cNvPicPr>
            <a:picLocks noChangeAspect="1"/>
          </p:cNvPicPr>
          <p:nvPr/>
        </p:nvPicPr>
        <p:blipFill rotWithShape="1">
          <a:blip r:embed="rId6"/>
          <a:srcRect t="14952" r="89431"/>
          <a:stretch/>
        </p:blipFill>
        <p:spPr>
          <a:xfrm>
            <a:off x="76918" y="10086"/>
            <a:ext cx="1071154" cy="770709"/>
          </a:xfrm>
          <a:prstGeom prst="ellipse">
            <a:avLst/>
          </a:prstGeom>
        </p:spPr>
      </p:pic>
      <p:sp>
        <p:nvSpPr>
          <p:cNvPr id="9" name="Rounded Rectangular Callout 8"/>
          <p:cNvSpPr/>
          <p:nvPr/>
        </p:nvSpPr>
        <p:spPr>
          <a:xfrm>
            <a:off x="8326583" y="1385047"/>
            <a:ext cx="3713018" cy="914401"/>
          </a:xfrm>
          <a:prstGeom prst="wedgeRoundRectCallout">
            <a:avLst>
              <a:gd name="adj1" fmla="val -58540"/>
              <a:gd name="adj2" fmla="val 165979"/>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Nhím</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chắp</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dùi</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lỗ</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endParaRPr lang="id-ID"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0" name="Rounded Rectangular Callout 9"/>
          <p:cNvSpPr/>
          <p:nvPr/>
        </p:nvSpPr>
        <p:spPr>
          <a:xfrm>
            <a:off x="2946494" y="1493424"/>
            <a:ext cx="2664795" cy="806024"/>
          </a:xfrm>
          <a:prstGeom prst="wedgeRoundRectCallout">
            <a:avLst>
              <a:gd name="adj1" fmla="val 43043"/>
              <a:gd name="adj2" fmla="val 119272"/>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Thỏ</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trải</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1" name="Rounded Rectangular Callout 10"/>
          <p:cNvSpPr/>
          <p:nvPr/>
        </p:nvSpPr>
        <p:spPr>
          <a:xfrm>
            <a:off x="251946" y="2170324"/>
            <a:ext cx="2229504" cy="1190031"/>
          </a:xfrm>
          <a:prstGeom prst="wedgeRoundRectCallout">
            <a:avLst>
              <a:gd name="adj1" fmla="val 58232"/>
              <a:gd name="adj2" fmla="val 80256"/>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Bọ</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ngựa</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p>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cắt</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2" name="Rounded Rectangular Callout 11"/>
          <p:cNvSpPr/>
          <p:nvPr/>
        </p:nvSpPr>
        <p:spPr>
          <a:xfrm>
            <a:off x="251946" y="4226752"/>
            <a:ext cx="2229504" cy="1190031"/>
          </a:xfrm>
          <a:prstGeom prst="wedgeRoundRectCallout">
            <a:avLst>
              <a:gd name="adj1" fmla="val 88992"/>
              <a:gd name="adj2" fmla="val 27147"/>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Tằm</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xe</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chỉ</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3" name="Rounded Rectangular Callout 12"/>
          <p:cNvSpPr/>
          <p:nvPr/>
        </p:nvSpPr>
        <p:spPr>
          <a:xfrm>
            <a:off x="4787586" y="5416783"/>
            <a:ext cx="2229504" cy="1190031"/>
          </a:xfrm>
          <a:prstGeom prst="wedgeRoundRectCallout">
            <a:avLst>
              <a:gd name="adj1" fmla="val -78078"/>
              <a:gd name="adj2" fmla="val -203368"/>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Ốc</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sên</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kẻ</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đường</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vạch</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trên</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endParaRPr lang="id-ID"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4" name="Rounded Rectangular Callout 13"/>
          <p:cNvSpPr/>
          <p:nvPr/>
        </p:nvSpPr>
        <p:spPr>
          <a:xfrm>
            <a:off x="9403595" y="4802362"/>
            <a:ext cx="2444421" cy="1190031"/>
          </a:xfrm>
          <a:prstGeom prst="wedgeRoundRectCallout">
            <a:avLst>
              <a:gd name="adj1" fmla="val -136470"/>
              <a:gd name="adj2" fmla="val -30482"/>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Chim</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luồn</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kim</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may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áo</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xmlns="" val="1466773120"/>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Rounded Rectangle 3"/>
          <p:cNvSpPr/>
          <p:nvPr/>
        </p:nvSpPr>
        <p:spPr>
          <a:xfrm>
            <a:off x="840443" y="160484"/>
            <a:ext cx="10502152" cy="80602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5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5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27: </a:t>
            </a:r>
            <a:r>
              <a:rPr lang="en-US" sz="54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NHỮNG CHIẾC ÁO ẤM</a:t>
            </a:r>
            <a:endParaRPr lang="id-ID" sz="54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xmlns="" val="157322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775BEB2-DD79-A8F3-CE64-9ECC2ECDD691}"/>
              </a:ext>
            </a:extLst>
          </p:cNvPr>
          <p:cNvSpPr txBox="1"/>
          <p:nvPr/>
        </p:nvSpPr>
        <p:spPr>
          <a:xfrm>
            <a:off x="1183337" y="1036579"/>
            <a:ext cx="10340789"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rPr>
              <a:t>ĐỌC VĂN</a:t>
            </a:r>
            <a:r>
              <a:rPr kumimoji="0" lang="en-US" sz="8000" b="0" i="0" u="none" strike="noStrike" kern="1200" cap="none" spc="0" normalizeH="0" noProof="0" dirty="0">
                <a:ln>
                  <a:noFill/>
                </a:ln>
                <a:solidFill>
                  <a:srgbClr val="FF0000"/>
                </a:solidFill>
                <a:effectLst/>
                <a:uLnTx/>
                <a:uFillTx/>
                <a:latin typeface="Nunito Black" pitchFamily="2" charset="0"/>
                <a:ea typeface="+mn-ea"/>
                <a:cs typeface="+mn-cs"/>
              </a:rPr>
              <a:t> BẢN</a:t>
            </a:r>
            <a:endPar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xmlns="" val="17278906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8977D5A-3CE0-5936-80D7-A88FD3CB0262}"/>
              </a:ext>
            </a:extLst>
          </p:cNvPr>
          <p:cNvPicPr>
            <a:picLocks noChangeAspect="1"/>
          </p:cNvPicPr>
          <p:nvPr/>
        </p:nvPicPr>
        <p:blipFill>
          <a:blip r:embed="rId2"/>
          <a:stretch>
            <a:fillRect/>
          </a:stretch>
        </p:blipFill>
        <p:spPr>
          <a:xfrm>
            <a:off x="12444" y="15240"/>
            <a:ext cx="818830" cy="651935"/>
          </a:xfrm>
          <a:prstGeom prst="ellipse">
            <a:avLst/>
          </a:prstGeom>
        </p:spPr>
      </p:pic>
      <p:sp>
        <p:nvSpPr>
          <p:cNvPr id="13" name="Rounded Rectangle 12"/>
          <p:cNvSpPr/>
          <p:nvPr/>
        </p:nvSpPr>
        <p:spPr>
          <a:xfrm>
            <a:off x="3795245" y="30637"/>
            <a:ext cx="4595715"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Những</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chiếc</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áo</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ấm</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6" name="Rounded Rectangle 5"/>
          <p:cNvSpPr/>
          <p:nvPr/>
        </p:nvSpPr>
        <p:spPr>
          <a:xfrm>
            <a:off x="195943" y="928684"/>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sz="1900" dirty="0">
                <a:solidFill>
                  <a:srgbClr val="000000"/>
                </a:solidFill>
                <a:latin typeface="Nunito Black" pitchFamily="2" charset="0"/>
              </a:rPr>
              <a:t>   </a:t>
            </a:r>
            <a:r>
              <a:rPr lang="en-US" sz="3200" dirty="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M</a:t>
            </a:r>
            <a:r>
              <a:rPr lang="en-US" sz="3200" dirty="0" err="1">
                <a:solidFill>
                  <a:srgbClr val="000000"/>
                </a:solidFill>
                <a:latin typeface="Times New Roman" panose="02020603050405020304" pitchFamily="18" charset="0"/>
                <a:cs typeface="Times New Roman" panose="02020603050405020304" pitchFamily="18" charset="0"/>
              </a:rPr>
              <a:t>ùa</a:t>
            </a:r>
            <a:r>
              <a:rPr lang="vi-VN"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đông</a:t>
            </a:r>
            <a:r>
              <a:rPr lang="vi-VN" sz="3200" dirty="0">
                <a:solidFill>
                  <a:srgbClr val="000000"/>
                </a:solidFill>
                <a:latin typeface="Times New Roman" panose="02020603050405020304" pitchFamily="18" charset="0"/>
                <a:cs typeface="Times New Roman" panose="02020603050405020304" pitchFamily="18" charset="0"/>
              </a:rPr>
              <a:t>, thỏ quấn tấm vải lên người cho đỡ rét thì gió thổi tấm vải bay xuống ao. Nhím giúp thỏ</a:t>
            </a:r>
            <a:r>
              <a:rPr lang="en-US" sz="3200" dirty="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khều tấm vải vào bờ và nói:</a:t>
            </a:r>
          </a:p>
          <a:p>
            <a:pPr algn="just">
              <a:lnSpc>
                <a:spcPct val="120000"/>
              </a:lnSpc>
            </a:pPr>
            <a:r>
              <a:rPr lang="en-US" sz="3200" dirty="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 Phải may thành áo mới được.</a:t>
            </a:r>
          </a:p>
          <a:p>
            <a:pPr algn="just">
              <a:lnSpc>
                <a:spcPct val="120000"/>
              </a:lnSpc>
            </a:pPr>
            <a:r>
              <a:rPr lang="en-US" sz="3200" dirty="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algn="just">
              <a:lnSpc>
                <a:spcPct val="120000"/>
              </a:lnSpc>
            </a:pPr>
            <a:r>
              <a:rPr lang="en-US" sz="3200" dirty="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 Anh giúp chúng tôi cắt vải may áo. Mọi người cần áo ấm.</a:t>
            </a:r>
          </a:p>
        </p:txBody>
      </p:sp>
    </p:spTree>
    <p:extLst>
      <p:ext uri="{BB962C8B-B14F-4D97-AF65-F5344CB8AC3E}">
        <p14:creationId xmlns:p14="http://schemas.microsoft.com/office/powerpoint/2010/main" xmlns="" val="814400157"/>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8977D5A-3CE0-5936-80D7-A88FD3CB0262}"/>
              </a:ext>
            </a:extLst>
          </p:cNvPr>
          <p:cNvPicPr>
            <a:picLocks noChangeAspect="1"/>
          </p:cNvPicPr>
          <p:nvPr/>
        </p:nvPicPr>
        <p:blipFill>
          <a:blip r:embed="rId2"/>
          <a:stretch>
            <a:fillRect/>
          </a:stretch>
        </p:blipFill>
        <p:spPr>
          <a:xfrm>
            <a:off x="-1412" y="15240"/>
            <a:ext cx="771371" cy="614149"/>
          </a:xfrm>
          <a:prstGeom prst="ellipse">
            <a:avLst/>
          </a:prstGeom>
        </p:spPr>
      </p:pic>
      <p:sp>
        <p:nvSpPr>
          <p:cNvPr id="13" name="Rounded Rectangle 12"/>
          <p:cNvSpPr/>
          <p:nvPr/>
        </p:nvSpPr>
        <p:spPr>
          <a:xfrm>
            <a:off x="3801704" y="-13573"/>
            <a:ext cx="4595715"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2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Những</a:t>
            </a:r>
            <a:r>
              <a:rPr lang="en-US"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2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chiếc</a:t>
            </a:r>
            <a:r>
              <a:rPr lang="en-US"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2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áo</a:t>
            </a:r>
            <a:r>
              <a:rPr lang="en-US"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2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ấm</a:t>
            </a:r>
            <a:endParaRPr lang="id-ID"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6" name="Rounded Rectangle 5"/>
          <p:cNvSpPr/>
          <p:nvPr/>
        </p:nvSpPr>
        <p:spPr>
          <a:xfrm>
            <a:off x="0" y="1426223"/>
            <a:ext cx="12192000"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vi-VN" sz="2800" dirty="0">
                <a:solidFill>
                  <a:srgbClr val="000000"/>
                </a:solidFill>
                <a:latin typeface="Times New Roman" panose="02020603050405020304" pitchFamily="18" charset="0"/>
                <a:cs typeface="Times New Roman" panose="02020603050405020304" pitchFamily="18" charset="0"/>
              </a:rPr>
              <a:t>Bọ ngựa đồng ý, vung kiếm cắt vải, nhím ngăn:</a:t>
            </a:r>
          </a:p>
          <a:p>
            <a:pPr algn="just">
              <a:lnSpc>
                <a:spcPct val="110000"/>
              </a:lnSpc>
            </a:pP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 Phải cắt đúng theo kích thước.</a:t>
            </a:r>
          </a:p>
          <a:p>
            <a:pPr algn="just">
              <a:lnSpc>
                <a:spcPct val="110000"/>
              </a:lnSpc>
            </a:pP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Tất cả lại đi tìm người biết kẻ đường vạch trên vải. Lúc qua vườn chuối, Nhím trông thấy ốc sên bò trên lá, cứ mỗi quãng, ốc sên lại để lại phía sau một đường vạch. Nhím nói:</a:t>
            </a:r>
          </a:p>
          <a:p>
            <a:pPr algn="just">
              <a:lnSpc>
                <a:spcPct val="110000"/>
              </a:lnSpc>
            </a:pP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 Chúng tôi cần anh kẻ đường vạch để may áo ấm cho mọi người.</a:t>
            </a:r>
          </a:p>
          <a:p>
            <a:pPr algn="just">
              <a:lnSpc>
                <a:spcPct val="110000"/>
              </a:lnSpc>
            </a:pP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Ốc sên nhận lời, bò lên tấm vải, vạch những đường rất rõ. Bây giờ chỉ còn thiếu người luồn kim giỏi. Tất cả lại đi tìm chim ổ dộc có biệt tài khâu vá.</a:t>
            </a:r>
          </a:p>
          <a:p>
            <a:pPr algn="just">
              <a:lnSpc>
                <a:spcPct val="110000"/>
              </a:lnSpc>
            </a:pP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Xưởng may áo ấm được dựng lên. Thỏ trải vải. Ốc sên kẻ đường vạch.</a:t>
            </a:r>
          </a:p>
          <a:p>
            <a:pPr algn="just">
              <a:lnSpc>
                <a:spcPct val="110000"/>
              </a:lnSpc>
            </a:pP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Bọ ngựa cắt vải theo vạch. Tằm xe chỉ. Nhím chắp vải, dùi lỗ. Đôi chim ổ dộc luồn kim, may áo…</a:t>
            </a:r>
          </a:p>
          <a:p>
            <a:pPr algn="just">
              <a:lnSpc>
                <a:spcPct val="110000"/>
              </a:lnSpc>
            </a:pP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Mùa đông năm ấy, trong rừng ai cũng có áo ấm để mặc.</a:t>
            </a:r>
            <a:endParaRPr lang="en-US" sz="2800" dirty="0">
              <a:solidFill>
                <a:srgbClr val="000000"/>
              </a:solidFill>
              <a:latin typeface="Times New Roman" panose="02020603050405020304" pitchFamily="18" charset="0"/>
              <a:cs typeface="Times New Roman" panose="02020603050405020304" pitchFamily="18" charset="0"/>
            </a:endParaRPr>
          </a:p>
          <a:p>
            <a:pPr algn="r">
              <a:lnSpc>
                <a:spcPct val="110000"/>
              </a:lnSpc>
            </a:pPr>
            <a:r>
              <a:rPr lang="vi-VN" sz="2400" dirty="0">
                <a:solidFill>
                  <a:srgbClr val="000000"/>
                </a:solidFill>
                <a:latin typeface="Times New Roman" panose="02020603050405020304" pitchFamily="18" charset="0"/>
                <a:cs typeface="Times New Roman" panose="02020603050405020304" pitchFamily="18" charset="0"/>
              </a:rPr>
              <a:t>(Theo Võ Quảng)</a:t>
            </a:r>
          </a:p>
          <a:p>
            <a:pPr algn="just">
              <a:lnSpc>
                <a:spcPct val="110000"/>
              </a:lnSpc>
            </a:pPr>
            <a:endParaRPr lang="en-US" sz="2800" dirty="0">
              <a:solidFill>
                <a:srgbClr val="000000"/>
              </a:solidFill>
              <a:latin typeface="Times New Roman" panose="02020603050405020304" pitchFamily="18" charset="0"/>
              <a:cs typeface="Times New Roman" panose="02020603050405020304" pitchFamily="18" charset="0"/>
            </a:endParaRPr>
          </a:p>
          <a:p>
            <a:pPr algn="just">
              <a:lnSpc>
                <a:spcPct val="110000"/>
              </a:lnSpc>
            </a:pPr>
            <a:r>
              <a:rPr lang="en-US" sz="2800" dirty="0">
                <a:solidFill>
                  <a:srgbClr val="000000"/>
                </a:solidFill>
                <a:latin typeface="Times New Roman" panose="02020603050405020304" pitchFamily="18" charset="0"/>
                <a:cs typeface="Times New Roman" panose="02020603050405020304" pitchFamily="18" charset="0"/>
              </a:rPr>
              <a:t>                                                                                                                                </a:t>
            </a:r>
            <a:endParaRPr lang="vi-VN" sz="28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227525494"/>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9" name="Rounded Rectangle 8"/>
          <p:cNvSpPr/>
          <p:nvPr/>
        </p:nvSpPr>
        <p:spPr>
          <a:xfrm>
            <a:off x="1159626" y="288696"/>
            <a:ext cx="4084728"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Luyện</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đọc</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từ</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khó</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0" name="Rounded Rectangular Callout 9"/>
          <p:cNvSpPr/>
          <p:nvPr/>
        </p:nvSpPr>
        <p:spPr>
          <a:xfrm>
            <a:off x="2208499" y="2173475"/>
            <a:ext cx="2807255" cy="1470678"/>
          </a:xfrm>
          <a:prstGeom prst="wedgeRoundRectCallout">
            <a:avLst>
              <a:gd name="adj1" fmla="val -36162"/>
              <a:gd name="adj2" fmla="val 120103"/>
              <a:gd name="adj3" fmla="val 16667"/>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Làm</a:t>
            </a:r>
            <a:r>
              <a:rPr lang="en-US"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chỉ</a:t>
            </a:r>
            <a:endParaRPr lang="id-ID"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3" name="Rounded Rectangular Callout 12"/>
          <p:cNvSpPr/>
          <p:nvPr/>
        </p:nvSpPr>
        <p:spPr>
          <a:xfrm>
            <a:off x="7887640" y="2173475"/>
            <a:ext cx="2807255" cy="1470678"/>
          </a:xfrm>
          <a:prstGeom prst="wedgeRoundRectCallout">
            <a:avLst>
              <a:gd name="adj1" fmla="val -96039"/>
              <a:gd name="adj2" fmla="val 85358"/>
              <a:gd name="adj3" fmla="val 16667"/>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Luồn</a:t>
            </a:r>
            <a:r>
              <a:rPr lang="en-US"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kim</a:t>
            </a:r>
            <a:endParaRPr lang="id-ID"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xmlns="" val="15812683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Theme1" id="{072C5764-E3E5-47DB-A6CA-2D7C55A0B602}" vid="{B8EEDAA0-B667-4F93-AD67-DE2A39DAA80E}"/>
    </a:ext>
  </a:extLst>
</a:theme>
</file>

<file path=docProps/app.xml><?xml version="1.0" encoding="utf-8"?>
<Properties xmlns="http://schemas.openxmlformats.org/officeDocument/2006/extended-properties" xmlns:vt="http://schemas.openxmlformats.org/officeDocument/2006/docPropsVTypes">
  <TotalTime>3156</TotalTime>
  <Words>2746</Words>
  <Application>Microsoft Office PowerPoint</Application>
  <PresentationFormat>Custom</PresentationFormat>
  <Paragraphs>172</Paragraphs>
  <Slides>35</Slides>
  <Notes>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35</vt:i4>
      </vt:variant>
    </vt:vector>
  </HeadingPairs>
  <TitlesOfParts>
    <vt:vector size="50" baseType="lpstr">
      <vt:lpstr>Arial</vt:lpstr>
      <vt:lpstr>Nunito Black</vt:lpstr>
      <vt:lpstr>Tahoma</vt:lpstr>
      <vt:lpstr>Great Vibes</vt:lpstr>
      <vt:lpstr>#9Slide05 Bodega Script</vt:lpstr>
      <vt:lpstr>Times New Roman</vt:lpstr>
      <vt:lpstr>OpenSans</vt:lpstr>
      <vt:lpstr>Sigmar One</vt:lpstr>
      <vt:lpstr>Calibri</vt:lpstr>
      <vt:lpstr>Calibri Light</vt:lpstr>
      <vt:lpstr>宋体</vt:lpstr>
      <vt:lpstr>KaiTi</vt:lpstr>
      <vt:lpstr>Alibaba PuHuiTi</vt:lpstr>
      <vt:lpstr>Office Theme</vt:lpstr>
      <vt:lpstr>1_Theme1</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122</cp:revision>
  <dcterms:created xsi:type="dcterms:W3CDTF">2022-08-21T23:00:21Z</dcterms:created>
  <dcterms:modified xsi:type="dcterms:W3CDTF">2025-12-21T11:39:35Z</dcterms:modified>
</cp:coreProperties>
</file>