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92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3" r:id="rId20"/>
    <p:sldId id="274" r:id="rId21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3"/>
      <p:bold r:id="rId24"/>
      <p:italic r:id="rId25"/>
      <p:boldItalic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Hind" panose="02000000000000000000" pitchFamily="2" charset="0"/>
      <p:regular r:id="rId35"/>
      <p:bold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7" roundtripDataSignature="AMtx7mhGvI5uZ1sJ4MjhLPAMf+wXoJTg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7" d="100"/>
          <a:sy n="107" d="100"/>
        </p:scale>
        <p:origin x="7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96719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617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- sau slides này chuyển sang sachmem.vn.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0183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1208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7" name="Google Shape;69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6493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069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Google Shape;72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34630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5" name="Google Shape;74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4964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1" name="Google Shape;75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3894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4" name="Google Shape;76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635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1" name="Google Shape;77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>
              <a:buFontTx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Divide the class into 2 teams (team 1 and team 2).</a:t>
            </a:r>
            <a:endParaRPr lang="en-US" b="0" dirty="0">
              <a:effectLst/>
            </a:endParaRPr>
          </a:p>
          <a:p>
            <a:pPr marL="158750" indent="0" rtl="0" fontAlgn="base">
              <a:buFontTx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Each team prepares a set of school things with different colours and takes turns to bring them to the front and shows them to the class.</a:t>
            </a:r>
          </a:p>
          <a:p>
            <a:pPr marL="158750" indent="0" rtl="0" fontAlgn="base">
              <a:buFontTx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The other team has 30 seconds to look at the objects and remember their colours. </a:t>
            </a:r>
          </a:p>
          <a:p>
            <a:pPr marL="158750" indent="0" rtl="0" fontAlgn="base">
              <a:buFontTx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The pupils in the front hide the objects and secretly pick one for each.</a:t>
            </a:r>
          </a:p>
          <a:p>
            <a:pPr marL="158750" indent="0" rtl="0" fontAlgn="base">
              <a:buFontTx/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Pupils in the other team guess the secret object by asking: </a:t>
            </a:r>
            <a:r>
              <a:rPr lang="en-US" sz="1100" b="1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What colour is it?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 rtl="0" fontAlgn="base">
              <a:buFontTx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In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10 seconds, if the other team can guess the object correctly, they get points. </a:t>
            </a:r>
          </a:p>
        </p:txBody>
      </p:sp>
    </p:spTree>
    <p:extLst>
      <p:ext uri="{BB962C8B-B14F-4D97-AF65-F5344CB8AC3E}">
        <p14:creationId xmlns:p14="http://schemas.microsoft.com/office/powerpoint/2010/main" val="988628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9" name="Google Shape;60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9374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0" name="Google Shape;6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2310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5" name="Google Shape;6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435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rtl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School things including: a pen, a pencil, a ruler, an eraser.</a:t>
            </a:r>
            <a:endParaRPr lang="en-US" b="0" dirty="0">
              <a:effectLst/>
            </a:endParaRPr>
          </a:p>
          <a:p>
            <a:pPr marL="158750" indent="0" rtl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Teacher invites one pupil to the front.</a:t>
            </a:r>
            <a:endParaRPr lang="en-US" b="0" dirty="0">
              <a:effectLst/>
            </a:endParaRPr>
          </a:p>
          <a:p>
            <a:pPr marL="158750" indent="0" rtl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Teacher shows a word card and has the rest of the class say the word. The pupil in the front listens to the word and finds the object from the mystery box.</a:t>
            </a:r>
            <a:br>
              <a:rPr lang="en-US" dirty="0"/>
            </a:br>
            <a:endParaRPr dirty="0"/>
          </a:p>
        </p:txBody>
      </p:sp>
      <p:sp>
        <p:nvSpPr>
          <p:cNvPr id="633" name="Google Shape;6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648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9" name="Google Shape;6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8442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5" name="Google Shape;64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- sau slides này chuyển sang sachmem.vn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9264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4" name="Google Shape;6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5347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3" name="Google Shape;6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5568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1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31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1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1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1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1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1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1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1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2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2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2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32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32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2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2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2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2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2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2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2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3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6" name="Google Shape;166;p33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7" name="Google Shape;167;p33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3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3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3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3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3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33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33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3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3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3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2" name="Google Shape;182;p3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" name="Google Shape;183;p3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8" name="Google Shape;198;p35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9" name="Google Shape;199;p35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5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5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5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5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5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5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5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5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5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5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6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4" name="Google Shape;214;p36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5" name="Google Shape;215;p36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6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6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6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6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6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6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6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6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6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6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7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7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1" name="Google Shape;231;p37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32" name="Google Shape;232;p37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7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7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7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7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7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7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9" name="Google Shape;239;p37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7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7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7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7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7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7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7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7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7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37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50" name="Google Shape;250;p37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7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2" name="Google Shape;252;p37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38"/>
          <p:cNvGrpSpPr/>
          <p:nvPr/>
        </p:nvGrpSpPr>
        <p:grpSpPr>
          <a:xfrm rot="5400000">
            <a:off x="2381395" y="-1400389"/>
            <a:ext cx="4250546" cy="8335771"/>
            <a:chOff x="872085" y="-1565025"/>
            <a:chExt cx="3255130" cy="6383652"/>
          </a:xfrm>
        </p:grpSpPr>
        <p:sp>
          <p:nvSpPr>
            <p:cNvPr id="258" name="Google Shape;258;p38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8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8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8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8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8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8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8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6" name="Google Shape;266;p38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8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38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38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" name="Google Shape;277;p39"/>
          <p:cNvGrpSpPr/>
          <p:nvPr/>
        </p:nvGrpSpPr>
        <p:grpSpPr>
          <a:xfrm rot="-5400000" flipH="1">
            <a:off x="2449766" y="-1400389"/>
            <a:ext cx="4250546" cy="8335771"/>
            <a:chOff x="872085" y="-1565025"/>
            <a:chExt cx="3255130" cy="6383652"/>
          </a:xfrm>
        </p:grpSpPr>
        <p:sp>
          <p:nvSpPr>
            <p:cNvPr id="278" name="Google Shape;278;p39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9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9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9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9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9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9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9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6" name="Google Shape;286;p39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39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39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9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p40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294" name="Google Shape;294;p4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40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40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6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73" name="Google Shape;73;p26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6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6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6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6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6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6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6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6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27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7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7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7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7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7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8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28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8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8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8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8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8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9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29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9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9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9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9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9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0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0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0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0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30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0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0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0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30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0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0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30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93DF6-D01E-4492-8586-2730279F0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5860" y="1556968"/>
            <a:ext cx="6720840" cy="1917752"/>
          </a:xfrm>
        </p:spPr>
        <p:txBody>
          <a:bodyPr/>
          <a:lstStyle/>
          <a:p>
            <a:r>
              <a:rPr lang="en-US" dirty="0"/>
              <a:t>Welcome to our class 3A2</a:t>
            </a:r>
          </a:p>
        </p:txBody>
      </p:sp>
    </p:spTree>
    <p:extLst>
      <p:ext uri="{BB962C8B-B14F-4D97-AF65-F5344CB8AC3E}">
        <p14:creationId xmlns:p14="http://schemas.microsoft.com/office/powerpoint/2010/main" val="2761992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5"/>
          <p:cNvSpPr txBox="1">
            <a:spLocks noGrp="1"/>
          </p:cNvSpPr>
          <p:nvPr>
            <p:ph type="title"/>
          </p:nvPr>
        </p:nvSpPr>
        <p:spPr>
          <a:xfrm>
            <a:off x="1695000" y="2951150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00B0F0"/>
                </a:solidFill>
              </a:rPr>
              <a:t>L</a:t>
            </a:r>
            <a:r>
              <a:rPr lang="en-US" dirty="0"/>
              <a:t>i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US" dirty="0">
                <a:solidFill>
                  <a:srgbClr val="92D050"/>
                </a:solidFill>
              </a:rPr>
              <a:t>e</a:t>
            </a:r>
            <a:r>
              <a:rPr lang="en-US" dirty="0">
                <a:solidFill>
                  <a:srgbClr val="00B0F0"/>
                </a:solidFill>
              </a:rPr>
              <a:t>n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,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p</a:t>
            </a:r>
            <a:r>
              <a:rPr lang="en-US" dirty="0"/>
              <a:t>o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dirty="0">
                <a:solidFill>
                  <a:srgbClr val="00B0F0"/>
                </a:solidFill>
              </a:rPr>
              <a:t>t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a</a:t>
            </a:r>
            <a:r>
              <a:rPr lang="en-US" dirty="0"/>
              <a:t>n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d</a:t>
            </a:r>
            <a:r>
              <a:rPr lang="en-US" dirty="0"/>
              <a:t> </a:t>
            </a:r>
            <a:r>
              <a:rPr lang="en-US" dirty="0">
                <a:solidFill>
                  <a:srgbClr val="FFC000"/>
                </a:solidFill>
              </a:rPr>
              <a:t>s</a:t>
            </a:r>
            <a:r>
              <a:rPr lang="en-US" dirty="0">
                <a:solidFill>
                  <a:srgbClr val="00B0F0"/>
                </a:solidFill>
              </a:rPr>
              <a:t>a</a:t>
            </a:r>
            <a:r>
              <a:rPr lang="en-US" dirty="0"/>
              <a:t>y.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666" name="Google Shape;66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0975" y="1049275"/>
            <a:ext cx="2082050" cy="177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0"/>
          <p:cNvSpPr/>
          <p:nvPr/>
        </p:nvSpPr>
        <p:spPr>
          <a:xfrm>
            <a:off x="584791" y="1477926"/>
            <a:ext cx="2902688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10"/>
          <p:cNvSpPr/>
          <p:nvPr/>
        </p:nvSpPr>
        <p:spPr>
          <a:xfrm>
            <a:off x="4864395" y="1477926"/>
            <a:ext cx="2902688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10"/>
          <p:cNvSpPr/>
          <p:nvPr/>
        </p:nvSpPr>
        <p:spPr>
          <a:xfrm>
            <a:off x="2248786" y="4540989"/>
            <a:ext cx="1600200" cy="6025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10"/>
          <p:cNvSpPr/>
          <p:nvPr/>
        </p:nvSpPr>
        <p:spPr>
          <a:xfrm>
            <a:off x="6315739" y="4540989"/>
            <a:ext cx="1600200" cy="6025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8898" y="117347"/>
            <a:ext cx="6344714" cy="9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4411" y="1316351"/>
            <a:ext cx="5165825" cy="3408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11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11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11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11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11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11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11"/>
          <p:cNvSpPr/>
          <p:nvPr/>
        </p:nvSpPr>
        <p:spPr>
          <a:xfrm>
            <a:off x="778755" y="44873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FD1309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What colour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is it?</a:t>
            </a: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92" name="Google Shape;692;p11"/>
          <p:cNvSpPr/>
          <p:nvPr/>
        </p:nvSpPr>
        <p:spPr>
          <a:xfrm>
            <a:off x="436421" y="372384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2F0000"/>
                </a:solidFill>
                <a:latin typeface="Cambria" panose="02040503050406030204" pitchFamily="18" charset="0"/>
                <a:ea typeface="Cambria"/>
                <a:cs typeface="Times New Roman" panose="02020603050405020304" pitchFamily="18" charset="0"/>
                <a:sym typeface="Cambria"/>
              </a:rPr>
              <a:t>It’s </a:t>
            </a:r>
            <a:r>
              <a:rPr lang="en-US" sz="5400" b="1" i="1" u="sng" strike="noStrike" cap="none" dirty="0">
                <a:solidFill>
                  <a:srgbClr val="000000"/>
                </a:solidFill>
                <a:latin typeface="Cambria" panose="02040503050406030204" pitchFamily="18" charset="0"/>
                <a:ea typeface="Cambria"/>
                <a:cs typeface="Times New Roman" panose="02020603050405020304" pitchFamily="18" charset="0"/>
                <a:sym typeface="Cambria"/>
              </a:rPr>
              <a:t>  ____ 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Cambria" panose="020405030504060302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93" name="Google Shape;6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0355" y="1331737"/>
            <a:ext cx="2375624" cy="2369406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11"/>
          <p:cNvSpPr/>
          <p:nvPr/>
        </p:nvSpPr>
        <p:spPr>
          <a:xfrm>
            <a:off x="4173307" y="3565855"/>
            <a:ext cx="153118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00B0F0"/>
                </a:solidFill>
                <a:latin typeface="Cambria"/>
                <a:ea typeface="Cambria"/>
                <a:cs typeface="Cambria"/>
                <a:sym typeface="Cambria"/>
              </a:rPr>
              <a:t>blue</a:t>
            </a:r>
            <a:endParaRPr sz="1400" b="1" i="1" u="none" strike="noStrike" cap="none" dirty="0">
              <a:solidFill>
                <a:srgbClr val="00B0F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12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12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12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12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12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12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12"/>
          <p:cNvSpPr/>
          <p:nvPr/>
        </p:nvSpPr>
        <p:spPr>
          <a:xfrm>
            <a:off x="778755" y="44873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FD1309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What colour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is it?</a:t>
            </a: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08" name="Google Shape;708;p12"/>
          <p:cNvSpPr/>
          <p:nvPr/>
        </p:nvSpPr>
        <p:spPr>
          <a:xfrm>
            <a:off x="495296" y="3749259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2F0000"/>
                </a:solidFill>
                <a:latin typeface="Cambria"/>
                <a:ea typeface="Cambria"/>
                <a:cs typeface="Cambria"/>
                <a:sym typeface="Cambria"/>
              </a:rPr>
              <a:t>It’s </a:t>
            </a:r>
            <a:r>
              <a:rPr lang="en-US" sz="5400" b="1" i="1" u="sng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____ _____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12"/>
          <p:cNvSpPr/>
          <p:nvPr/>
        </p:nvSpPr>
        <p:spPr>
          <a:xfrm>
            <a:off x="3851816" y="3629072"/>
            <a:ext cx="22076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chemeClr val="tx2">
                    <a:lumMod val="50000"/>
                  </a:schemeClr>
                </a:solidFill>
                <a:latin typeface="Cambria"/>
                <a:ea typeface="Cambria"/>
                <a:cs typeface="Cambria"/>
                <a:sym typeface="Cambria"/>
              </a:rPr>
              <a:t>brown</a:t>
            </a:r>
            <a:endParaRPr sz="1400" b="1" i="1" u="none" strike="noStrike" cap="none" dirty="0">
              <a:solidFill>
                <a:schemeClr val="tx2">
                  <a:lumMod val="50000"/>
                </a:schemeClr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10" name="Google Shape;710;p12" descr="Clipart Free Ruler Pictures Png - Clip Art Of Ruler,Ruler Clipart Png -  free transparent png images - pngaaa.co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6133" y="1557182"/>
            <a:ext cx="3871734" cy="1943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13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13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9" name="Google Shape;719;p13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13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13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13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13"/>
          <p:cNvSpPr/>
          <p:nvPr/>
        </p:nvSpPr>
        <p:spPr>
          <a:xfrm>
            <a:off x="778755" y="44873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FD1309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What colour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is it?</a:t>
            </a: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24" name="Google Shape;724;p13"/>
          <p:cNvSpPr/>
          <p:nvPr/>
        </p:nvSpPr>
        <p:spPr>
          <a:xfrm>
            <a:off x="495296" y="3749259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2F0000"/>
                </a:solidFill>
                <a:latin typeface="Cambria"/>
                <a:ea typeface="Cambria"/>
                <a:cs typeface="Cambria"/>
                <a:sym typeface="Cambria"/>
              </a:rPr>
              <a:t>It’s </a:t>
            </a:r>
            <a:r>
              <a:rPr lang="en-US" sz="5400" b="1" i="1" u="sng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____ _____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13"/>
          <p:cNvSpPr/>
          <p:nvPr/>
        </p:nvSpPr>
        <p:spPr>
          <a:xfrm>
            <a:off x="4186455" y="3591269"/>
            <a:ext cx="123944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FD1309"/>
                </a:solidFill>
                <a:latin typeface="Cambria"/>
                <a:ea typeface="Cambria"/>
                <a:cs typeface="Cambria"/>
                <a:sym typeface="Cambria"/>
              </a:rPr>
              <a:t>red</a:t>
            </a:r>
            <a:endParaRPr sz="1400" b="1" i="1" u="none" strike="noStrike" cap="none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26" name="Google Shape;726;p13" descr="Red pen png images | PNGEg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369651">
            <a:off x="3147810" y="1057018"/>
            <a:ext cx="2752244" cy="2752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oogle Shape;73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14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4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4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4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14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14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14"/>
          <p:cNvSpPr/>
          <p:nvPr/>
        </p:nvSpPr>
        <p:spPr>
          <a:xfrm>
            <a:off x="778755" y="44873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FD1309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What colour </a:t>
            </a:r>
            <a:r>
              <a:rPr lang="en-US" sz="5400" b="1" i="1" u="none" strike="noStrike" cap="none" dirty="0">
                <a:solidFill>
                  <a:srgbClr val="2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is it?</a:t>
            </a:r>
            <a:endParaRPr sz="14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40" name="Google Shape;740;p14"/>
          <p:cNvSpPr/>
          <p:nvPr/>
        </p:nvSpPr>
        <p:spPr>
          <a:xfrm>
            <a:off x="495296" y="3749259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>
                <a:solidFill>
                  <a:srgbClr val="2F0000"/>
                </a:solidFill>
                <a:latin typeface="Cambria"/>
                <a:ea typeface="Cambria"/>
                <a:cs typeface="Cambria"/>
                <a:sym typeface="Cambria"/>
              </a:rPr>
              <a:t>It’s </a:t>
            </a:r>
            <a:r>
              <a:rPr lang="en-US" sz="5400" b="1" i="1" u="sng" strike="noStrike" cap="non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 ____ _____ </a:t>
            </a:r>
            <a:r>
              <a:rPr lang="en-US" sz="5400" b="1" i="1" u="none" strike="noStrike" cap="none">
                <a:solidFill>
                  <a:srgbClr val="2F0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1" name="Google Shape;741;p14"/>
          <p:cNvSpPr/>
          <p:nvPr/>
        </p:nvSpPr>
        <p:spPr>
          <a:xfrm>
            <a:off x="3851816" y="3629072"/>
            <a:ext cx="21948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1" i="1" u="none" strike="noStrike" cap="none" dirty="0">
                <a:solidFill>
                  <a:srgbClr val="FFFF00"/>
                </a:solidFill>
                <a:latin typeface="Cambria"/>
                <a:ea typeface="Cambria"/>
                <a:cs typeface="Cambria"/>
                <a:sym typeface="Cambria"/>
              </a:rPr>
              <a:t>yellow</a:t>
            </a:r>
            <a:endParaRPr sz="1400" b="1" i="1" u="none" strike="noStrike" cap="none" dirty="0">
              <a:solidFill>
                <a:srgbClr val="FFFF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42" name="Google Shape;742;p14" descr="Download yellow pencil clipart png photo | TOP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310120">
            <a:off x="2646716" y="681799"/>
            <a:ext cx="3567269" cy="3648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2"/>
          <p:cNvSpPr txBox="1">
            <a:spLocks noGrp="1"/>
          </p:cNvSpPr>
          <p:nvPr>
            <p:ph type="title"/>
          </p:nvPr>
        </p:nvSpPr>
        <p:spPr>
          <a:xfrm>
            <a:off x="1710290" y="30178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dirty="0">
                <a:solidFill>
                  <a:srgbClr val="FFC000"/>
                </a:solidFill>
              </a:rPr>
              <a:t>e</a:t>
            </a:r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>
                <a:solidFill>
                  <a:srgbClr val="92D050"/>
                </a:solidFill>
              </a:rPr>
              <a:t>’</a:t>
            </a:r>
            <a:r>
              <a:rPr lang="en-US" dirty="0">
                <a:solidFill>
                  <a:srgbClr val="00B050"/>
                </a:solidFill>
              </a:rPr>
              <a:t>s</a:t>
            </a:r>
            <a:r>
              <a:rPr lang="en-US" dirty="0"/>
              <a:t> </a:t>
            </a:r>
            <a:r>
              <a:rPr lang="en-US" dirty="0">
                <a:solidFill>
                  <a:srgbClr val="00B0F0"/>
                </a:solidFill>
              </a:rPr>
              <a:t>t</a:t>
            </a:r>
            <a:r>
              <a:rPr lang="en-US" dirty="0"/>
              <a:t>a</a:t>
            </a:r>
            <a:r>
              <a:rPr lang="en-US" dirty="0">
                <a:solidFill>
                  <a:srgbClr val="002060"/>
                </a:solidFill>
              </a:rPr>
              <a:t>l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dirty="0"/>
              <a:t>.</a:t>
            </a:r>
            <a:endParaRPr dirty="0">
              <a:solidFill>
                <a:schemeClr val="accent2"/>
              </a:solidFill>
            </a:endParaRPr>
          </a:p>
        </p:txBody>
      </p:sp>
      <p:pic>
        <p:nvPicPr>
          <p:cNvPr id="748" name="Google Shape;74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80762" y="1278692"/>
            <a:ext cx="2120620" cy="1739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16"/>
          <p:cNvSpPr txBox="1"/>
          <p:nvPr/>
        </p:nvSpPr>
        <p:spPr>
          <a:xfrm>
            <a:off x="597782" y="364379"/>
            <a:ext cx="32657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16"/>
          <p:cNvSpPr/>
          <p:nvPr/>
        </p:nvSpPr>
        <p:spPr>
          <a:xfrm>
            <a:off x="924354" y="1550504"/>
            <a:ext cx="2584159" cy="506896"/>
          </a:xfrm>
          <a:prstGeom prst="wedgeRoundRectCallout">
            <a:avLst>
              <a:gd name="adj1" fmla="val -2136"/>
              <a:gd name="adj2" fmla="val 88371"/>
              <a:gd name="adj3" fmla="val 16667"/>
            </a:avLst>
          </a:prstGeom>
          <a:solidFill>
            <a:srgbClr val="FDF1D9"/>
          </a:solidFill>
          <a:ln>
            <a:noFill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16"/>
          <p:cNvSpPr txBox="1"/>
          <p:nvPr/>
        </p:nvSpPr>
        <p:spPr>
          <a:xfrm>
            <a:off x="891065" y="1618225"/>
            <a:ext cx="242902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colour is it?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16"/>
          <p:cNvSpPr/>
          <p:nvPr/>
        </p:nvSpPr>
        <p:spPr>
          <a:xfrm>
            <a:off x="900580" y="2502489"/>
            <a:ext cx="1500794" cy="471911"/>
          </a:xfrm>
          <a:prstGeom prst="wedgeRoundRectCallout">
            <a:avLst>
              <a:gd name="adj1" fmla="val -35451"/>
              <a:gd name="adj2" fmla="val 104351"/>
              <a:gd name="adj3" fmla="val 16667"/>
            </a:avLst>
          </a:prstGeom>
          <a:solidFill>
            <a:srgbClr val="FDF1D9"/>
          </a:solidFill>
          <a:ln>
            <a:noFill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16"/>
          <p:cNvSpPr/>
          <p:nvPr/>
        </p:nvSpPr>
        <p:spPr>
          <a:xfrm>
            <a:off x="900580" y="2538390"/>
            <a:ext cx="140529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___.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0" name="Google Shape;76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0477" y="1319798"/>
            <a:ext cx="4966201" cy="2874515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16"/>
          <p:cNvSpPr txBox="1"/>
          <p:nvPr/>
        </p:nvSpPr>
        <p:spPr>
          <a:xfrm>
            <a:off x="1169539" y="396723"/>
            <a:ext cx="4679716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1BC8E9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talk.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_5second_aigenerated_202512212304_qzgtp">
            <a:hlinkClick r:id="" action="ppaction://media"/>
            <a:extLst>
              <a:ext uri="{FF2B5EF4-FFF2-40B4-BE49-F238E27FC236}">
                <a16:creationId xmlns:a16="http://schemas.microsoft.com/office/drawing/2014/main" id="{4B94F7EE-E2DC-4B08-80AD-6B6DD68796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37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3"/>
          <p:cNvSpPr txBox="1">
            <a:spLocks noGrp="1"/>
          </p:cNvSpPr>
          <p:nvPr>
            <p:ph type="title"/>
          </p:nvPr>
        </p:nvSpPr>
        <p:spPr>
          <a:xfrm>
            <a:off x="828399" y="2689932"/>
            <a:ext cx="681641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FFC000"/>
                </a:solidFill>
              </a:rPr>
              <a:t>F</a:t>
            </a:r>
            <a:r>
              <a:rPr lang="en-US" dirty="0">
                <a:solidFill>
                  <a:schemeClr val="accent4"/>
                </a:solidFill>
              </a:rPr>
              <a:t>u</a:t>
            </a:r>
            <a:r>
              <a:rPr lang="en-US" dirty="0">
                <a:solidFill>
                  <a:schemeClr val="accent2"/>
                </a:solidFill>
              </a:rPr>
              <a:t>n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dirty="0">
                <a:solidFill>
                  <a:schemeClr val="accent4"/>
                </a:solidFill>
              </a:rPr>
              <a:t>o</a:t>
            </a:r>
            <a:r>
              <a:rPr lang="en-US" dirty="0">
                <a:solidFill>
                  <a:schemeClr val="accent2"/>
                </a:solidFill>
              </a:rPr>
              <a:t>r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dirty="0">
                <a:solidFill>
                  <a:schemeClr val="accent4"/>
                </a:solidFill>
              </a:rPr>
              <a:t> a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>
                <a:solidFill>
                  <a:schemeClr val="lt2"/>
                </a:solidFill>
              </a:rPr>
              <a:t>w</a:t>
            </a:r>
            <a:r>
              <a:rPr lang="en-US" dirty="0">
                <a:solidFill>
                  <a:schemeClr val="accent1"/>
                </a:solidFill>
              </a:rPr>
              <a:t>r</a:t>
            </a:r>
            <a:r>
              <a:rPr lang="en-US" dirty="0">
                <a:solidFill>
                  <a:schemeClr val="accent4"/>
                </a:solidFill>
              </a:rPr>
              <a:t>a</a:t>
            </a:r>
            <a:r>
              <a:rPr lang="en-US" dirty="0">
                <a:solidFill>
                  <a:schemeClr val="accent2"/>
                </a:solidFill>
              </a:rPr>
              <a:t>p</a:t>
            </a:r>
            <a:r>
              <a:rPr lang="en-US" dirty="0">
                <a:solidFill>
                  <a:schemeClr val="accent3"/>
                </a:solidFill>
              </a:rPr>
              <a:t>-u</a:t>
            </a:r>
            <a:r>
              <a:rPr lang="en-US" dirty="0"/>
              <a:t>p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68" name="Google Shape;76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7636" y="1393371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8" name="Google Shape;59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2"/>
          <p:cNvSpPr txBox="1"/>
          <p:nvPr/>
        </p:nvSpPr>
        <p:spPr>
          <a:xfrm>
            <a:off x="943894" y="2826760"/>
            <a:ext cx="401447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1: 1,2 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2"/>
          <p:cNvSpPr txBox="1"/>
          <p:nvPr/>
        </p:nvSpPr>
        <p:spPr>
          <a:xfrm>
            <a:off x="1194999" y="1604182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 dirty="0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2" name="Google Shape;6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921321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62FD63-1B63-4851-8BC0-62F7F0826358}"/>
              </a:ext>
            </a:extLst>
          </p:cNvPr>
          <p:cNvSpPr txBox="1"/>
          <p:nvPr/>
        </p:nvSpPr>
        <p:spPr>
          <a:xfrm>
            <a:off x="2655738" y="262560"/>
            <a:ext cx="4482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Friday, December 12</a:t>
            </a:r>
            <a:r>
              <a:rPr lang="en-US" sz="2400" baseline="30000" dirty="0"/>
              <a:t>th </a:t>
            </a:r>
            <a:r>
              <a:rPr lang="en-US" sz="2400" dirty="0"/>
              <a:t> 2025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8"/>
          <p:cNvSpPr/>
          <p:nvPr/>
        </p:nvSpPr>
        <p:spPr>
          <a:xfrm>
            <a:off x="4830099" y="2890105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18"/>
          <p:cNvSpPr/>
          <p:nvPr/>
        </p:nvSpPr>
        <p:spPr>
          <a:xfrm>
            <a:off x="6852150" y="1115925"/>
            <a:ext cx="106047" cy="143748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18"/>
          <p:cNvSpPr/>
          <p:nvPr/>
        </p:nvSpPr>
        <p:spPr>
          <a:xfrm>
            <a:off x="5859621" y="8264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18"/>
          <p:cNvSpPr/>
          <p:nvPr/>
        </p:nvSpPr>
        <p:spPr>
          <a:xfrm>
            <a:off x="5073108" y="1715983"/>
            <a:ext cx="224577" cy="183596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18"/>
          <p:cNvSpPr/>
          <p:nvPr/>
        </p:nvSpPr>
        <p:spPr>
          <a:xfrm>
            <a:off x="4613053" y="1302853"/>
            <a:ext cx="460041" cy="375972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18"/>
          <p:cNvSpPr txBox="1"/>
          <p:nvPr/>
        </p:nvSpPr>
        <p:spPr>
          <a:xfrm>
            <a:off x="4299278" y="228867"/>
            <a:ext cx="415733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</a:pPr>
            <a:r>
              <a:rPr lang="en-US" sz="2400" b="1" i="0" u="none" strike="noStrike" cap="none" dirty="0">
                <a:solidFill>
                  <a:srgbClr val="7030A0"/>
                </a:solidFill>
                <a:latin typeface="Barlow"/>
                <a:ea typeface="Barlow"/>
                <a:cs typeface="Barlow"/>
                <a:sym typeface="Barlow"/>
              </a:rPr>
              <a:t>Memory Game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9756" t="18604" r="17082" b="14377"/>
          <a:stretch/>
        </p:blipFill>
        <p:spPr>
          <a:xfrm>
            <a:off x="771524" y="1115925"/>
            <a:ext cx="3152775" cy="2409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3"/>
          <p:cNvSpPr txBox="1">
            <a:spLocks noGrp="1"/>
          </p:cNvSpPr>
          <p:nvPr>
            <p:ph type="title"/>
          </p:nvPr>
        </p:nvSpPr>
        <p:spPr>
          <a:xfrm>
            <a:off x="1607914" y="594417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5400"/>
              <a:t>CLASSROOM RULES</a:t>
            </a:r>
            <a:endParaRPr/>
          </a:p>
        </p:txBody>
      </p:sp>
      <p:pic>
        <p:nvPicPr>
          <p:cNvPr id="612" name="Google Shape;61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4648" y="2154853"/>
            <a:ext cx="1475352" cy="2552281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3"/>
          <p:cNvSpPr/>
          <p:nvPr/>
        </p:nvSpPr>
        <p:spPr>
          <a:xfrm>
            <a:off x="3878317" y="18288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" name="Google Shape;614;p3" descr="Cartoon Raise Your Hand, Hd Png Download - Raise Hand Clip Art Transparent  Png (#5247403) - Pin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10575" y="2143272"/>
            <a:ext cx="1791595" cy="2557942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"/>
          <p:cNvSpPr/>
          <p:nvPr/>
        </p:nvSpPr>
        <p:spPr>
          <a:xfrm>
            <a:off x="5559973" y="15240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3"/>
          <p:cNvSpPr/>
          <p:nvPr/>
        </p:nvSpPr>
        <p:spPr>
          <a:xfrm>
            <a:off x="5338941" y="15240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7" name="Google Shape;617;p3" descr="5,229 Child Listening Illustrations &amp;amp; Clip Art - iStoc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9628" y="1975616"/>
            <a:ext cx="2556692" cy="2614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"/>
          <p:cNvSpPr txBox="1">
            <a:spLocks noGrp="1"/>
          </p:cNvSpPr>
          <p:nvPr>
            <p:ph type="title"/>
          </p:nvPr>
        </p:nvSpPr>
        <p:spPr>
          <a:xfrm>
            <a:off x="866934" y="2033550"/>
            <a:ext cx="7090818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i="1"/>
              <a:t>Put your hands</a:t>
            </a:r>
            <a:br>
              <a:rPr lang="en-US" i="1"/>
            </a:br>
            <a:r>
              <a:rPr lang="en-US" i="1">
                <a:solidFill>
                  <a:srgbClr val="FD720E"/>
                </a:solidFill>
              </a:rPr>
              <a:t>On my desk.</a:t>
            </a:r>
            <a:br>
              <a:rPr lang="en-US" i="1"/>
            </a:br>
            <a:r>
              <a:rPr lang="en-US" i="1"/>
              <a:t>Who’s the best?</a:t>
            </a:r>
            <a:br>
              <a:rPr lang="en-US" i="1"/>
            </a:br>
            <a:r>
              <a:rPr lang="en-US" i="1">
                <a:solidFill>
                  <a:srgbClr val="FD720E"/>
                </a:solidFill>
              </a:rPr>
              <a:t>It’s me!</a:t>
            </a:r>
            <a:endParaRPr>
              <a:solidFill>
                <a:srgbClr val="FD720E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"/>
          <p:cNvSpPr/>
          <p:nvPr/>
        </p:nvSpPr>
        <p:spPr>
          <a:xfrm>
            <a:off x="3805036" y="833091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5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>
                <a:solidFill>
                  <a:srgbClr val="DF786F"/>
                </a:solidFill>
              </a:rPr>
              <a:t>W</a:t>
            </a:r>
            <a:r>
              <a:rPr lang="en-US" sz="5400" dirty="0">
                <a:solidFill>
                  <a:srgbClr val="90D1DD"/>
                </a:solidFill>
              </a:rPr>
              <a:t>a</a:t>
            </a:r>
            <a:r>
              <a:rPr lang="en-US" sz="5400" dirty="0">
                <a:solidFill>
                  <a:srgbClr val="E59755"/>
                </a:solidFill>
              </a:rPr>
              <a:t>r</a:t>
            </a:r>
            <a:r>
              <a:rPr lang="en-US" sz="5400" dirty="0">
                <a:solidFill>
                  <a:srgbClr val="9B7ED7"/>
                </a:solidFill>
              </a:rPr>
              <a:t>m</a:t>
            </a:r>
            <a:r>
              <a:rPr lang="en-US" sz="5400" dirty="0">
                <a:solidFill>
                  <a:schemeClr val="accent4"/>
                </a:solidFill>
              </a:rPr>
              <a:t>-</a:t>
            </a:r>
            <a:r>
              <a:rPr lang="en-US" sz="5400" dirty="0">
                <a:solidFill>
                  <a:srgbClr val="E08179"/>
                </a:solidFill>
              </a:rPr>
              <a:t>u</a:t>
            </a:r>
            <a:r>
              <a:rPr lang="en-US" sz="5400" dirty="0">
                <a:solidFill>
                  <a:srgbClr val="91D0DD"/>
                </a:solidFill>
              </a:rPr>
              <a:t>p</a:t>
            </a:r>
            <a:r>
              <a:rPr lang="en-US" sz="5400" dirty="0">
                <a:solidFill>
                  <a:schemeClr val="accent4"/>
                </a:solidFill>
              </a:rPr>
              <a:t> </a:t>
            </a:r>
            <a:r>
              <a:rPr lang="en-US" sz="5400" dirty="0">
                <a:solidFill>
                  <a:srgbClr val="DF756C"/>
                </a:solidFill>
              </a:rPr>
              <a:t>a</a:t>
            </a:r>
            <a:r>
              <a:rPr lang="en-US" sz="5400" dirty="0">
                <a:solidFill>
                  <a:srgbClr val="90D1DD"/>
                </a:solidFill>
              </a:rPr>
              <a:t>n</a:t>
            </a:r>
            <a:r>
              <a:rPr lang="en-US" sz="5400" dirty="0">
                <a:solidFill>
                  <a:srgbClr val="E59755"/>
                </a:solidFill>
              </a:rPr>
              <a:t>d</a:t>
            </a:r>
            <a:r>
              <a:rPr lang="en-US" sz="5400" dirty="0">
                <a:solidFill>
                  <a:schemeClr val="accent4"/>
                </a:solidFill>
              </a:rPr>
              <a:t> </a:t>
            </a:r>
            <a:r>
              <a:rPr lang="en-US" sz="5400" dirty="0">
                <a:solidFill>
                  <a:srgbClr val="DF786F"/>
                </a:solidFill>
              </a:rPr>
              <a:t>r</a:t>
            </a:r>
            <a:r>
              <a:rPr lang="en-US" sz="5400" dirty="0">
                <a:solidFill>
                  <a:srgbClr val="90D1DD"/>
                </a:solidFill>
              </a:rPr>
              <a:t>e</a:t>
            </a:r>
            <a:r>
              <a:rPr lang="en-US" sz="5400" dirty="0">
                <a:solidFill>
                  <a:srgbClr val="E59755"/>
                </a:solidFill>
              </a:rPr>
              <a:t>v</a:t>
            </a:r>
            <a:r>
              <a:rPr lang="en-US" sz="5400" dirty="0"/>
              <a:t>i</a:t>
            </a:r>
            <a:r>
              <a:rPr lang="en-US" sz="5400" dirty="0">
                <a:solidFill>
                  <a:schemeClr val="dk2"/>
                </a:solidFill>
              </a:rPr>
              <a:t>e</a:t>
            </a:r>
            <a:r>
              <a:rPr lang="en-US" sz="5400" dirty="0">
                <a:solidFill>
                  <a:schemeClr val="lt2"/>
                </a:solidFill>
              </a:rPr>
              <a:t>w</a:t>
            </a:r>
            <a:endParaRPr lang="en-US" dirty="0">
              <a:solidFill>
                <a:srgbClr val="CCE0F5"/>
              </a:solidFill>
            </a:endParaRPr>
          </a:p>
        </p:txBody>
      </p:sp>
      <p:sp>
        <p:nvSpPr>
          <p:cNvPr id="629" name="Google Shape;629;p5"/>
          <p:cNvSpPr txBox="1">
            <a:spLocks noGrp="1"/>
          </p:cNvSpPr>
          <p:nvPr>
            <p:ph type="title" idx="2"/>
          </p:nvPr>
        </p:nvSpPr>
        <p:spPr>
          <a:xfrm>
            <a:off x="3999171" y="1033016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6" descr="mystery box png - mystery gift box 5 PNG image with transparent background  | TOP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15589" y="378187"/>
            <a:ext cx="2972518" cy="3040076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6"/>
          <p:cNvSpPr txBox="1"/>
          <p:nvPr/>
        </p:nvSpPr>
        <p:spPr>
          <a:xfrm>
            <a:off x="731519" y="3179275"/>
            <a:ext cx="7419703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</a:pPr>
            <a:r>
              <a:rPr lang="en-US" sz="5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W</a:t>
            </a:r>
            <a:r>
              <a:rPr lang="en-US" sz="5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</a:t>
            </a:r>
            <a:r>
              <a:rPr lang="en-US" sz="5000" b="1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-US" sz="5000" b="1" i="0" u="none" strike="noStrike" cap="none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-US" sz="5000" b="1" i="0" u="none" strike="noStrike" cap="none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’</a:t>
            </a:r>
            <a:r>
              <a:rPr lang="en-US" sz="5000" b="1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 </a:t>
            </a:r>
            <a:r>
              <a:rPr lang="en-US" sz="50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US" sz="5000" b="1" i="0" u="none" strike="noStrike" cap="none" dirty="0">
                <a:solidFill>
                  <a:srgbClr val="59B568"/>
                </a:solidFill>
                <a:latin typeface="Montserrat"/>
                <a:ea typeface="Montserrat"/>
                <a:cs typeface="Montserrat"/>
                <a:sym typeface="Montserrat"/>
              </a:rPr>
              <a:t>N</a:t>
            </a:r>
            <a:r>
              <a:rPr lang="en-US" sz="50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b="1" i="0" u="none" strike="noStrike" cap="none" dirty="0">
                <a:solidFill>
                  <a:srgbClr val="3584D9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-US" sz="5000" b="1" i="0" u="none" strike="noStrike" cap="none" dirty="0">
                <a:solidFill>
                  <a:srgbClr val="FF6666"/>
                </a:solidFill>
                <a:latin typeface="Montserrat"/>
                <a:ea typeface="Montserrat"/>
                <a:cs typeface="Montserrat"/>
                <a:sym typeface="Montserrat"/>
              </a:rPr>
              <a:t>H</a:t>
            </a:r>
            <a:r>
              <a:rPr lang="en-US" sz="50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n-US" sz="5000" b="1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5000" b="1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r>
              <a:rPr lang="en-US" sz="5000" b="1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en-US" sz="5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X?</a:t>
            </a:r>
            <a:endParaRPr sz="5000" b="1" i="0" u="none" strike="noStrike" cap="none" dirty="0">
              <a:solidFill>
                <a:srgbClr val="CCE0F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7"/>
          <p:cNvSpPr txBox="1">
            <a:spLocks noGrp="1"/>
          </p:cNvSpPr>
          <p:nvPr>
            <p:ph type="title"/>
          </p:nvPr>
        </p:nvSpPr>
        <p:spPr>
          <a:xfrm>
            <a:off x="1786244" y="26892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L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o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</a:t>
            </a:r>
            <a:r>
              <a:rPr lang="en-US" dirty="0">
                <a:solidFill>
                  <a:srgbClr val="FFC000"/>
                </a:solidFill>
              </a:rPr>
              <a:t>k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r>
              <a:rPr lang="en-US" dirty="0"/>
              <a:t>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l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n</a:t>
            </a:r>
            <a:r>
              <a:rPr lang="en-US" dirty="0"/>
              <a:t> 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a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dirty="0">
                <a:solidFill>
                  <a:schemeClr val="accent2"/>
                </a:solidFill>
              </a:rPr>
              <a:t>d</a:t>
            </a:r>
            <a:r>
              <a:rPr lang="en-US" dirty="0"/>
              <a:t>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</a:t>
            </a:r>
            <a:r>
              <a:rPr lang="en-US" dirty="0">
                <a:solidFill>
                  <a:srgbClr val="00B0F0"/>
                </a:solidFill>
              </a:rPr>
              <a:t>p</a:t>
            </a:r>
            <a:r>
              <a:rPr lang="en-US" dirty="0">
                <a:solidFill>
                  <a:srgbClr val="FFC000"/>
                </a:solidFill>
              </a:rPr>
              <a:t>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t</a:t>
            </a:r>
            <a:r>
              <a:rPr lang="en-US" dirty="0"/>
              <a:t>. 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42" name="Google Shape;64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8616" y="971508"/>
            <a:ext cx="1749256" cy="14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"/>
          <p:cNvSpPr/>
          <p:nvPr/>
        </p:nvSpPr>
        <p:spPr>
          <a:xfrm>
            <a:off x="584791" y="1477926"/>
            <a:ext cx="2902688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8"/>
          <p:cNvSpPr/>
          <p:nvPr/>
        </p:nvSpPr>
        <p:spPr>
          <a:xfrm>
            <a:off x="4864395" y="1477926"/>
            <a:ext cx="2902688" cy="914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8"/>
          <p:cNvSpPr/>
          <p:nvPr/>
        </p:nvSpPr>
        <p:spPr>
          <a:xfrm>
            <a:off x="2248786" y="4540989"/>
            <a:ext cx="1600200" cy="6025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8"/>
          <p:cNvSpPr/>
          <p:nvPr/>
        </p:nvSpPr>
        <p:spPr>
          <a:xfrm>
            <a:off x="6315739" y="4540989"/>
            <a:ext cx="1600200" cy="60251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30533"/>
            <a:ext cx="4295955" cy="3042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6597" y="1130534"/>
            <a:ext cx="4677404" cy="3182674"/>
          </a:xfrm>
          <a:prstGeom prst="rect">
            <a:avLst/>
          </a:prstGeom>
        </p:spPr>
      </p:pic>
      <p:pic>
        <p:nvPicPr>
          <p:cNvPr id="2" name="Track 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9"/>
          <p:cNvSpPr txBox="1"/>
          <p:nvPr/>
        </p:nvSpPr>
        <p:spPr>
          <a:xfrm>
            <a:off x="1521285" y="3703773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</a:pPr>
            <a:r>
              <a:rPr lang="en-US" sz="5000" b="1" i="0" u="none" strike="noStrike" cap="none" dirty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en-US" sz="50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en-US" sz="5000" b="1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lang="en-US" sz="5000" b="1" i="0" u="none" strike="noStrike" cap="none" dirty="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en-US" sz="5000" b="1" i="0" u="none" strike="noStrike" cap="none" dirty="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U</a:t>
            </a:r>
            <a:r>
              <a:rPr lang="en-US" sz="5000" b="1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</a:t>
            </a:r>
            <a:r>
              <a:rPr lang="en-US" sz="50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endParaRPr sz="5000" b="1" i="0" u="none" strike="noStrike" cap="none" dirty="0">
              <a:solidFill>
                <a:srgbClr val="CCE0F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7" name="Google Shape;657;p9" descr="Color Splash Clipart Blue - Png Download (#22328) is a creative clipart.  Download the transparent clipart and us… in 2021 | Color splash, Clip art,  Kids painting activiti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527" y="151526"/>
            <a:ext cx="2161977" cy="196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9" descr="jpg stock mud vector - brown clipart PNG image with transparent background  | TOP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3425" y="1494402"/>
            <a:ext cx="2161977" cy="221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9" descr="Red Clipart | Free Download Clip Art | Free Clip Art | on Clipart Libra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1642" y="151526"/>
            <a:ext cx="2025272" cy="191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9" descr="Yellow Splatter Clipart - Yellow Paint Splatter Clip Art - Free Transparent  PNG Clipart Images Downloa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35715" y="1738682"/>
            <a:ext cx="2773337" cy="2139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310</Words>
  <Application>Microsoft Office PowerPoint</Application>
  <PresentationFormat>On-screen Show (16:9)</PresentationFormat>
  <Paragraphs>43</Paragraphs>
  <Slides>20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Montserrat</vt:lpstr>
      <vt:lpstr>Barlow</vt:lpstr>
      <vt:lpstr>Arial</vt:lpstr>
      <vt:lpstr>Comic Sans MS</vt:lpstr>
      <vt:lpstr>Times New Roman</vt:lpstr>
      <vt:lpstr>Hind</vt:lpstr>
      <vt:lpstr>Cambria</vt:lpstr>
      <vt:lpstr>Over The Rainbow by Slidesgo</vt:lpstr>
      <vt:lpstr>Welcome to our class 3A2</vt:lpstr>
      <vt:lpstr>PowerPoint Presentation</vt:lpstr>
      <vt:lpstr>CLASSROOM RULES</vt:lpstr>
      <vt:lpstr>Put your hands On my desk. Who’s the best? It’s me!</vt:lpstr>
      <vt:lpstr>Warm-up and review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PowerPoint Presentation</vt:lpstr>
      <vt:lpstr>Fun corner and 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Tuyết</cp:lastModifiedBy>
  <cp:revision>15</cp:revision>
  <dcterms:modified xsi:type="dcterms:W3CDTF">2025-12-22T15:22:31Z</dcterms:modified>
</cp:coreProperties>
</file>