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5"/>
  </p:notesMasterIdLst>
  <p:sldIdLst>
    <p:sldId id="308" r:id="rId3"/>
    <p:sldId id="2925" r:id="rId4"/>
    <p:sldId id="2907" r:id="rId6"/>
    <p:sldId id="2908" r:id="rId7"/>
    <p:sldId id="2909" r:id="rId8"/>
    <p:sldId id="2910" r:id="rId9"/>
    <p:sldId id="2911" r:id="rId10"/>
    <p:sldId id="2912" r:id="rId11"/>
    <p:sldId id="2913" r:id="rId12"/>
    <p:sldId id="2914" r:id="rId13"/>
    <p:sldId id="2915" r:id="rId14"/>
    <p:sldId id="527"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Phuong Truc" initials="NP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8" d="100"/>
          <a:sy n="98" d="100"/>
        </p:scale>
        <p:origin x="60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VnArial" panose="020B7200000000000000" pitchFamily="34" charset="0"/>
              </a:defRPr>
            </a:lvl1pPr>
            <a:lvl2pPr marL="742950" indent="-285750">
              <a:defRPr sz="5400">
                <a:solidFill>
                  <a:schemeClr val="tx1"/>
                </a:solidFill>
                <a:latin typeface=".VnArial" panose="020B7200000000000000" pitchFamily="34" charset="0"/>
              </a:defRPr>
            </a:lvl2pPr>
            <a:lvl3pPr marL="1143000" indent="-228600">
              <a:defRPr sz="5400">
                <a:solidFill>
                  <a:schemeClr val="tx1"/>
                </a:solidFill>
                <a:latin typeface=".VnArial" panose="020B7200000000000000" pitchFamily="34" charset="0"/>
              </a:defRPr>
            </a:lvl3pPr>
            <a:lvl4pPr marL="1600200" indent="-228600">
              <a:defRPr sz="5400">
                <a:solidFill>
                  <a:schemeClr val="tx1"/>
                </a:solidFill>
                <a:latin typeface=".VnArial" panose="020B7200000000000000" pitchFamily="34" charset="0"/>
              </a:defRPr>
            </a:lvl4pPr>
            <a:lvl5pPr marL="2057400" indent="-228600">
              <a:defRPr sz="5400">
                <a:solidFill>
                  <a:schemeClr val="tx1"/>
                </a:solidFill>
                <a:latin typeface=".VnArial" panose="020B7200000000000000" pitchFamily="34" charset="0"/>
              </a:defRPr>
            </a:lvl5pPr>
            <a:lvl6pPr marL="2514600" indent="-228600" eaLnBrk="0" fontAlgn="base" hangingPunct="0">
              <a:spcBef>
                <a:spcPct val="0"/>
              </a:spcBef>
              <a:spcAft>
                <a:spcPct val="0"/>
              </a:spcAft>
              <a:defRPr sz="5400">
                <a:solidFill>
                  <a:schemeClr val="tx1"/>
                </a:solidFill>
                <a:latin typeface=".VnArial" panose="020B7200000000000000" pitchFamily="34" charset="0"/>
              </a:defRPr>
            </a:lvl6pPr>
            <a:lvl7pPr marL="2971800" indent="-228600" eaLnBrk="0" fontAlgn="base" hangingPunct="0">
              <a:spcBef>
                <a:spcPct val="0"/>
              </a:spcBef>
              <a:spcAft>
                <a:spcPct val="0"/>
              </a:spcAft>
              <a:defRPr sz="5400">
                <a:solidFill>
                  <a:schemeClr val="tx1"/>
                </a:solidFill>
                <a:latin typeface=".VnArial" panose="020B7200000000000000" pitchFamily="34" charset="0"/>
              </a:defRPr>
            </a:lvl7pPr>
            <a:lvl8pPr marL="3429000" indent="-228600" eaLnBrk="0" fontAlgn="base" hangingPunct="0">
              <a:spcBef>
                <a:spcPct val="0"/>
              </a:spcBef>
              <a:spcAft>
                <a:spcPct val="0"/>
              </a:spcAft>
              <a:defRPr sz="5400">
                <a:solidFill>
                  <a:schemeClr val="tx1"/>
                </a:solidFill>
                <a:latin typeface=".VnArial" panose="020B7200000000000000" pitchFamily="34" charset="0"/>
              </a:defRPr>
            </a:lvl8pPr>
            <a:lvl9pPr marL="3886200" indent="-228600" eaLnBrk="0" fontAlgn="base" hangingPunct="0">
              <a:spcBef>
                <a:spcPct val="0"/>
              </a:spcBef>
              <a:spcAft>
                <a:spcPct val="0"/>
              </a:spcAft>
              <a:defRPr sz="5400">
                <a:solidFill>
                  <a:schemeClr val="tx1"/>
                </a:solidFill>
                <a:latin typeface=".VnArial" panose="020B7200000000000000" pitchFamily="34" charset="0"/>
              </a:defRPr>
            </a:lvl9pPr>
          </a:lstStyle>
          <a:p>
            <a:fld id="{9FE96845-4B33-4CE9-B137-7E8E8B5430A7}" type="slidenum">
              <a:rPr lang="en-US" altLang="vi-VN" sz="1200" smtClean="0">
                <a:latin typeface="Arial" panose="020B0604020202020204" pitchFamily="34" charset="0"/>
              </a:rPr>
            </a:fld>
            <a:endParaRPr lang="en-US" altLang="vi-VN"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3.wav"/><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ảnh hoa sen đẹp cho Powerpoint, máy tính, điện thoạ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945" y="-273050"/>
            <a:ext cx="9144000" cy="51435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116336" y="1398841"/>
            <a:ext cx="8775439" cy="646115"/>
          </a:xfrm>
          <a:prstGeom prst="rect">
            <a:avLst/>
          </a:prstGeom>
          <a:noFill/>
        </p:spPr>
        <p:txBody>
          <a:bodyPr wrap="none" rtlCol="0">
            <a:prstTxWarp prst="textArchUp">
              <a:avLst/>
            </a:prstTxWarp>
            <a:spAutoFit/>
          </a:bodyPr>
          <a:lstStyle/>
          <a:p>
            <a:pPr algn="ctr" defTabSz="685800">
              <a:buClrTx/>
              <a:defRPr/>
            </a:pPr>
            <a:r>
              <a:rPr lang="en-US" sz="3600" kern="12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rPr>
              <a:t>CHÀO ĐÓN QUÝ THẦY CÔ GIÁO </a:t>
            </a:r>
            <a:endParaRPr lang="en-US" sz="3600" kern="12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endParaRPr>
          </a:p>
          <a:p>
            <a:pPr algn="ctr" defTabSz="685800">
              <a:buClrTx/>
              <a:defRPr/>
            </a:pPr>
            <a:r>
              <a:rPr lang="en-US" sz="3600" kern="12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rPr>
              <a:t>ĐẾN DỰ GIỜ LỚP </a:t>
            </a:r>
            <a:r>
              <a:rPr lang="en-US" sz="36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rPr>
              <a:t>1A</a:t>
            </a:r>
            <a:r>
              <a:rPr lang="vi-VN" altLang="en-US" sz="36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rPr>
              <a:t>4</a:t>
            </a:r>
            <a:endParaRPr lang="vi-VN" altLang="en-US" sz="36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5" name="Hộp Văn bản 4"/>
          <p:cNvSpPr txBox="1"/>
          <p:nvPr/>
        </p:nvSpPr>
        <p:spPr>
          <a:xfrm>
            <a:off x="1902859" y="2179546"/>
            <a:ext cx="5747792" cy="784830"/>
          </a:xfrm>
          <a:prstGeom prst="rect">
            <a:avLst/>
          </a:prstGeom>
          <a:noFill/>
          <a:ln>
            <a:noFill/>
          </a:ln>
        </p:spPr>
        <p:txBody>
          <a:bodyPr wrap="none" rtlCol="0">
            <a:spAutoFit/>
          </a:bodyPr>
          <a:lstStyle/>
          <a:p>
            <a:pPr defTabSz="685800">
              <a:buClrTx/>
              <a:defRPr/>
            </a:pPr>
            <a:r>
              <a:rPr lang="en-US" sz="4500" b="1" kern="1200" dirty="0">
                <a:ln w="28575">
                  <a:noFill/>
                </a:ln>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MÔN: TIẾNG VIỆT 1</a:t>
            </a:r>
            <a:endParaRPr lang="en-US" sz="4500" b="1" kern="1200" dirty="0">
              <a:ln w="28575">
                <a:noFill/>
              </a:ln>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6" name="Hộp Văn bản 5"/>
          <p:cNvSpPr txBox="1"/>
          <p:nvPr/>
        </p:nvSpPr>
        <p:spPr>
          <a:xfrm>
            <a:off x="-68014" y="3352374"/>
            <a:ext cx="4328795" cy="460375"/>
          </a:xfrm>
          <a:prstGeom prst="rect">
            <a:avLst/>
          </a:prstGeom>
          <a:noFill/>
        </p:spPr>
        <p:txBody>
          <a:bodyPr wrap="none" rtlCol="0">
            <a:spAutoFit/>
          </a:bodyPr>
          <a:lstStyle/>
          <a:p>
            <a:pPr defTabSz="685800">
              <a:buClrTx/>
              <a:defRPr/>
            </a:pPr>
            <a:r>
              <a:rPr lang="en-US" sz="2400" b="1" kern="1200" dirty="0" err="1">
                <a:solidFill>
                  <a:srgbClr val="DA6FDF">
                    <a:lumMod val="50000"/>
                  </a:srgbClr>
                </a:solidFill>
                <a:latin typeface="Times New Roman" panose="02020603050405020304" pitchFamily="18" charset="0"/>
                <a:cs typeface="Times New Roman" panose="02020603050405020304" pitchFamily="18" charset="0"/>
              </a:rPr>
              <a:t>Giáo</a:t>
            </a:r>
            <a:r>
              <a:rPr lang="en-US" sz="2400" b="1" kern="1200" dirty="0">
                <a:solidFill>
                  <a:srgbClr val="DA6FDF">
                    <a:lumMod val="50000"/>
                  </a:srgbClr>
                </a:solidFill>
                <a:latin typeface="Times New Roman" panose="02020603050405020304" pitchFamily="18" charset="0"/>
                <a:cs typeface="Times New Roman" panose="02020603050405020304" pitchFamily="18" charset="0"/>
              </a:rPr>
              <a:t> </a:t>
            </a:r>
            <a:r>
              <a:rPr lang="en-US" sz="2400" b="1" kern="1200" dirty="0" err="1">
                <a:solidFill>
                  <a:srgbClr val="DA6FDF">
                    <a:lumMod val="50000"/>
                  </a:srgbClr>
                </a:solidFill>
                <a:latin typeface="Times New Roman" panose="02020603050405020304" pitchFamily="18" charset="0"/>
                <a:cs typeface="Times New Roman" panose="02020603050405020304" pitchFamily="18" charset="0"/>
              </a:rPr>
              <a:t>viên</a:t>
            </a:r>
            <a:r>
              <a:rPr lang="en-US" sz="2400" b="1" kern="1200" dirty="0">
                <a:solidFill>
                  <a:srgbClr val="DA6FDF">
                    <a:lumMod val="50000"/>
                  </a:srgbClr>
                </a:solidFill>
                <a:latin typeface="Times New Roman" panose="02020603050405020304" pitchFamily="18" charset="0"/>
                <a:cs typeface="Times New Roman" panose="02020603050405020304" pitchFamily="18" charset="0"/>
              </a:rPr>
              <a:t>: </a:t>
            </a:r>
            <a:r>
              <a:rPr lang="vi-VN" altLang="en-US" sz="2400" b="1" kern="1200" dirty="0">
                <a:solidFill>
                  <a:srgbClr val="DA6FDF">
                    <a:lumMod val="50000"/>
                  </a:srgbClr>
                </a:solidFill>
                <a:latin typeface="Times New Roman" panose="02020603050405020304" pitchFamily="18" charset="0"/>
                <a:cs typeface="Times New Roman" panose="02020603050405020304" pitchFamily="18" charset="0"/>
              </a:rPr>
              <a:t>Chu</a:t>
            </a:r>
            <a:r>
              <a:rPr lang="en-US" sz="2400" b="1" kern="1200" dirty="0">
                <a:solidFill>
                  <a:srgbClr val="DA6FDF">
                    <a:lumMod val="50000"/>
                  </a:srgbClr>
                </a:solidFill>
                <a:latin typeface="Times New Roman" panose="02020603050405020304" pitchFamily="18" charset="0"/>
                <a:cs typeface="Times New Roman" panose="02020603050405020304" pitchFamily="18" charset="0"/>
              </a:rPr>
              <a:t> </a:t>
            </a:r>
            <a:r>
              <a:rPr lang="en-US" sz="2400" b="1" kern="1200" dirty="0" err="1">
                <a:solidFill>
                  <a:srgbClr val="DA6FDF">
                    <a:lumMod val="50000"/>
                  </a:srgbClr>
                </a:solidFill>
                <a:latin typeface="Times New Roman" panose="02020603050405020304" pitchFamily="18" charset="0"/>
                <a:cs typeface="Times New Roman" panose="02020603050405020304" pitchFamily="18" charset="0"/>
              </a:rPr>
              <a:t>Thị</a:t>
            </a:r>
            <a:r>
              <a:rPr lang="en-US" sz="2400" b="1" kern="1200" dirty="0">
                <a:solidFill>
                  <a:srgbClr val="DA6FDF">
                    <a:lumMod val="50000"/>
                  </a:srgbClr>
                </a:solidFill>
                <a:latin typeface="Times New Roman" panose="02020603050405020304" pitchFamily="18" charset="0"/>
                <a:cs typeface="Times New Roman" panose="02020603050405020304" pitchFamily="18" charset="0"/>
              </a:rPr>
              <a:t> </a:t>
            </a:r>
            <a:r>
              <a:rPr lang="vi-VN" altLang="en-US" sz="2400" b="1" kern="1200" dirty="0">
                <a:solidFill>
                  <a:srgbClr val="DA6FDF">
                    <a:lumMod val="50000"/>
                  </a:srgbClr>
                </a:solidFill>
                <a:latin typeface="Times New Roman" panose="02020603050405020304" pitchFamily="18" charset="0"/>
                <a:cs typeface="Times New Roman" panose="02020603050405020304" pitchFamily="18" charset="0"/>
              </a:rPr>
              <a:t>Thùy Trang</a:t>
            </a:r>
            <a:endParaRPr lang="vi-VN" altLang="en-US" sz="2400" b="1" kern="1200" dirty="0">
              <a:solidFill>
                <a:srgbClr val="DA6FDF">
                  <a:lumMod val="50000"/>
                </a:srgbClr>
              </a:solidFill>
              <a:latin typeface="Times New Roman" panose="02020603050405020304" pitchFamily="18" charset="0"/>
              <a:cs typeface="Times New Roman" panose="02020603050405020304" pitchFamily="18" charset="0"/>
            </a:endParaRPr>
          </a:p>
        </p:txBody>
      </p:sp>
      <p:sp>
        <p:nvSpPr>
          <p:cNvPr id="7" name="Hộp Văn bản 6"/>
          <p:cNvSpPr txBox="1"/>
          <p:nvPr/>
        </p:nvSpPr>
        <p:spPr>
          <a:xfrm>
            <a:off x="2349517" y="7210"/>
            <a:ext cx="3459480" cy="368300"/>
          </a:xfrm>
          <a:prstGeom prst="rect">
            <a:avLst/>
          </a:prstGeom>
          <a:noFill/>
          <a:ln>
            <a:solidFill>
              <a:srgbClr val="FFFF00"/>
            </a:solidFill>
          </a:ln>
        </p:spPr>
        <p:txBody>
          <a:bodyPr wrap="none" rtlCol="0">
            <a:spAutoFit/>
          </a:bodyPr>
          <a:lstStyle/>
          <a:p>
            <a:pPr defTabSz="685800">
              <a:buClrTx/>
              <a:defRPr/>
            </a:pPr>
            <a:r>
              <a:rPr lang="en-US" sz="1800" b="1" kern="1200"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TRƯỜNG TIỂU HỌC</a:t>
            </a:r>
            <a:r>
              <a:rPr lang="vi-VN" altLang="en-US" sz="1800" b="1" kern="1200"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 MAI </a:t>
            </a:r>
            <a:r>
              <a:rPr lang="vi-VN" altLang="en-US" sz="1800" b="1" kern="1200"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PHA</a:t>
            </a:r>
            <a:endParaRPr lang="vi-VN" altLang="en-US" sz="1800" b="1" kern="1200"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descr="西瓜"/>
          <p:cNvPicPr>
            <a:picLocks noChangeAspect="1"/>
          </p:cNvPicPr>
          <p:nvPr/>
        </p:nvPicPr>
        <p:blipFill>
          <a:blip r:embed="rId1" cstate="screen"/>
          <a:stretch>
            <a:fillRect/>
          </a:stretch>
        </p:blipFill>
        <p:spPr>
          <a:xfrm>
            <a:off x="206174" y="337423"/>
            <a:ext cx="539115" cy="256699"/>
          </a:xfrm>
          <a:prstGeom prst="rect">
            <a:avLst/>
          </a:prstGeom>
        </p:spPr>
      </p:pic>
      <p:sp>
        <p:nvSpPr>
          <p:cNvPr id="3" name="13"/>
          <p:cNvSpPr txBox="1"/>
          <p:nvPr/>
        </p:nvSpPr>
        <p:spPr>
          <a:xfrm>
            <a:off x="772694" y="200314"/>
            <a:ext cx="3799306" cy="553998"/>
          </a:xfrm>
          <a:prstGeom prst="rect">
            <a:avLst/>
          </a:prstGeom>
          <a:noFill/>
        </p:spPr>
        <p:txBody>
          <a:bodyPr wrap="square" rtlCol="0">
            <a:spAutoFit/>
          </a:bodyPr>
          <a:lstStyle/>
          <a:p>
            <a:pPr algn="l" fontAlgn="auto">
              <a:lnSpc>
                <a:spcPct val="100000"/>
              </a:lnSpc>
            </a:pPr>
            <a:r>
              <a:rPr lang="en-US" altLang="zh-CN" sz="3000" b="1" dirty="0">
                <a:solidFill>
                  <a:schemeClr val="tx1">
                    <a:lumMod val="65000"/>
                    <a:lumOff val="35000"/>
                  </a:schemeClr>
                </a:solidFill>
                <a:latin typeface="Times New Roman" panose="02020603050405020304" pitchFamily="18" charset="0"/>
                <a:cs typeface="Times New Roman" panose="02020603050405020304" pitchFamily="18" charset="0"/>
                <a:sym typeface="+mn-lt"/>
              </a:rPr>
              <a:t>GIẢI NGHĨA TỪ</a:t>
            </a:r>
            <a:endParaRPr lang="zh-CN" altLang="en-US" sz="2400" b="1" dirty="0">
              <a:solidFill>
                <a:srgbClr val="65AA81"/>
              </a:solidFill>
              <a:latin typeface="Times New Roman" panose="02020603050405020304" pitchFamily="18" charset="0"/>
              <a:cs typeface="Times New Roman" panose="02020603050405020304" pitchFamily="18" charset="0"/>
              <a:sym typeface="+mn-lt"/>
            </a:endParaRPr>
          </a:p>
        </p:txBody>
      </p:sp>
      <p:grpSp>
        <p:nvGrpSpPr>
          <p:cNvPr id="4" name="16"/>
          <p:cNvGrpSpPr/>
          <p:nvPr/>
        </p:nvGrpSpPr>
        <p:grpSpPr>
          <a:xfrm>
            <a:off x="710785" y="1274010"/>
            <a:ext cx="734378" cy="593408"/>
            <a:chOff x="3123" y="2798"/>
            <a:chExt cx="1542" cy="1246"/>
          </a:xfrm>
        </p:grpSpPr>
        <p:sp>
          <p:nvSpPr>
            <p:cNvPr id="5" name="14"/>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cs typeface="+mn-ea"/>
                  <a:sym typeface="+mn-lt"/>
                </a:rPr>
                <a:t>1</a:t>
              </a:r>
              <a:endParaRPr lang="en-US" altLang="zh-CN" sz="1500" b="1">
                <a:cs typeface="+mn-ea"/>
                <a:sym typeface="+mn-lt"/>
              </a:endParaRPr>
            </a:p>
          </p:txBody>
        </p:sp>
        <p:sp>
          <p:nvSpPr>
            <p:cNvPr id="6" name="15"/>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grpSp>
        <p:nvGrpSpPr>
          <p:cNvPr id="7" name="17"/>
          <p:cNvGrpSpPr/>
          <p:nvPr/>
        </p:nvGrpSpPr>
        <p:grpSpPr>
          <a:xfrm>
            <a:off x="710785" y="2366222"/>
            <a:ext cx="734378" cy="593408"/>
            <a:chOff x="3123" y="2798"/>
            <a:chExt cx="1542" cy="1246"/>
          </a:xfrm>
        </p:grpSpPr>
        <p:sp>
          <p:nvSpPr>
            <p:cNvPr id="8" name="18"/>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cs typeface="+mn-ea"/>
                  <a:sym typeface="+mn-lt"/>
                </a:rPr>
                <a:t>2</a:t>
              </a:r>
              <a:endParaRPr lang="en-US" altLang="zh-CN" sz="1500" b="1">
                <a:cs typeface="+mn-ea"/>
                <a:sym typeface="+mn-lt"/>
              </a:endParaRPr>
            </a:p>
          </p:txBody>
        </p:sp>
        <p:sp>
          <p:nvSpPr>
            <p:cNvPr id="9" name="19"/>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grpSp>
        <p:nvGrpSpPr>
          <p:cNvPr id="10" name="20"/>
          <p:cNvGrpSpPr/>
          <p:nvPr/>
        </p:nvGrpSpPr>
        <p:grpSpPr>
          <a:xfrm>
            <a:off x="710785" y="3463764"/>
            <a:ext cx="734378" cy="593408"/>
            <a:chOff x="3123" y="2798"/>
            <a:chExt cx="1542" cy="1246"/>
          </a:xfrm>
        </p:grpSpPr>
        <p:sp>
          <p:nvSpPr>
            <p:cNvPr id="11" name="21"/>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a:cs typeface="+mn-ea"/>
                  <a:sym typeface="+mn-lt"/>
                </a:rPr>
                <a:t>3</a:t>
              </a:r>
              <a:endParaRPr lang="en-US" altLang="zh-CN" sz="1500" b="1">
                <a:cs typeface="+mn-ea"/>
                <a:sym typeface="+mn-lt"/>
              </a:endParaRPr>
            </a:p>
          </p:txBody>
        </p:sp>
        <p:sp>
          <p:nvSpPr>
            <p:cNvPr id="12" name="22"/>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cxnSp>
        <p:nvCxnSpPr>
          <p:cNvPr id="13" name="2"/>
          <p:cNvCxnSpPr/>
          <p:nvPr/>
        </p:nvCxnSpPr>
        <p:spPr>
          <a:xfrm flipV="1">
            <a:off x="1148460" y="1873133"/>
            <a:ext cx="6041231" cy="5715"/>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cxnSp>
        <p:nvCxnSpPr>
          <p:cNvPr id="14" name="27"/>
          <p:cNvCxnSpPr/>
          <p:nvPr/>
        </p:nvCxnSpPr>
        <p:spPr>
          <a:xfrm flipV="1">
            <a:off x="1148460" y="2953915"/>
            <a:ext cx="6041231" cy="5715"/>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cxnSp>
        <p:nvCxnSpPr>
          <p:cNvPr id="15" name="28"/>
          <p:cNvCxnSpPr/>
          <p:nvPr/>
        </p:nvCxnSpPr>
        <p:spPr>
          <a:xfrm flipV="1">
            <a:off x="1148460" y="4051457"/>
            <a:ext cx="6041231" cy="5715"/>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sp>
        <p:nvSpPr>
          <p:cNvPr id="16" name="30"/>
          <p:cNvSpPr txBox="1"/>
          <p:nvPr/>
        </p:nvSpPr>
        <p:spPr>
          <a:xfrm>
            <a:off x="1489433" y="775480"/>
            <a:ext cx="7241637" cy="1154162"/>
          </a:xfrm>
          <a:prstGeom prst="rect">
            <a:avLst/>
          </a:prstGeom>
          <a:noFill/>
        </p:spPr>
        <p:txBody>
          <a:bodyPr wrap="square" rtlCol="0">
            <a:spAutoFit/>
          </a:bodyPr>
          <a:lstStyle/>
          <a:p>
            <a:pPr algn="just" fontAlgn="auto"/>
            <a:r>
              <a:rPr lang="vi-VN" sz="2700" dirty="0">
                <a:solidFill>
                  <a:srgbClr val="3B9185"/>
                </a:solidFill>
                <a:latin typeface="+mj-lt"/>
                <a:ea typeface="Arial-Rounded" panose="020B0500000000000000" pitchFamily="34" charset="0"/>
                <a:cs typeface="Arial-Rounded" panose="020B0500000000000000" pitchFamily="34" charset="0"/>
              </a:rPr>
              <a:t>đồng phục</a:t>
            </a:r>
            <a:r>
              <a:rPr lang="vi-VN" sz="2100" dirty="0">
                <a:latin typeface="+mj-lt"/>
                <a:ea typeface="Arial-Rounded" panose="020B0500000000000000" pitchFamily="34" charset="0"/>
                <a:cs typeface="Arial-Rounded" panose="020B0500000000000000" pitchFamily="34" charset="0"/>
              </a:rPr>
              <a:t>: quần áo được may hàng loạt cùng một kiểu dáng, cùng một màu sắc theo quy định của một trường học, cơ quan, tổ chức. </a:t>
            </a:r>
            <a:endParaRPr lang="zh-CN" altLang="en-US" sz="1500" dirty="0">
              <a:solidFill>
                <a:schemeClr val="tx1">
                  <a:lumMod val="65000"/>
                  <a:lumOff val="35000"/>
                </a:schemeClr>
              </a:solidFill>
              <a:latin typeface="+mj-lt"/>
              <a:ea typeface="Arial-Rounded" panose="020B0500000000000000" pitchFamily="34" charset="0"/>
              <a:cs typeface="Arial-Rounded" panose="020B0500000000000000" pitchFamily="34" charset="0"/>
              <a:sym typeface="+mn-lt"/>
            </a:endParaRPr>
          </a:p>
        </p:txBody>
      </p:sp>
      <p:sp>
        <p:nvSpPr>
          <p:cNvPr id="17" name="31"/>
          <p:cNvSpPr txBox="1"/>
          <p:nvPr/>
        </p:nvSpPr>
        <p:spPr>
          <a:xfrm>
            <a:off x="1542080" y="2344125"/>
            <a:ext cx="7047803" cy="640945"/>
          </a:xfrm>
          <a:prstGeom prst="rect">
            <a:avLst/>
          </a:prstGeom>
          <a:noFill/>
        </p:spPr>
        <p:txBody>
          <a:bodyPr wrap="square" rtlCol="0">
            <a:spAutoFit/>
          </a:bodyPr>
          <a:lstStyle/>
          <a:p>
            <a:pPr fontAlgn="auto">
              <a:lnSpc>
                <a:spcPct val="150000"/>
              </a:lnSpc>
            </a:pPr>
            <a:r>
              <a:rPr lang="vi-VN" sz="2700" dirty="0">
                <a:solidFill>
                  <a:srgbClr val="3B9185"/>
                </a:solidFill>
                <a:latin typeface="+mj-lt"/>
                <a:ea typeface="Arial-Rounded" panose="020B0500000000000000" pitchFamily="34" charset="0"/>
                <a:cs typeface="Arial-Rounded" panose="020B0500000000000000" pitchFamily="34" charset="0"/>
              </a:rPr>
              <a:t>hãnh diện</a:t>
            </a:r>
            <a:r>
              <a:rPr lang="vi-VN" sz="2100" dirty="0">
                <a:latin typeface="+mj-lt"/>
                <a:ea typeface="Arial-Rounded" panose="020B0500000000000000" pitchFamily="34" charset="0"/>
                <a:cs typeface="Arial-Rounded" panose="020B0500000000000000" pitchFamily="34" charset="0"/>
              </a:rPr>
              <a:t>: vui sướng và tự hào. </a:t>
            </a:r>
            <a:endParaRPr lang="zh-CN" altLang="en-US" sz="1500" dirty="0">
              <a:solidFill>
                <a:schemeClr val="tx1">
                  <a:lumMod val="65000"/>
                  <a:lumOff val="35000"/>
                </a:schemeClr>
              </a:solidFill>
              <a:latin typeface="+mj-lt"/>
              <a:ea typeface="Arial-Rounded" panose="020B0500000000000000" pitchFamily="34" charset="0"/>
              <a:cs typeface="Arial-Rounded" panose="020B0500000000000000" pitchFamily="34" charset="0"/>
              <a:sym typeface="+mn-lt"/>
            </a:endParaRPr>
          </a:p>
        </p:txBody>
      </p:sp>
      <p:sp>
        <p:nvSpPr>
          <p:cNvPr id="18" name="33"/>
          <p:cNvSpPr txBox="1"/>
          <p:nvPr/>
        </p:nvSpPr>
        <p:spPr>
          <a:xfrm>
            <a:off x="1533703" y="3275178"/>
            <a:ext cx="7153097" cy="830997"/>
          </a:xfrm>
          <a:prstGeom prst="rect">
            <a:avLst/>
          </a:prstGeom>
          <a:noFill/>
        </p:spPr>
        <p:txBody>
          <a:bodyPr wrap="square" rtlCol="0">
            <a:spAutoFit/>
          </a:bodyPr>
          <a:lstStyle/>
          <a:p>
            <a:pPr algn="just" fontAlgn="auto"/>
            <a:r>
              <a:rPr lang="vi-VN" sz="2700" dirty="0">
                <a:solidFill>
                  <a:srgbClr val="3B9185"/>
                </a:solidFill>
                <a:latin typeface="+mj-lt"/>
                <a:ea typeface="Arial-Rounded" panose="020B0500000000000000" pitchFamily="34" charset="0"/>
                <a:cs typeface="Arial-Rounded" panose="020B0500000000000000" pitchFamily="34" charset="0"/>
              </a:rPr>
              <a:t>chững chạc</a:t>
            </a:r>
            <a:r>
              <a:rPr lang="vi-VN" sz="2100" dirty="0">
                <a:latin typeface="+mj-lt"/>
                <a:ea typeface="Arial-Rounded" panose="020B0500000000000000" pitchFamily="34" charset="0"/>
                <a:cs typeface="Arial-Rounded" panose="020B0500000000000000" pitchFamily="34" charset="0"/>
              </a:rPr>
              <a:t>: đàng hoàng, ở đây ý nói: có cử chỉ và hành động giống như người lớn.</a:t>
            </a:r>
            <a:endParaRPr lang="zh-CN" altLang="en-US" sz="1500" dirty="0">
              <a:solidFill>
                <a:schemeClr val="tx1">
                  <a:lumMod val="65000"/>
                  <a:lumOff val="35000"/>
                </a:schemeClr>
              </a:solidFill>
              <a:latin typeface="+mj-lt"/>
              <a:ea typeface="Arial-Rounded" panose="020B0500000000000000" pitchFamily="34" charset="0"/>
              <a:cs typeface="Arial-Rounded" panose="020B0500000000000000"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000" fill="hold"/>
                                        <p:tgtEl>
                                          <p:spTgt spid="10"/>
                                        </p:tgtEl>
                                        <p:attrNameLst>
                                          <p:attrName>ppt_x</p:attrName>
                                        </p:attrNameLst>
                                      </p:cBhvr>
                                      <p:tavLst>
                                        <p:tav tm="0">
                                          <p:val>
                                            <p:strVal val="#ppt_x"/>
                                          </p:val>
                                        </p:tav>
                                        <p:tav tm="100000">
                                          <p:val>
                                            <p:strVal val="#ppt_x"/>
                                          </p:val>
                                        </p:tav>
                                      </p:tavLst>
                                    </p:anim>
                                    <p:anim calcmode="lin" valueType="num">
                                      <p:cBhvr additive="base">
                                        <p:cTn id="45" dur="10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1000"/>
                                        <p:tgtEl>
                                          <p:spTgt spid="1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p:cNvSpPr/>
          <p:nvPr/>
        </p:nvSpPr>
        <p:spPr>
          <a:xfrm>
            <a:off x="853076" y="262832"/>
            <a:ext cx="2950586" cy="461665"/>
          </a:xfrm>
          <a:prstGeom prst="rect">
            <a:avLst/>
          </a:prstGeom>
        </p:spPr>
        <p:txBody>
          <a:bodyPr wrap="square">
            <a:spAutoFit/>
          </a:bodyPr>
          <a:lstStyle/>
          <a:p>
            <a:r>
              <a:rPr lang="en-US" altLang="zh-CN" sz="2400" dirty="0">
                <a:solidFill>
                  <a:srgbClr val="3B9185"/>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ĐỌC VĂN BẢN</a:t>
            </a:r>
            <a:endParaRPr lang="zh-CN" altLang="en-US" sz="2400" dirty="0">
              <a:solidFill>
                <a:srgbClr val="3B9185"/>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5" name="Oval 4"/>
          <p:cNvSpPr/>
          <p:nvPr/>
        </p:nvSpPr>
        <p:spPr>
          <a:xfrm>
            <a:off x="191578" y="188373"/>
            <a:ext cx="647979" cy="612440"/>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sz="1050" dirty="0">
              <a:solidFill>
                <a:srgbClr val="0070C0"/>
              </a:solidFill>
            </a:endParaRPr>
          </a:p>
        </p:txBody>
      </p:sp>
      <p:sp>
        <p:nvSpPr>
          <p:cNvPr id="6" name="Rectangle 5"/>
          <p:cNvSpPr/>
          <p:nvPr/>
        </p:nvSpPr>
        <p:spPr>
          <a:xfrm>
            <a:off x="291643" y="101249"/>
            <a:ext cx="422910" cy="760730"/>
          </a:xfrm>
          <a:prstGeom prst="rect">
            <a:avLst/>
          </a:prstGeom>
          <a:noFill/>
        </p:spPr>
        <p:txBody>
          <a:bodyPr wrap="none" lIns="68580" tIns="34290" rIns="68580" bIns="34290">
            <a:spAutoFit/>
          </a:bodyPr>
          <a:lstStyle/>
          <a:p>
            <a:pPr algn="ctr"/>
            <a:r>
              <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l="45" r="45"/>
          <a:stretch>
            <a:fillRect/>
          </a:stretch>
        </p:blipFill>
        <p:spPr>
          <a:xfrm>
            <a:off x="6767768" y="535187"/>
            <a:ext cx="2184655" cy="4015977"/>
          </a:xfrm>
          <a:prstGeom prst="rect">
            <a:avLst/>
          </a:prstGeom>
        </p:spPr>
      </p:pic>
      <p:sp>
        <p:nvSpPr>
          <p:cNvPr id="8" name="Rectangle 7"/>
          <p:cNvSpPr/>
          <p:nvPr/>
        </p:nvSpPr>
        <p:spPr>
          <a:xfrm>
            <a:off x="191578" y="671253"/>
            <a:ext cx="6922424" cy="4143442"/>
          </a:xfrm>
          <a:prstGeom prst="rect">
            <a:avLst/>
          </a:prstGeom>
        </p:spPr>
        <p:txBody>
          <a:bodyPr wrap="square">
            <a:spAutoFit/>
          </a:bodyPr>
          <a:lstStyle/>
          <a:p>
            <a:pPr algn="ctr"/>
            <a:r>
              <a:rPr lang="en-US" altLang="zh-CN" sz="27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Tôi là học sinh lớp 1</a:t>
            </a:r>
            <a:endParaRPr lang="en-US" altLang="zh-CN" sz="27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625" dirty="0">
                <a:latin typeface="Times New Roman" panose="02020603050405020304" pitchFamily="18" charset="0"/>
                <a:ea typeface="Arial-Rounded" panose="020B0500000000000000" pitchFamily="34" charset="-93"/>
                <a:cs typeface="Times New Roman" panose="02020603050405020304" pitchFamily="18" charset="0"/>
                <a:sym typeface="+mn-lt"/>
              </a:rPr>
              <a:t>	Tôi tên là Nam, học sinh lớp 1A, Trường Tiểu học Lê Quý Đôn. Ngày đầu đi học, mặc bộ đồng phục của trường, tôi </a:t>
            </a:r>
            <a:r>
              <a:rPr lang="en-US" altLang="zh-CN" sz="2625" b="1" dirty="0">
                <a:solidFill>
                  <a:srgbClr val="3B9185"/>
                </a:solidFill>
                <a:latin typeface="Times New Roman" panose="02020603050405020304" pitchFamily="18" charset="0"/>
                <a:ea typeface="Arial-Rounded" panose="020B0500000000000000" pitchFamily="34" charset="-93"/>
                <a:cs typeface="Times New Roman" panose="02020603050405020304" pitchFamily="18" charset="0"/>
                <a:sym typeface="+mn-lt"/>
              </a:rPr>
              <a:t>hãnh diện </a:t>
            </a:r>
            <a:r>
              <a:rPr lang="en-US" altLang="zh-CN" sz="2625" dirty="0">
                <a:latin typeface="Times New Roman" panose="02020603050405020304" pitchFamily="18" charset="0"/>
                <a:ea typeface="Arial-Rounded" panose="020B0500000000000000" pitchFamily="34" charset="-93"/>
                <a:cs typeface="Times New Roman" panose="02020603050405020304" pitchFamily="18" charset="0"/>
                <a:sym typeface="+mn-lt"/>
              </a:rPr>
              <a:t>lắm.</a:t>
            </a:r>
            <a:endParaRPr lang="en-US" altLang="zh-CN" sz="2625"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625" dirty="0">
                <a:latin typeface="Times New Roman" panose="02020603050405020304" pitchFamily="18" charset="0"/>
                <a:ea typeface="Arial-Rounded" panose="020B0500000000000000" pitchFamily="34" charset="-93"/>
                <a:cs typeface="Times New Roman" panose="02020603050405020304" pitchFamily="18" charset="0"/>
                <a:sym typeface="+mn-lt"/>
              </a:rPr>
              <a:t>	Hồi đầu năm học, tôi mới học chữ cái.  Thế mà bây giờ, tôi đã đọc được </a:t>
            </a:r>
            <a:r>
              <a:rPr lang="en-US" altLang="zh-CN" sz="2625" b="1" dirty="0">
                <a:solidFill>
                  <a:srgbClr val="3B9185"/>
                </a:solidFill>
                <a:latin typeface="Times New Roman" panose="02020603050405020304" pitchFamily="18" charset="0"/>
                <a:ea typeface="Arial-Rounded" panose="020B0500000000000000" pitchFamily="34" charset="-93"/>
                <a:cs typeface="Times New Roman" panose="02020603050405020304" pitchFamily="18" charset="0"/>
                <a:sym typeface="+mn-lt"/>
              </a:rPr>
              <a:t>truyện tranh</a:t>
            </a:r>
            <a:r>
              <a:rPr lang="en-US" altLang="zh-CN" sz="2625" dirty="0">
                <a:latin typeface="Times New Roman" panose="02020603050405020304" pitchFamily="18" charset="0"/>
                <a:ea typeface="Arial-Rounded" panose="020B0500000000000000" pitchFamily="34" charset="-93"/>
                <a:cs typeface="Times New Roman" panose="02020603050405020304" pitchFamily="18" charset="0"/>
                <a:sym typeface="+mn-lt"/>
              </a:rPr>
              <a:t>. Tôi còn biết làm toán nữa. Tôi có thêm nhiều bạn mới.</a:t>
            </a:r>
            <a:endParaRPr lang="en-US" altLang="zh-CN" sz="2625"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625" dirty="0">
                <a:latin typeface="Times New Roman" panose="02020603050405020304" pitchFamily="18" charset="0"/>
                <a:ea typeface="Arial-Rounded" panose="020B0500000000000000" pitchFamily="34" charset="-93"/>
                <a:cs typeface="Times New Roman" panose="02020603050405020304" pitchFamily="18" charset="0"/>
                <a:sym typeface="+mn-lt"/>
              </a:rPr>
              <a:t>	Ai cũng bảo từ khi đi học, tôi </a:t>
            </a:r>
            <a:r>
              <a:rPr lang="en-US" altLang="zh-CN" sz="2625" b="1" dirty="0">
                <a:solidFill>
                  <a:srgbClr val="3B9185"/>
                </a:solidFill>
                <a:latin typeface="Times New Roman" panose="02020603050405020304" pitchFamily="18" charset="0"/>
                <a:ea typeface="Arial-Rounded" panose="020B0500000000000000" pitchFamily="34" charset="-93"/>
                <a:cs typeface="Times New Roman" panose="02020603050405020304" pitchFamily="18" charset="0"/>
                <a:sym typeface="+mn-lt"/>
              </a:rPr>
              <a:t>chững chạc </a:t>
            </a:r>
            <a:r>
              <a:rPr lang="en-US" altLang="zh-CN" sz="2625" dirty="0">
                <a:latin typeface="Times New Roman" panose="02020603050405020304" pitchFamily="18" charset="0"/>
                <a:ea typeface="Arial-Rounded" panose="020B0500000000000000" pitchFamily="34" charset="-93"/>
                <a:cs typeface="Times New Roman" panose="02020603050405020304" pitchFamily="18" charset="0"/>
                <a:sym typeface="+mn-lt"/>
              </a:rPr>
              <a:t>hẳn lên.</a:t>
            </a:r>
            <a:endParaRPr lang="en-US" altLang="zh-CN" sz="2625"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625" dirty="0">
                <a:latin typeface="Arial-Rounded" panose="020B0500000000000000" pitchFamily="34" charset="-93"/>
                <a:ea typeface="Arial-Rounded" panose="020B0500000000000000" pitchFamily="34" charset="-93"/>
                <a:cs typeface="Arial-Rounded" panose="020B0500000000000000" pitchFamily="34" charset="-93"/>
                <a:sym typeface="+mn-lt"/>
              </a:rPr>
              <a:t>					(Trung Sơn)                                 </a:t>
            </a:r>
            <a:endParaRPr lang="zh-CN" altLang="en-US" sz="2625"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17" presetClass="entr" presetSubtype="10" fill="hold" grpId="0" nodeType="withEffect">
                                  <p:stCondLst>
                                    <p:cond delay="175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nvSpPr>
        <p:spPr>
          <a:xfrm>
            <a:off x="3353611" y="1691195"/>
            <a:ext cx="4514850" cy="736997"/>
          </a:xfrm>
          <a:prstGeom prst="rect">
            <a:avLst/>
          </a:prstGeom>
          <a:no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050" b="1" dirty="0" err="1">
                <a:solidFill>
                  <a:srgbClr val="002060"/>
                </a:solidFill>
                <a:latin typeface="Times New Roman" panose="02020603050405020304" pitchFamily="18" charset="0"/>
                <a:cs typeface="Times New Roman" panose="02020603050405020304" pitchFamily="18" charset="0"/>
              </a:rPr>
              <a:t>Củng</a:t>
            </a:r>
            <a:r>
              <a:rPr lang="en-US" sz="4050" b="1" dirty="0">
                <a:solidFill>
                  <a:srgbClr val="002060"/>
                </a:solidFill>
                <a:latin typeface="Times New Roman" panose="02020603050405020304" pitchFamily="18" charset="0"/>
                <a:cs typeface="Times New Roman" panose="02020603050405020304" pitchFamily="18" charset="0"/>
              </a:rPr>
              <a:t> </a:t>
            </a:r>
            <a:r>
              <a:rPr lang="en-US" sz="4050" b="1" dirty="0" err="1">
                <a:solidFill>
                  <a:srgbClr val="002060"/>
                </a:solidFill>
                <a:latin typeface="Times New Roman" panose="02020603050405020304" pitchFamily="18" charset="0"/>
                <a:cs typeface="Times New Roman" panose="02020603050405020304" pitchFamily="18" charset="0"/>
              </a:rPr>
              <a:t>cố</a:t>
            </a:r>
            <a:r>
              <a:rPr lang="en-US" sz="4050" b="1" dirty="0">
                <a:solidFill>
                  <a:srgbClr val="002060"/>
                </a:solidFill>
                <a:latin typeface="Times New Roman" panose="02020603050405020304" pitchFamily="18" charset="0"/>
                <a:cs typeface="Times New Roman" panose="02020603050405020304" pitchFamily="18" charset="0"/>
              </a:rPr>
              <a:t> </a:t>
            </a:r>
            <a:endParaRPr lang="en-US" sz="405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1"/>
          <a:stretch>
            <a:fillRect/>
          </a:stretch>
        </p:blipFill>
        <p:spPr>
          <a:xfrm>
            <a:off x="-1483" y="162001"/>
            <a:ext cx="9115085" cy="5028893"/>
          </a:xfrm>
          <a:prstGeom prst="rect">
            <a:avLst/>
          </a:prstGeom>
          <a:noFill/>
          <a:ln w="9525">
            <a:noFill/>
          </a:ln>
        </p:spPr>
      </p:pic>
      <p:pic>
        <p:nvPicPr>
          <p:cNvPr id="39941" name="图片 39940" descr="1-48"/>
          <p:cNvPicPr>
            <a:picLocks noChangeAspect="1"/>
          </p:cNvPicPr>
          <p:nvPr/>
        </p:nvPicPr>
        <p:blipFill>
          <a:blip r:embed="rId2"/>
          <a:stretch>
            <a:fillRect/>
          </a:stretch>
        </p:blipFill>
        <p:spPr>
          <a:xfrm>
            <a:off x="-743410" y="3158138"/>
            <a:ext cx="3695841" cy="2154255"/>
          </a:xfrm>
          <a:prstGeom prst="rect">
            <a:avLst/>
          </a:prstGeom>
          <a:noFill/>
          <a:ln w="9525">
            <a:noFill/>
          </a:ln>
        </p:spPr>
      </p:pic>
      <p:pic>
        <p:nvPicPr>
          <p:cNvPr id="39943" name="图片 39942" descr="15"/>
          <p:cNvPicPr>
            <a:picLocks noChangeAspect="1"/>
          </p:cNvPicPr>
          <p:nvPr/>
        </p:nvPicPr>
        <p:blipFill>
          <a:blip r:embed="rId3"/>
          <a:stretch>
            <a:fillRect/>
          </a:stretch>
        </p:blipFill>
        <p:spPr>
          <a:xfrm>
            <a:off x="2623692" y="294695"/>
            <a:ext cx="3896617" cy="5081458"/>
          </a:xfrm>
          <a:prstGeom prst="rect">
            <a:avLst/>
          </a:prstGeom>
          <a:noFill/>
          <a:ln w="9525">
            <a:noFill/>
          </a:ln>
        </p:spPr>
      </p:pic>
      <p:sp>
        <p:nvSpPr>
          <p:cNvPr id="3" name="TextBox 2"/>
          <p:cNvSpPr txBox="1"/>
          <p:nvPr/>
        </p:nvSpPr>
        <p:spPr>
          <a:xfrm>
            <a:off x="3602114" y="1518082"/>
            <a:ext cx="2183907" cy="1015663"/>
          </a:xfrm>
          <a:prstGeom prst="rect">
            <a:avLst/>
          </a:prstGeom>
          <a:noFill/>
        </p:spPr>
        <p:txBody>
          <a:bodyPr wrap="square" rtlCol="0">
            <a:spAutoFit/>
          </a:bodyPr>
          <a:lstStyle/>
          <a:p>
            <a:pPr defTabSz="685800">
              <a:buClrTx/>
              <a:defRPr/>
            </a:pPr>
            <a:r>
              <a:rPr lang="en-US" sz="6000" kern="1200" dirty="0" err="1">
                <a:latin typeface="Times New Roman" panose="02020603050405020304" pitchFamily="18" charset="0"/>
                <a:ea typeface="SimSun" panose="02010600030101010101" pitchFamily="2" charset="-122"/>
                <a:cs typeface="Times New Roman" panose="02020603050405020304" pitchFamily="18" charset="0"/>
              </a:rPr>
              <a:t>Tiết</a:t>
            </a:r>
            <a:r>
              <a:rPr lang="en-US" sz="6000" kern="1200" dirty="0">
                <a:latin typeface="Times New Roman" panose="02020603050405020304" pitchFamily="18" charset="0"/>
                <a:ea typeface="SimSun" panose="02010600030101010101" pitchFamily="2" charset="-122"/>
                <a:cs typeface="Times New Roman" panose="02020603050405020304" pitchFamily="18" charset="0"/>
              </a:rPr>
              <a:t> 1</a:t>
            </a:r>
            <a:endParaRPr lang="en-US" sz="6000" kern="12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p:cNvGrpSpPr/>
          <p:nvPr/>
        </p:nvGrpSpPr>
        <p:grpSpPr>
          <a:xfrm>
            <a:off x="3337192" y="676103"/>
            <a:ext cx="2469616" cy="2324830"/>
            <a:chOff x="7949" y="1421"/>
            <a:chExt cx="3256" cy="3065"/>
          </a:xfrm>
        </p:grpSpPr>
        <p:sp>
          <p:nvSpPr>
            <p:cNvPr id="8" name="4"/>
            <p:cNvSpPr/>
            <p:nvPr/>
          </p:nvSpPr>
          <p:spPr>
            <a:xfrm>
              <a:off x="8210" y="1421"/>
              <a:ext cx="2777" cy="2777"/>
            </a:xfrm>
            <a:prstGeom prst="ellipse">
              <a:avLst/>
            </a:prstGeom>
            <a:solidFill>
              <a:srgbClr val="3B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pic>
          <p:nvPicPr>
            <p:cNvPr id="9" name="1" descr="西瓜"/>
            <p:cNvPicPr>
              <a:picLocks noChangeAspect="1"/>
            </p:cNvPicPr>
            <p:nvPr/>
          </p:nvPicPr>
          <p:blipFill>
            <a:blip r:embed="rId1" cstate="screen"/>
            <a:stretch>
              <a:fillRect/>
            </a:stretch>
          </p:blipFill>
          <p:spPr>
            <a:xfrm>
              <a:off x="7949" y="2934"/>
              <a:ext cx="3256" cy="1552"/>
            </a:xfrm>
            <a:prstGeom prst="rect">
              <a:avLst/>
            </a:prstGeom>
          </p:spPr>
        </p:pic>
      </p:grpSp>
      <p:sp>
        <p:nvSpPr>
          <p:cNvPr id="10" name="7"/>
          <p:cNvSpPr txBox="1"/>
          <p:nvPr/>
        </p:nvSpPr>
        <p:spPr>
          <a:xfrm>
            <a:off x="3706776" y="923479"/>
            <a:ext cx="1730446" cy="923330"/>
          </a:xfrm>
          <a:prstGeom prst="rect">
            <a:avLst/>
          </a:prstGeom>
          <a:noFill/>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cs typeface="+mn-ea"/>
                <a:sym typeface="+mn-lt"/>
              </a:rPr>
              <a:t>01</a:t>
            </a:r>
            <a:endParaRPr lang="en-US" altLang="zh-CN" sz="5400" b="1" dirty="0">
              <a:solidFill>
                <a:schemeClr val="bg1"/>
              </a:solidFill>
              <a:effectLst>
                <a:outerShdw blurRad="38100" dist="38100" dir="2700000" algn="tl">
                  <a:srgbClr val="000000">
                    <a:alpha val="43137"/>
                  </a:srgbClr>
                </a:outerShdw>
              </a:effectLst>
              <a:cs typeface="+mn-ea"/>
              <a:sym typeface="+mn-lt"/>
            </a:endParaRPr>
          </a:p>
        </p:txBody>
      </p:sp>
      <p:sp>
        <p:nvSpPr>
          <p:cNvPr id="11" name="10"/>
          <p:cNvSpPr txBox="1"/>
          <p:nvPr/>
        </p:nvSpPr>
        <p:spPr>
          <a:xfrm>
            <a:off x="2440774" y="3076026"/>
            <a:ext cx="4614654" cy="854080"/>
          </a:xfrm>
          <a:prstGeom prst="rect">
            <a:avLst/>
          </a:prstGeom>
          <a:noFill/>
        </p:spPr>
        <p:txBody>
          <a:bodyPr wrap="square" rtlCol="0">
            <a:spAutoFit/>
          </a:bodyPr>
          <a:lstStyle/>
          <a:p>
            <a:pPr fontAlgn="auto">
              <a:lnSpc>
                <a:spcPct val="100000"/>
              </a:lnSpc>
            </a:pPr>
            <a:r>
              <a:rPr lang="en-US" altLang="zh-CN" sz="4950" b="1" dirty="0">
                <a:solidFill>
                  <a:srgbClr val="65AA81"/>
                </a:solidFill>
                <a:latin typeface="Times New Roman" panose="02020603050405020304" pitchFamily="18" charset="0"/>
                <a:cs typeface="Times New Roman" panose="02020603050405020304" pitchFamily="18" charset="0"/>
                <a:sym typeface="+mn-lt"/>
              </a:rPr>
              <a:t>KHỞI ĐỘNG</a:t>
            </a:r>
            <a:endParaRPr lang="zh-CN" altLang="en-US" sz="4950" b="1" dirty="0">
              <a:solidFill>
                <a:srgbClr val="65AA81"/>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47" presetClass="entr" presetSubtype="0" fill="hold" grpId="3"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11"/>
                                        </p:tgtEl>
                                        <p:attrNameLst>
                                          <p:attrName>fillcolor</p:attrName>
                                        </p:attrNameLst>
                                      </p:cBhvr>
                                      <p:tavLst>
                                        <p:tav tm="0">
                                          <p:val>
                                            <p:clrVal>
                                              <a:schemeClr val="accent2"/>
                                            </p:clrVal>
                                          </p:val>
                                        </p:tav>
                                        <p:tav tm="50000">
                                          <p:val>
                                            <p:clrVal>
                                              <a:schemeClr val="hlink"/>
                                            </p:clrVal>
                                          </p:val>
                                        </p:tav>
                                      </p:tavLst>
                                    </p:anim>
                                    <p:set>
                                      <p:cBhvr>
                                        <p:cTn id="19"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p:cNvSpPr/>
          <p:nvPr/>
        </p:nvSpPr>
        <p:spPr>
          <a:xfrm>
            <a:off x="1049352" y="310486"/>
            <a:ext cx="7518992" cy="1246495"/>
          </a:xfrm>
          <a:prstGeom prst="rect">
            <a:avLst/>
          </a:prstGeom>
        </p:spPr>
        <p:txBody>
          <a:bodyPr wrap="square">
            <a:spAutoFit/>
          </a:bodyPr>
          <a:lstStyle/>
          <a:p>
            <a:r>
              <a:rPr lang="en-US" altLang="zh-CN" sz="3750" dirty="0">
                <a:latin typeface="Times New Roman" panose="02020603050405020304" pitchFamily="18" charset="0"/>
                <a:ea typeface="Arial-Rounded" panose="020B0500000000000000" pitchFamily="34" charset="-93"/>
                <a:cs typeface="Times New Roman" panose="02020603050405020304" pitchFamily="18" charset="0"/>
                <a:sym typeface="+mn-lt"/>
              </a:rPr>
              <a:t>Từ khi đi học, em thích và không thích những gì?</a:t>
            </a:r>
            <a:endParaRPr lang="zh-CN" altLang="en-US" sz="375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grpSp>
        <p:nvGrpSpPr>
          <p:cNvPr id="6" name="Group 5"/>
          <p:cNvGrpSpPr/>
          <p:nvPr/>
        </p:nvGrpSpPr>
        <p:grpSpPr>
          <a:xfrm>
            <a:off x="319603" y="222629"/>
            <a:ext cx="647979" cy="760730"/>
            <a:chOff x="426137" y="296838"/>
            <a:chExt cx="863972" cy="1014307"/>
          </a:xfrm>
        </p:grpSpPr>
        <p:sp>
          <p:nvSpPr>
            <p:cNvPr id="3" name="Oval 2"/>
            <p:cNvSpPr/>
            <p:nvPr/>
          </p:nvSpPr>
          <p:spPr>
            <a:xfrm>
              <a:off x="426137" y="413003"/>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sz="1050" dirty="0">
                <a:solidFill>
                  <a:srgbClr val="0070C0"/>
                </a:solidFill>
              </a:endParaRPr>
            </a:p>
          </p:txBody>
        </p:sp>
        <p:sp>
          <p:nvSpPr>
            <p:cNvPr id="4" name="Rectangle 3"/>
            <p:cNvSpPr/>
            <p:nvPr/>
          </p:nvSpPr>
          <p:spPr>
            <a:xfrm>
              <a:off x="559557" y="296838"/>
              <a:ext cx="563880" cy="1014307"/>
            </a:xfrm>
            <a:prstGeom prst="rect">
              <a:avLst/>
            </a:prstGeom>
            <a:noFill/>
          </p:spPr>
          <p:txBody>
            <a:bodyPr wrap="none" lIns="68580" tIns="34290" rIns="68580" bIns="34290">
              <a:spAutoFit/>
            </a:bodyPr>
            <a:lstStyle/>
            <a:p>
              <a:pPr algn="ctr"/>
              <a:r>
                <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endPar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a:blip r:embed="rId1"/>
          <a:stretch>
            <a:fillRect/>
          </a:stretch>
        </p:blipFill>
        <p:spPr>
          <a:xfrm>
            <a:off x="1757419" y="1655770"/>
            <a:ext cx="5629162" cy="276402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p:cNvGrpSpPr/>
          <p:nvPr/>
        </p:nvGrpSpPr>
        <p:grpSpPr>
          <a:xfrm>
            <a:off x="3337192" y="676103"/>
            <a:ext cx="2469616" cy="2324830"/>
            <a:chOff x="7949" y="1421"/>
            <a:chExt cx="3256" cy="3065"/>
          </a:xfrm>
        </p:grpSpPr>
        <p:sp>
          <p:nvSpPr>
            <p:cNvPr id="8" name="4"/>
            <p:cNvSpPr/>
            <p:nvPr/>
          </p:nvSpPr>
          <p:spPr>
            <a:xfrm>
              <a:off x="8210" y="1421"/>
              <a:ext cx="2777" cy="2777"/>
            </a:xfrm>
            <a:prstGeom prst="ellipse">
              <a:avLst/>
            </a:prstGeom>
            <a:solidFill>
              <a:srgbClr val="3B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pic>
          <p:nvPicPr>
            <p:cNvPr id="9" name="1" descr="西瓜"/>
            <p:cNvPicPr>
              <a:picLocks noChangeAspect="1"/>
            </p:cNvPicPr>
            <p:nvPr/>
          </p:nvPicPr>
          <p:blipFill>
            <a:blip r:embed="rId1" cstate="screen"/>
            <a:stretch>
              <a:fillRect/>
            </a:stretch>
          </p:blipFill>
          <p:spPr>
            <a:xfrm>
              <a:off x="7949" y="2934"/>
              <a:ext cx="3256" cy="1552"/>
            </a:xfrm>
            <a:prstGeom prst="rect">
              <a:avLst/>
            </a:prstGeom>
          </p:spPr>
        </p:pic>
      </p:grpSp>
      <p:sp>
        <p:nvSpPr>
          <p:cNvPr id="10" name="7"/>
          <p:cNvSpPr txBox="1"/>
          <p:nvPr/>
        </p:nvSpPr>
        <p:spPr>
          <a:xfrm>
            <a:off x="3706776" y="923479"/>
            <a:ext cx="1730446" cy="923330"/>
          </a:xfrm>
          <a:prstGeom prst="rect">
            <a:avLst/>
          </a:prstGeom>
          <a:noFill/>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cs typeface="+mn-ea"/>
                <a:sym typeface="+mn-lt"/>
              </a:rPr>
              <a:t>02</a:t>
            </a:r>
            <a:endParaRPr lang="en-US" altLang="zh-CN" sz="5400" b="1" dirty="0">
              <a:solidFill>
                <a:schemeClr val="bg1"/>
              </a:solidFill>
              <a:effectLst>
                <a:outerShdw blurRad="38100" dist="38100" dir="2700000" algn="tl">
                  <a:srgbClr val="000000">
                    <a:alpha val="43137"/>
                  </a:srgbClr>
                </a:outerShdw>
              </a:effectLst>
              <a:cs typeface="+mn-ea"/>
              <a:sym typeface="+mn-lt"/>
            </a:endParaRPr>
          </a:p>
        </p:txBody>
      </p:sp>
      <p:sp>
        <p:nvSpPr>
          <p:cNvPr id="11" name="10"/>
          <p:cNvSpPr txBox="1"/>
          <p:nvPr/>
        </p:nvSpPr>
        <p:spPr>
          <a:xfrm>
            <a:off x="3394371" y="3000933"/>
            <a:ext cx="3103706" cy="1419619"/>
          </a:xfrm>
          <a:prstGeom prst="rect">
            <a:avLst/>
          </a:prstGeom>
          <a:noFill/>
        </p:spPr>
        <p:txBody>
          <a:bodyPr wrap="square" rtlCol="0">
            <a:spAutoFit/>
          </a:bodyPr>
          <a:lstStyle/>
          <a:p>
            <a:pPr fontAlgn="auto">
              <a:lnSpc>
                <a:spcPct val="100000"/>
              </a:lnSpc>
            </a:pPr>
            <a:r>
              <a:rPr lang="en-US" altLang="zh-CN" sz="8625" b="1" dirty="0">
                <a:solidFill>
                  <a:srgbClr val="65AA81"/>
                </a:solidFill>
                <a:latin typeface="Times New Roman" panose="02020603050405020304" pitchFamily="18" charset="0"/>
                <a:cs typeface="Times New Roman" panose="02020603050405020304" pitchFamily="18" charset="0"/>
                <a:sym typeface="+mn-lt"/>
              </a:rPr>
              <a:t>ĐỌC</a:t>
            </a:r>
            <a:endParaRPr lang="zh-CN" altLang="en-US" sz="8625" b="1" dirty="0">
              <a:solidFill>
                <a:srgbClr val="65AA81"/>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47" presetClass="entr" presetSubtype="0" fill="hold" grpId="3"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11"/>
                                        </p:tgtEl>
                                        <p:attrNameLst>
                                          <p:attrName>fillcolor</p:attrName>
                                        </p:attrNameLst>
                                      </p:cBhvr>
                                      <p:tavLst>
                                        <p:tav tm="0">
                                          <p:val>
                                            <p:clrVal>
                                              <a:schemeClr val="accent2"/>
                                            </p:clrVal>
                                          </p:val>
                                        </p:tav>
                                        <p:tav tm="50000">
                                          <p:val>
                                            <p:clrVal>
                                              <a:schemeClr val="hlink"/>
                                            </p:clrVal>
                                          </p:val>
                                        </p:tav>
                                      </p:tavLst>
                                    </p:anim>
                                    <p:set>
                                      <p:cBhvr>
                                        <p:cTn id="19"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l="45" r="45"/>
          <a:stretch>
            <a:fillRect/>
          </a:stretch>
        </p:blipFill>
        <p:spPr>
          <a:xfrm>
            <a:off x="7091464" y="530806"/>
            <a:ext cx="2184655" cy="4015977"/>
          </a:xfrm>
          <a:prstGeom prst="rect">
            <a:avLst/>
          </a:prstGeom>
        </p:spPr>
      </p:pic>
      <p:sp>
        <p:nvSpPr>
          <p:cNvPr id="3" name="Rectangle 2"/>
          <p:cNvSpPr/>
          <p:nvPr/>
        </p:nvSpPr>
        <p:spPr>
          <a:xfrm>
            <a:off x="191578" y="252219"/>
            <a:ext cx="7240354" cy="4832092"/>
          </a:xfrm>
          <a:prstGeom prst="rect">
            <a:avLst/>
          </a:prstGeom>
        </p:spPr>
        <p:txBody>
          <a:bodyPr wrap="square">
            <a:spAutoFit/>
          </a:bodyPr>
          <a:lstStyle/>
          <a:p>
            <a:pPr algn="ctr"/>
            <a:r>
              <a:rPr lang="en-US" altLang="zh-CN" sz="28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Tôi là học sinh lớp 1</a:t>
            </a:r>
            <a:endParaRPr lang="en-US" altLang="zh-CN" sz="28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Tôi tên là Nam, học sinh lớp 1A, Trường Tiểu học Lê Quý Đôn. Ngày đầu đi học, mặc bộ đồng phục của trường, tôi hãnh diện lắm.</a:t>
            </a:r>
            <a:endPar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Hồi đầu năm học, tôi mới học chữ cái.  Thế mà bây giờ, tôi đã đọc được truyện tranh. Tôi còn biết làm toán nữa. Tôi có thêm nhiều bạn mới.</a:t>
            </a:r>
            <a:endPar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Ai cũng bảo từ khi đi học, tôi chững chạc hẳn lên.</a:t>
            </a:r>
            <a:endPar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(Trung Sơn)                                 </a:t>
            </a:r>
            <a:endParaRPr lang="zh-CN" altLang="en-US"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grpSp>
        <p:nvGrpSpPr>
          <p:cNvPr id="9" name="Group 8"/>
          <p:cNvGrpSpPr/>
          <p:nvPr/>
        </p:nvGrpSpPr>
        <p:grpSpPr>
          <a:xfrm>
            <a:off x="191578" y="101250"/>
            <a:ext cx="647979" cy="760730"/>
            <a:chOff x="255437" y="134999"/>
            <a:chExt cx="863972" cy="1014307"/>
          </a:xfrm>
        </p:grpSpPr>
        <p:sp>
          <p:nvSpPr>
            <p:cNvPr id="5" name="Oval 4"/>
            <p:cNvSpPr/>
            <p:nvPr/>
          </p:nvSpPr>
          <p:spPr>
            <a:xfrm>
              <a:off x="255437" y="251164"/>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sz="1050" dirty="0">
                <a:solidFill>
                  <a:srgbClr val="0070C0"/>
                </a:solidFill>
              </a:endParaRPr>
            </a:p>
          </p:txBody>
        </p:sp>
        <p:sp>
          <p:nvSpPr>
            <p:cNvPr id="6" name="Rectangle 5"/>
            <p:cNvSpPr/>
            <p:nvPr/>
          </p:nvSpPr>
          <p:spPr>
            <a:xfrm>
              <a:off x="388857" y="134999"/>
              <a:ext cx="563880" cy="1014307"/>
            </a:xfrm>
            <a:prstGeom prst="rect">
              <a:avLst/>
            </a:prstGeom>
            <a:noFill/>
          </p:spPr>
          <p:txBody>
            <a:bodyPr wrap="none" lIns="68580" tIns="34290" rIns="68580" bIns="34290">
              <a:spAutoFit/>
            </a:bodyPr>
            <a:lstStyle/>
            <a:p>
              <a:pPr algn="ctr"/>
              <a:r>
                <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
        <p:nvSpPr>
          <p:cNvPr id="10" name="8"/>
          <p:cNvSpPr/>
          <p:nvPr/>
        </p:nvSpPr>
        <p:spPr>
          <a:xfrm>
            <a:off x="839557" y="252219"/>
            <a:ext cx="1134716" cy="507831"/>
          </a:xfrm>
          <a:prstGeom prst="rect">
            <a:avLst/>
          </a:prstGeom>
        </p:spPr>
        <p:txBody>
          <a:bodyPr wrap="square">
            <a:spAutoFit/>
          </a:bodyPr>
          <a:lstStyle/>
          <a:p>
            <a:r>
              <a:rPr lang="en-US" altLang="zh-CN" sz="27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27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l="45" r="45"/>
          <a:stretch>
            <a:fillRect/>
          </a:stretch>
        </p:blipFill>
        <p:spPr>
          <a:xfrm>
            <a:off x="7049870" y="506134"/>
            <a:ext cx="2184655" cy="4015977"/>
          </a:xfrm>
          <a:prstGeom prst="rect">
            <a:avLst/>
          </a:prstGeom>
        </p:spPr>
      </p:pic>
      <p:sp>
        <p:nvSpPr>
          <p:cNvPr id="3" name="Rectangle 2"/>
          <p:cNvSpPr/>
          <p:nvPr/>
        </p:nvSpPr>
        <p:spPr>
          <a:xfrm>
            <a:off x="273548" y="188374"/>
            <a:ext cx="7168112" cy="4832092"/>
          </a:xfrm>
          <a:prstGeom prst="rect">
            <a:avLst/>
          </a:prstGeom>
        </p:spPr>
        <p:txBody>
          <a:bodyPr wrap="square">
            <a:spAutoFit/>
          </a:bodyPr>
          <a:lstStyle/>
          <a:p>
            <a:pPr algn="ctr"/>
            <a:r>
              <a:rPr lang="en-US" altLang="zh-CN" sz="28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Tôi là học sinh lớp 1</a:t>
            </a:r>
            <a:endParaRPr lang="en-US" altLang="zh-CN" sz="28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Tôi tên là Nam, học sinh lớp 1A, Trường Tiểu học Lê Quý Đôn. Ngày đầu đi học, mặc bộ đồng phục của trường, tôi </a:t>
            </a:r>
            <a:r>
              <a:rPr lang="en-US" altLang="zh-CN" sz="2800" b="1" dirty="0">
                <a:solidFill>
                  <a:srgbClr val="3B9185"/>
                </a:solidFill>
                <a:latin typeface="Times New Roman" panose="02020603050405020304" pitchFamily="18" charset="0"/>
                <a:ea typeface="Arial-Rounded" panose="020B0500000000000000" pitchFamily="34" charset="-93"/>
                <a:cs typeface="Times New Roman" panose="02020603050405020304" pitchFamily="18" charset="0"/>
                <a:sym typeface="+mn-lt"/>
              </a:rPr>
              <a:t>hãnh diện </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lắm.</a:t>
            </a:r>
            <a:endPar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Hồi đầu năm học, tôi mới học chữ cái.  Thế mà bây giờ, tôi đã đọc được </a:t>
            </a:r>
            <a:r>
              <a:rPr lang="en-US" altLang="zh-CN" sz="2800" b="1" dirty="0">
                <a:solidFill>
                  <a:srgbClr val="3B9185"/>
                </a:solidFill>
                <a:latin typeface="Times New Roman" panose="02020603050405020304" pitchFamily="18" charset="0"/>
                <a:ea typeface="Arial-Rounded" panose="020B0500000000000000" pitchFamily="34" charset="-93"/>
                <a:cs typeface="Times New Roman" panose="02020603050405020304" pitchFamily="18" charset="0"/>
                <a:sym typeface="+mn-lt"/>
              </a:rPr>
              <a:t>truyện tranh</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Tôi còn biết làm toán nữa. Tôi có thêm nhiều bạn mới.</a:t>
            </a:r>
            <a:endPar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Ai cũng bảo từ khi đi học, tôi </a:t>
            </a:r>
            <a:r>
              <a:rPr lang="en-US" altLang="zh-CN" sz="2800" b="1" dirty="0">
                <a:solidFill>
                  <a:srgbClr val="3B9185"/>
                </a:solidFill>
                <a:latin typeface="Times New Roman" panose="02020603050405020304" pitchFamily="18" charset="0"/>
                <a:ea typeface="Arial-Rounded" panose="020B0500000000000000" pitchFamily="34" charset="-93"/>
                <a:cs typeface="Times New Roman" panose="02020603050405020304" pitchFamily="18" charset="0"/>
                <a:sym typeface="+mn-lt"/>
              </a:rPr>
              <a:t>chững chạc </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hẳn lên.</a:t>
            </a:r>
            <a:endPar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(Trung Sơn)                                 </a:t>
            </a:r>
            <a:endParaRPr lang="zh-CN" altLang="en-US" sz="28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8"/>
          <p:cNvSpPr/>
          <p:nvPr/>
        </p:nvSpPr>
        <p:spPr>
          <a:xfrm>
            <a:off x="839557" y="252219"/>
            <a:ext cx="1249016" cy="507831"/>
          </a:xfrm>
          <a:prstGeom prst="rect">
            <a:avLst/>
          </a:prstGeom>
        </p:spPr>
        <p:txBody>
          <a:bodyPr wrap="square">
            <a:spAutoFit/>
          </a:bodyPr>
          <a:lstStyle/>
          <a:p>
            <a:r>
              <a:rPr lang="en-US" altLang="zh-CN" sz="27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27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p:cNvGrpSpPr/>
          <p:nvPr/>
        </p:nvGrpSpPr>
        <p:grpSpPr>
          <a:xfrm>
            <a:off x="191578" y="101250"/>
            <a:ext cx="647979" cy="760730"/>
            <a:chOff x="255437" y="134999"/>
            <a:chExt cx="863972" cy="1014307"/>
          </a:xfrm>
        </p:grpSpPr>
        <p:sp>
          <p:nvSpPr>
            <p:cNvPr id="5" name="Oval 4"/>
            <p:cNvSpPr/>
            <p:nvPr/>
          </p:nvSpPr>
          <p:spPr>
            <a:xfrm>
              <a:off x="255437" y="251164"/>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sz="1050" dirty="0">
                <a:solidFill>
                  <a:srgbClr val="0070C0"/>
                </a:solidFill>
              </a:endParaRPr>
            </a:p>
          </p:txBody>
        </p:sp>
        <p:sp>
          <p:nvSpPr>
            <p:cNvPr id="6" name="Rectangle 5"/>
            <p:cNvSpPr/>
            <p:nvPr/>
          </p:nvSpPr>
          <p:spPr>
            <a:xfrm>
              <a:off x="388857" y="134999"/>
              <a:ext cx="563880" cy="1014307"/>
            </a:xfrm>
            <a:prstGeom prst="rect">
              <a:avLst/>
            </a:prstGeom>
            <a:noFill/>
          </p:spPr>
          <p:txBody>
            <a:bodyPr wrap="none" lIns="68580" tIns="34290" rIns="68580" bIns="34290">
              <a:spAutoFit/>
            </a:bodyPr>
            <a:lstStyle/>
            <a:p>
              <a:pPr algn="ctr"/>
              <a:r>
                <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l="45" r="45"/>
          <a:stretch>
            <a:fillRect/>
          </a:stretch>
        </p:blipFill>
        <p:spPr>
          <a:xfrm>
            <a:off x="6974242" y="605541"/>
            <a:ext cx="2184655" cy="4015977"/>
          </a:xfrm>
          <a:prstGeom prst="rect">
            <a:avLst/>
          </a:prstGeom>
        </p:spPr>
      </p:pic>
      <p:sp>
        <p:nvSpPr>
          <p:cNvPr id="3" name="Rectangle 2"/>
          <p:cNvSpPr/>
          <p:nvPr/>
        </p:nvSpPr>
        <p:spPr>
          <a:xfrm>
            <a:off x="191578" y="506134"/>
            <a:ext cx="7113894" cy="4247317"/>
          </a:xfrm>
          <a:prstGeom prst="rect">
            <a:avLst/>
          </a:prstGeom>
        </p:spPr>
        <p:txBody>
          <a:bodyPr wrap="square">
            <a:spAutoFit/>
          </a:bodyPr>
          <a:lstStyle/>
          <a:p>
            <a:pPr algn="ctr"/>
            <a:r>
              <a:rPr lang="en-US" altLang="zh-CN" sz="27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Tôi là học sinh lớp 1</a:t>
            </a:r>
            <a:endParaRPr lang="en-US" altLang="zh-CN" sz="27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700" dirty="0">
                <a:latin typeface="Times New Roman" panose="02020603050405020304" pitchFamily="18" charset="0"/>
                <a:ea typeface="Arial-Rounded" panose="020B0500000000000000" pitchFamily="34" charset="-93"/>
                <a:cs typeface="Times New Roman" panose="02020603050405020304" pitchFamily="18" charset="0"/>
                <a:sym typeface="+mn-lt"/>
              </a:rPr>
              <a:t>	Tôi tên là Nam, học sinh lớp 1A, Trường Tiểu học Lê Quý Đôn. Ngày đầu đi học, mặc bộ đồng phục của trường, tôi hãnh diện lắm.</a:t>
            </a:r>
            <a:endParaRPr lang="en-US" altLang="zh-CN" sz="27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700" dirty="0">
                <a:latin typeface="Times New Roman" panose="02020603050405020304" pitchFamily="18" charset="0"/>
                <a:ea typeface="Arial-Rounded" panose="020B0500000000000000" pitchFamily="34" charset="-93"/>
                <a:cs typeface="Times New Roman" panose="02020603050405020304" pitchFamily="18" charset="0"/>
                <a:sym typeface="+mn-lt"/>
              </a:rPr>
              <a:t>	Hồi đầu năm học, tôi mới học chữ cái.  Thế mà bây giờ, tôi đã đọc được truyện tranh. Tôi còn biết làm toán nữa. Tôi có thêm nhiều bạn mới.</a:t>
            </a:r>
            <a:endParaRPr lang="en-US" altLang="zh-CN" sz="27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700" dirty="0">
                <a:latin typeface="Times New Roman" panose="02020603050405020304" pitchFamily="18" charset="0"/>
                <a:ea typeface="Arial-Rounded" panose="020B0500000000000000" pitchFamily="34" charset="-93"/>
                <a:cs typeface="Times New Roman" panose="02020603050405020304" pitchFamily="18" charset="0"/>
                <a:sym typeface="+mn-lt"/>
              </a:rPr>
              <a:t>	Ai cũng bảo từ khi đi học, tôi chững chạc hẳn lên.</a:t>
            </a:r>
            <a:endParaRPr lang="en-US" altLang="zh-CN" sz="27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2700" dirty="0">
                <a:latin typeface="Arial-Rounded" panose="020B0500000000000000" pitchFamily="34" charset="-93"/>
                <a:ea typeface="Arial-Rounded" panose="020B0500000000000000" pitchFamily="34" charset="-93"/>
                <a:cs typeface="Arial-Rounded" panose="020B0500000000000000" pitchFamily="34" charset="-93"/>
                <a:sym typeface="+mn-lt"/>
              </a:rPr>
              <a:t>					(Trung Sơn)                                 </a:t>
            </a:r>
            <a:endParaRPr lang="zh-CN" altLang="en-US" sz="27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8"/>
          <p:cNvSpPr/>
          <p:nvPr/>
        </p:nvSpPr>
        <p:spPr>
          <a:xfrm>
            <a:off x="839556" y="252219"/>
            <a:ext cx="2797261" cy="507831"/>
          </a:xfrm>
          <a:prstGeom prst="rect">
            <a:avLst/>
          </a:prstGeom>
        </p:spPr>
        <p:txBody>
          <a:bodyPr wrap="square">
            <a:spAutoFit/>
          </a:bodyPr>
          <a:lstStyle/>
          <a:p>
            <a:r>
              <a:rPr lang="en-US" altLang="zh-CN" sz="2700" dirty="0">
                <a:solidFill>
                  <a:srgbClr val="3B9185"/>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CHIA ĐOẠN</a:t>
            </a:r>
            <a:endParaRPr lang="zh-CN" altLang="en-US" sz="2700" dirty="0">
              <a:solidFill>
                <a:srgbClr val="3B9185"/>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grpSp>
        <p:nvGrpSpPr>
          <p:cNvPr id="9" name="Group 8"/>
          <p:cNvGrpSpPr/>
          <p:nvPr/>
        </p:nvGrpSpPr>
        <p:grpSpPr>
          <a:xfrm>
            <a:off x="191578" y="101250"/>
            <a:ext cx="647979" cy="760730"/>
            <a:chOff x="255437" y="134999"/>
            <a:chExt cx="863972" cy="1014307"/>
          </a:xfrm>
        </p:grpSpPr>
        <p:sp>
          <p:nvSpPr>
            <p:cNvPr id="5" name="Oval 4"/>
            <p:cNvSpPr/>
            <p:nvPr/>
          </p:nvSpPr>
          <p:spPr>
            <a:xfrm>
              <a:off x="255437" y="251164"/>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sz="1050" dirty="0">
                <a:solidFill>
                  <a:srgbClr val="0070C0"/>
                </a:solidFill>
              </a:endParaRPr>
            </a:p>
          </p:txBody>
        </p:sp>
        <p:sp>
          <p:nvSpPr>
            <p:cNvPr id="6" name="Rectangle 5"/>
            <p:cNvSpPr/>
            <p:nvPr/>
          </p:nvSpPr>
          <p:spPr>
            <a:xfrm>
              <a:off x="388857" y="134999"/>
              <a:ext cx="563880" cy="1014307"/>
            </a:xfrm>
            <a:prstGeom prst="rect">
              <a:avLst/>
            </a:prstGeom>
            <a:noFill/>
          </p:spPr>
          <p:txBody>
            <a:bodyPr wrap="none" lIns="68580" tIns="34290" rIns="68580" bIns="34290">
              <a:spAutoFit/>
            </a:bodyPr>
            <a:lstStyle/>
            <a:p>
              <a:pPr algn="ctr"/>
              <a:r>
                <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lang="en-US" sz="4500" dirty="0">
                <a:ln w="0"/>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pic>
        <p:nvPicPr>
          <p:cNvPr id="7" name="Picture 6"/>
          <p:cNvPicPr>
            <a:picLocks noChangeAspect="1"/>
          </p:cNvPicPr>
          <p:nvPr/>
        </p:nvPicPr>
        <p:blipFill rotWithShape="1">
          <a:blip r:embed="rId2"/>
          <a:srcRect l="20762" t="12636" r="18835" b="29239"/>
          <a:stretch>
            <a:fillRect/>
          </a:stretch>
        </p:blipFill>
        <p:spPr>
          <a:xfrm>
            <a:off x="542954" y="1073267"/>
            <a:ext cx="378373" cy="411950"/>
          </a:xfrm>
          <a:prstGeom prst="rect">
            <a:avLst/>
          </a:prstGeom>
        </p:spPr>
      </p:pic>
      <p:pic>
        <p:nvPicPr>
          <p:cNvPr id="8" name="Picture 7"/>
          <p:cNvPicPr>
            <a:picLocks noChangeAspect="1"/>
          </p:cNvPicPr>
          <p:nvPr/>
        </p:nvPicPr>
        <p:blipFill rotWithShape="1">
          <a:blip r:embed="rId3"/>
          <a:srcRect l="19799" t="15984" r="19799" b="25890"/>
          <a:stretch>
            <a:fillRect/>
          </a:stretch>
        </p:blipFill>
        <p:spPr>
          <a:xfrm>
            <a:off x="542953" y="2304448"/>
            <a:ext cx="378373" cy="4119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p:cNvSpPr/>
          <p:nvPr/>
        </p:nvSpPr>
        <p:spPr>
          <a:xfrm>
            <a:off x="1" y="-135058"/>
            <a:ext cx="9143999" cy="5618559"/>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dirty="0" err="1">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Tôi</a:t>
            </a:r>
            <a:r>
              <a:rPr lang="en-US" altLang="zh-CN" sz="3600" b="1" dirty="0">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err="1">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là</a:t>
            </a:r>
            <a:r>
              <a:rPr lang="en-US" altLang="zh-CN" sz="3600" b="1" dirty="0">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err="1">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học</a:t>
            </a:r>
            <a:r>
              <a:rPr lang="en-US" altLang="zh-CN" sz="3600" b="1" dirty="0">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err="1">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sinh</a:t>
            </a:r>
            <a:r>
              <a:rPr lang="en-US" altLang="zh-CN" sz="3600" b="1" dirty="0">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err="1">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lớp</a:t>
            </a:r>
            <a:r>
              <a:rPr lang="en-US" altLang="zh-CN" sz="3600" b="1" dirty="0">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 1</a:t>
            </a:r>
            <a:endParaRPr lang="en-US" altLang="zh-CN" sz="3600" b="1" dirty="0">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3200" dirty="0">
                <a:solidFill>
                  <a:srgbClr val="679C3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Tôi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tên</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là</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Nam,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học</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sinh</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lớp</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1A,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Trường</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Tiểu</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học</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Lê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Quý</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Đôn</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a:t>
            </a:r>
            <a:r>
              <a:rPr lang="en-US" altLang="zh-CN" sz="3200" dirty="0">
                <a:solidFill>
                  <a:srgbClr val="679C3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Ngày</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đầu</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đi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học</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mặc</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bộ</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đồng</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phục</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của</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trường</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tôi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hãnh</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diện</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lắm</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a:t>
            </a:r>
            <a:endPar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3200" dirty="0">
                <a:solidFill>
                  <a:srgbClr val="679C3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Hồi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đầu</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năm</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học</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tôi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mới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học</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chữ</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cái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Thế mà bây giờ, tôi đã đọc được truyện tranh.   Tôi còn biết làm toán nữa.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Tôi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có thêm nhiều bạn mới</a:t>
            </a:r>
            <a:r>
              <a:rPr lang="en-US" altLang="zh-CN" sz="3200" dirty="0">
                <a:solidFill>
                  <a:srgbClr val="0192FF"/>
                </a:solidFill>
                <a:latin typeface="Times New Roman" panose="02020603050405020304" pitchFamily="18" charset="0"/>
                <a:ea typeface="Arial-Rounded" panose="020B0500000000000000" pitchFamily="34" charset="-93"/>
                <a:cs typeface="Times New Roman" panose="02020603050405020304" pitchFamily="18" charset="0"/>
                <a:sym typeface="+mn-lt"/>
              </a:rPr>
              <a:t>.</a:t>
            </a:r>
            <a:endParaRPr lang="en-US" altLang="zh-CN" sz="3200" dirty="0">
              <a:solidFill>
                <a:srgbClr val="0192FF"/>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3200" dirty="0">
                <a:solidFill>
                  <a:srgbClr val="679C3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Ai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cũng</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bảo</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từ</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khi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đi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học</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tôi</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chững</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chạc</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hẳn</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lên</a:t>
            </a:r>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endPar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 name="8"/>
          <p:cNvSpPr/>
          <p:nvPr/>
        </p:nvSpPr>
        <p:spPr>
          <a:xfrm>
            <a:off x="691124" y="704486"/>
            <a:ext cx="361507" cy="350874"/>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1"/>
                </a:solidFill>
                <a:latin typeface=".VnArial" panose="020B7200000000000000" pitchFamily="34" charset="0"/>
                <a:cs typeface="Times New Roman" panose="02020603050405020304" pitchFamily="18" charset="0"/>
              </a:rPr>
              <a:t>1</a:t>
            </a:r>
            <a:endParaRPr lang="vi-VN" sz="2400" b="1" dirty="0">
              <a:solidFill>
                <a:schemeClr val="bg1"/>
              </a:solidFill>
              <a:latin typeface="+mj-lt"/>
              <a:cs typeface="Times New Roman" panose="02020603050405020304" pitchFamily="18" charset="0"/>
            </a:endParaRPr>
          </a:p>
        </p:txBody>
      </p:sp>
      <p:sp>
        <p:nvSpPr>
          <p:cNvPr id="4" name="10"/>
          <p:cNvSpPr/>
          <p:nvPr/>
        </p:nvSpPr>
        <p:spPr>
          <a:xfrm>
            <a:off x="4199860" y="1232585"/>
            <a:ext cx="372140" cy="350874"/>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1"/>
                </a:solidFill>
                <a:latin typeface=".VnArial" panose="020B7200000000000000" pitchFamily="34" charset="0"/>
                <a:cs typeface="Times New Roman" panose="02020603050405020304" pitchFamily="18" charset="0"/>
              </a:rPr>
              <a:t>2</a:t>
            </a:r>
            <a:endParaRPr lang="vi-VN" sz="2400" b="1" dirty="0">
              <a:solidFill>
                <a:schemeClr val="bg1"/>
              </a:solidFill>
              <a:latin typeface="+mj-lt"/>
              <a:cs typeface="Times New Roman" panose="02020603050405020304" pitchFamily="18" charset="0"/>
            </a:endParaRPr>
          </a:p>
        </p:txBody>
      </p:sp>
      <p:sp>
        <p:nvSpPr>
          <p:cNvPr id="5" name="i 11"/>
          <p:cNvSpPr/>
          <p:nvPr/>
        </p:nvSpPr>
        <p:spPr>
          <a:xfrm>
            <a:off x="672416" y="2197658"/>
            <a:ext cx="361507" cy="350874"/>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1"/>
                </a:solidFill>
                <a:latin typeface=".VnArial" panose="020B7200000000000000" pitchFamily="34" charset="0"/>
                <a:cs typeface="Times New Roman" panose="02020603050405020304" pitchFamily="18" charset="0"/>
              </a:rPr>
              <a:t>3</a:t>
            </a:r>
            <a:endParaRPr lang="vi-VN" sz="2400" b="1" dirty="0">
              <a:solidFill>
                <a:schemeClr val="bg1"/>
              </a:solidFill>
              <a:latin typeface="+mj-lt"/>
              <a:cs typeface="Times New Roman" panose="02020603050405020304" pitchFamily="18" charset="0"/>
            </a:endParaRPr>
          </a:p>
        </p:txBody>
      </p:sp>
      <p:sp>
        <p:nvSpPr>
          <p:cNvPr id="6" name="12"/>
          <p:cNvSpPr/>
          <p:nvPr/>
        </p:nvSpPr>
        <p:spPr>
          <a:xfrm>
            <a:off x="7829693" y="2160320"/>
            <a:ext cx="361507" cy="350874"/>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1"/>
                </a:solidFill>
                <a:latin typeface=".VnArial" panose="020B7200000000000000" pitchFamily="34" charset="0"/>
                <a:cs typeface="Times New Roman" panose="02020603050405020304" pitchFamily="18" charset="0"/>
              </a:rPr>
              <a:t>4</a:t>
            </a:r>
            <a:endParaRPr lang="vi-VN" sz="2400" b="1" dirty="0">
              <a:solidFill>
                <a:schemeClr val="bg1"/>
              </a:solidFill>
              <a:latin typeface="+mj-lt"/>
              <a:cs typeface="Times New Roman" panose="02020603050405020304" pitchFamily="18" charset="0"/>
            </a:endParaRPr>
          </a:p>
        </p:txBody>
      </p:sp>
      <p:sp>
        <p:nvSpPr>
          <p:cNvPr id="7" name="13"/>
          <p:cNvSpPr/>
          <p:nvPr/>
        </p:nvSpPr>
        <p:spPr>
          <a:xfrm>
            <a:off x="7250868" y="2636753"/>
            <a:ext cx="361507" cy="350874"/>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1"/>
                </a:solidFill>
                <a:latin typeface=".VnArial" panose="020B7200000000000000" pitchFamily="34" charset="0"/>
                <a:cs typeface="Times New Roman" panose="02020603050405020304" pitchFamily="18" charset="0"/>
              </a:rPr>
              <a:t>5</a:t>
            </a:r>
            <a:endParaRPr lang="vi-VN" sz="2400" b="1" dirty="0">
              <a:solidFill>
                <a:schemeClr val="bg1"/>
              </a:solidFill>
              <a:latin typeface="+mj-lt"/>
              <a:cs typeface="Times New Roman" panose="02020603050405020304" pitchFamily="18" charset="0"/>
            </a:endParaRPr>
          </a:p>
        </p:txBody>
      </p:sp>
      <p:sp>
        <p:nvSpPr>
          <p:cNvPr id="8" name="14"/>
          <p:cNvSpPr/>
          <p:nvPr/>
        </p:nvSpPr>
        <p:spPr>
          <a:xfrm>
            <a:off x="3335286" y="3127474"/>
            <a:ext cx="361507" cy="350874"/>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1"/>
                </a:solidFill>
                <a:latin typeface=".VnArial" panose="020B7200000000000000" pitchFamily="34" charset="0"/>
                <a:cs typeface="Times New Roman" panose="02020603050405020304" pitchFamily="18" charset="0"/>
              </a:rPr>
              <a:t>6</a:t>
            </a:r>
            <a:endParaRPr lang="vi-VN" sz="2400" b="1" dirty="0">
              <a:solidFill>
                <a:schemeClr val="bg1"/>
              </a:solidFill>
              <a:latin typeface="+mj-lt"/>
              <a:cs typeface="Times New Roman" panose="02020603050405020304" pitchFamily="18" charset="0"/>
            </a:endParaRPr>
          </a:p>
        </p:txBody>
      </p:sp>
      <p:sp>
        <p:nvSpPr>
          <p:cNvPr id="9" name="15"/>
          <p:cNvSpPr/>
          <p:nvPr/>
        </p:nvSpPr>
        <p:spPr>
          <a:xfrm>
            <a:off x="672415" y="3621439"/>
            <a:ext cx="361507" cy="350874"/>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bg1"/>
                </a:solidFill>
                <a:latin typeface=".VnArial" panose="020B7200000000000000" pitchFamily="34" charset="0"/>
                <a:cs typeface="Times New Roman" panose="02020603050405020304" pitchFamily="18" charset="0"/>
              </a:rPr>
              <a:t>7</a:t>
            </a:r>
            <a:endParaRPr lang="vi-VN" sz="2400" b="1" dirty="0">
              <a:solidFill>
                <a:schemeClr val="bg1"/>
              </a:solidFill>
              <a:latin typeface="+mj-lt"/>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2471</Words>
  <Application>WPS Presentation</Application>
  <PresentationFormat>On-screen Show (16:9)</PresentationFormat>
  <Paragraphs>99</Paragraphs>
  <Slides>12</Slides>
  <Notes>16</Notes>
  <HiddenSlides>0</HiddenSlides>
  <MMClips>3</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12</vt:i4>
      </vt:variant>
    </vt:vector>
  </HeadingPairs>
  <TitlesOfParts>
    <vt:vector size="37" baseType="lpstr">
      <vt:lpstr>Arial</vt:lpstr>
      <vt:lpstr>SimSun</vt:lpstr>
      <vt:lpstr>Wingdings</vt:lpstr>
      <vt:lpstr>Arial</vt:lpstr>
      <vt:lpstr>Calibri</vt:lpstr>
      <vt:lpstr>Times New Roman</vt:lpstr>
      <vt:lpstr>AvantGarde</vt:lpstr>
      <vt:lpstr>Segoe Print</vt:lpstr>
      <vt:lpstr>Arial-Rounded</vt:lpstr>
      <vt:lpstr>Segoe UI Symbol</vt:lpstr>
      <vt:lpstr>.VnArial</vt:lpstr>
      <vt:lpstr>Arial-Rounded</vt:lpstr>
      <vt:lpstr>Microsoft YaHei</vt:lpstr>
      <vt:lpstr>Arial Unicode MS</vt:lpstr>
      <vt:lpstr>Calibri Light</vt:lpstr>
      <vt:lpstr>Arial Rounded</vt:lpstr>
      <vt:lpstr>UTM Avo</vt:lpstr>
      <vt:lpstr>VNI-Avo</vt:lpstr>
      <vt:lpstr>等线</vt:lpstr>
      <vt:lpstr>等线</vt:lpstr>
      <vt:lpstr>.VnAvant</vt:lpstr>
      <vt:lpstr>Open Sans</vt:lpstr>
      <vt:lpstr>HP001 4 hàng</vt:lpstr>
      <vt:lpstr>HP001 4 hang 1 ô ly</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Minh Phuong</dc:creator>
  <cp:lastModifiedBy>THIS PC</cp:lastModifiedBy>
  <cp:revision>360</cp:revision>
  <dcterms:created xsi:type="dcterms:W3CDTF">2020-08-13T09:19:00Z</dcterms:created>
  <dcterms:modified xsi:type="dcterms:W3CDTF">2025-03-09T13:08:09Z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y fmtid="{D5CDD505-2E9C-101B-9397-08002B2CF9AE}" pid="3" name="KSOProductBuildVer">
    <vt:lpwstr>1033-12.2.0.20323</vt:lpwstr>
  </property>
  <property fmtid="{D5CDD505-2E9C-101B-9397-08002B2CF9AE}" pid="4" name="ICV">
    <vt:lpwstr>8A07A85E502344E696AD32295DA2B9E5_12</vt:lpwstr>
  </property>
</Properties>
</file>