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451" r:id="rId2"/>
    <p:sldId id="349" r:id="rId3"/>
    <p:sldId id="453" r:id="rId4"/>
    <p:sldId id="428" r:id="rId5"/>
    <p:sldId id="429" r:id="rId6"/>
    <p:sldId id="360" r:id="rId7"/>
    <p:sldId id="359" r:id="rId8"/>
    <p:sldId id="449" r:id="rId9"/>
    <p:sldId id="434" r:id="rId10"/>
    <p:sldId id="426" r:id="rId11"/>
    <p:sldId id="435" r:id="rId12"/>
    <p:sldId id="436" r:id="rId13"/>
    <p:sldId id="437" r:id="rId14"/>
    <p:sldId id="438" r:id="rId15"/>
    <p:sldId id="439" r:id="rId16"/>
    <p:sldId id="440" r:id="rId17"/>
    <p:sldId id="442" r:id="rId18"/>
    <p:sldId id="441" r:id="rId19"/>
    <p:sldId id="443" r:id="rId20"/>
    <p:sldId id="444" r:id="rId21"/>
    <p:sldId id="445" r:id="rId22"/>
    <p:sldId id="452" r:id="rId23"/>
    <p:sldId id="447" r:id="rId24"/>
    <p:sldId id="448" r:id="rId25"/>
    <p:sldId id="335" r:id="rId2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21FF"/>
    <a:srgbClr val="FF25E8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767"/>
  </p:normalViewPr>
  <p:slideViewPr>
    <p:cSldViewPr snapToGrid="0" snapToObjects="1">
      <p:cViewPr varScale="1">
        <p:scale>
          <a:sx n="63" d="100"/>
          <a:sy n="63" d="100"/>
        </p:scale>
        <p:origin x="4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79899-ECCF-604F-BCFE-F2D0A1087794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6F119-F2E8-C148-A760-63BAE81BA93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0033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0918-C8BC-8240-AD67-F8E769F7D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C2EB2-E491-1B48-B198-707D9AB33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5DD74-3541-C347-A360-57FD76F3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85810-ECFD-244E-8DA4-BFD1CFAE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B193-BAC7-F645-ADCC-54400A28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85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43B80-E0B0-B14C-9FCC-1AE07F65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C957A-6DA2-AF40-A193-A80F47DE9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F6DA1-C358-6843-82CC-BA96E93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4D267-1793-B44F-8978-F8DDE42D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C1F3B-96C8-A34D-85C7-E70D17A1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91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1C4B5F-CCE1-BC44-8B08-D52D15A0C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F9E13-C120-494A-A21F-5BC0F3B6B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5C2A-98EE-F945-A667-50E6015D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E2BBB-60D0-934B-9512-80EEC3AF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08B4C-FAC4-9A44-B0FD-2C5227BA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8468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28B07C-8CDC-FB40-BA15-9E43813D0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AC184F-480F-C344-8A98-A83327C21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37C68D-4D8D-FF40-A09D-CA7AFDD10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67049-91EA-9D4F-848E-031A9C996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6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8A73-53CD-C847-B865-D825A890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A9890-D9EA-744B-9479-72F80F406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81AD7-EC3A-DA45-9A88-D58450F8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F9AFD-E462-EC4F-8EF0-9C90CA76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D3E3-A077-A44F-B2B0-F304C36A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323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FA5B-E9AA-2843-AF46-68FB2673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94CD-269F-C743-8448-23D382518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D5A39-018B-3348-BEF9-EF37E9C9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4417D-74F7-5440-9BD8-2DEF188E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F85C9-3C91-644B-BB92-FF341E5F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848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347A2-9674-7542-A5A1-241D09C9C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1C02B-CBC9-E94F-BA80-DAA895ED3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EC38-EB50-FC49-B25A-09FBCC96A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7F8C6-E37F-BC46-B6C1-EEE6D5D56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44290-5221-944D-9029-E5FF99FF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14203-0ADA-1B4D-B0A4-5CDD640E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041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4C69-AA94-E041-8836-3FCB8F72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8985-2099-504A-A69D-2D2C81AB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5D0B5-6876-F64E-B59C-4ED8D011E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865DE-4D25-3742-A09F-DAE6B1D79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B42ED-BD5C-C643-ADED-7819D353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98C7D-CFF1-AE41-B79C-45798448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A7D04D-E308-6749-8A73-65A64917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5D8C4-3285-9243-BBA9-075DB62A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885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5D8-EAD9-E947-8C35-DBE7CE48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5BA80-C05B-4043-B66F-C67C9932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D864D-1D7B-1747-A3BF-E6D30A09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6FD79-2F2F-9641-A23F-8E39966B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62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1F0B4-0DDB-3A4F-84C7-B6FA767E7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028BA-6573-3841-897F-75BA0127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7FF42-0FB0-6043-9588-F1DBDBA8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7503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A895-1883-5842-B0DA-96C10587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311F-29CF-DE45-A9E8-42E04F787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9DC48-D5E5-5746-AA96-E92CB95CB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EFD69-E5D3-E44E-B6D0-CFE57DF2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2A66C-0281-C94B-BAEE-416FB812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18216-552D-1249-A6D9-F784D70A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671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C9E8-AF42-954B-83AB-423DC1EE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75C77-AE5E-C640-8D19-6AEEEEABF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60FDF-2F2D-2347-8FAD-2BF4579F5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BBBCF-45C1-4E49-9153-B5736C12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A1E4E-166E-DC47-937B-C5D6D611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93278-5D57-AB4C-9B75-306ED4D3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6348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ABFED-FDD7-9C4C-B9A7-89E59129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E11B5-FC6C-7342-B57F-448C6B5D6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E3A1E-6CD4-524C-BDF9-04BDEC70A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77B6E-59A9-3B44-B77E-C2BC3ADCD8F6}" type="datetimeFigureOut">
              <a:rPr lang="en-VN" smtClean="0"/>
              <a:t>12/17/2024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A0C82-06FE-8847-B6A2-BB50CB8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B0CD7-83CF-F248-940C-F88009F9F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9CF0-66E2-AE40-AC9B-E0F18DD7D3C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8789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9">
            <a:extLst>
              <a:ext uri="{FF2B5EF4-FFF2-40B4-BE49-F238E27FC236}">
                <a16:creationId xmlns:a16="http://schemas.microsoft.com/office/drawing/2014/main" id="{102CC539-E8D4-F84E-B885-9F1496913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2" y="1386682"/>
            <a:ext cx="10837817" cy="4973932"/>
          </a:xfrm>
          <a:prstGeom prst="rect">
            <a:avLst/>
          </a:prstGeom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599E0481-06FC-F84C-8E2C-9EFB59978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374" y="230267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6A2356-7EF1-4244-85C9-D529ECAA5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462" y="3513933"/>
            <a:ext cx="6061075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Bài hát: Lớp chúng ta đoàn kết.</a:t>
            </a:r>
            <a:endParaRPr lang="en-US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ớp chúng ta đoàn kết.mp4" descr="lớp chúng ta đoàn kết.mp4">
            <a:hlinkClick r:id="" action="ppaction://media"/>
            <a:extLst>
              <a:ext uri="{FF2B5EF4-FFF2-40B4-BE49-F238E27FC236}">
                <a16:creationId xmlns:a16="http://schemas.microsoft.com/office/drawing/2014/main" id="{6814B662-D726-8E47-A20A-077500734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69242"/>
            <a:ext cx="352213" cy="28875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6424193" y="1844898"/>
            <a:ext cx="1" cy="4613052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31859" y="1515530"/>
            <a:ext cx="2510722" cy="490248"/>
            <a:chOff x="624279" y="1519254"/>
            <a:chExt cx="3351879" cy="654493"/>
          </a:xfrm>
        </p:grpSpPr>
        <p:sp>
          <p:nvSpPr>
            <p:cNvPr id="28" name="Rectangle 27"/>
            <p:cNvSpPr/>
            <p:nvPr/>
          </p:nvSpPr>
          <p:spPr>
            <a:xfrm>
              <a:off x="624279" y="1519254"/>
              <a:ext cx="3351879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3826711E-916B-6CF6-A7D4-9E3D8022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581" y="953332"/>
            <a:ext cx="730592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NHỮNG BẬC ĐÁ CHẠM MÂY (TIẾT 1)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EA6007-F642-BC4E-8B3B-CC6D1FA6D392}"/>
              </a:ext>
            </a:extLst>
          </p:cNvPr>
          <p:cNvSpPr txBox="1"/>
          <p:nvPr/>
        </p:nvSpPr>
        <p:spPr>
          <a:xfrm>
            <a:off x="87225" y="2129730"/>
            <a:ext cx="617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Từ khó: núi Hồng Lĩnh, khủng khiếp, cuốn phăng, sờn lòng,Truông Ghép,…   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C8C4D6-F0EC-3F43-8011-B1059BAF8463}"/>
              </a:ext>
            </a:extLst>
          </p:cNvPr>
          <p:cNvSpPr txBox="1"/>
          <p:nvPr/>
        </p:nvSpPr>
        <p:spPr>
          <a:xfrm>
            <a:off x="87225" y="3218741"/>
            <a:ext cx="6336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Luyện đọc câu dài: 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ADE99-68FA-4D43-956B-D105A9EE5FC9}"/>
              </a:ext>
            </a:extLst>
          </p:cNvPr>
          <p:cNvSpPr txBox="1"/>
          <p:nvPr/>
        </p:nvSpPr>
        <p:spPr>
          <a:xfrm>
            <a:off x="6641314" y="2129730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đoạn: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BA9B1A-09D4-644B-84E2-7D2CB9430C62}"/>
              </a:ext>
            </a:extLst>
          </p:cNvPr>
          <p:cNvSpPr txBox="1"/>
          <p:nvPr/>
        </p:nvSpPr>
        <p:spPr>
          <a:xfrm>
            <a:off x="0" y="1609722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BCB96AF-CCE6-7343-B4C4-7B08958E6225}"/>
              </a:ext>
            </a:extLst>
          </p:cNvPr>
          <p:cNvSpPr/>
          <p:nvPr/>
        </p:nvSpPr>
        <p:spPr>
          <a:xfrm>
            <a:off x="2453878" y="357190"/>
            <a:ext cx="7284243" cy="657225"/>
          </a:xfrm>
          <a:prstGeom prst="roundRect">
            <a:avLst/>
          </a:prstGeom>
          <a:solidFill>
            <a:srgbClr val="FFFD78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BẬC ĐÁ CHẠM MÂY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6D6102-CF3B-564E-8E9E-6FBB07E4BAAC}"/>
              </a:ext>
            </a:extLst>
          </p:cNvPr>
          <p:cNvSpPr/>
          <p:nvPr/>
        </p:nvSpPr>
        <p:spPr>
          <a:xfrm>
            <a:off x="257176" y="1552574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A42C76-72DE-504A-80E8-9FB47433C03B}"/>
              </a:ext>
            </a:extLst>
          </p:cNvPr>
          <p:cNvSpPr/>
          <p:nvPr/>
        </p:nvSpPr>
        <p:spPr>
          <a:xfrm>
            <a:off x="257176" y="3810325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418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BCB96AF-CCE6-7343-B4C4-7B08958E6225}"/>
              </a:ext>
            </a:extLst>
          </p:cNvPr>
          <p:cNvSpPr/>
          <p:nvPr/>
        </p:nvSpPr>
        <p:spPr>
          <a:xfrm>
            <a:off x="2453878" y="357190"/>
            <a:ext cx="7284243" cy="657225"/>
          </a:xfrm>
          <a:prstGeom prst="roundRect">
            <a:avLst/>
          </a:prstGeom>
          <a:solidFill>
            <a:srgbClr val="FFFD78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BẬC ĐÁ CHẠM MÂY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6CD4E-143C-944E-9F65-42C3EAC5061B}"/>
              </a:ext>
            </a:extLst>
          </p:cNvPr>
          <p:cNvSpPr txBox="1"/>
          <p:nvPr/>
        </p:nvSpPr>
        <p:spPr>
          <a:xfrm>
            <a:off x="73315" y="1857373"/>
            <a:ext cx="120996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sờn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7F3D44-5110-7E48-B4B4-3A3C67F4E408}"/>
              </a:ext>
            </a:extLst>
          </p:cNvPr>
          <p:cNvSpPr/>
          <p:nvPr/>
        </p:nvSpPr>
        <p:spPr>
          <a:xfrm>
            <a:off x="257174" y="1857373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5349DD-2A62-3642-990F-34BA2FF4219F}"/>
              </a:ext>
            </a:extLst>
          </p:cNvPr>
          <p:cNvSpPr/>
          <p:nvPr/>
        </p:nvSpPr>
        <p:spPr>
          <a:xfrm>
            <a:off x="257175" y="3640127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53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6424193" y="1844898"/>
            <a:ext cx="1" cy="4613052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31859" y="1515530"/>
            <a:ext cx="2510722" cy="490248"/>
            <a:chOff x="624279" y="1519254"/>
            <a:chExt cx="3351879" cy="654493"/>
          </a:xfrm>
        </p:grpSpPr>
        <p:sp>
          <p:nvSpPr>
            <p:cNvPr id="28" name="Rectangle 27"/>
            <p:cNvSpPr/>
            <p:nvPr/>
          </p:nvSpPr>
          <p:spPr>
            <a:xfrm>
              <a:off x="624279" y="1519254"/>
              <a:ext cx="3351879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3826711E-916B-6CF6-A7D4-9E3D8022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581" y="953332"/>
            <a:ext cx="730592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NHỮNG BẬC ĐÁ CHẠM MÂY (TIẾT 1)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EA6007-F642-BC4E-8B3B-CC6D1FA6D392}"/>
              </a:ext>
            </a:extLst>
          </p:cNvPr>
          <p:cNvSpPr txBox="1"/>
          <p:nvPr/>
        </p:nvSpPr>
        <p:spPr>
          <a:xfrm>
            <a:off x="87225" y="2129730"/>
            <a:ext cx="617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Từ khó: núi Hồng Lĩnh, khủng khiếp, cuốn phăng, sờn lòng,Truông Ghép,…   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C8C4D6-F0EC-3F43-8011-B1059BAF8463}"/>
              </a:ext>
            </a:extLst>
          </p:cNvPr>
          <p:cNvSpPr txBox="1"/>
          <p:nvPr/>
        </p:nvSpPr>
        <p:spPr>
          <a:xfrm>
            <a:off x="87225" y="3218741"/>
            <a:ext cx="6336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Luyện đọc câu dài: 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ADE99-68FA-4D43-956B-D105A9EE5FC9}"/>
              </a:ext>
            </a:extLst>
          </p:cNvPr>
          <p:cNvSpPr txBox="1"/>
          <p:nvPr/>
        </p:nvSpPr>
        <p:spPr>
          <a:xfrm>
            <a:off x="6641314" y="2129730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đoạn: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993A00-F77F-6245-B1C4-266C33E358E2}"/>
              </a:ext>
            </a:extLst>
          </p:cNvPr>
          <p:cNvSpPr/>
          <p:nvPr/>
        </p:nvSpPr>
        <p:spPr>
          <a:xfrm>
            <a:off x="6408320" y="2606783"/>
            <a:ext cx="5696455" cy="36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419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1DA7D94-EAE5-2F43-A58B-19960C0ADBA1}"/>
              </a:ext>
            </a:extLst>
          </p:cNvPr>
          <p:cNvSpPr/>
          <p:nvPr/>
        </p:nvSpPr>
        <p:spPr>
          <a:xfrm>
            <a:off x="175625" y="222409"/>
            <a:ext cx="2757086" cy="1396058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0C15B-5160-A94B-81E8-2B4C183CA704}"/>
              </a:ext>
            </a:extLst>
          </p:cNvPr>
          <p:cNvSpPr txBox="1"/>
          <p:nvPr/>
        </p:nvSpPr>
        <p:spPr>
          <a:xfrm>
            <a:off x="0" y="1843088"/>
            <a:ext cx="1219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6C0C2-F45B-3843-9EE7-37C73D3EF7C9}"/>
              </a:ext>
            </a:extLst>
          </p:cNvPr>
          <p:cNvSpPr txBox="1"/>
          <p:nvPr/>
        </p:nvSpPr>
        <p:spPr>
          <a:xfrm>
            <a:off x="-1" y="4257326"/>
            <a:ext cx="12191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VN" sz="28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EED3EA-6C6B-0B40-B3BE-1403D3C6F241}"/>
              </a:ext>
            </a:extLst>
          </p:cNvPr>
          <p:cNvSpPr/>
          <p:nvPr/>
        </p:nvSpPr>
        <p:spPr>
          <a:xfrm>
            <a:off x="314326" y="1785936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F60608-349A-6A46-B807-D874F7A20A04}"/>
              </a:ext>
            </a:extLst>
          </p:cNvPr>
          <p:cNvSpPr/>
          <p:nvPr/>
        </p:nvSpPr>
        <p:spPr>
          <a:xfrm>
            <a:off x="314326" y="4147009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52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9C24FB-FC84-454F-9BCE-504ACC409D2D}"/>
              </a:ext>
            </a:extLst>
          </p:cNvPr>
          <p:cNvSpPr txBox="1"/>
          <p:nvPr/>
        </p:nvSpPr>
        <p:spPr>
          <a:xfrm>
            <a:off x="1614644" y="671512"/>
            <a:ext cx="896271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Cố: tiếng địa phương, dùng để gọi người già với ý kính trọng</a:t>
            </a:r>
          </a:p>
        </p:txBody>
      </p:sp>
      <p:pic>
        <p:nvPicPr>
          <p:cNvPr id="10242" name="Picture 2" descr="thảo luận - NSND Nguyễn Hải: &quot;Anh Trần Nhượng nói cứ nhìn mặt tôi đã ra  chất đểu&quot; | Page 22 | VOZ">
            <a:extLst>
              <a:ext uri="{FF2B5EF4-FFF2-40B4-BE49-F238E27FC236}">
                <a16:creationId xmlns:a16="http://schemas.microsoft.com/office/drawing/2014/main" id="{1CE629B3-5ECB-014B-8466-C731092B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8" y="1682749"/>
            <a:ext cx="7650163" cy="47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63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EDDBB46-7047-6744-917C-FCCBF2181C29}"/>
              </a:ext>
            </a:extLst>
          </p:cNvPr>
          <p:cNvSpPr/>
          <p:nvPr/>
        </p:nvSpPr>
        <p:spPr>
          <a:xfrm>
            <a:off x="175625" y="222409"/>
            <a:ext cx="2757086" cy="1396058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E7338B-400D-2B48-B15D-ECF751BEDD8D}"/>
              </a:ext>
            </a:extLst>
          </p:cNvPr>
          <p:cNvSpPr/>
          <p:nvPr/>
        </p:nvSpPr>
        <p:spPr>
          <a:xfrm>
            <a:off x="257174" y="1857373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FAC55-4E2D-7B40-9D5D-96ED3A5D18F1}"/>
              </a:ext>
            </a:extLst>
          </p:cNvPr>
          <p:cNvSpPr txBox="1"/>
          <p:nvPr/>
        </p:nvSpPr>
        <p:spPr>
          <a:xfrm>
            <a:off x="0" y="1897171"/>
            <a:ext cx="12016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sờn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55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582CA9-66F0-404E-A705-1C4723178FC8}"/>
              </a:ext>
            </a:extLst>
          </p:cNvPr>
          <p:cNvSpPr txBox="1"/>
          <p:nvPr/>
        </p:nvSpPr>
        <p:spPr>
          <a:xfrm>
            <a:off x="366661" y="763905"/>
            <a:ext cx="113367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sờn lòng: không lung lay / không nản lòng trước khó khăn thử thách. </a:t>
            </a:r>
          </a:p>
        </p:txBody>
      </p:sp>
      <p:pic>
        <p:nvPicPr>
          <p:cNvPr id="13314" name="Picture 2" descr="Ý tưởng để quyết tâm với sự nỗ lực, không từ bỏ - BYTUONG">
            <a:extLst>
              <a:ext uri="{FF2B5EF4-FFF2-40B4-BE49-F238E27FC236}">
                <a16:creationId xmlns:a16="http://schemas.microsoft.com/office/drawing/2014/main" id="{DF0802E2-5799-6247-A4E8-55387AE2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560"/>
            <a:ext cx="6035040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ật mí 3 nguyên tắc sống giúp bạn &quot;lật ngược&quot; mọi nghịch cảnh">
            <a:extLst>
              <a:ext uri="{FF2B5EF4-FFF2-40B4-BE49-F238E27FC236}">
                <a16:creationId xmlns:a16="http://schemas.microsoft.com/office/drawing/2014/main" id="{E3CDAB31-2DC7-654C-9506-5F1AC6BAF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813560"/>
            <a:ext cx="6148070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75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EDDBB46-7047-6744-917C-FCCBF2181C29}"/>
              </a:ext>
            </a:extLst>
          </p:cNvPr>
          <p:cNvSpPr/>
          <p:nvPr/>
        </p:nvSpPr>
        <p:spPr>
          <a:xfrm>
            <a:off x="175625" y="222409"/>
            <a:ext cx="2757086" cy="1396058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E7338B-400D-2B48-B15D-ECF751BEDD8D}"/>
              </a:ext>
            </a:extLst>
          </p:cNvPr>
          <p:cNvSpPr/>
          <p:nvPr/>
        </p:nvSpPr>
        <p:spPr>
          <a:xfrm>
            <a:off x="257174" y="1857373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8F178D-BACC-B449-A524-0CAEE06874A0}"/>
              </a:ext>
            </a:extLst>
          </p:cNvPr>
          <p:cNvSpPr/>
          <p:nvPr/>
        </p:nvSpPr>
        <p:spPr>
          <a:xfrm>
            <a:off x="257174" y="4110040"/>
            <a:ext cx="471487" cy="490538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FAC55-4E2D-7B40-9D5D-96ED3A5D18F1}"/>
              </a:ext>
            </a:extLst>
          </p:cNvPr>
          <p:cNvSpPr txBox="1"/>
          <p:nvPr/>
        </p:nvSpPr>
        <p:spPr>
          <a:xfrm>
            <a:off x="0" y="1897171"/>
            <a:ext cx="12016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sờn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58EA8-B0D5-E443-9DC0-6A3767CA22D5}"/>
              </a:ext>
            </a:extLst>
          </p:cNvPr>
          <p:cNvSpPr txBox="1"/>
          <p:nvPr/>
        </p:nvSpPr>
        <p:spPr>
          <a:xfrm>
            <a:off x="43906" y="4136236"/>
            <a:ext cx="119285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1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39C6B6-AC58-BB41-AD98-724B4E733A98}"/>
              </a:ext>
            </a:extLst>
          </p:cNvPr>
          <p:cNvSpPr txBox="1"/>
          <p:nvPr/>
        </p:nvSpPr>
        <p:spPr>
          <a:xfrm>
            <a:off x="1443861" y="628650"/>
            <a:ext cx="930427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Truông: đường đi qua rừng núi, vùng đất hoang, nhiều cây cỏ. </a:t>
            </a:r>
          </a:p>
        </p:txBody>
      </p:sp>
      <p:pic>
        <p:nvPicPr>
          <p:cNvPr id="14338" name="Picture 2" descr="Huỳnh Hữu Đức : Cố Ghép">
            <a:extLst>
              <a:ext uri="{FF2B5EF4-FFF2-40B4-BE49-F238E27FC236}">
                <a16:creationId xmlns:a16="http://schemas.microsoft.com/office/drawing/2014/main" id="{46A46AEF-8DB3-7B45-A889-395C91C8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5440"/>
            <a:ext cx="6096000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iên đường cỏ lau gần Hà Nội">
            <a:extLst>
              <a:ext uri="{FF2B5EF4-FFF2-40B4-BE49-F238E27FC236}">
                <a16:creationId xmlns:a16="http://schemas.microsoft.com/office/drawing/2014/main" id="{A9F95AC0-1A62-0F41-978B-D89D18F9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5440"/>
            <a:ext cx="6095999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1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D1AED-3EF3-E244-8E5F-EED6CBABB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31DB3E0-8BA3-C149-8E6A-0CD275C5398B}"/>
              </a:ext>
            </a:extLst>
          </p:cNvPr>
          <p:cNvSpPr/>
          <p:nvPr/>
        </p:nvSpPr>
        <p:spPr>
          <a:xfrm>
            <a:off x="140348" y="141645"/>
            <a:ext cx="2995639" cy="1396058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endParaRPr lang="en-US" sz="28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72159F-0822-4F4A-9587-D2CCB5D0E11C}"/>
              </a:ext>
            </a:extLst>
          </p:cNvPr>
          <p:cNvSpPr/>
          <p:nvPr/>
        </p:nvSpPr>
        <p:spPr>
          <a:xfrm>
            <a:off x="371475" y="2227427"/>
            <a:ext cx="4921591" cy="138499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805D2-6C4E-2445-9B8C-C5C8ABFF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144" y="1537703"/>
            <a:ext cx="5746785" cy="23886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3DAD44-ADC5-6646-B52F-0ADDBA3D2EA8}"/>
              </a:ext>
            </a:extLst>
          </p:cNvPr>
          <p:cNvGrpSpPr/>
          <p:nvPr/>
        </p:nvGrpSpPr>
        <p:grpSpPr>
          <a:xfrm rot="260226">
            <a:off x="3255867" y="4517822"/>
            <a:ext cx="5283322" cy="2099654"/>
            <a:chOff x="561349" y="4544613"/>
            <a:chExt cx="4171068" cy="16489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B40848-3708-964C-8AE0-129526782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41C37C-45E3-C64B-819E-E8E6438DF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BC5349-AF5B-1945-95D7-012EB8F42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F71EFE-C9E7-3541-9800-A1E2335F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BB0BF8B-50AC-414D-B148-1FB3A2AE5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28018" y="4464794"/>
            <a:ext cx="918316" cy="710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40268-79D2-CC44-8147-F2B1F105C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65596" y="4540244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6424193" y="1844898"/>
            <a:ext cx="1" cy="4613052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31859" y="1515530"/>
            <a:ext cx="2510722" cy="490248"/>
            <a:chOff x="624279" y="1519254"/>
            <a:chExt cx="3351879" cy="654493"/>
          </a:xfrm>
        </p:grpSpPr>
        <p:sp>
          <p:nvSpPr>
            <p:cNvPr id="28" name="Rectangle 27"/>
            <p:cNvSpPr/>
            <p:nvPr/>
          </p:nvSpPr>
          <p:spPr>
            <a:xfrm>
              <a:off x="624279" y="1519254"/>
              <a:ext cx="3351879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3826711E-916B-6CF6-A7D4-9E3D8022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581" y="953332"/>
            <a:ext cx="730592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NHỮNG BẬC ĐÁ CHẠM MÂY (TIẾT 1)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EA6007-F642-BC4E-8B3B-CC6D1FA6D392}"/>
              </a:ext>
            </a:extLst>
          </p:cNvPr>
          <p:cNvSpPr txBox="1"/>
          <p:nvPr/>
        </p:nvSpPr>
        <p:spPr>
          <a:xfrm>
            <a:off x="87225" y="2129730"/>
            <a:ext cx="617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Từ khó: núi Hồng Lĩnh, khủng khiếp, cuốn phăng, sờn lòng,Truông Ghép,…   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C8C4D6-F0EC-3F43-8011-B1059BAF8463}"/>
              </a:ext>
            </a:extLst>
          </p:cNvPr>
          <p:cNvSpPr txBox="1"/>
          <p:nvPr/>
        </p:nvSpPr>
        <p:spPr>
          <a:xfrm>
            <a:off x="87225" y="3218741"/>
            <a:ext cx="6336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Luyện đọc câu dài: 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ADE99-68FA-4D43-956B-D105A9EE5FC9}"/>
              </a:ext>
            </a:extLst>
          </p:cNvPr>
          <p:cNvSpPr txBox="1"/>
          <p:nvPr/>
        </p:nvSpPr>
        <p:spPr>
          <a:xfrm>
            <a:off x="6641314" y="2129730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đoạn: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993A00-F77F-6245-B1C4-266C33E358E2}"/>
              </a:ext>
            </a:extLst>
          </p:cNvPr>
          <p:cNvSpPr/>
          <p:nvPr/>
        </p:nvSpPr>
        <p:spPr>
          <a:xfrm>
            <a:off x="6408320" y="2606783"/>
            <a:ext cx="5696455" cy="36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8065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g chỉ dẫn tên đường phố... - Báo Đồng Nai điện tử">
            <a:extLst>
              <a:ext uri="{FF2B5EF4-FFF2-40B4-BE49-F238E27FC236}">
                <a16:creationId xmlns:a16="http://schemas.microsoft.com/office/drawing/2014/main" id="{85FDDBE1-D676-2748-8016-C7FA8AAD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6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ần Hưng Đạo – Vị Tướng Việt Từng Khiến Đế Chế Nguyên Mông E Sợ - YouTube">
            <a:extLst>
              <a:ext uri="{FF2B5EF4-FFF2-40B4-BE49-F238E27FC236}">
                <a16:creationId xmlns:a16="http://schemas.microsoft.com/office/drawing/2014/main" id="{5C7B8B41-E8AB-5E4C-8C44-3EAD58374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8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5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9A4825A-94D4-2145-98F8-445E0F77284D}"/>
              </a:ext>
            </a:extLst>
          </p:cNvPr>
          <p:cNvSpPr/>
          <p:nvPr/>
        </p:nvSpPr>
        <p:spPr>
          <a:xfrm>
            <a:off x="473674" y="324368"/>
            <a:ext cx="2957774" cy="141123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31">
            <a:extLst>
              <a:ext uri="{FF2B5EF4-FFF2-40B4-BE49-F238E27FC236}">
                <a16:creationId xmlns:a16="http://schemas.microsoft.com/office/drawing/2014/main" id="{7D016463-945F-D24E-B45B-EB9DB9AA2CF8}"/>
              </a:ext>
            </a:extLst>
          </p:cNvPr>
          <p:cNvSpPr/>
          <p:nvPr/>
        </p:nvSpPr>
        <p:spPr>
          <a:xfrm>
            <a:off x="1370554" y="3334933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2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93D054-AB20-D04D-ABB2-B462DCC14B87}"/>
              </a:ext>
            </a:extLst>
          </p:cNvPr>
          <p:cNvSpPr/>
          <p:nvPr/>
        </p:nvSpPr>
        <p:spPr>
          <a:xfrm>
            <a:off x="4568024" y="1776438"/>
            <a:ext cx="2842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2800" b="1" dirty="0" err="1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zh-CN" altLang="en-US" sz="2800" b="1" dirty="0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zh-CN" altLang="en-US" sz="2800" b="1" dirty="0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zh-CN" altLang="en-US" sz="2800" b="1" dirty="0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153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giá</a:t>
            </a:r>
            <a:endParaRPr lang="zh-CN" altLang="en-US" sz="2800" b="1" dirty="0">
              <a:solidFill>
                <a:srgbClr val="FF153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23E801-7536-6D4A-A1E8-47F661086F5F}"/>
              </a:ext>
            </a:extLst>
          </p:cNvPr>
          <p:cNvSpPr/>
          <p:nvPr/>
        </p:nvSpPr>
        <p:spPr>
          <a:xfrm>
            <a:off x="2104620" y="3266541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đúng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66B349-8A2E-FB42-B894-29B35F83AEC8}"/>
              </a:ext>
            </a:extLst>
          </p:cNvPr>
          <p:cNvSpPr/>
          <p:nvPr/>
        </p:nvSpPr>
        <p:spPr>
          <a:xfrm>
            <a:off x="1462867" y="3380725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AB6516-1E89-C347-91D2-55E3AE7BADE1}"/>
              </a:ext>
            </a:extLst>
          </p:cNvPr>
          <p:cNvGrpSpPr/>
          <p:nvPr/>
        </p:nvGrpSpPr>
        <p:grpSpPr>
          <a:xfrm>
            <a:off x="1370554" y="3955725"/>
            <a:ext cx="3645680" cy="607107"/>
            <a:chOff x="1717199" y="4363552"/>
            <a:chExt cx="3645680" cy="607107"/>
          </a:xfrm>
        </p:grpSpPr>
        <p:sp>
          <p:nvSpPr>
            <p:cNvPr id="22" name="Rounded Rectangle 36">
              <a:extLst>
                <a:ext uri="{FF2B5EF4-FFF2-40B4-BE49-F238E27FC236}">
                  <a16:creationId xmlns:a16="http://schemas.microsoft.com/office/drawing/2014/main" id="{BC0EDD2A-DF80-FD4D-BCC8-B601EC36A9B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2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A62327-BA3D-5A47-AC2A-A79060474772}"/>
                </a:ext>
              </a:extLst>
            </p:cNvPr>
            <p:cNvSpPr/>
            <p:nvPr/>
          </p:nvSpPr>
          <p:spPr>
            <a:xfrm>
              <a:off x="2451265" y="4363552"/>
              <a:ext cx="1630575" cy="538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to,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lang="zh-CN" alt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6A3A72-15EB-DE48-A918-F9A598B99CF7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B7B3FB-7BCC-EA4A-90FB-890091BC858D}"/>
              </a:ext>
            </a:extLst>
          </p:cNvPr>
          <p:cNvGrpSpPr/>
          <p:nvPr/>
        </p:nvGrpSpPr>
        <p:grpSpPr>
          <a:xfrm>
            <a:off x="1370554" y="4694193"/>
            <a:ext cx="5119273" cy="591785"/>
            <a:chOff x="1717199" y="5199333"/>
            <a:chExt cx="5119273" cy="591785"/>
          </a:xfrm>
        </p:grpSpPr>
        <p:sp>
          <p:nvSpPr>
            <p:cNvPr id="26" name="Rounded Rectangle 40">
              <a:extLst>
                <a:ext uri="{FF2B5EF4-FFF2-40B4-BE49-F238E27FC236}">
                  <a16:creationId xmlns:a16="http://schemas.microsoft.com/office/drawing/2014/main" id="{4A11140B-3776-4547-9480-E7C55956B87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2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2548F2-3A3B-4E4E-A489-C272FE1DFEC3}"/>
                </a:ext>
              </a:extLst>
            </p:cNvPr>
            <p:cNvSpPr/>
            <p:nvPr/>
          </p:nvSpPr>
          <p:spPr>
            <a:xfrm>
              <a:off x="2451265" y="5199333"/>
              <a:ext cx="3025187" cy="538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Ngắt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chỗ</a:t>
              </a:r>
              <a:endParaRPr lang="zh-CN" alt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E877626-1144-D142-961E-DF6067326323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C3A0E96-8B18-C84B-866B-804B0B830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108547" y="333493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13B0E9-CA88-1849-8B1B-24DECE055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161808" y="398381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5C02C72A-186B-044F-ACE0-CA557B97E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89827" y="473118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F283257-1579-BD4A-AC26-AA220244A993}"/>
              </a:ext>
            </a:extLst>
          </p:cNvPr>
          <p:cNvGrpSpPr/>
          <p:nvPr/>
        </p:nvGrpSpPr>
        <p:grpSpPr>
          <a:xfrm>
            <a:off x="1370554" y="5381965"/>
            <a:ext cx="8097635" cy="591785"/>
            <a:chOff x="1717199" y="5199333"/>
            <a:chExt cx="8097635" cy="591785"/>
          </a:xfrm>
        </p:grpSpPr>
        <p:sp>
          <p:nvSpPr>
            <p:cNvPr id="33" name="Rounded Rectangle 47">
              <a:extLst>
                <a:ext uri="{FF2B5EF4-FFF2-40B4-BE49-F238E27FC236}">
                  <a16:creationId xmlns:a16="http://schemas.microsoft.com/office/drawing/2014/main" id="{B0BE1670-ED28-0A49-A2F0-978F62B336E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2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24AE31-0854-644B-AB54-989905FCB51F}"/>
                </a:ext>
              </a:extLst>
            </p:cNvPr>
            <p:cNvSpPr/>
            <p:nvPr/>
          </p:nvSpPr>
          <p:spPr>
            <a:xfrm>
              <a:off x="2414689" y="5199333"/>
              <a:ext cx="5078634" cy="538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Giọng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nhấn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giọng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phù</a:t>
              </a:r>
              <a:r>
                <a:rPr lang="zh-CN" altLang="en-US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rPr>
                <a:t>hợp</a:t>
              </a:r>
              <a:endParaRPr lang="zh-CN" alt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E4DDE51-6629-1A41-A635-990ABA613D0C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F3B09FB-49D7-D948-85DC-A49B541E5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610954" y="541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0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6424193" y="1844898"/>
            <a:ext cx="1" cy="4613052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31859" y="1515530"/>
            <a:ext cx="2510722" cy="490248"/>
            <a:chOff x="624279" y="1519254"/>
            <a:chExt cx="3351879" cy="654493"/>
          </a:xfrm>
        </p:grpSpPr>
        <p:sp>
          <p:nvSpPr>
            <p:cNvPr id="28" name="Rectangle 27"/>
            <p:cNvSpPr/>
            <p:nvPr/>
          </p:nvSpPr>
          <p:spPr>
            <a:xfrm>
              <a:off x="624279" y="1519254"/>
              <a:ext cx="3351879" cy="654493"/>
            </a:xfrm>
            <a:prstGeom prst="rect">
              <a:avLst/>
            </a:prstGeom>
            <a:noFill/>
          </p:spPr>
          <p:txBody>
            <a:bodyPr wrap="none" lIns="51801" tIns="25901" rIns="51801" bIns="25901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3826711E-916B-6CF6-A7D4-9E3D8022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581" y="953332"/>
            <a:ext cx="730592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NHỮNG BẬC ĐÁ CHẠM MÂY (TIẾT 1)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EA6007-F642-BC4E-8B3B-CC6D1FA6D392}"/>
              </a:ext>
            </a:extLst>
          </p:cNvPr>
          <p:cNvSpPr txBox="1"/>
          <p:nvPr/>
        </p:nvSpPr>
        <p:spPr>
          <a:xfrm>
            <a:off x="87225" y="2129730"/>
            <a:ext cx="617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Từ khó: núi Hồng Lĩnh, khủng khiếp, cuốn phăng, sờn lòng,Truông Ghép,…   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C8C4D6-F0EC-3F43-8011-B1059BAF8463}"/>
              </a:ext>
            </a:extLst>
          </p:cNvPr>
          <p:cNvSpPr txBox="1"/>
          <p:nvPr/>
        </p:nvSpPr>
        <p:spPr>
          <a:xfrm>
            <a:off x="87225" y="3218741"/>
            <a:ext cx="6336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Luyện đọc câu dài: 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/ /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ADE99-68FA-4D43-956B-D105A9EE5FC9}"/>
              </a:ext>
            </a:extLst>
          </p:cNvPr>
          <p:cNvSpPr txBox="1"/>
          <p:nvPr/>
        </p:nvSpPr>
        <p:spPr>
          <a:xfrm>
            <a:off x="6641314" y="2129730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đoạn: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993A00-F77F-6245-B1C4-266C33E358E2}"/>
              </a:ext>
            </a:extLst>
          </p:cNvPr>
          <p:cNvSpPr/>
          <p:nvPr/>
        </p:nvSpPr>
        <p:spPr>
          <a:xfrm>
            <a:off x="6408320" y="2606783"/>
            <a:ext cx="5696455" cy="36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5979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Hình ảnh 2">
            <a:extLst>
              <a:ext uri="{FF2B5EF4-FFF2-40B4-BE49-F238E27FC236}">
                <a16:creationId xmlns:a16="http://schemas.microsoft.com/office/drawing/2014/main" id="{65829F8F-F438-324E-9111-1D726DB6A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9" y="-70956"/>
            <a:ext cx="7429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Hình ảnh 3">
            <a:extLst>
              <a:ext uri="{FF2B5EF4-FFF2-40B4-BE49-F238E27FC236}">
                <a16:creationId xmlns:a16="http://schemas.microsoft.com/office/drawing/2014/main" id="{5F81DC53-B185-BF4E-A0FF-C019CB7BA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0" y="4471987"/>
            <a:ext cx="7429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Hình ảnh 5">
            <a:extLst>
              <a:ext uri="{FF2B5EF4-FFF2-40B4-BE49-F238E27FC236}">
                <a16:creationId xmlns:a16="http://schemas.microsoft.com/office/drawing/2014/main" id="{0DFBD93D-5D4C-3942-BB96-F6005CF3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2157414"/>
            <a:ext cx="9286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Hình ảnh 9">
            <a:extLst>
              <a:ext uri="{FF2B5EF4-FFF2-40B4-BE49-F238E27FC236}">
                <a16:creationId xmlns:a16="http://schemas.microsoft.com/office/drawing/2014/main" id="{07375ED8-154B-1C41-8AF0-8CBDAD984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2227264"/>
            <a:ext cx="9286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8808FA9-EA6B-8943-B7E2-311DE1A34609}"/>
              </a:ext>
            </a:extLst>
          </p:cNvPr>
          <p:cNvSpPr txBox="1"/>
          <p:nvPr/>
        </p:nvSpPr>
        <p:spPr>
          <a:xfrm>
            <a:off x="1928667" y="1186826"/>
            <a:ext cx="8229600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Chúc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quý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thầy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cô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sức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khỏe</a:t>
            </a:r>
            <a:endParaRPr lang="en-US" sz="4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Chúc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các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em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chăm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ngoan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giỏi</a:t>
            </a:r>
            <a:endParaRPr lang="en-US" sz="4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pic>
        <p:nvPicPr>
          <p:cNvPr id="26630" name="Hình ảnh 1">
            <a:extLst>
              <a:ext uri="{FF2B5EF4-FFF2-40B4-BE49-F238E27FC236}">
                <a16:creationId xmlns:a16="http://schemas.microsoft.com/office/drawing/2014/main" id="{51D78742-505F-4240-AE05-FF118440E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3" y="1913021"/>
            <a:ext cx="10923734" cy="471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02DCF-C2AB-A747-B8B6-7721FEC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66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03E550-311D-C543-BAF7-1B62FFD5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57" y="0"/>
            <a:ext cx="8372911" cy="1185863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FDF47DC-9A7C-B24E-A27E-73461AC3955A}"/>
              </a:ext>
            </a:extLst>
          </p:cNvPr>
          <p:cNvSpPr/>
          <p:nvPr/>
        </p:nvSpPr>
        <p:spPr>
          <a:xfrm>
            <a:off x="471485" y="1585913"/>
            <a:ext cx="5043488" cy="3128962"/>
          </a:xfrm>
          <a:prstGeom prst="cloud">
            <a:avLst/>
          </a:prstGeom>
          <a:solidFill>
            <a:srgbClr val="FFFD78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i="0" dirty="0">
                <a:solidFill>
                  <a:srgbClr val="040C28"/>
                </a:solidFill>
                <a:effectLst/>
                <a:latin typeface="+mj-lt"/>
              </a:rPr>
              <a:t>Cảm phục: Có tình cảm kính trọng, yêu quý do thấy được phẩm chất cao cả của người khác</a:t>
            </a:r>
            <a:r>
              <a:rPr lang="vi-VN" sz="2800" i="0" dirty="0">
                <a:solidFill>
                  <a:srgbClr val="202124"/>
                </a:solidFill>
                <a:effectLst/>
                <a:latin typeface="+mj-lt"/>
              </a:rPr>
              <a:t>.</a:t>
            </a:r>
            <a:endParaRPr lang="en-VN" sz="2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BEF4260-CFF0-DD4B-9999-C342496703F4}"/>
              </a:ext>
            </a:extLst>
          </p:cNvPr>
          <p:cNvSpPr/>
          <p:nvPr/>
        </p:nvSpPr>
        <p:spPr>
          <a:xfrm>
            <a:off x="6462714" y="3150394"/>
            <a:ext cx="5043488" cy="3386137"/>
          </a:xfrm>
          <a:prstGeom prst="cloud">
            <a:avLst/>
          </a:prstGeom>
          <a:solidFill>
            <a:srgbClr val="FF21FF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i="0" dirty="0">
                <a:solidFill>
                  <a:srgbClr val="040C28"/>
                </a:solidFill>
                <a:effectLst/>
                <a:latin typeface="+mj-lt"/>
              </a:rPr>
              <a:t>Em suy nghĩ xem xung quanh mình có ai có phẩm chất tốt đẹp khiến em cảm thấy ngưỡng mộ không?</a:t>
            </a:r>
            <a:endParaRPr lang="en-VN" sz="2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66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03E550-311D-C543-BAF7-1B62FFD5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57" y="0"/>
            <a:ext cx="8372911" cy="1185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83BCF-F636-2841-8801-D79A16ABBF41}"/>
              </a:ext>
            </a:extLst>
          </p:cNvPr>
          <p:cNvSpPr txBox="1"/>
          <p:nvPr/>
        </p:nvSpPr>
        <p:spPr>
          <a:xfrm>
            <a:off x="1376735" y="1420952"/>
            <a:ext cx="572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 - Người mà em cảm phục là ai?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FDAF0-D7D4-504A-BE1C-04B6D54A9E91}"/>
              </a:ext>
            </a:extLst>
          </p:cNvPr>
          <p:cNvSpPr txBox="1"/>
          <p:nvPr/>
        </p:nvSpPr>
        <p:spPr>
          <a:xfrm>
            <a:off x="2391147" y="2126526"/>
            <a:ext cx="602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Tại sao em cảm phục người đó?</a:t>
            </a:r>
          </a:p>
        </p:txBody>
      </p:sp>
      <p:pic>
        <p:nvPicPr>
          <p:cNvPr id="3074" name="Picture 2" descr="Tuổi trẻ Cảnh sát Phòng cháy và Chữa cháy Thừa Thiên Huế">
            <a:extLst>
              <a:ext uri="{FF2B5EF4-FFF2-40B4-BE49-F238E27FC236}">
                <a16:creationId xmlns:a16="http://schemas.microsoft.com/office/drawing/2014/main" id="{D89F8857-4354-F245-A198-087BDE88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32" y="2937570"/>
            <a:ext cx="3920430" cy="39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uot suoi di hoc: HS Quảng Ngãì vượt suối đến trường">
            <a:extLst>
              <a:ext uri="{FF2B5EF4-FFF2-40B4-BE49-F238E27FC236}">
                <a16:creationId xmlns:a16="http://schemas.microsoft.com/office/drawing/2014/main" id="{25CBA8C4-37E9-DA47-BC8C-049B171E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2937568"/>
            <a:ext cx="4176711" cy="39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CE6BC7-3008-F24C-8FBD-6662865F6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32100"/>
            <a:ext cx="3920430" cy="402590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EFCF2B18-EE04-4D43-B8B0-A284F6709E95}"/>
              </a:ext>
            </a:extLst>
          </p:cNvPr>
          <p:cNvSpPr/>
          <p:nvPr/>
        </p:nvSpPr>
        <p:spPr>
          <a:xfrm>
            <a:off x="1376735" y="3590409"/>
            <a:ext cx="4130041" cy="189585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Thảo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 </a:t>
            </a:r>
            <a:r>
              <a:rPr lang="en-US" sz="2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luận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unito Black" pitchFamily="2" charset="0"/>
              </a:rPr>
              <a:t>nhóm</a:t>
            </a:r>
            <a:endParaRPr lang="en-US" sz="2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unito Black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2112D-B671-474C-8049-CCA358908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943" y="3241885"/>
            <a:ext cx="3962400" cy="32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F88B3-F151-D242-9D70-66C652F3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225"/>
            <a:ext cx="12192000" cy="620077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4E616C-EA21-2544-86EC-7D4904757756}"/>
              </a:ext>
            </a:extLst>
          </p:cNvPr>
          <p:cNvSpPr/>
          <p:nvPr/>
        </p:nvSpPr>
        <p:spPr>
          <a:xfrm>
            <a:off x="3914775" y="0"/>
            <a:ext cx="4976812" cy="657225"/>
          </a:xfrm>
          <a:prstGeom prst="roundRect">
            <a:avLst/>
          </a:prstGeom>
          <a:solidFill>
            <a:srgbClr val="FFFD78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xem tranh vẽ gì?</a:t>
            </a:r>
          </a:p>
        </p:txBody>
      </p:sp>
    </p:spTree>
    <p:extLst>
      <p:ext uri="{BB962C8B-B14F-4D97-AF65-F5344CB8AC3E}">
        <p14:creationId xmlns:p14="http://schemas.microsoft.com/office/powerpoint/2010/main" val="135812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66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C46AC1-DD74-C04B-AADF-87865A9EF6F5}"/>
              </a:ext>
            </a:extLst>
          </p:cNvPr>
          <p:cNvSpPr txBox="1"/>
          <p:nvPr/>
        </p:nvSpPr>
        <p:spPr>
          <a:xfrm>
            <a:off x="5033070" y="1967786"/>
            <a:ext cx="664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1 )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CCD07-6754-2E45-8DC7-74419B56E84A}"/>
              </a:ext>
            </a:extLst>
          </p:cNvPr>
          <p:cNvSpPr txBox="1"/>
          <p:nvPr/>
        </p:nvSpPr>
        <p:spPr>
          <a:xfrm>
            <a:off x="5195865" y="414452"/>
            <a:ext cx="632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4B01D-3C11-D841-9F8F-EB773DD38BE2}"/>
              </a:ext>
            </a:extLst>
          </p:cNvPr>
          <p:cNvSpPr txBox="1"/>
          <p:nvPr/>
        </p:nvSpPr>
        <p:spPr>
          <a:xfrm>
            <a:off x="4523875" y="1191119"/>
            <a:ext cx="766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NHỮNG BẬC ĐÁ CHẠM MÂY</a:t>
            </a:r>
          </a:p>
        </p:txBody>
      </p:sp>
      <p:pic>
        <p:nvPicPr>
          <p:cNvPr id="1026" name="Picture 2" descr="Tiếng Việt 3 Tập 1 Kết nối tri thức với cuộc sống – Sách PDF">
            <a:extLst>
              <a:ext uri="{FF2B5EF4-FFF2-40B4-BE49-F238E27FC236}">
                <a16:creationId xmlns:a16="http://schemas.microsoft.com/office/drawing/2014/main" id="{B3700FD8-BA18-A447-A50F-04DFC15A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23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0F609-97B2-8549-A827-F27D886037F8}"/>
              </a:ext>
            </a:extLst>
          </p:cNvPr>
          <p:cNvSpPr txBox="1"/>
          <p:nvPr/>
        </p:nvSpPr>
        <p:spPr>
          <a:xfrm>
            <a:off x="7415211" y="5961793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112)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3D0932-2FE4-8541-B722-B8122BF85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070" y="2614117"/>
            <a:ext cx="6908800" cy="31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5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02DCF-C2AB-A747-B8B6-7721FEC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842581" y="953332"/>
            <a:ext cx="730592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39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NHỮNG BẬC ĐÁ CHẠM MÂY (TIẾT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8741" y="1760654"/>
            <a:ext cx="3139265" cy="530273"/>
            <a:chOff x="1508919" y="1888664"/>
            <a:chExt cx="3733800" cy="70792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707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7A3A87-5532-9144-830B-1AC05F392C98}"/>
              </a:ext>
            </a:extLst>
          </p:cNvPr>
          <p:cNvSpPr txBox="1"/>
          <p:nvPr/>
        </p:nvSpPr>
        <p:spPr>
          <a:xfrm>
            <a:off x="425509" y="2620684"/>
            <a:ext cx="1176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Từ khó: núi Hồng Lĩnh, khủng khiếp, cuốn phăng, sờn lòng,Truông Ghép,…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BA5E3-4740-494B-A3D6-F830253049F1}"/>
              </a:ext>
            </a:extLst>
          </p:cNvPr>
          <p:cNvSpPr txBox="1"/>
          <p:nvPr/>
        </p:nvSpPr>
        <p:spPr>
          <a:xfrm>
            <a:off x="425509" y="3218741"/>
            <a:ext cx="11766491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dài: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VN" sz="2800" dirty="0"/>
          </a:p>
          <a:p>
            <a:pPr>
              <a:lnSpc>
                <a:spcPct val="150000"/>
              </a:lnSpc>
            </a:pPr>
            <a:endParaRPr lang="en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0E862-15C1-AE45-9D75-B885D263212F}"/>
              </a:ext>
            </a:extLst>
          </p:cNvPr>
          <p:cNvSpPr txBox="1"/>
          <p:nvPr/>
        </p:nvSpPr>
        <p:spPr>
          <a:xfrm>
            <a:off x="4792625" y="3824788"/>
            <a:ext cx="203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VN" sz="4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333CE7-3D14-BC40-80E2-076510718196}"/>
              </a:ext>
            </a:extLst>
          </p:cNvPr>
          <p:cNvSpPr txBox="1"/>
          <p:nvPr/>
        </p:nvSpPr>
        <p:spPr>
          <a:xfrm>
            <a:off x="5302219" y="3834309"/>
            <a:ext cx="203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VN" sz="4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B22D5E-2FE4-7441-968C-1FE6034A18A2}"/>
              </a:ext>
            </a:extLst>
          </p:cNvPr>
          <p:cNvSpPr txBox="1"/>
          <p:nvPr/>
        </p:nvSpPr>
        <p:spPr>
          <a:xfrm>
            <a:off x="8250706" y="3816920"/>
            <a:ext cx="203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VN" sz="4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C9979C-6DB9-E345-A2F0-6EC17ECBCF90}"/>
              </a:ext>
            </a:extLst>
          </p:cNvPr>
          <p:cNvSpPr txBox="1"/>
          <p:nvPr/>
        </p:nvSpPr>
        <p:spPr>
          <a:xfrm flipH="1">
            <a:off x="6144052" y="4430823"/>
            <a:ext cx="560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VN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0410CB-6682-5D40-A519-B824C183F188}"/>
              </a:ext>
            </a:extLst>
          </p:cNvPr>
          <p:cNvSpPr txBox="1"/>
          <p:nvPr/>
        </p:nvSpPr>
        <p:spPr>
          <a:xfrm flipH="1">
            <a:off x="1039814" y="4430823"/>
            <a:ext cx="600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VN" sz="4800" dirty="0"/>
          </a:p>
          <a:p>
            <a:endParaRPr lang="en-VN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18DA66-FDFE-1542-A238-89A86369FE60}"/>
              </a:ext>
            </a:extLst>
          </p:cNvPr>
          <p:cNvSpPr txBox="1"/>
          <p:nvPr/>
        </p:nvSpPr>
        <p:spPr>
          <a:xfrm flipH="1">
            <a:off x="3239545" y="5078714"/>
            <a:ext cx="560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VN" sz="4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6F94C-3AE0-C840-B634-F2133B169BED}"/>
              </a:ext>
            </a:extLst>
          </p:cNvPr>
          <p:cNvSpPr txBox="1"/>
          <p:nvPr/>
        </p:nvSpPr>
        <p:spPr>
          <a:xfrm flipH="1">
            <a:off x="9609777" y="4473239"/>
            <a:ext cx="560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VN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12651C-AD7D-B942-8C0D-3710103F160A}"/>
              </a:ext>
            </a:extLst>
          </p:cNvPr>
          <p:cNvSpPr txBox="1"/>
          <p:nvPr/>
        </p:nvSpPr>
        <p:spPr>
          <a:xfrm flipH="1">
            <a:off x="9944757" y="5099924"/>
            <a:ext cx="600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VN" sz="4800" dirty="0"/>
          </a:p>
          <a:p>
            <a:endParaRPr lang="en-VN" sz="4800" dirty="0"/>
          </a:p>
        </p:txBody>
      </p:sp>
    </p:spTree>
    <p:extLst>
      <p:ext uri="{BB962C8B-B14F-4D97-AF65-F5344CB8AC3E}">
        <p14:creationId xmlns:p14="http://schemas.microsoft.com/office/powerpoint/2010/main" val="37026772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1224</Words>
  <Application>Microsoft Office PowerPoint</Application>
  <PresentationFormat>Widescreen</PresentationFormat>
  <Paragraphs>113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#9Slide03 AmpleSoft Bold</vt:lpstr>
      <vt:lpstr>Arial</vt:lpstr>
      <vt:lpstr>Arial-Rounded</vt:lpstr>
      <vt:lpstr>Calibri</vt:lpstr>
      <vt:lpstr>Calibri Light</vt:lpstr>
      <vt:lpstr>inpin heiti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NT</cp:lastModifiedBy>
  <cp:revision>9</cp:revision>
  <dcterms:created xsi:type="dcterms:W3CDTF">2023-11-27T16:01:21Z</dcterms:created>
  <dcterms:modified xsi:type="dcterms:W3CDTF">2024-12-17T05:39:31Z</dcterms:modified>
</cp:coreProperties>
</file>