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2"/>
  </p:notesMasterIdLst>
  <p:sldIdLst>
    <p:sldId id="257" r:id="rId4"/>
    <p:sldId id="316" r:id="rId5"/>
    <p:sldId id="338" r:id="rId6"/>
    <p:sldId id="318" r:id="rId7"/>
    <p:sldId id="339" r:id="rId8"/>
    <p:sldId id="319" r:id="rId9"/>
    <p:sldId id="320" r:id="rId10"/>
    <p:sldId id="321" r:id="rId11"/>
    <p:sldId id="322" r:id="rId12"/>
    <p:sldId id="340" r:id="rId13"/>
    <p:sldId id="323" r:id="rId14"/>
    <p:sldId id="325" r:id="rId15"/>
    <p:sldId id="344" r:id="rId16"/>
    <p:sldId id="343" r:id="rId17"/>
    <p:sldId id="345" r:id="rId18"/>
    <p:sldId id="346" r:id="rId19"/>
    <p:sldId id="303"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6F08-2049-6787-FE52-C410BCF8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8E1D7-8AE6-D96A-CC15-73E5CFBFE6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5A4C-E828-F409-A0AE-767217BCD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9C1A0-DFED-5B47-EEEE-E626729C9F5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6" name="Footer Placeholder 5">
            <a:extLst>
              <a:ext uri="{FF2B5EF4-FFF2-40B4-BE49-F238E27FC236}">
                <a16:creationId xmlns:a16="http://schemas.microsoft.com/office/drawing/2014/main" id="{18CDD387-908F-DC5F-DD2D-4694154AF3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B39C54-0C58-EF52-AF48-9236E66A689B}"/>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928293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327A-BBC3-810B-FA78-499ACF1B4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5931B-CC56-BBF5-C609-845076199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602FE-5ED2-E4A8-C12E-2C7F7E0F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DFF73-55E3-DC00-F8F7-E94CAE635401}"/>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6" name="Footer Placeholder 5">
            <a:extLst>
              <a:ext uri="{FF2B5EF4-FFF2-40B4-BE49-F238E27FC236}">
                <a16:creationId xmlns:a16="http://schemas.microsoft.com/office/drawing/2014/main" id="{3D23A679-3A6D-761E-C830-D7BCB06D0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31DD29-DFF7-4AF0-C93F-B8D086E2100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04650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D38-6522-F869-9E2C-092D37E536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76F8B-8E19-C81F-BE3B-D0580AA43D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7183E-37F9-456F-BE9B-112D702B059D}"/>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5" name="Footer Placeholder 4">
            <a:extLst>
              <a:ext uri="{FF2B5EF4-FFF2-40B4-BE49-F238E27FC236}">
                <a16:creationId xmlns:a16="http://schemas.microsoft.com/office/drawing/2014/main" id="{41F8B042-3192-35FE-4BCE-A74E5584D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A0E98-5D72-12FC-C306-75F44AE72611}"/>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385069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4BE3E-53E1-F5C1-2940-4A0653AAB3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DDB92-BE1F-734C-0685-F9991B1BCB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B5B8-FAA8-2332-1072-E4664882B7E8}"/>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5" name="Footer Placeholder 4">
            <a:extLst>
              <a:ext uri="{FF2B5EF4-FFF2-40B4-BE49-F238E27FC236}">
                <a16:creationId xmlns:a16="http://schemas.microsoft.com/office/drawing/2014/main" id="{C30ABED9-5080-EC70-5307-99B0766C7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9FE503-1C2E-D0FF-3607-8F31B3C9E2BA}"/>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578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2025/2/28</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2025/2/28</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5" name="Footer Placeholder 4">
            <a:extLst>
              <a:ext uri="{FF2B5EF4-FFF2-40B4-BE49-F238E27FC236}">
                <a16:creationId xmlns:a16="http://schemas.microsoft.com/office/drawing/2014/main"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75757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6EE4-4F4B-E1AB-D451-302D7D9FE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83473FA-546A-0240-D42E-438C9CF9F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5DACC-D05E-49F2-8E22-C74CECB2CF2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5" name="Footer Placeholder 4">
            <a:extLst>
              <a:ext uri="{FF2B5EF4-FFF2-40B4-BE49-F238E27FC236}">
                <a16:creationId xmlns:a16="http://schemas.microsoft.com/office/drawing/2014/main" id="{CA8F2095-B371-1693-98DA-841728263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8D5331-5A6E-67DA-388B-5F59C87F3556}"/>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27458831-37E3-A2C0-8857-F12970EB5B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67820" y="-306004"/>
            <a:ext cx="2667820" cy="2667820"/>
          </a:xfrm>
          <a:prstGeom prst="rect">
            <a:avLst/>
          </a:prstGeom>
        </p:spPr>
      </p:pic>
    </p:spTree>
    <p:extLst>
      <p:ext uri="{BB962C8B-B14F-4D97-AF65-F5344CB8AC3E}">
        <p14:creationId xmlns:p14="http://schemas.microsoft.com/office/powerpoint/2010/main" val="5804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C34-AD01-933A-9A17-91FEE66474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C5A3C-DF7B-CA62-FF14-B3F5834D65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D9CE-68FD-7370-93CB-EA95C5B8B2BE}"/>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5" name="Footer Placeholder 4">
            <a:extLst>
              <a:ext uri="{FF2B5EF4-FFF2-40B4-BE49-F238E27FC236}">
                <a16:creationId xmlns:a16="http://schemas.microsoft.com/office/drawing/2014/main" id="{5A51FD0D-9E41-734E-9A69-12BA58659E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52E2AC-4D16-0159-7FAB-519167A8887D}"/>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52915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625D-E2BE-4704-B3C0-9A522B75BB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B3207A-A9AF-279E-B3E4-C53B797ED72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32F70-5C74-BD45-6B90-82F3A62866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1F59D-BECA-CB7B-49EE-FC0ED2D974E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6" name="Footer Placeholder 5">
            <a:extLst>
              <a:ext uri="{FF2B5EF4-FFF2-40B4-BE49-F238E27FC236}">
                <a16:creationId xmlns:a16="http://schemas.microsoft.com/office/drawing/2014/main" id="{BA97EA14-0FAB-C9F7-19C0-F856F9954A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BAD922-5F1E-6868-F1CD-DF73DEFC0A35}"/>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575411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DDA5-B2B5-A5A5-C408-831C9A91313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C60051A-4ED4-B79D-F8D2-ACE087563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FF595-F914-899B-24E1-9FED0CDFC9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0F335-6573-7D75-7895-93464EB6E1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F8D16-7196-340B-0CB7-48B433FAD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84E9A-F4DB-5E7C-CFDA-6162FE508640}"/>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8" name="Footer Placeholder 7">
            <a:extLst>
              <a:ext uri="{FF2B5EF4-FFF2-40B4-BE49-F238E27FC236}">
                <a16:creationId xmlns:a16="http://schemas.microsoft.com/office/drawing/2014/main" id="{6ECA5F23-4373-2355-0D9B-9FDAC489D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7E6F8F-E131-0C0A-1349-2C49E00A70F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0704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A0C0-2549-6967-E274-E5391C6CB1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E1A3E0-F986-E38F-7219-F8F1513F14F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4" name="Footer Placeholder 3">
            <a:extLst>
              <a:ext uri="{FF2B5EF4-FFF2-40B4-BE49-F238E27FC236}">
                <a16:creationId xmlns:a16="http://schemas.microsoft.com/office/drawing/2014/main" id="{7361D44E-A01D-6A52-78BE-D80D9641C6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04EB9E-5F28-B1E3-0EE1-01B13C1A1892}"/>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53431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A4BD3-D90C-337C-4BBD-971778484E1C}"/>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2/28/2025</a:t>
            </a:fld>
            <a:endParaRPr lang="en-US"/>
          </a:p>
        </p:txBody>
      </p:sp>
      <p:sp>
        <p:nvSpPr>
          <p:cNvPr id="3" name="Footer Placeholder 2">
            <a:extLst>
              <a:ext uri="{FF2B5EF4-FFF2-40B4-BE49-F238E27FC236}">
                <a16:creationId xmlns:a16="http://schemas.microsoft.com/office/drawing/2014/main" id="{4B7A6069-1A16-A437-78CB-1D6ACCBACF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CCBAFF0-25AC-77B0-0837-8D0C33B56A1C}"/>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316763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845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2025/2/28</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6.png"/><Relationship Id="rId7"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6.png"/><Relationship Id="rId7"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7.xml"/><Relationship Id="rId7" Type="http://schemas.openxmlformats.org/officeDocument/2006/relationships/image" Target="../media/image49.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pic>
        <p:nvPicPr>
          <p:cNvPr id="6" name="Picture 5">
            <a:extLst>
              <a:ext uri="{FF2B5EF4-FFF2-40B4-BE49-F238E27FC236}">
                <a16:creationId xmlns:a16="http://schemas.microsoft.com/office/drawing/2014/main" id="{E840B6E3-909B-41D9-B050-26B7CA178057}"/>
              </a:ext>
            </a:extLst>
          </p:cNvPr>
          <p:cNvPicPr>
            <a:picLocks noChangeAspect="1"/>
          </p:cNvPicPr>
          <p:nvPr/>
        </p:nvPicPr>
        <p:blipFill>
          <a:blip r:embed="rId8"/>
          <a:stretch>
            <a:fillRect/>
          </a:stretch>
        </p:blipFill>
        <p:spPr>
          <a:xfrm>
            <a:off x="1841370" y="2681434"/>
            <a:ext cx="8852159" cy="9998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6067425" y="1435446"/>
            <a:ext cx="5446254" cy="1325563"/>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7" y="1230082"/>
              <a:ext cx="6006465" cy="856838"/>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động mạch, tĩnh mạch và mao mạch trên sơ đồ.</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4154984"/>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Động mạch: đưa máu từ tim đến các cơ quan.</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Tĩnh mạch: đưa máu từ các cơ quan của cơ thể về tim.</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Mao mạch: nối động mạch với tĩnh mạch.</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007165"/>
            <a:ext cx="10681368" cy="5022573"/>
          </a:xfrm>
          <a:prstGeom prst="rect">
            <a:avLst/>
          </a:prstGeom>
        </p:spPr>
      </p:pic>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754326"/>
          </a:xfrm>
          <a:prstGeom prst="rect">
            <a:avLst/>
          </a:prstGeom>
          <a:noFill/>
        </p:spPr>
        <p:txBody>
          <a:bodyPr wrap="square">
            <a:spAutoFit/>
          </a:bodyPr>
          <a:lstStyle/>
          <a:p>
            <a:pPr algn="just"/>
            <a:r>
              <a:rPr lang="en-US" sz="3600" b="1" dirty="0" err="1">
                <a:latin typeface="Calibri" panose="020F0502020204030204" pitchFamily="34" charset="0"/>
                <a:ea typeface="Calibri" panose="020F0502020204030204" pitchFamily="34" charset="0"/>
                <a:cs typeface="Calibri" panose="020F0502020204030204" pitchFamily="34" charset="0"/>
              </a:rPr>
              <a:t>Em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hãy</a:t>
            </a:r>
            <a:r>
              <a:rPr lang="en-US" sz="3600" b="1"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nêu lại các bộ phận của cơ quan tuần hoàn.</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9" name="Rectangle: Rounded Corners 8">
            <a:extLst>
              <a:ext uri="{FF2B5EF4-FFF2-40B4-BE49-F238E27FC236}">
                <a16:creationId xmlns:a16="http://schemas.microsoft.com/office/drawing/2014/main" id="{76801C7F-FDBB-6297-24CF-9B8ECADD78BC}"/>
              </a:ext>
            </a:extLst>
          </p:cNvPr>
          <p:cNvSpPr/>
          <p:nvPr/>
        </p:nvSpPr>
        <p:spPr>
          <a:xfrm>
            <a:off x="304800" y="158044"/>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40F49DE-7E8E-B530-3EE1-92B2BF1A366E}"/>
              </a:ext>
            </a:extLst>
          </p:cNvPr>
          <p:cNvGrpSpPr/>
          <p:nvPr/>
        </p:nvGrpSpPr>
        <p:grpSpPr>
          <a:xfrm>
            <a:off x="3619903" y="406401"/>
            <a:ext cx="4974772" cy="1107996"/>
            <a:chOff x="3608614" y="0"/>
            <a:chExt cx="4974772" cy="1107996"/>
          </a:xfrm>
        </p:grpSpPr>
        <p:sp>
          <p:nvSpPr>
            <p:cNvPr id="13" name="TextBox 5">
              <a:extLst>
                <a:ext uri="{FF2B5EF4-FFF2-40B4-BE49-F238E27FC236}">
                  <a16:creationId xmlns:a16="http://schemas.microsoft.com/office/drawing/2014/main" id="{0E582B62-C2EA-D2BE-0925-541898543F41}"/>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DẶN DÒ</a:t>
              </a:r>
            </a:p>
          </p:txBody>
        </p:sp>
        <p:sp>
          <p:nvSpPr>
            <p:cNvPr id="14" name="TextBox 6">
              <a:extLst>
                <a:ext uri="{FF2B5EF4-FFF2-40B4-BE49-F238E27FC236}">
                  <a16:creationId xmlns:a16="http://schemas.microsoft.com/office/drawing/2014/main" id="{8A3184BB-3321-B4B3-030F-F4D3160A17C5}"/>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grpSp>
      <p:sp>
        <p:nvSpPr>
          <p:cNvPr id="15" name="TextBox 7">
            <a:extLst>
              <a:ext uri="{FF2B5EF4-FFF2-40B4-BE49-F238E27FC236}">
                <a16:creationId xmlns:a16="http://schemas.microsoft.com/office/drawing/2014/main" id="{84771D71-1D4D-269E-C335-F67356614C04}"/>
              </a:ext>
            </a:extLst>
          </p:cNvPr>
          <p:cNvSpPr txBox="1"/>
          <p:nvPr/>
        </p:nvSpPr>
        <p:spPr>
          <a:xfrm>
            <a:off x="1876156" y="1806361"/>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A9D67714-97DE-1C09-B246-5E3C0F58974B}"/>
              </a:ext>
            </a:extLst>
          </p:cNvPr>
          <p:cNvPicPr>
            <a:picLocks noChangeAspect="1"/>
          </p:cNvPicPr>
          <p:nvPr/>
        </p:nvPicPr>
        <p:blipFill>
          <a:blip r:embed="rId3"/>
          <a:stretch>
            <a:fillRect/>
          </a:stretch>
        </p:blipFill>
        <p:spPr>
          <a:xfrm rot="737208" flipH="1">
            <a:off x="684042" y="1723710"/>
            <a:ext cx="919996" cy="919996"/>
          </a:xfrm>
          <a:prstGeom prst="rect">
            <a:avLst/>
          </a:prstGeom>
        </p:spPr>
      </p:pic>
      <p:sp>
        <p:nvSpPr>
          <p:cNvPr id="17" name="TextBox 9">
            <a:extLst>
              <a:ext uri="{FF2B5EF4-FFF2-40B4-BE49-F238E27FC236}">
                <a16:creationId xmlns:a16="http://schemas.microsoft.com/office/drawing/2014/main" id="{0F70A14B-A384-B0C5-F05B-A18B0B8CD241}"/>
              </a:ext>
            </a:extLst>
          </p:cNvPr>
          <p:cNvSpPr txBox="1"/>
          <p:nvPr/>
        </p:nvSpPr>
        <p:spPr>
          <a:xfrm>
            <a:off x="1876156" y="2787373"/>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F6E2371-BF05-AEBC-CCBF-C912E50DE3CE}"/>
              </a:ext>
            </a:extLst>
          </p:cNvPr>
          <p:cNvPicPr>
            <a:picLocks noChangeAspect="1"/>
          </p:cNvPicPr>
          <p:nvPr/>
        </p:nvPicPr>
        <p:blipFill>
          <a:blip r:embed="rId3"/>
          <a:stretch>
            <a:fillRect/>
          </a:stretch>
        </p:blipFill>
        <p:spPr>
          <a:xfrm rot="737208" flipH="1">
            <a:off x="684042" y="2704722"/>
            <a:ext cx="919996" cy="919996"/>
          </a:xfrm>
          <a:prstGeom prst="rect">
            <a:avLst/>
          </a:prstGeom>
        </p:spPr>
      </p:pic>
      <p:sp>
        <p:nvSpPr>
          <p:cNvPr id="19" name="TextBox 11">
            <a:extLst>
              <a:ext uri="{FF2B5EF4-FFF2-40B4-BE49-F238E27FC236}">
                <a16:creationId xmlns:a16="http://schemas.microsoft.com/office/drawing/2014/main" id="{8CE9932C-E6D0-D76D-2C94-7FC04D81E7E0}"/>
              </a:ext>
            </a:extLst>
          </p:cNvPr>
          <p:cNvSpPr txBox="1"/>
          <p:nvPr/>
        </p:nvSpPr>
        <p:spPr>
          <a:xfrm>
            <a:off x="1876156" y="3768385"/>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0" name="Picture 19">
            <a:extLst>
              <a:ext uri="{FF2B5EF4-FFF2-40B4-BE49-F238E27FC236}">
                <a16:creationId xmlns:a16="http://schemas.microsoft.com/office/drawing/2014/main" id="{72D370CA-4208-8AAC-5ADC-9BD6873D6707}"/>
              </a:ext>
            </a:extLst>
          </p:cNvPr>
          <p:cNvPicPr>
            <a:picLocks noChangeAspect="1"/>
          </p:cNvPicPr>
          <p:nvPr/>
        </p:nvPicPr>
        <p:blipFill>
          <a:blip r:embed="rId3"/>
          <a:stretch>
            <a:fillRect/>
          </a:stretch>
        </p:blipFill>
        <p:spPr>
          <a:xfrm rot="737208" flipH="1">
            <a:off x="684042" y="3685734"/>
            <a:ext cx="919996" cy="919996"/>
          </a:xfrm>
          <a:prstGeom prst="rect">
            <a:avLst/>
          </a:prstGeom>
        </p:spPr>
      </p:pic>
      <p:sp>
        <p:nvSpPr>
          <p:cNvPr id="21" name="TextBox 13">
            <a:extLst>
              <a:ext uri="{FF2B5EF4-FFF2-40B4-BE49-F238E27FC236}">
                <a16:creationId xmlns:a16="http://schemas.microsoft.com/office/drawing/2014/main" id="{4EF87F73-AB5B-CC59-CB5F-85B562DF46B5}"/>
              </a:ext>
            </a:extLst>
          </p:cNvPr>
          <p:cNvSpPr txBox="1"/>
          <p:nvPr/>
        </p:nvSpPr>
        <p:spPr>
          <a:xfrm>
            <a:off x="1876156" y="4749397"/>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38B2CBD6-AD64-0FA5-BAFD-E06340B6FABB}"/>
              </a:ext>
            </a:extLst>
          </p:cNvPr>
          <p:cNvPicPr>
            <a:picLocks noChangeAspect="1"/>
          </p:cNvPicPr>
          <p:nvPr/>
        </p:nvPicPr>
        <p:blipFill>
          <a:blip r:embed="rId3"/>
          <a:stretch>
            <a:fillRect/>
          </a:stretch>
        </p:blipFill>
        <p:spPr>
          <a:xfrm rot="737208" flipH="1">
            <a:off x="684042" y="4666746"/>
            <a:ext cx="919996" cy="919996"/>
          </a:xfrm>
          <a:prstGeom prst="rect">
            <a:avLst/>
          </a:prstGeom>
        </p:spPr>
      </p:pic>
      <p:pic>
        <p:nvPicPr>
          <p:cNvPr id="23" name="Graphic 15">
            <a:extLst>
              <a:ext uri="{FF2B5EF4-FFF2-40B4-BE49-F238E27FC236}">
                <a16:creationId xmlns:a16="http://schemas.microsoft.com/office/drawing/2014/main" id="{EF2CBFC1-11C3-C803-B627-CD05626440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6883268" y="1399708"/>
            <a:ext cx="4737630" cy="5063181"/>
          </a:xfrm>
          <a:prstGeom prst="rect">
            <a:avLst/>
          </a:prstGeom>
        </p:spPr>
      </p:pic>
    </p:spTree>
    <p:extLst>
      <p:ext uri="{BB962C8B-B14F-4D97-AF65-F5344CB8AC3E}">
        <p14:creationId xmlns:p14="http://schemas.microsoft.com/office/powerpoint/2010/main" val="356344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9042" y="1954299"/>
            <a:ext cx="9084367" cy="3257174"/>
          </a:xfrm>
          <a:prstGeom prst="rect">
            <a:avLst/>
          </a:prstGeom>
          <a:noFill/>
        </p:spPr>
        <p:txBody>
          <a:bodyPr wrap="square" rtlCol="0">
            <a:spAutoFit/>
          </a:bodyPr>
          <a:lstStyle/>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Chỉ và nói được tên các bộ phận chính của các cơ quan tuần hoàn trên sơ đồ.</a:t>
            </a:r>
            <a:endParaRPr lang="en-US" sz="2800" dirty="0">
              <a:solidFill>
                <a:prstClr val="black"/>
              </a:solidFill>
              <a:latin typeface="Calibri" panose="020F0502020204030204" pitchFamily="34" charset="0"/>
              <a:cs typeface="Calibri" panose="020F0502020204030204" pitchFamily="34" charset="0"/>
            </a:endParaRPr>
          </a:p>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Nhận biết và trình bày được chức năng của cơ quan tuần hoàn ở mức độ đơn giản qua hoạt động sống hằng ngày của bản thân như phát hiện tim và mạch máu đập.</a:t>
            </a: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922743" y="1050509"/>
            <a:ext cx="10833531" cy="1713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2308324"/>
          </a:xfrm>
          <a:prstGeom prst="rect">
            <a:avLst/>
          </a:prstGeom>
          <a:noFill/>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Em hãy đặt tay lên ngực trái hoặc lên cổ và ấn nhẹ em cảm thấy như thế nào?</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3000" b="1" dirty="0">
                <a:solidFill>
                  <a:prstClr val="black"/>
                </a:solidFill>
                <a:latin typeface="Calibri" panose="020F0502020204030204" pitchFamily="34" charset="0"/>
                <a:cs typeface="Calibri" panose="020F0502020204030204" pitchFamily="34" charset="0"/>
              </a:rPr>
              <a:t>1</a:t>
            </a:r>
            <a:r>
              <a:rPr lang="en-US" sz="3000" b="1" dirty="0">
                <a:solidFill>
                  <a:prstClr val="black"/>
                </a:solidFill>
                <a:latin typeface="Calibri" panose="020F0502020204030204" pitchFamily="34" charset="0"/>
                <a:cs typeface="Calibri" panose="020F0502020204030204" pitchFamily="34" charset="0"/>
              </a:rPr>
              <a:t>.</a:t>
            </a:r>
            <a:r>
              <a:rPr lang="vi-VN" sz="30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3000" b="1" dirty="0">
              <a:solidFill>
                <a:prstClr val="black"/>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Scale>
                                      <p:cBhvr>
                                        <p:cTn id="1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
                                        </p:tgtEl>
                                        <p:attrNameLst>
                                          <p:attrName>ppt_x</p:attrName>
                                          <p:attrName>ppt_y</p:attrName>
                                        </p:attrNameLst>
                                      </p:cBhvr>
                                    </p:animMotion>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9Slide05 SVNClementine" panose="020F0502020204030203" pitchFamily="34" charset="0"/>
              </a:rPr>
              <a:t>Các</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nhóm</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khác</a:t>
            </a:r>
            <a:endParaRPr lang="en-US" sz="4000" dirty="0">
              <a:solidFill>
                <a:schemeClr val="bg1"/>
              </a:solidFill>
              <a:latin typeface="#9Slide05 SVNClementine" panose="020F0502020204030203" pitchFamily="34" charset="0"/>
            </a:endParaRPr>
          </a:p>
          <a:p>
            <a:pPr algn="ctr"/>
            <a:r>
              <a:rPr lang="en-US" sz="4000" dirty="0" err="1">
                <a:solidFill>
                  <a:schemeClr val="bg1"/>
                </a:solidFill>
                <a:latin typeface="#9Slide05 SVNClementine" panose="020F0502020204030203" pitchFamily="34" charset="0"/>
              </a:rPr>
              <a:t>Lắng</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nghe</a:t>
            </a:r>
            <a:r>
              <a:rPr lang="en-US" sz="4000" dirty="0">
                <a:solidFill>
                  <a:schemeClr val="bg1"/>
                </a:solidFill>
                <a:latin typeface="#9Slide05 SVNClementine" panose="020F0502020204030203" pitchFamily="34" charset="0"/>
              </a:rPr>
              <a:t> – </a:t>
            </a:r>
            <a:r>
              <a:rPr lang="en-US" sz="4000" dirty="0" err="1">
                <a:solidFill>
                  <a:schemeClr val="bg1"/>
                </a:solidFill>
                <a:latin typeface="#9Slide05 SVNClementine" panose="020F0502020204030203" pitchFamily="34" charset="0"/>
              </a:rPr>
              <a:t>góp</a:t>
            </a:r>
            <a:r>
              <a:rPr lang="en-US" sz="4000" dirty="0">
                <a:solidFill>
                  <a:schemeClr val="bg1"/>
                </a:solidFill>
                <a:latin typeface="#9Slide05 SVNClementine" panose="020F0502020204030203" pitchFamily="34" charset="0"/>
              </a:rPr>
              <a:t> ý - </a:t>
            </a:r>
            <a:r>
              <a:rPr lang="en-US" sz="4000" dirty="0" err="1">
                <a:solidFill>
                  <a:schemeClr val="bg1"/>
                </a:solidFill>
                <a:latin typeface="#9Slide05 SVNClementine" panose="020F0502020204030203" pitchFamily="34" charset="0"/>
              </a:rPr>
              <a:t>bổ</a:t>
            </a:r>
            <a:r>
              <a:rPr lang="en-US" sz="4000" dirty="0">
                <a:solidFill>
                  <a:schemeClr val="bg1"/>
                </a:solidFill>
                <a:latin typeface="#9Slide05 SVNClementine" panose="020F0502020204030203" pitchFamily="34"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525" name="Picture 524">
            <a:extLst>
              <a:ext uri="{FF2B5EF4-FFF2-40B4-BE49-F238E27FC236}">
                <a16:creationId xmlns:a16="http://schemas.microsoft.com/office/drawing/2014/main" id="{06D7B3EA-6400-425D-AB57-272C594F0B03}"/>
              </a:ext>
            </a:extLst>
          </p:cNvPr>
          <p:cNvPicPr>
            <a:picLocks noChangeAspect="1"/>
          </p:cNvPicPr>
          <p:nvPr/>
        </p:nvPicPr>
        <p:blipFill>
          <a:blip r:embed="rId13"/>
          <a:stretch>
            <a:fillRect/>
          </a:stretch>
        </p:blipFill>
        <p:spPr>
          <a:xfrm>
            <a:off x="4095749" y="165979"/>
            <a:ext cx="7105651" cy="6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33" name="Picture 32">
            <a:extLst>
              <a:ext uri="{FF2B5EF4-FFF2-40B4-BE49-F238E27FC236}">
                <a16:creationId xmlns:a16="http://schemas.microsoft.com/office/drawing/2014/main" id="{668B1187-E011-443D-B0AC-662395A02F54}"/>
              </a:ext>
            </a:extLst>
          </p:cNvPr>
          <p:cNvPicPr>
            <a:picLocks noChangeAspect="1"/>
          </p:cNvPicPr>
          <p:nvPr/>
        </p:nvPicPr>
        <p:blipFill>
          <a:blip r:embed="rId7"/>
          <a:stretch>
            <a:fillRect/>
          </a:stretch>
        </p:blipFill>
        <p:spPr>
          <a:xfrm>
            <a:off x="800100" y="1445433"/>
            <a:ext cx="4772025" cy="438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id="{E3BA3221-5A9B-4D34-9AD4-452E77344826}"/>
              </a:ext>
            </a:extLst>
          </p:cNvPr>
          <p:cNvCxnSpPr>
            <a:cxnSpLocks/>
          </p:cNvCxnSpPr>
          <p:nvPr/>
        </p:nvCxnSpPr>
        <p:spPr>
          <a:xfrm flipV="1">
            <a:off x="1381125" y="2303763"/>
            <a:ext cx="5635251" cy="14014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2F21CAC-9151-4DB0-A736-65517F2F0901}"/>
              </a:ext>
            </a:extLst>
          </p:cNvPr>
          <p:cNvSpPr/>
          <p:nvPr/>
        </p:nvSpPr>
        <p:spPr>
          <a:xfrm>
            <a:off x="6418842" y="447653"/>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Calibri" panose="020F0502020204030204" pitchFamily="34" charset="0"/>
                <a:cs typeface="Calibri" panose="020F0502020204030204" pitchFamily="34" charset="0"/>
              </a:rPr>
              <a:t>Cơ quan tuần hoàn gồm: Tim và các mạch máu.</a:t>
            </a:r>
            <a:endParaRPr lang="vi-VN" sz="3200" b="1" dirty="0">
              <a:solidFill>
                <a:srgbClr val="FF0000"/>
              </a:solidFill>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id="{1C53C1DB-A93B-41E5-B711-30943B847DD2}"/>
              </a:ext>
            </a:extLst>
          </p:cNvPr>
          <p:cNvCxnSpPr>
            <a:cxnSpLocks/>
          </p:cNvCxnSpPr>
          <p:nvPr/>
        </p:nvCxnSpPr>
        <p:spPr>
          <a:xfrm>
            <a:off x="5067300" y="2447925"/>
            <a:ext cx="2368176" cy="2494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4CADF7-3128-4B06-ABEE-36135CF8E2FD}"/>
              </a:ext>
            </a:extLst>
          </p:cNvPr>
          <p:cNvSpPr/>
          <p:nvPr/>
        </p:nvSpPr>
        <p:spPr>
          <a:xfrm>
            <a:off x="6837942" y="3086078"/>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000" b="1" dirty="0">
                <a:solidFill>
                  <a:srgbClr val="FF0000"/>
                </a:solidFill>
                <a:latin typeface="Calibri" panose="020F0502020204030204" pitchFamily="34" charset="0"/>
                <a:cs typeface="Calibri" panose="020F0502020204030204" pitchFamily="34" charset="0"/>
              </a:rPr>
              <a:t>Các mạch máu gồm động mạch, tĩnh mạch và mao mạch.</a:t>
            </a:r>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3970318"/>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3066405" y="-80121"/>
            <a:ext cx="6078239" cy="2560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419</Words>
  <Application>Microsoft Office PowerPoint</Application>
  <PresentationFormat>Widescreen</PresentationFormat>
  <Paragraphs>46</Paragraphs>
  <Slides>18</Slides>
  <Notes>17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微软雅黑</vt:lpstr>
      <vt:lpstr>#9Slide05 SVNClementine</vt:lpstr>
      <vt:lpstr>Arial</vt:lpstr>
      <vt:lpstr>Calibri</vt:lpstr>
      <vt:lpstr>Calibri Light</vt:lpstr>
      <vt:lpstr>等线</vt:lpstr>
      <vt:lpstr>LNTH-LuoLuoNotangYuanTi 1</vt:lpstr>
      <vt:lpstr>黑体</vt:lpstr>
      <vt:lpstr>Times New Roman</vt:lpstr>
      <vt:lpstr>UVN Banh Mi</vt:lpstr>
      <vt:lpstr>义启小魏楷</vt:lpstr>
      <vt:lpstr>字魂59号-创粗黑</vt:lpstr>
      <vt:lpstr>office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NT</cp:lastModifiedBy>
  <cp:revision>33</cp:revision>
  <dcterms:created xsi:type="dcterms:W3CDTF">2022-11-13T11:16:52Z</dcterms:created>
  <dcterms:modified xsi:type="dcterms:W3CDTF">2025-02-28T07:59:51Z</dcterms:modified>
</cp:coreProperties>
</file>