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27" r:id="rId2"/>
    <p:sldId id="439" r:id="rId3"/>
    <p:sldId id="427" r:id="rId4"/>
    <p:sldId id="428" r:id="rId5"/>
    <p:sldId id="426" r:id="rId6"/>
    <p:sldId id="442" r:id="rId7"/>
    <p:sldId id="444" r:id="rId8"/>
    <p:sldId id="446" r:id="rId9"/>
    <p:sldId id="438" r:id="rId10"/>
    <p:sldId id="433" r:id="rId11"/>
    <p:sldId id="448" r:id="rId12"/>
    <p:sldId id="440" r:id="rId13"/>
    <p:sldId id="452" r:id="rId14"/>
    <p:sldId id="454" r:id="rId15"/>
    <p:sldId id="340" r:id="rId16"/>
  </p:sldIdLst>
  <p:sldSz cx="16276638" cy="9144000"/>
  <p:notesSz cx="6858000" cy="9144000"/>
  <p:custDataLst>
    <p:tags r:id="rId18"/>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FF0000"/>
    <a:srgbClr val="FF0066"/>
    <a:srgbClr val="FF7C80"/>
    <a:srgbClr val="FF6600"/>
    <a:srgbClr val="6600CC"/>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4660"/>
  </p:normalViewPr>
  <p:slideViewPr>
    <p:cSldViewPr>
      <p:cViewPr varScale="1">
        <p:scale>
          <a:sx n="55" d="100"/>
          <a:sy n="55" d="100"/>
        </p:scale>
        <p:origin x="564" y="90"/>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15</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dirty="0">
                <a:solidFill>
                  <a:srgbClr val="FF0066"/>
                </a:solidFill>
                <a:latin typeface="Times New Roman" pitchFamily="18" charset="0"/>
              </a:rPr>
              <a:t>TRƯỜNG TIỂU HỌC LÊ VĂN TÁM</a:t>
            </a: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2030816" y="4024449"/>
            <a:ext cx="12584503"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spcBef>
                <a:spcPts val="1800"/>
              </a:spcBef>
              <a:defRPr/>
            </a:pPr>
            <a:r>
              <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27: NHỮNG CHIẾC </a:t>
            </a: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ÁO ẤM (</a:t>
            </a:r>
            <a:r>
              <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T1,2)</a:t>
            </a:r>
          </a:p>
        </p:txBody>
      </p:sp>
      <p:sp>
        <p:nvSpPr>
          <p:cNvPr id="2059"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5867400"/>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024519" y="5672516"/>
            <a:ext cx="3548858" cy="2531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4. </a:t>
              </a:r>
              <a:r>
                <a:rPr lang="en-US" sz="3600" b="1" dirty="0" err="1">
                  <a:solidFill>
                    <a:srgbClr val="FF0000"/>
                  </a:solidFill>
                  <a:latin typeface="Times New Roman" pitchFamily="18" charset="0"/>
                  <a:cs typeface="Times New Roman" pitchFamily="18" charset="0"/>
                </a:rPr>
                <a:t>Nói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nghe</a:t>
              </a:r>
              <a:r>
                <a:rPr lang="en-US" sz="3600" b="1" dirty="0">
                  <a:solidFill>
                    <a:srgbClr val="FF0000"/>
                  </a:solidFill>
                  <a:latin typeface="Times New Roman" pitchFamily="18" charset="0"/>
                  <a:cs typeface="Times New Roman" pitchFamily="18" charset="0"/>
                </a:rPr>
                <a:t>.	       THÊM SỨC THÊM TÀI</a:t>
              </a: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971800"/>
            <a:ext cx="13513205"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Bài</a:t>
            </a:r>
            <a:r>
              <a:rPr lang="en-US" sz="3600" b="1" i="1" dirty="0">
                <a:solidFill>
                  <a:srgbClr val="0000CC"/>
                </a:solidFill>
                <a:latin typeface="Times New Roman" pitchFamily="18" charset="0"/>
                <a:cs typeface="Times New Roman" pitchFamily="18" charset="0"/>
              </a:rPr>
              <a:t> 1. </a:t>
            </a:r>
            <a:r>
              <a:rPr lang="en-US" sz="3600" b="1" i="1" dirty="0" err="1">
                <a:solidFill>
                  <a:srgbClr val="0000CC"/>
                </a:solidFill>
                <a:latin typeface="Times New Roman" pitchFamily="18" charset="0"/>
                <a:cs typeface="Times New Roman" pitchFamily="18" charset="0"/>
              </a:rPr>
              <a:t>Em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thích</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học</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cá</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nhân</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học</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theo</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cặp</a:t>
            </a:r>
            <a:r>
              <a:rPr lang="en-US" sz="3600" b="1" i="1" dirty="0">
                <a:solidFill>
                  <a:srgbClr val="0000CC"/>
                </a:solidFill>
                <a:latin typeface="Times New Roman" pitchFamily="18" charset="0"/>
                <a:cs typeface="Times New Roman" pitchFamily="18" charset="0"/>
              </a:rPr>
              <a:t> hay </a:t>
            </a:r>
            <a:r>
              <a:rPr lang="en-US" sz="3600" b="1" i="1" dirty="0" err="1">
                <a:solidFill>
                  <a:srgbClr val="0000CC"/>
                </a:solidFill>
                <a:latin typeface="Times New Roman" pitchFamily="18" charset="0"/>
                <a:cs typeface="Times New Roman" pitchFamily="18" charset="0"/>
              </a:rPr>
              <a:t>học</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nhóm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Vì</a:t>
            </a:r>
            <a:r>
              <a:rPr lang="en-US" sz="3600" b="1" i="1" dirty="0">
                <a:solidFill>
                  <a:srgbClr val="0000CC"/>
                </a:solidFill>
                <a:latin typeface="Times New Roman" pitchFamily="18" charset="0"/>
                <a:cs typeface="Times New Roman" pitchFamily="18" charset="0"/>
              </a:rPr>
              <a:t> </a:t>
            </a:r>
            <a:r>
              <a:rPr lang="en-US" sz="3600" b="1" i="1" err="1">
                <a:solidFill>
                  <a:srgbClr val="0000CC"/>
                </a:solidFill>
                <a:latin typeface="Times New Roman" pitchFamily="18" charset="0"/>
                <a:cs typeface="Times New Roman" pitchFamily="18" charset="0"/>
              </a:rPr>
              <a:t>sao</a:t>
            </a:r>
            <a:r>
              <a:rPr lang="en-US" sz="3600" b="1" i="1">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https://img.loigiaihay.com/picture/2022/0315/5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719" y="4343400"/>
            <a:ext cx="8322533" cy="2895600"/>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10"/>
          <p:cNvSpPr>
            <a:spLocks noGrp="1"/>
          </p:cNvSpPr>
          <p:nvPr>
            <p:ph sz="half" idx="2"/>
          </p:nvPr>
        </p:nvSpPr>
        <p:spPr>
          <a:xfrm>
            <a:off x="9814719" y="4467567"/>
            <a:ext cx="5648086" cy="3457233"/>
          </a:xfrm>
          <a:solidFill>
            <a:srgbClr val="FFFF00"/>
          </a:solidFill>
        </p:spPr>
        <p:txBody>
          <a:bodyPr/>
          <a:lstStyle/>
          <a:p>
            <a:pPr marL="0" indent="0">
              <a:buNone/>
            </a:pPr>
            <a:r>
              <a:rPr lang="en-US" sz="3600" i="1" dirty="0" err="1">
                <a:latin typeface="Times New Roman" panose="02020603050405020304" pitchFamily="18" charset="0"/>
                <a:cs typeface="Times New Roman" panose="02020603050405020304" pitchFamily="18" charset="0"/>
              </a:rPr>
              <a:t>Em</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nhớ</a:t>
            </a:r>
            <a:r>
              <a:rPr lang="en-US" sz="3600" i="1" dirty="0">
                <a:latin typeface="Times New Roman" panose="02020603050405020304" pitchFamily="18" charset="0"/>
                <a:cs typeface="Times New Roman" panose="02020603050405020304" pitchFamily="18" charset="0"/>
              </a:rPr>
              <a:t>:</a:t>
            </a:r>
          </a:p>
          <a:p>
            <a:pPr marL="0" indent="0" algn="just">
              <a:buNone/>
            </a:pPr>
            <a:r>
              <a:rPr lang="en-US" sz="3600" i="1">
                <a:latin typeface="Times New Roman" panose="02020603050405020304" pitchFamily="18" charset="0"/>
                <a:cs typeface="Times New Roman" panose="02020603050405020304" pitchFamily="18" charset="0"/>
              </a:rPr>
              <a:t>- Đóng </a:t>
            </a:r>
            <a:r>
              <a:rPr lang="en-US" sz="3600" i="1" dirty="0" err="1">
                <a:latin typeface="Times New Roman" panose="02020603050405020304" pitchFamily="18" charset="0"/>
                <a:cs typeface="Times New Roman" panose="02020603050405020304" pitchFamily="18" charset="0"/>
              </a:rPr>
              <a:t>góp</a:t>
            </a:r>
            <a:r>
              <a:rPr lang="en-US" sz="3600" i="1" dirty="0">
                <a:latin typeface="Times New Roman" panose="02020603050405020304" pitchFamily="18" charset="0"/>
                <a:cs typeface="Times New Roman" panose="02020603050405020304" pitchFamily="18" charset="0"/>
              </a:rPr>
              <a:t> ý </a:t>
            </a:r>
            <a:r>
              <a:rPr lang="en-US" sz="3600" i="1" dirty="0" err="1">
                <a:latin typeface="Times New Roman" panose="02020603050405020304" pitchFamily="18" charset="0"/>
                <a:cs typeface="Times New Roman" panose="02020603050405020304" pitchFamily="18" charset="0"/>
              </a:rPr>
              <a:t>kiến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đúng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với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yêu</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cầu</a:t>
            </a:r>
            <a:r>
              <a:rPr lang="en-US" sz="3600" i="1" dirty="0">
                <a:latin typeface="Times New Roman" panose="02020603050405020304" pitchFamily="18" charset="0"/>
                <a:cs typeface="Times New Roman" panose="02020603050405020304" pitchFamily="18" charset="0"/>
              </a:rPr>
              <a:t>.</a:t>
            </a:r>
          </a:p>
          <a:p>
            <a:pPr marL="0" indent="0" algn="just">
              <a:buNone/>
            </a:pP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Mạnh</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dạn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đặt</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câu</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hỏi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với</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bạn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để</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hiểu</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đúng</a:t>
            </a:r>
            <a:r>
              <a:rPr lang="en-US" sz="3600" i="1" dirty="0">
                <a:latin typeface="Times New Roman" panose="02020603050405020304" pitchFamily="18" charset="0"/>
                <a:cs typeface="Times New Roman" panose="02020603050405020304" pitchFamily="18" charset="0"/>
              </a:rPr>
              <a:t> ý </a:t>
            </a:r>
            <a:r>
              <a:rPr lang="en-US" sz="3600" i="1" dirty="0" err="1">
                <a:latin typeface="Times New Roman" panose="02020603050405020304" pitchFamily="18" charset="0"/>
                <a:cs typeface="Times New Roman" panose="02020603050405020304" pitchFamily="18" charset="0"/>
              </a:rPr>
              <a:t>của</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bạn</a:t>
            </a:r>
            <a:endParaRPr lang="en-US" sz="3600" i="1" dirty="0">
              <a:latin typeface="Times New Roman" panose="02020603050405020304" pitchFamily="18" charset="0"/>
              <a:cs typeface="Times New Roman" panose="02020603050405020304" pitchFamily="18" charset="0"/>
            </a:endParaRPr>
          </a:p>
        </p:txBody>
      </p:sp>
      <p:grpSp>
        <p:nvGrpSpPr>
          <p:cNvPr id="20" name="Group 19"/>
          <p:cNvGrpSpPr/>
          <p:nvPr/>
        </p:nvGrpSpPr>
        <p:grpSpPr>
          <a:xfrm>
            <a:off x="4874646" y="103078"/>
            <a:ext cx="6616473" cy="1577800"/>
            <a:chOff x="4874646" y="141178"/>
            <a:chExt cx="6616473" cy="1577800"/>
          </a:xfrm>
        </p:grpSpPr>
        <p:grpSp>
          <p:nvGrpSpPr>
            <p:cNvPr id="21" name="Group 20"/>
            <p:cNvGrpSpPr/>
            <p:nvPr/>
          </p:nvGrpSpPr>
          <p:grpSpPr>
            <a:xfrm>
              <a:off x="5083480" y="141178"/>
              <a:ext cx="4210954" cy="991642"/>
              <a:chOff x="4772962" y="210532"/>
              <a:chExt cx="4139902" cy="991642"/>
            </a:xfrm>
          </p:grpSpPr>
          <p:grpSp>
            <p:nvGrpSpPr>
              <p:cNvPr id="24" name="Group 23"/>
              <p:cNvGrpSpPr/>
              <p:nvPr/>
            </p:nvGrpSpPr>
            <p:grpSpPr>
              <a:xfrm>
                <a:off x="4772962" y="210532"/>
                <a:ext cx="4139902" cy="991642"/>
                <a:chOff x="4772962" y="210532"/>
                <a:chExt cx="4139902" cy="991642"/>
              </a:xfrm>
            </p:grpSpPr>
            <p:sp>
              <p:nvSpPr>
                <p:cNvPr id="26" name="TextBox 25"/>
                <p:cNvSpPr txBox="1"/>
                <p:nvPr/>
              </p:nvSpPr>
              <p:spPr>
                <a:xfrm>
                  <a:off x="4772962" y="210532"/>
                  <a:ext cx="181614" cy="584775"/>
                </a:xfrm>
                <a:prstGeom prst="rect">
                  <a:avLst/>
                </a:prstGeom>
                <a:noFill/>
              </p:spPr>
              <p:txBody>
                <a:bodyPr wrap="none" rtlCol="0">
                  <a:spAutoFit/>
                </a:bodyPr>
                <a:lstStyle/>
                <a:p>
                  <a:endParaRPr lang="en-US" sz="3200" dirty="0">
                    <a:solidFill>
                      <a:srgbClr val="0000CC"/>
                    </a:solidFill>
                    <a:latin typeface="Times New Roman" pitchFamily="18" charset="0"/>
                    <a:cs typeface="Times New Roman" pitchFamily="18" charset="0"/>
                  </a:endParaRPr>
                </a:p>
              </p:txBody>
            </p:sp>
            <p:sp>
              <p:nvSpPr>
                <p:cNvPr id="27" name="TextBox 26"/>
                <p:cNvSpPr txBox="1"/>
                <p:nvPr/>
              </p:nvSpPr>
              <p:spPr>
                <a:xfrm>
                  <a:off x="6651116" y="678954"/>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25" name="Straight Connector 24"/>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3"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a:solidFill>
                    <a:srgbClr val="0000CC"/>
                  </a:solidFill>
                  <a:latin typeface="Times New Roman" pitchFamily="18" charset="0"/>
                </a:rPr>
                <a:t>Bài</a:t>
              </a:r>
              <a:r>
                <a:rPr lang="en-US" sz="2800" b="1" dirty="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3332805865"/>
      </p:ext>
    </p:extLst>
  </p:cSld>
  <p:clrMapOvr>
    <a:masterClrMapping/>
  </p:clrMapOvr>
  <p:transition spd="slow">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4757117" cy="1117345"/>
            <a:chOff x="4539228" y="210532"/>
            <a:chExt cx="4676850" cy="1117345"/>
          </a:xfrm>
        </p:grpSpPr>
        <p:grpSp>
          <p:nvGrpSpPr>
            <p:cNvPr id="15" name="Group 14"/>
            <p:cNvGrpSpPr/>
            <p:nvPr/>
          </p:nvGrpSpPr>
          <p:grpSpPr>
            <a:xfrm>
              <a:off x="4539228" y="210532"/>
              <a:ext cx="4676850" cy="1117345"/>
              <a:chOff x="4539228" y="210532"/>
              <a:chExt cx="4676850" cy="1117345"/>
            </a:xfrm>
          </p:grpSpPr>
          <p:sp>
            <p:nvSpPr>
              <p:cNvPr id="17" name="TextBox 16"/>
              <p:cNvSpPr txBox="1"/>
              <p:nvPr/>
            </p:nvSpPr>
            <p:spPr>
              <a:xfrm>
                <a:off x="4539228" y="210532"/>
                <a:ext cx="181614" cy="646331"/>
              </a:xfrm>
              <a:prstGeom prst="rect">
                <a:avLst/>
              </a:prstGeom>
              <a:noFill/>
            </p:spPr>
            <p:txBody>
              <a:bodyPr wrap="none" rtlCol="0">
                <a:spAutoFit/>
              </a:bodyPr>
              <a:lstStyle/>
              <a:p>
                <a:endParaRPr lang="en-US" sz="3600" dirty="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5395119" y="1266918"/>
            <a:ext cx="6400800" cy="729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800" b="1" dirty="0">
                <a:solidFill>
                  <a:srgbClr val="0000CC"/>
                </a:solidFill>
                <a:effectLst>
                  <a:outerShdw blurRad="38100" dist="38100" dir="2700000" algn="tl">
                    <a:srgbClr val="000000">
                      <a:alpha val="43137"/>
                    </a:srgbClr>
                  </a:outerShdw>
                </a:effectLst>
                <a:latin typeface="Times New Roman" pitchFamily="18" charset="0"/>
              </a:rPr>
              <a:t>NHỮNG CHIẾC ÁO ẤM</a:t>
            </a:r>
          </a:p>
        </p:txBody>
      </p:sp>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4. </a:t>
              </a:r>
              <a:r>
                <a:rPr lang="en-US" sz="3600" b="1" dirty="0" err="1">
                  <a:solidFill>
                    <a:srgbClr val="FF0000"/>
                  </a:solidFill>
                  <a:latin typeface="Times New Roman" pitchFamily="18" charset="0"/>
                  <a:cs typeface="Times New Roman" pitchFamily="18" charset="0"/>
                </a:rPr>
                <a:t>Nói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nghe</a:t>
              </a:r>
              <a:r>
                <a:rPr lang="en-US" sz="3600" b="1" dirty="0">
                  <a:solidFill>
                    <a:srgbClr val="FF0000"/>
                  </a:solidFill>
                  <a:latin typeface="Times New Roman" pitchFamily="18" charset="0"/>
                  <a:cs typeface="Times New Roman" pitchFamily="18" charset="0"/>
                </a:rPr>
                <a:t>.	       THÊM SỨC THÊM TÀI</a:t>
              </a: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743200"/>
            <a:ext cx="13665605"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Bài</a:t>
            </a:r>
            <a:r>
              <a:rPr lang="en-US" sz="3600" b="1" i="1" dirty="0">
                <a:solidFill>
                  <a:srgbClr val="0000CC"/>
                </a:solidFill>
                <a:latin typeface="Times New Roman" pitchFamily="18" charset="0"/>
                <a:cs typeface="Times New Roman" pitchFamily="18" charset="0"/>
              </a:rPr>
              <a:t> 1. </a:t>
            </a:r>
            <a:r>
              <a:rPr lang="en-US" sz="3600" b="1" i="1" dirty="0" err="1">
                <a:solidFill>
                  <a:srgbClr val="0000CC"/>
                </a:solidFill>
                <a:latin typeface="Times New Roman" pitchFamily="18" charset="0"/>
                <a:cs typeface="Times New Roman" pitchFamily="18" charset="0"/>
              </a:rPr>
              <a:t>Em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thích</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học</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cá</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nhân</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học</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theo</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cặp</a:t>
            </a:r>
            <a:r>
              <a:rPr lang="en-US" sz="3600" b="1" i="1" dirty="0">
                <a:solidFill>
                  <a:srgbClr val="0000CC"/>
                </a:solidFill>
                <a:latin typeface="Times New Roman" pitchFamily="18" charset="0"/>
                <a:cs typeface="Times New Roman" pitchFamily="18" charset="0"/>
              </a:rPr>
              <a:t> hay </a:t>
            </a:r>
            <a:r>
              <a:rPr lang="en-US" sz="3600" b="1" i="1" dirty="0" err="1">
                <a:solidFill>
                  <a:srgbClr val="0000CC"/>
                </a:solidFill>
                <a:latin typeface="Times New Roman" pitchFamily="18" charset="0"/>
                <a:cs typeface="Times New Roman" pitchFamily="18" charset="0"/>
              </a:rPr>
              <a:t>học</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nhóm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Vì</a:t>
            </a:r>
            <a:r>
              <a:rPr lang="en-US" sz="3600" b="1" i="1" dirty="0">
                <a:solidFill>
                  <a:srgbClr val="0000CC"/>
                </a:solidFill>
                <a:latin typeface="Times New Roman" pitchFamily="18" charset="0"/>
                <a:cs typeface="Times New Roman" pitchFamily="18" charset="0"/>
              </a:rPr>
              <a:t> </a:t>
            </a:r>
            <a:r>
              <a:rPr lang="en-US" sz="3600" b="1" i="1" err="1">
                <a:solidFill>
                  <a:srgbClr val="0000CC"/>
                </a:solidFill>
                <a:latin typeface="Times New Roman" pitchFamily="18" charset="0"/>
                <a:cs typeface="Times New Roman" pitchFamily="18" charset="0"/>
              </a:rPr>
              <a:t>sao</a:t>
            </a:r>
            <a:r>
              <a:rPr lang="en-US" sz="3600" b="1" i="1">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20" name="Table 19"/>
          <p:cNvGraphicFramePr>
            <a:graphicFrameLocks noGrp="1"/>
          </p:cNvGraphicFramePr>
          <p:nvPr>
            <p:extLst>
              <p:ext uri="{D42A27DB-BD31-4B8C-83A1-F6EECF244321}">
                <p14:modId xmlns:p14="http://schemas.microsoft.com/office/powerpoint/2010/main" val="2666950343"/>
              </p:ext>
            </p:extLst>
          </p:nvPr>
        </p:nvGraphicFramePr>
        <p:xfrm>
          <a:off x="1406914" y="3657600"/>
          <a:ext cx="14427605" cy="5212080"/>
        </p:xfrm>
        <a:graphic>
          <a:graphicData uri="http://schemas.openxmlformats.org/drawingml/2006/table">
            <a:tbl>
              <a:tblPr firstRow="1" bandRow="1">
                <a:tableStyleId>{5C22544A-7EE6-4342-B048-85BDC9FD1C3A}</a:tableStyleId>
              </a:tblPr>
              <a:tblGrid>
                <a:gridCol w="1077274">
                  <a:extLst>
                    <a:ext uri="{9D8B030D-6E8A-4147-A177-3AD203B41FA5}">
                      <a16:colId xmlns:a16="http://schemas.microsoft.com/office/drawing/2014/main" val="3459489734"/>
                    </a:ext>
                  </a:extLst>
                </a:gridCol>
                <a:gridCol w="2775858">
                  <a:extLst>
                    <a:ext uri="{9D8B030D-6E8A-4147-A177-3AD203B41FA5}">
                      <a16:colId xmlns:a16="http://schemas.microsoft.com/office/drawing/2014/main" val="3823153977"/>
                    </a:ext>
                  </a:extLst>
                </a:gridCol>
                <a:gridCol w="10574473">
                  <a:extLst>
                    <a:ext uri="{9D8B030D-6E8A-4147-A177-3AD203B41FA5}">
                      <a16:colId xmlns:a16="http://schemas.microsoft.com/office/drawing/2014/main" val="2746804491"/>
                    </a:ext>
                  </a:extLst>
                </a:gridCol>
              </a:tblGrid>
              <a:tr h="370840">
                <a:tc>
                  <a:txBody>
                    <a:bodyPr/>
                    <a:lstStyle/>
                    <a:p>
                      <a:pPr algn="ctr"/>
                      <a:r>
                        <a:rPr lang="en-US" sz="3600" dirty="0">
                          <a:solidFill>
                            <a:srgbClr val="0000FF"/>
                          </a:solidFill>
                          <a:latin typeface="Times New Roman" pitchFamily="18" charset="0"/>
                          <a:cs typeface="Times New Roman"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600" b="0" dirty="0" err="1">
                          <a:solidFill>
                            <a:srgbClr val="0000FF"/>
                          </a:solidFill>
                          <a:latin typeface="Times New Roman" pitchFamily="18" charset="0"/>
                          <a:cs typeface="Times New Roman" pitchFamily="18" charset="0"/>
                        </a:rPr>
                        <a:t>Học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cá</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nhân</a:t>
                      </a:r>
                      <a:endParaRPr lang="en-US" sz="3600" b="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600" b="0" dirty="0" err="1">
                          <a:solidFill>
                            <a:srgbClr val="0000FF"/>
                          </a:solidFill>
                          <a:latin typeface="Times New Roman" pitchFamily="18" charset="0"/>
                          <a:cs typeface="Times New Roman" pitchFamily="18" charset="0"/>
                        </a:rPr>
                        <a:t>Thích</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học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cá</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nhân</a:t>
                      </a:r>
                      <a:r>
                        <a:rPr lang="en-US" sz="3600" b="0" baseline="0" dirty="0">
                          <a:solidFill>
                            <a:srgbClr val="0000FF"/>
                          </a:solidFill>
                          <a:latin typeface="Times New Roman" pitchFamily="18" charset="0"/>
                          <a:cs typeface="Times New Roman" pitchFamily="18" charset="0"/>
                        </a:rPr>
                        <a:t> . </a:t>
                      </a:r>
                      <a:r>
                        <a:rPr lang="en-US" sz="3600" b="0" baseline="0" dirty="0" err="1">
                          <a:solidFill>
                            <a:srgbClr val="0000FF"/>
                          </a:solidFill>
                          <a:latin typeface="Times New Roman" pitchFamily="18" charset="0"/>
                          <a:cs typeface="Times New Roman" pitchFamily="18" charset="0"/>
                        </a:rPr>
                        <a:t>Học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cá</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nhân</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giúp</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em</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rèn</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luyện</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khả</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năng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tư</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duy</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suy</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nghĩ</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độc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lập</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phát</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huy</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khả</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năng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tự</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học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khả</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năng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làm</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việc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độc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lập</a:t>
                      </a:r>
                      <a:r>
                        <a:rPr lang="en-US" sz="3600" b="0" baseline="0" dirty="0">
                          <a:solidFill>
                            <a:srgbClr val="0000FF"/>
                          </a:solidFill>
                          <a:latin typeface="Times New Roman" pitchFamily="18" charset="0"/>
                          <a:cs typeface="Times New Roman" pitchFamily="18" charset="0"/>
                        </a:rPr>
                        <a:t>.</a:t>
                      </a:r>
                      <a:endParaRPr lang="en-US" sz="3600" b="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242986"/>
                  </a:ext>
                </a:extLst>
              </a:tr>
              <a:tr h="1489365">
                <a:tc>
                  <a:txBody>
                    <a:bodyPr/>
                    <a:lstStyle/>
                    <a:p>
                      <a:pPr algn="ctr"/>
                      <a:r>
                        <a:rPr lang="en-US" sz="3600" b="1" dirty="0">
                          <a:solidFill>
                            <a:srgbClr val="0000FF"/>
                          </a:solidFill>
                          <a:latin typeface="Times New Roman" pitchFamily="18" charset="0"/>
                          <a:cs typeface="Times New Roman"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600" dirty="0" err="1">
                          <a:solidFill>
                            <a:srgbClr val="0000FF"/>
                          </a:solidFill>
                          <a:latin typeface="Times New Roman" pitchFamily="18" charset="0"/>
                          <a:cs typeface="Times New Roman" pitchFamily="18" charset="0"/>
                        </a:rPr>
                        <a:t>Học</a:t>
                      </a:r>
                      <a:r>
                        <a:rPr lang="en-US" sz="3600" baseline="0" dirty="0">
                          <a:solidFill>
                            <a:srgbClr val="0000FF"/>
                          </a:solidFill>
                          <a:latin typeface="Times New Roman" pitchFamily="18" charset="0"/>
                          <a:cs typeface="Times New Roman" pitchFamily="18" charset="0"/>
                        </a:rPr>
                        <a:t> </a:t>
                      </a:r>
                      <a:r>
                        <a:rPr lang="en-US" sz="3600" baseline="0" dirty="0" err="1">
                          <a:solidFill>
                            <a:srgbClr val="0000FF"/>
                          </a:solidFill>
                          <a:latin typeface="Times New Roman" pitchFamily="18" charset="0"/>
                          <a:cs typeface="Times New Roman" pitchFamily="18" charset="0"/>
                        </a:rPr>
                        <a:t>theo</a:t>
                      </a:r>
                      <a:r>
                        <a:rPr lang="en-US" sz="3600" baseline="0" dirty="0">
                          <a:solidFill>
                            <a:srgbClr val="0000FF"/>
                          </a:solidFill>
                          <a:latin typeface="Times New Roman" pitchFamily="18" charset="0"/>
                          <a:cs typeface="Times New Roman" pitchFamily="18" charset="0"/>
                        </a:rPr>
                        <a:t> </a:t>
                      </a:r>
                      <a:r>
                        <a:rPr lang="en-US" sz="3600" baseline="0" dirty="0" err="1">
                          <a:solidFill>
                            <a:srgbClr val="0000FF"/>
                          </a:solidFill>
                          <a:latin typeface="Times New Roman" pitchFamily="18" charset="0"/>
                          <a:cs typeface="Times New Roman" pitchFamily="18" charset="0"/>
                        </a:rPr>
                        <a:t>cặp</a:t>
                      </a:r>
                      <a:endParaRPr lang="en-US" sz="360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1436888" rtl="0" eaLnBrk="1" fontAlgn="auto" latinLnBrk="0" hangingPunct="1">
                        <a:lnSpc>
                          <a:spcPct val="100000"/>
                        </a:lnSpc>
                        <a:spcBef>
                          <a:spcPts val="0"/>
                        </a:spcBef>
                        <a:spcAft>
                          <a:spcPts val="0"/>
                        </a:spcAft>
                        <a:buClrTx/>
                        <a:buSzTx/>
                        <a:buFontTx/>
                        <a:buNone/>
                        <a:tabLst/>
                        <a:defRPr/>
                      </a:pPr>
                      <a:r>
                        <a:rPr lang="en-US" sz="3600" b="0" dirty="0" err="1">
                          <a:solidFill>
                            <a:srgbClr val="0000FF"/>
                          </a:solidFill>
                          <a:latin typeface="Times New Roman" pitchFamily="18" charset="0"/>
                          <a:cs typeface="Times New Roman" pitchFamily="18" charset="0"/>
                        </a:rPr>
                        <a:t>Thích</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học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theo</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cặp</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Học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cá</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nhân</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giúp</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em</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rèn</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luyện</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khả</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năng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hợp</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tác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kỹ</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năng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thuyết</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phục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người</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khác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kỹ</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năng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tranh</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luận</a:t>
                      </a:r>
                      <a:r>
                        <a:rPr lang="en-US" sz="3600" b="0" baseline="0" dirty="0">
                          <a:solidFill>
                            <a:srgbClr val="0000FF"/>
                          </a:solidFill>
                          <a:latin typeface="Times New Roman" pitchFamily="18" charset="0"/>
                          <a:cs typeface="Times New Roman" pitchFamily="18" charset="0"/>
                        </a:rPr>
                        <a:t>.</a:t>
                      </a:r>
                      <a:endParaRPr lang="en-US" sz="3600" b="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0769161"/>
                  </a:ext>
                </a:extLst>
              </a:tr>
              <a:tr h="370840">
                <a:tc>
                  <a:txBody>
                    <a:bodyPr/>
                    <a:lstStyle/>
                    <a:p>
                      <a:pPr algn="ctr"/>
                      <a:r>
                        <a:rPr lang="en-US" sz="3600" b="1" dirty="0">
                          <a:solidFill>
                            <a:srgbClr val="0000FF"/>
                          </a:solidFill>
                          <a:latin typeface="Times New Roman" pitchFamily="18" charset="0"/>
                          <a:cs typeface="Times New Roman"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3600" dirty="0" err="1">
                          <a:solidFill>
                            <a:srgbClr val="0000FF"/>
                          </a:solidFill>
                          <a:latin typeface="Times New Roman" pitchFamily="18" charset="0"/>
                          <a:cs typeface="Times New Roman" pitchFamily="18" charset="0"/>
                        </a:rPr>
                        <a:t>Học</a:t>
                      </a:r>
                      <a:r>
                        <a:rPr lang="en-US" sz="3600" baseline="0" dirty="0">
                          <a:solidFill>
                            <a:srgbClr val="0000FF"/>
                          </a:solidFill>
                          <a:latin typeface="Times New Roman" pitchFamily="18" charset="0"/>
                          <a:cs typeface="Times New Roman" pitchFamily="18" charset="0"/>
                        </a:rPr>
                        <a:t> </a:t>
                      </a:r>
                      <a:r>
                        <a:rPr lang="en-US" sz="3600" baseline="0" dirty="0" err="1">
                          <a:solidFill>
                            <a:srgbClr val="0000FF"/>
                          </a:solidFill>
                          <a:latin typeface="Times New Roman" pitchFamily="18" charset="0"/>
                          <a:cs typeface="Times New Roman" pitchFamily="18" charset="0"/>
                        </a:rPr>
                        <a:t>theo</a:t>
                      </a:r>
                      <a:r>
                        <a:rPr lang="en-US" sz="3600" baseline="0" dirty="0">
                          <a:solidFill>
                            <a:srgbClr val="0000FF"/>
                          </a:solidFill>
                          <a:latin typeface="Times New Roman" pitchFamily="18" charset="0"/>
                          <a:cs typeface="Times New Roman" pitchFamily="18" charset="0"/>
                        </a:rPr>
                        <a:t> </a:t>
                      </a:r>
                      <a:r>
                        <a:rPr lang="en-US" sz="3600" baseline="0" dirty="0" err="1">
                          <a:solidFill>
                            <a:srgbClr val="0000FF"/>
                          </a:solidFill>
                          <a:latin typeface="Times New Roman" pitchFamily="18" charset="0"/>
                          <a:cs typeface="Times New Roman" pitchFamily="18" charset="0"/>
                        </a:rPr>
                        <a:t>nhóm</a:t>
                      </a:r>
                      <a:endParaRPr lang="en-US" sz="360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1436888" rtl="0" eaLnBrk="1" fontAlgn="auto" latinLnBrk="0" hangingPunct="1">
                        <a:lnSpc>
                          <a:spcPct val="100000"/>
                        </a:lnSpc>
                        <a:spcBef>
                          <a:spcPts val="0"/>
                        </a:spcBef>
                        <a:spcAft>
                          <a:spcPts val="0"/>
                        </a:spcAft>
                        <a:buClrTx/>
                        <a:buSzTx/>
                        <a:buFontTx/>
                        <a:buNone/>
                        <a:tabLst/>
                        <a:defRPr/>
                      </a:pPr>
                      <a:r>
                        <a:rPr lang="en-US" sz="3600" b="0" dirty="0" err="1">
                          <a:solidFill>
                            <a:srgbClr val="0000FF"/>
                          </a:solidFill>
                          <a:latin typeface="Times New Roman" pitchFamily="18" charset="0"/>
                          <a:cs typeface="Times New Roman" pitchFamily="18" charset="0"/>
                        </a:rPr>
                        <a:t>Thích</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học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theo</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nhóm</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Học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theo</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nhóm</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giúp</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em</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rèn</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kỹ</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năng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hợp</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tác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nhiều</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người</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kỹ</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năng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trình</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bày</a:t>
                      </a:r>
                      <a:r>
                        <a:rPr lang="en-US" sz="3600" b="0" baseline="0" dirty="0">
                          <a:solidFill>
                            <a:srgbClr val="0000FF"/>
                          </a:solidFill>
                          <a:latin typeface="Times New Roman" pitchFamily="18" charset="0"/>
                          <a:cs typeface="Times New Roman" pitchFamily="18" charset="0"/>
                        </a:rPr>
                        <a:t> ý </a:t>
                      </a:r>
                      <a:r>
                        <a:rPr lang="en-US" sz="3600" b="0" baseline="0" dirty="0" err="1">
                          <a:solidFill>
                            <a:srgbClr val="0000FF"/>
                          </a:solidFill>
                          <a:latin typeface="Times New Roman" pitchFamily="18" charset="0"/>
                          <a:cs typeface="Times New Roman" pitchFamily="18" charset="0"/>
                        </a:rPr>
                        <a:t>kiến</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trước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đám</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đông</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phát</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huy</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sức</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mạnh</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tập</a:t>
                      </a:r>
                      <a:r>
                        <a:rPr lang="en-US" sz="3600" b="0" baseline="0" dirty="0">
                          <a:solidFill>
                            <a:srgbClr val="0000FF"/>
                          </a:solidFill>
                          <a:latin typeface="Times New Roman" pitchFamily="18" charset="0"/>
                          <a:cs typeface="Times New Roman" pitchFamily="18" charset="0"/>
                        </a:rPr>
                        <a:t> </a:t>
                      </a:r>
                      <a:r>
                        <a:rPr lang="en-US" sz="3600" b="0" baseline="0" dirty="0" err="1">
                          <a:solidFill>
                            <a:srgbClr val="0000FF"/>
                          </a:solidFill>
                          <a:latin typeface="Times New Roman" pitchFamily="18" charset="0"/>
                          <a:cs typeface="Times New Roman" pitchFamily="18" charset="0"/>
                        </a:rPr>
                        <a:t>thể</a:t>
                      </a:r>
                      <a:r>
                        <a:rPr lang="en-US" sz="3600" b="0" baseline="0" dirty="0">
                          <a:solidFill>
                            <a:srgbClr val="0000FF"/>
                          </a:solidFill>
                          <a:latin typeface="Times New Roman" pitchFamily="18" charset="0"/>
                          <a:cs typeface="Times New Roman" pitchFamily="18" charset="0"/>
                        </a:rPr>
                        <a:t>.</a:t>
                      </a:r>
                      <a:endParaRPr lang="en-US" sz="3600" b="0" dirty="0">
                        <a:solidFill>
                          <a:srgbClr val="0000FF"/>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0064611"/>
                  </a:ext>
                </a:extLst>
              </a:tr>
            </a:tbl>
          </a:graphicData>
        </a:graphic>
      </p:graphicFrame>
    </p:spTree>
    <p:extLst>
      <p:ext uri="{BB962C8B-B14F-4D97-AF65-F5344CB8AC3E}">
        <p14:creationId xmlns:p14="http://schemas.microsoft.com/office/powerpoint/2010/main" val="1230973482"/>
      </p:ext>
    </p:extLst>
  </p:cSld>
  <p:clrMapOvr>
    <a:masterClrMapping/>
  </p:clrMapOvr>
  <p:transition spd="slow">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4757117" cy="1117345"/>
            <a:chOff x="4539228" y="210532"/>
            <a:chExt cx="4676850" cy="1117345"/>
          </a:xfrm>
        </p:grpSpPr>
        <p:grpSp>
          <p:nvGrpSpPr>
            <p:cNvPr id="15" name="Group 14"/>
            <p:cNvGrpSpPr/>
            <p:nvPr/>
          </p:nvGrpSpPr>
          <p:grpSpPr>
            <a:xfrm>
              <a:off x="4539228" y="210532"/>
              <a:ext cx="4676850" cy="1117345"/>
              <a:chOff x="4539228" y="210532"/>
              <a:chExt cx="4676850" cy="1117345"/>
            </a:xfrm>
          </p:grpSpPr>
          <p:sp>
            <p:nvSpPr>
              <p:cNvPr id="17" name="TextBox 16"/>
              <p:cNvSpPr txBox="1"/>
              <p:nvPr/>
            </p:nvSpPr>
            <p:spPr>
              <a:xfrm>
                <a:off x="4539228" y="210532"/>
                <a:ext cx="181614" cy="646331"/>
              </a:xfrm>
              <a:prstGeom prst="rect">
                <a:avLst/>
              </a:prstGeom>
              <a:noFill/>
            </p:spPr>
            <p:txBody>
              <a:bodyPr wrap="none" rtlCol="0">
                <a:spAutoFit/>
              </a:bodyPr>
              <a:lstStyle/>
              <a:p>
                <a:endParaRPr lang="en-US" sz="3600" dirty="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5090319" y="1266918"/>
            <a:ext cx="6248400" cy="729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800" b="1" dirty="0">
                <a:solidFill>
                  <a:srgbClr val="0000CC"/>
                </a:solidFill>
                <a:effectLst>
                  <a:outerShdw blurRad="38100" dist="38100" dir="2700000" algn="tl">
                    <a:srgbClr val="000000">
                      <a:alpha val="43137"/>
                    </a:srgbClr>
                  </a:outerShdw>
                </a:effectLst>
                <a:latin typeface="Times New Roman" pitchFamily="18" charset="0"/>
              </a:rPr>
              <a:t>NHỮNG CHIẾC ÁO ẤM</a:t>
            </a:r>
          </a:p>
        </p:txBody>
      </p:sp>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4. </a:t>
              </a:r>
              <a:r>
                <a:rPr lang="en-US" sz="3600" b="1" dirty="0" err="1">
                  <a:solidFill>
                    <a:srgbClr val="FF0000"/>
                  </a:solidFill>
                  <a:latin typeface="Times New Roman" pitchFamily="18" charset="0"/>
                  <a:cs typeface="Times New Roman" pitchFamily="18" charset="0"/>
                </a:rPr>
                <a:t>Nói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nghe</a:t>
              </a:r>
              <a:r>
                <a:rPr lang="en-US" sz="3600" b="1" dirty="0">
                  <a:solidFill>
                    <a:srgbClr val="FF0000"/>
                  </a:solidFill>
                  <a:latin typeface="Times New Roman" pitchFamily="18" charset="0"/>
                  <a:cs typeface="Times New Roman" pitchFamily="18" charset="0"/>
                </a:rPr>
                <a:t>.	       THÊM SỨC THÊM TÀI</a:t>
              </a: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971800"/>
            <a:ext cx="14122805"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Bài</a:t>
            </a:r>
            <a:r>
              <a:rPr lang="en-US" sz="3600" b="1" i="1" dirty="0">
                <a:solidFill>
                  <a:srgbClr val="0000CC"/>
                </a:solidFill>
                <a:latin typeface="Times New Roman" pitchFamily="18" charset="0"/>
                <a:cs typeface="Times New Roman" pitchFamily="18" charset="0"/>
              </a:rPr>
              <a:t> 2. </a:t>
            </a:r>
            <a:r>
              <a:rPr lang="en-US" sz="3600" b="1" i="1" dirty="0" err="1">
                <a:solidFill>
                  <a:srgbClr val="0000CC"/>
                </a:solidFill>
                <a:latin typeface="Times New Roman" pitchFamily="18" charset="0"/>
                <a:cs typeface="Times New Roman" pitchFamily="18" charset="0"/>
              </a:rPr>
              <a:t>Kể</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về</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một</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hoạt</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động</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tập</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thể</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mà</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em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đã</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tham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gia</a:t>
            </a:r>
            <a:r>
              <a:rPr lang="en-US" sz="3600" b="1" i="1" dirty="0">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Title 6"/>
          <p:cNvSpPr>
            <a:spLocks noGrp="1"/>
          </p:cNvSpPr>
          <p:nvPr>
            <p:ph type="ctrTitle"/>
          </p:nvPr>
        </p:nvSpPr>
        <p:spPr>
          <a:xfrm>
            <a:off x="1220748" y="2878388"/>
            <a:ext cx="13835142" cy="855412"/>
          </a:xfrm>
        </p:spPr>
        <p:txBody>
          <a:bodyPr/>
          <a:lstStyle/>
          <a:p>
            <a:endParaRPr lang="en-US" dirty="0"/>
          </a:p>
        </p:txBody>
      </p:sp>
      <p:sp>
        <p:nvSpPr>
          <p:cNvPr id="8" name="Subtitle 7"/>
          <p:cNvSpPr>
            <a:spLocks noGrp="1"/>
          </p:cNvSpPr>
          <p:nvPr>
            <p:ph type="subTitle" idx="1"/>
          </p:nvPr>
        </p:nvSpPr>
        <p:spPr>
          <a:xfrm>
            <a:off x="1220748" y="3865031"/>
            <a:ext cx="13835142" cy="4135969"/>
          </a:xfrm>
        </p:spPr>
        <p:txBody>
          <a:bodyPr/>
          <a:lstStyle/>
          <a:p>
            <a:pPr algn="just"/>
            <a:r>
              <a:rPr lang="en-US" sz="4400" b="1" dirty="0">
                <a:solidFill>
                  <a:srgbClr val="FF0000"/>
                </a:solidFill>
                <a:latin typeface="Times New Roman" panose="02020603050405020304" pitchFamily="18" charset="0"/>
                <a:cs typeface="Times New Roman" panose="02020603050405020304" pitchFamily="18" charset="0"/>
              </a:rPr>
              <a:t>G</a:t>
            </a:r>
            <a:r>
              <a:rPr lang="vi-VN" sz="4400" dirty="0">
                <a:solidFill>
                  <a:srgbClr val="0000FF"/>
                </a:solidFill>
                <a:latin typeface="Times New Roman" panose="02020603050405020304" pitchFamily="18" charset="0"/>
                <a:cs typeface="Times New Roman" panose="02020603050405020304" pitchFamily="18" charset="0"/>
              </a:rPr>
              <a:t>- Hoạt động tập thể em tham gia là gì?</a:t>
            </a:r>
          </a:p>
          <a:p>
            <a:pPr algn="just"/>
            <a:r>
              <a:rPr lang="en-US" sz="4400" dirty="0">
                <a:solidFill>
                  <a:srgbClr val="0000FF"/>
                </a:solidFill>
                <a:latin typeface="Times New Roman" panose="02020603050405020304" pitchFamily="18" charset="0"/>
                <a:cs typeface="Times New Roman" panose="02020603050405020304" pitchFamily="18" charset="0"/>
              </a:rPr>
              <a:t>   </a:t>
            </a:r>
            <a:r>
              <a:rPr lang="vi-VN" sz="4400" dirty="0">
                <a:solidFill>
                  <a:srgbClr val="0000FF"/>
                </a:solidFill>
                <a:latin typeface="Times New Roman" panose="02020603050405020304" pitchFamily="18" charset="0"/>
                <a:cs typeface="Times New Roman" panose="02020603050405020304" pitchFamily="18" charset="0"/>
              </a:rPr>
              <a:t>- Em cùng làm việc với những ai? Công việc em được giao là gì?</a:t>
            </a:r>
          </a:p>
          <a:p>
            <a:pPr algn="just"/>
            <a:r>
              <a:rPr lang="en-US" sz="4400" dirty="0">
                <a:solidFill>
                  <a:srgbClr val="0000FF"/>
                </a:solidFill>
                <a:latin typeface="Times New Roman" panose="02020603050405020304" pitchFamily="18" charset="0"/>
                <a:cs typeface="Times New Roman" panose="02020603050405020304" pitchFamily="18" charset="0"/>
              </a:rPr>
              <a:t>   </a:t>
            </a:r>
            <a:r>
              <a:rPr lang="vi-VN" sz="4400" dirty="0">
                <a:solidFill>
                  <a:srgbClr val="0000FF"/>
                </a:solidFill>
                <a:latin typeface="Times New Roman" panose="02020603050405020304" pitchFamily="18" charset="0"/>
                <a:cs typeface="Times New Roman" panose="02020603050405020304" pitchFamily="18" charset="0"/>
              </a:rPr>
              <a:t>- Kết quả của hoạt động tập thể đó ra sao?</a:t>
            </a:r>
          </a:p>
          <a:p>
            <a:pPr algn="just"/>
            <a:r>
              <a:rPr lang="en-US" sz="4400" dirty="0">
                <a:solidFill>
                  <a:srgbClr val="0000FF"/>
                </a:solidFill>
                <a:latin typeface="Times New Roman" panose="02020603050405020304" pitchFamily="18" charset="0"/>
                <a:cs typeface="Times New Roman" panose="02020603050405020304" pitchFamily="18" charset="0"/>
              </a:rPr>
              <a:t>   </a:t>
            </a:r>
            <a:r>
              <a:rPr lang="vi-VN" sz="4400" dirty="0">
                <a:solidFill>
                  <a:srgbClr val="0000FF"/>
                </a:solidFill>
                <a:latin typeface="Times New Roman" panose="02020603050405020304" pitchFamily="18" charset="0"/>
                <a:cs typeface="Times New Roman" panose="02020603050405020304" pitchFamily="18" charset="0"/>
              </a:rPr>
              <a:t>- Em có cảm nghĩ gì sau khi tham gia hoạt động đó?</a:t>
            </a:r>
          </a:p>
          <a:p>
            <a:br>
              <a:rPr lang="vi-VN" dirty="0"/>
            </a:br>
            <a:br>
              <a:rPr lang="vi-VN" dirty="0"/>
            </a:br>
            <a:endParaRPr lang="en-US" dirty="0"/>
          </a:p>
        </p:txBody>
      </p:sp>
    </p:spTree>
    <p:extLst>
      <p:ext uri="{BB962C8B-B14F-4D97-AF65-F5344CB8AC3E}">
        <p14:creationId xmlns:p14="http://schemas.microsoft.com/office/powerpoint/2010/main" val="3089477505"/>
      </p:ext>
    </p:extLst>
  </p:cSld>
  <p:clrMapOvr>
    <a:masterClrMapping/>
  </p:clrMapOvr>
  <p:transition spd="slow">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4757117" cy="1117345"/>
            <a:chOff x="4539228" y="210532"/>
            <a:chExt cx="4676850" cy="1117345"/>
          </a:xfrm>
        </p:grpSpPr>
        <p:grpSp>
          <p:nvGrpSpPr>
            <p:cNvPr id="15" name="Group 14"/>
            <p:cNvGrpSpPr/>
            <p:nvPr/>
          </p:nvGrpSpPr>
          <p:grpSpPr>
            <a:xfrm>
              <a:off x="4539228" y="210532"/>
              <a:ext cx="4676850" cy="1117345"/>
              <a:chOff x="4539228" y="210532"/>
              <a:chExt cx="4676850" cy="1117345"/>
            </a:xfrm>
          </p:grpSpPr>
          <p:sp>
            <p:nvSpPr>
              <p:cNvPr id="17" name="TextBox 16"/>
              <p:cNvSpPr txBox="1"/>
              <p:nvPr/>
            </p:nvSpPr>
            <p:spPr>
              <a:xfrm>
                <a:off x="4539228" y="210532"/>
                <a:ext cx="181614" cy="646331"/>
              </a:xfrm>
              <a:prstGeom prst="rect">
                <a:avLst/>
              </a:prstGeom>
              <a:noFill/>
            </p:spPr>
            <p:txBody>
              <a:bodyPr wrap="none" rtlCol="0">
                <a:spAutoFit/>
              </a:bodyPr>
              <a:lstStyle/>
              <a:p>
                <a:endParaRPr lang="en-US" sz="3600" dirty="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5090319" y="1266918"/>
            <a:ext cx="6248400" cy="729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800" b="1" dirty="0">
                <a:solidFill>
                  <a:srgbClr val="0000CC"/>
                </a:solidFill>
                <a:effectLst>
                  <a:outerShdw blurRad="38100" dist="38100" dir="2700000" algn="tl">
                    <a:srgbClr val="000000">
                      <a:alpha val="43137"/>
                    </a:srgbClr>
                  </a:outerShdw>
                </a:effectLst>
                <a:latin typeface="Times New Roman" pitchFamily="18" charset="0"/>
              </a:rPr>
              <a:t>NHỮNG CHIẾC ÁO ẤM</a:t>
            </a:r>
          </a:p>
        </p:txBody>
      </p:sp>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4. </a:t>
              </a:r>
              <a:r>
                <a:rPr lang="en-US" sz="3600" b="1" dirty="0" err="1">
                  <a:solidFill>
                    <a:srgbClr val="FF0000"/>
                  </a:solidFill>
                  <a:latin typeface="Times New Roman" pitchFamily="18" charset="0"/>
                  <a:cs typeface="Times New Roman" pitchFamily="18" charset="0"/>
                </a:rPr>
                <a:t>Nói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nghe</a:t>
              </a:r>
              <a:r>
                <a:rPr lang="en-US" sz="3600" b="1" dirty="0">
                  <a:solidFill>
                    <a:srgbClr val="FF0000"/>
                  </a:solidFill>
                  <a:latin typeface="Times New Roman" pitchFamily="18" charset="0"/>
                  <a:cs typeface="Times New Roman" pitchFamily="18" charset="0"/>
                </a:rPr>
                <a:t>.	       THÊM SỨC THÊM TÀI</a:t>
              </a: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971800"/>
            <a:ext cx="14122805"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Bài</a:t>
            </a:r>
            <a:r>
              <a:rPr lang="en-US" sz="3600" b="1" i="1" dirty="0">
                <a:solidFill>
                  <a:srgbClr val="0000CC"/>
                </a:solidFill>
                <a:latin typeface="Times New Roman" pitchFamily="18" charset="0"/>
                <a:cs typeface="Times New Roman" pitchFamily="18" charset="0"/>
              </a:rPr>
              <a:t> 2. </a:t>
            </a:r>
            <a:r>
              <a:rPr lang="en-US" sz="3600" b="1" i="1" dirty="0" err="1">
                <a:solidFill>
                  <a:srgbClr val="0000CC"/>
                </a:solidFill>
                <a:latin typeface="Times New Roman" pitchFamily="18" charset="0"/>
                <a:cs typeface="Times New Roman" pitchFamily="18" charset="0"/>
              </a:rPr>
              <a:t>Kể</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về</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một</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hoạt</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động</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tập</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thể</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mà</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em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đã</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tham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gia</a:t>
            </a:r>
            <a:r>
              <a:rPr lang="en-US" sz="3600" b="1" i="1" dirty="0">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2" descr="https://img.loigiaihay.com/picture/2022/0315/5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919" y="3917416"/>
            <a:ext cx="13487400" cy="41597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688040"/>
      </p:ext>
    </p:extLst>
  </p:cSld>
  <p:clrMapOvr>
    <a:masterClrMapping/>
  </p:clrMapOvr>
  <p:transition spd="slow">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4757117" cy="1117345"/>
            <a:chOff x="4539228" y="210532"/>
            <a:chExt cx="4676850" cy="1117345"/>
          </a:xfrm>
        </p:grpSpPr>
        <p:grpSp>
          <p:nvGrpSpPr>
            <p:cNvPr id="15" name="Group 14"/>
            <p:cNvGrpSpPr/>
            <p:nvPr/>
          </p:nvGrpSpPr>
          <p:grpSpPr>
            <a:xfrm>
              <a:off x="4539228" y="210532"/>
              <a:ext cx="4676850" cy="1117345"/>
              <a:chOff x="4539228" y="210532"/>
              <a:chExt cx="4676850" cy="1117345"/>
            </a:xfrm>
          </p:grpSpPr>
          <p:sp>
            <p:nvSpPr>
              <p:cNvPr id="17" name="TextBox 16"/>
              <p:cNvSpPr txBox="1"/>
              <p:nvPr/>
            </p:nvSpPr>
            <p:spPr>
              <a:xfrm>
                <a:off x="4539228" y="210532"/>
                <a:ext cx="181614" cy="646331"/>
              </a:xfrm>
              <a:prstGeom prst="rect">
                <a:avLst/>
              </a:prstGeom>
              <a:noFill/>
            </p:spPr>
            <p:txBody>
              <a:bodyPr wrap="none" rtlCol="0">
                <a:spAutoFit/>
              </a:bodyPr>
              <a:lstStyle/>
              <a:p>
                <a:endParaRPr lang="en-US" sz="3600" dirty="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5090319" y="1266918"/>
            <a:ext cx="6248400" cy="729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800" b="1" dirty="0">
                <a:solidFill>
                  <a:srgbClr val="0000CC"/>
                </a:solidFill>
                <a:effectLst>
                  <a:outerShdw blurRad="38100" dist="38100" dir="2700000" algn="tl">
                    <a:srgbClr val="000000">
                      <a:alpha val="43137"/>
                    </a:srgbClr>
                  </a:outerShdw>
                </a:effectLst>
                <a:latin typeface="Times New Roman" pitchFamily="18" charset="0"/>
              </a:rPr>
              <a:t>NHỮNG CHIẾC ÁO ẤM</a:t>
            </a:r>
          </a:p>
        </p:txBody>
      </p:sp>
      <p:grpSp>
        <p:nvGrpSpPr>
          <p:cNvPr id="5" name="Group 4"/>
          <p:cNvGrpSpPr/>
          <p:nvPr/>
        </p:nvGrpSpPr>
        <p:grpSpPr>
          <a:xfrm>
            <a:off x="1406914" y="2030031"/>
            <a:ext cx="9596297" cy="646331"/>
            <a:chOff x="1508918" y="1888664"/>
            <a:chExt cx="8733709" cy="1083059"/>
          </a:xfrm>
        </p:grpSpPr>
        <p:sp>
          <p:nvSpPr>
            <p:cNvPr id="10" name="Rectangle 9"/>
            <p:cNvSpPr/>
            <p:nvPr/>
          </p:nvSpPr>
          <p:spPr>
            <a:xfrm>
              <a:off x="1508918" y="1888664"/>
              <a:ext cx="8733709" cy="1083059"/>
            </a:xfrm>
            <a:prstGeom prst="rect">
              <a:avLst/>
            </a:prstGeom>
          </p:spPr>
          <p:txBody>
            <a:bodyPr wrap="square">
              <a:spAutoFit/>
            </a:bodyPr>
            <a:lstStyle/>
            <a:p>
              <a:r>
                <a:rPr lang="en-US" sz="3600" b="1" dirty="0">
                  <a:solidFill>
                    <a:srgbClr val="FF0000"/>
                  </a:solidFill>
                  <a:latin typeface="Times New Roman" pitchFamily="18" charset="0"/>
                  <a:cs typeface="Times New Roman" pitchFamily="18" charset="0"/>
                </a:rPr>
                <a:t>4. </a:t>
              </a:r>
              <a:r>
                <a:rPr lang="en-US" sz="3600" b="1" dirty="0" err="1">
                  <a:solidFill>
                    <a:srgbClr val="FF0000"/>
                  </a:solidFill>
                  <a:latin typeface="Times New Roman" pitchFamily="18" charset="0"/>
                  <a:cs typeface="Times New Roman" pitchFamily="18" charset="0"/>
                </a:rPr>
                <a:t>Nói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nghe</a:t>
              </a:r>
              <a:r>
                <a:rPr lang="en-US" sz="3600" b="1" dirty="0">
                  <a:solidFill>
                    <a:srgbClr val="FF0000"/>
                  </a:solidFill>
                  <a:latin typeface="Times New Roman" pitchFamily="18" charset="0"/>
                  <a:cs typeface="Times New Roman" pitchFamily="18" charset="0"/>
                </a:rPr>
                <a:t>.	       THÊM SỨC THÊM TÀI</a:t>
              </a:r>
            </a:p>
          </p:txBody>
        </p:sp>
        <p:cxnSp>
          <p:nvCxnSpPr>
            <p:cNvPr id="4" name="Straight Connector 3"/>
            <p:cNvCxnSpPr/>
            <p:nvPr/>
          </p:nvCxnSpPr>
          <p:spPr>
            <a:xfrm>
              <a:off x="1646078" y="2896526"/>
              <a:ext cx="2521647"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22" name="Rectangle 21"/>
          <p:cNvSpPr/>
          <p:nvPr/>
        </p:nvSpPr>
        <p:spPr>
          <a:xfrm>
            <a:off x="1406913" y="2971800"/>
            <a:ext cx="14122805"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Bài</a:t>
            </a:r>
            <a:r>
              <a:rPr lang="en-US" sz="3600" b="1" i="1" dirty="0">
                <a:solidFill>
                  <a:srgbClr val="0000CC"/>
                </a:solidFill>
                <a:latin typeface="Times New Roman" pitchFamily="18" charset="0"/>
                <a:cs typeface="Times New Roman" pitchFamily="18" charset="0"/>
              </a:rPr>
              <a:t> 2. </a:t>
            </a:r>
            <a:r>
              <a:rPr lang="en-US" sz="3600" b="1" i="1" dirty="0" err="1">
                <a:solidFill>
                  <a:srgbClr val="0000CC"/>
                </a:solidFill>
                <a:latin typeface="Times New Roman" pitchFamily="18" charset="0"/>
                <a:cs typeface="Times New Roman" pitchFamily="18" charset="0"/>
              </a:rPr>
              <a:t>Kể</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về</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một</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hoạt</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động</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tập</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thể</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mà</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em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đã</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tham</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gia</a:t>
            </a:r>
            <a:r>
              <a:rPr lang="en-US" sz="3600" b="1" i="1" dirty="0">
                <a:solidFill>
                  <a:srgbClr val="0000CC"/>
                </a:solidFill>
                <a:latin typeface="Times New Roman" pitchFamily="18" charset="0"/>
                <a:cs typeface="Times New Roman" pitchFamily="18" charset="0"/>
              </a:rPr>
              <a:t>.</a:t>
            </a:r>
            <a:endParaRPr lang="en-US" sz="3600" b="1" dirty="0">
              <a:solidFill>
                <a:srgbClr val="0000CC"/>
              </a:solidFill>
              <a:latin typeface="Times New Roman" pitchFamily="18" charset="0"/>
              <a:cs typeface="Times New Roman" pitchFamily="18" charset="0"/>
            </a:endParaRPr>
          </a:p>
        </p:txBody>
      </p:sp>
      <p:sp>
        <p:nvSpPr>
          <p:cNvPr id="2" name="AutoShape 2" descr="Top 10 bài văn mẫu kể về kỳ nghỉ hè của em - Bài viết ha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Top 10 bài văn mẫu kể về kỳ nghỉ hè của em - Bài viết ha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Title 10"/>
          <p:cNvSpPr>
            <a:spLocks noGrp="1"/>
          </p:cNvSpPr>
          <p:nvPr>
            <p:ph type="ctrTitle"/>
          </p:nvPr>
        </p:nvSpPr>
        <p:spPr>
          <a:xfrm>
            <a:off x="1220748" y="2840569"/>
            <a:ext cx="13835142" cy="893231"/>
          </a:xfrm>
        </p:spPr>
        <p:txBody>
          <a:bodyPr/>
          <a:lstStyle/>
          <a:p>
            <a:endParaRPr lang="en-US" dirty="0"/>
          </a:p>
        </p:txBody>
      </p:sp>
      <p:sp>
        <p:nvSpPr>
          <p:cNvPr id="12" name="Subtitle 11"/>
          <p:cNvSpPr>
            <a:spLocks noGrp="1"/>
          </p:cNvSpPr>
          <p:nvPr>
            <p:ph type="subTitle" idx="1"/>
          </p:nvPr>
        </p:nvSpPr>
        <p:spPr>
          <a:xfrm>
            <a:off x="1220748" y="4041450"/>
            <a:ext cx="13835141" cy="4188150"/>
          </a:xfrm>
        </p:spPr>
        <p:txBody>
          <a:bodyPr/>
          <a:lstStyle/>
          <a:p>
            <a:pPr algn="l"/>
            <a:r>
              <a:rPr lang="en-US" sz="4000" b="1" dirty="0" err="1">
                <a:solidFill>
                  <a:srgbClr val="FF0000"/>
                </a:solidFill>
                <a:latin typeface="Times New Roman" panose="02020603050405020304" pitchFamily="18" charset="0"/>
                <a:cs typeface="Times New Roman" panose="02020603050405020304" pitchFamily="18" charset="0"/>
              </a:rPr>
              <a:t>Bài</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tham</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khảo</a:t>
            </a:r>
            <a:r>
              <a:rPr lang="en-US" sz="4000" b="1" dirty="0">
                <a:solidFill>
                  <a:srgbClr val="FF0000"/>
                </a:solidFill>
                <a:latin typeface="Times New Roman" panose="02020603050405020304" pitchFamily="18" charset="0"/>
                <a:cs typeface="Times New Roman" panose="02020603050405020304" pitchFamily="18" charset="0"/>
              </a:rPr>
              <a:t> :</a:t>
            </a:r>
            <a:endParaRPr lang="en-US" sz="4000" dirty="0">
              <a:solidFill>
                <a:srgbClr val="FF0000"/>
              </a:solidFill>
              <a:latin typeface="Times New Roman" panose="02020603050405020304" pitchFamily="18" charset="0"/>
              <a:cs typeface="Times New Roman" panose="02020603050405020304" pitchFamily="18" charset="0"/>
            </a:endParaRPr>
          </a:p>
          <a:p>
            <a:pPr algn="just"/>
            <a:r>
              <a:rPr lang="en-US" sz="3600" dirty="0" err="1">
                <a:solidFill>
                  <a:srgbClr val="0000FF"/>
                </a:solidFill>
                <a:latin typeface="Times New Roman" panose="02020603050405020304" pitchFamily="18" charset="0"/>
                <a:cs typeface="Times New Roman" panose="02020603050405020304" pitchFamily="18" charset="0"/>
              </a:rPr>
              <a:t>Sáng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hôm</a:t>
            </a:r>
            <a:r>
              <a:rPr lang="en-US" sz="3600" dirty="0">
                <a:solidFill>
                  <a:srgbClr val="0000FF"/>
                </a:solidFill>
                <a:latin typeface="Times New Roman" panose="02020603050405020304" pitchFamily="18" charset="0"/>
                <a:cs typeface="Times New Roman" panose="02020603050405020304" pitchFamily="18" charset="0"/>
              </a:rPr>
              <a:t> qua </a:t>
            </a:r>
            <a:r>
              <a:rPr lang="en-US" sz="3600" dirty="0" err="1">
                <a:solidFill>
                  <a:srgbClr val="0000FF"/>
                </a:solidFill>
                <a:latin typeface="Times New Roman" panose="02020603050405020304" pitchFamily="18" charset="0"/>
                <a:cs typeface="Times New Roman" panose="02020603050405020304" pitchFamily="18" charset="0"/>
              </a:rPr>
              <a:t>là</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buổi</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trực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nhật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của</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bàn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Chúng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cùng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nhau</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đến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từ</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sớm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để</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dọn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dẹp</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lớp</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học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phụ</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trách</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quét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lớp</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bạn</a:t>
            </a:r>
            <a:r>
              <a:rPr lang="en-US" sz="3600" dirty="0">
                <a:solidFill>
                  <a:srgbClr val="0000FF"/>
                </a:solidFill>
                <a:latin typeface="Times New Roman" panose="02020603050405020304" pitchFamily="18" charset="0"/>
                <a:cs typeface="Times New Roman" panose="02020603050405020304" pitchFamily="18" charset="0"/>
              </a:rPr>
              <a:t> Nam </a:t>
            </a:r>
            <a:r>
              <a:rPr lang="en-US" sz="3600" dirty="0" err="1">
                <a:solidFill>
                  <a:srgbClr val="0000FF"/>
                </a:solidFill>
                <a:latin typeface="Times New Roman" panose="02020603050405020304" pitchFamily="18" charset="0"/>
                <a:cs typeface="Times New Roman" panose="02020603050405020304" pitchFamily="18" charset="0"/>
              </a:rPr>
              <a:t>lau</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bảng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và</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bạn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Hoàng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lau</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bàn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ghế</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Chúng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cùng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nhau</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làm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việc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rất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vui</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vẻ</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Chẳng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mấy</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chốc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lớp</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học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đã</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sạch</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sẽ</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gọn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gàng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Cô</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giáo</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đến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còn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khen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chúng</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trực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nhật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giỏi</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nữa</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Em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rất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vui</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vì</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mình</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và</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các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bạn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đã</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thực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hiện</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tốt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nhiệm</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vụ</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trực</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nhật</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của</a:t>
            </a:r>
            <a:r>
              <a:rPr lang="en-US" sz="3600" dirty="0">
                <a:solidFill>
                  <a:srgbClr val="0000FF"/>
                </a:solidFill>
                <a:latin typeface="Times New Roman" panose="02020603050405020304" pitchFamily="18" charset="0"/>
                <a:cs typeface="Times New Roman" panose="02020603050405020304" pitchFamily="18" charset="0"/>
              </a:rPr>
              <a:t> </a:t>
            </a:r>
            <a:r>
              <a:rPr lang="en-US" sz="3600" dirty="0" err="1">
                <a:solidFill>
                  <a:srgbClr val="0000FF"/>
                </a:solidFill>
                <a:latin typeface="Times New Roman" panose="02020603050405020304" pitchFamily="18" charset="0"/>
                <a:cs typeface="Times New Roman" panose="02020603050405020304" pitchFamily="18" charset="0"/>
              </a:rPr>
              <a:t>bàn</a:t>
            </a:r>
            <a:r>
              <a:rPr lang="en-US" sz="3600" dirty="0">
                <a:solidFill>
                  <a:srgbClr val="0000FF"/>
                </a:solidFill>
                <a:latin typeface="Times New Roman" panose="02020603050405020304" pitchFamily="18" charset="0"/>
                <a:cs typeface="Times New Roman" panose="02020603050405020304" pitchFamily="18" charset="0"/>
              </a:rPr>
              <a:t>.</a:t>
            </a:r>
          </a:p>
          <a:p>
            <a:br>
              <a:rPr lang="en-US" dirty="0"/>
            </a:br>
            <a:br>
              <a:rPr lang="en-US" dirty="0"/>
            </a:b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1689972"/>
      </p:ext>
    </p:extLst>
  </p:cSld>
  <p:clrMapOvr>
    <a:masterClrMapping/>
  </p:clrMapOvr>
  <p:transition spd="slow">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mg.loigiaihay.com/picture/2022/0315/4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119" y="381000"/>
            <a:ext cx="15697200" cy="853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2843973"/>
      </p:ext>
    </p:extLst>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874646" y="103078"/>
            <a:ext cx="6616473" cy="1577800"/>
            <a:chOff x="4874646" y="141178"/>
            <a:chExt cx="6616473" cy="1577800"/>
          </a:xfrm>
        </p:grpSpPr>
        <p:grpSp>
          <p:nvGrpSpPr>
            <p:cNvPr id="14" name="Group 13"/>
            <p:cNvGrpSpPr/>
            <p:nvPr/>
          </p:nvGrpSpPr>
          <p:grpSpPr>
            <a:xfrm>
              <a:off x="5083480" y="141178"/>
              <a:ext cx="4210954" cy="991642"/>
              <a:chOff x="4772962" y="210532"/>
              <a:chExt cx="4139902" cy="991642"/>
            </a:xfrm>
          </p:grpSpPr>
          <p:grpSp>
            <p:nvGrpSpPr>
              <p:cNvPr id="15" name="Group 14"/>
              <p:cNvGrpSpPr/>
              <p:nvPr/>
            </p:nvGrpSpPr>
            <p:grpSpPr>
              <a:xfrm>
                <a:off x="4772962" y="210532"/>
                <a:ext cx="4139902" cy="991642"/>
                <a:chOff x="4772962" y="210532"/>
                <a:chExt cx="4139902" cy="991642"/>
              </a:xfrm>
            </p:grpSpPr>
            <p:sp>
              <p:nvSpPr>
                <p:cNvPr id="17" name="TextBox 16"/>
                <p:cNvSpPr txBox="1"/>
                <p:nvPr/>
              </p:nvSpPr>
              <p:spPr>
                <a:xfrm>
                  <a:off x="4772962" y="210532"/>
                  <a:ext cx="181614" cy="584775"/>
                </a:xfrm>
                <a:prstGeom prst="rect">
                  <a:avLst/>
                </a:prstGeom>
                <a:noFill/>
              </p:spPr>
              <p:txBody>
                <a:bodyPr wrap="none" rtlCol="0">
                  <a:spAutoFit/>
                </a:bodyPr>
                <a:lstStyle/>
                <a:p>
                  <a:endParaRPr lang="en-US" sz="3200" dirty="0">
                    <a:solidFill>
                      <a:srgbClr val="0000CC"/>
                    </a:solidFill>
                    <a:latin typeface="Times New Roman" pitchFamily="18" charset="0"/>
                    <a:cs typeface="Times New Roman" pitchFamily="18" charset="0"/>
                  </a:endParaRPr>
                </a:p>
              </p:txBody>
            </p:sp>
            <p:sp>
              <p:nvSpPr>
                <p:cNvPr id="18" name="TextBox 17"/>
                <p:cNvSpPr txBox="1"/>
                <p:nvPr/>
              </p:nvSpPr>
              <p:spPr>
                <a:xfrm>
                  <a:off x="6651116" y="678954"/>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a:solidFill>
                    <a:srgbClr val="0000CC"/>
                  </a:solidFill>
                  <a:latin typeface="Times New Roman" pitchFamily="18" charset="0"/>
                </a:rPr>
                <a:t>Bài</a:t>
              </a:r>
              <a:r>
                <a:rPr lang="en-US" sz="2800" b="1" dirty="0">
                  <a:solidFill>
                    <a:srgbClr val="0000CC"/>
                  </a:solidFill>
                  <a:latin typeface="Times New Roman" pitchFamily="18" charset="0"/>
                </a:rPr>
                <a:t> 27: NHỮNG CHIẾC ÁO ẤM</a:t>
              </a:r>
            </a:p>
          </p:txBody>
        </p:sp>
      </p:grpSp>
      <p:sp>
        <p:nvSpPr>
          <p:cNvPr id="2" name="Rectangle 1"/>
          <p:cNvSpPr/>
          <p:nvPr/>
        </p:nvSpPr>
        <p:spPr>
          <a:xfrm>
            <a:off x="1563435" y="2828092"/>
            <a:ext cx="13966284" cy="1261884"/>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Đọc trôi chảy toàn bài, ngắt nghỉ câu đúng, chú ý câu dài. Đọc diễn cảm các lời thoại với ngữ điệu phù hợp.</a:t>
            </a:r>
          </a:p>
        </p:txBody>
      </p:sp>
      <p:sp>
        <p:nvSpPr>
          <p:cNvPr id="3" name="Rectangle 2"/>
          <p:cNvSpPr/>
          <p:nvPr/>
        </p:nvSpPr>
        <p:spPr>
          <a:xfrm>
            <a:off x="1493838" y="5399452"/>
            <a:ext cx="13578681" cy="2431435"/>
          </a:xfrm>
          <a:prstGeom prst="rect">
            <a:avLst/>
          </a:prstGeom>
        </p:spPr>
        <p:txBody>
          <a:bodyPr wrap="square">
            <a:spAutoFit/>
          </a:bodyPr>
          <a:lstStyle/>
          <a:p>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Đoạn</a:t>
            </a:r>
            <a:r>
              <a:rPr lang="en-US" sz="3800" b="1" dirty="0">
                <a:solidFill>
                  <a:srgbClr val="0000CC"/>
                </a:solidFill>
                <a:latin typeface="Times New Roman" pitchFamily="18" charset="0"/>
                <a:cs typeface="Times New Roman" pitchFamily="18" charset="0"/>
              </a:rPr>
              <a:t> 1: </a:t>
            </a:r>
            <a:r>
              <a:rPr lang="en-US" sz="3800" b="1" dirty="0" err="1">
                <a:solidFill>
                  <a:srgbClr val="0000CC"/>
                </a:solidFill>
                <a:latin typeface="Times New Roman" pitchFamily="18" charset="0"/>
                <a:cs typeface="Times New Roman" pitchFamily="18" charset="0"/>
              </a:rPr>
              <a:t>Từ</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đầu</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đến</a:t>
            </a:r>
            <a:r>
              <a:rPr lang="en-US" sz="3800" b="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phải</a:t>
            </a:r>
            <a:r>
              <a:rPr lang="en-US" sz="3800" b="1" i="1" dirty="0">
                <a:solidFill>
                  <a:srgbClr val="0000CC"/>
                </a:solidFill>
                <a:latin typeface="Times New Roman" pitchFamily="18" charset="0"/>
                <a:cs typeface="Times New Roman" pitchFamily="18" charset="0"/>
              </a:rPr>
              <a:t> may </a:t>
            </a:r>
            <a:r>
              <a:rPr lang="en-US" sz="3800" b="1" i="1" dirty="0" err="1">
                <a:solidFill>
                  <a:srgbClr val="0000CC"/>
                </a:solidFill>
                <a:latin typeface="Times New Roman" pitchFamily="18" charset="0"/>
                <a:cs typeface="Times New Roman" pitchFamily="18" charset="0"/>
              </a:rPr>
              <a:t>thành</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áo</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mới</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được</a:t>
            </a:r>
            <a:r>
              <a:rPr lang="en-US" sz="3800" b="1" dirty="0">
                <a:solidFill>
                  <a:srgbClr val="0000CC"/>
                </a:solidFill>
                <a:latin typeface="Times New Roman" pitchFamily="18" charset="0"/>
                <a:cs typeface="Times New Roman" pitchFamily="18" charset="0"/>
              </a:rPr>
              <a:t>.</a:t>
            </a:r>
          </a:p>
          <a:p>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Đoạn</a:t>
            </a:r>
            <a:r>
              <a:rPr lang="en-US" sz="3800" b="1" dirty="0">
                <a:solidFill>
                  <a:srgbClr val="0000CC"/>
                </a:solidFill>
                <a:latin typeface="Times New Roman" pitchFamily="18" charset="0"/>
                <a:cs typeface="Times New Roman" pitchFamily="18" charset="0"/>
              </a:rPr>
              <a:t> 2: </a:t>
            </a:r>
            <a:r>
              <a:rPr lang="en-US" sz="3800" b="1" dirty="0" err="1">
                <a:solidFill>
                  <a:srgbClr val="0000CC"/>
                </a:solidFill>
                <a:latin typeface="Times New Roman" pitchFamily="18" charset="0"/>
                <a:cs typeface="Times New Roman" pitchFamily="18" charset="0"/>
              </a:rPr>
              <a:t>Tiếp</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theo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cho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đến</a:t>
            </a:r>
            <a:r>
              <a:rPr lang="en-US" sz="3800" b="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mọi</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người</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cần</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áo</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ấm</a:t>
            </a:r>
            <a:r>
              <a:rPr lang="en-US" sz="3800" b="1" dirty="0">
                <a:solidFill>
                  <a:srgbClr val="0000CC"/>
                </a:solidFill>
                <a:latin typeface="Times New Roman" pitchFamily="18" charset="0"/>
                <a:cs typeface="Times New Roman" pitchFamily="18" charset="0"/>
              </a:rPr>
              <a:t>.</a:t>
            </a:r>
          </a:p>
          <a:p>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Đoạn</a:t>
            </a:r>
            <a:r>
              <a:rPr lang="en-US" sz="3800" b="1" dirty="0">
                <a:solidFill>
                  <a:srgbClr val="0000CC"/>
                </a:solidFill>
                <a:latin typeface="Times New Roman" pitchFamily="18" charset="0"/>
                <a:cs typeface="Times New Roman" pitchFamily="18" charset="0"/>
              </a:rPr>
              <a:t> 3: </a:t>
            </a:r>
            <a:r>
              <a:rPr lang="en-US" sz="3800" b="1" dirty="0" err="1">
                <a:solidFill>
                  <a:srgbClr val="0000CC"/>
                </a:solidFill>
                <a:latin typeface="Times New Roman" pitchFamily="18" charset="0"/>
                <a:cs typeface="Times New Roman" pitchFamily="18" charset="0"/>
              </a:rPr>
              <a:t>Tiếp</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theo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cho</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đến</a:t>
            </a:r>
            <a:r>
              <a:rPr lang="en-US" sz="3800" b="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để</a:t>
            </a:r>
            <a:r>
              <a:rPr lang="en-US" sz="3800" b="1" i="1" dirty="0">
                <a:solidFill>
                  <a:srgbClr val="0000CC"/>
                </a:solidFill>
                <a:latin typeface="Times New Roman" pitchFamily="18" charset="0"/>
                <a:cs typeface="Times New Roman" pitchFamily="18" charset="0"/>
              </a:rPr>
              <a:t> may </a:t>
            </a:r>
            <a:r>
              <a:rPr lang="en-US" sz="3800" b="1" i="1" dirty="0" err="1">
                <a:solidFill>
                  <a:srgbClr val="0000CC"/>
                </a:solidFill>
                <a:latin typeface="Times New Roman" pitchFamily="18" charset="0"/>
                <a:cs typeface="Times New Roman" pitchFamily="18" charset="0"/>
              </a:rPr>
              <a:t>áo</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ấm</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cho</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mọi</a:t>
            </a:r>
            <a:r>
              <a:rPr lang="en-US" sz="3800" b="1" i="1" dirty="0">
                <a:solidFill>
                  <a:srgbClr val="0000CC"/>
                </a:solidFill>
                <a:latin typeface="Times New Roman" pitchFamily="18" charset="0"/>
                <a:cs typeface="Times New Roman" pitchFamily="18" charset="0"/>
              </a:rPr>
              <a:t> </a:t>
            </a:r>
            <a:r>
              <a:rPr lang="en-US" sz="3800" b="1" i="1" dirty="0" err="1">
                <a:solidFill>
                  <a:srgbClr val="0000CC"/>
                </a:solidFill>
                <a:latin typeface="Times New Roman" pitchFamily="18" charset="0"/>
                <a:cs typeface="Times New Roman" pitchFamily="18" charset="0"/>
              </a:rPr>
              <a:t>người</a:t>
            </a:r>
            <a:r>
              <a:rPr lang="en-US" sz="3800" b="1" dirty="0">
                <a:solidFill>
                  <a:srgbClr val="0000CC"/>
                </a:solidFill>
                <a:latin typeface="Times New Roman" pitchFamily="18" charset="0"/>
                <a:cs typeface="Times New Roman" pitchFamily="18" charset="0"/>
              </a:rPr>
              <a:t>.</a:t>
            </a:r>
          </a:p>
          <a:p>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Đoạn</a:t>
            </a:r>
            <a:r>
              <a:rPr lang="en-US" sz="3800" b="1" dirty="0">
                <a:solidFill>
                  <a:srgbClr val="0000CC"/>
                </a:solidFill>
                <a:latin typeface="Times New Roman" pitchFamily="18" charset="0"/>
                <a:cs typeface="Times New Roman" pitchFamily="18" charset="0"/>
              </a:rPr>
              <a:t> 4: </a:t>
            </a:r>
            <a:r>
              <a:rPr lang="en-US" sz="3800" b="1" dirty="0" err="1">
                <a:solidFill>
                  <a:srgbClr val="0000CC"/>
                </a:solidFill>
                <a:latin typeface="Times New Roman" pitchFamily="18" charset="0"/>
                <a:cs typeface="Times New Roman" pitchFamily="18" charset="0"/>
              </a:rPr>
              <a:t>Còn</a:t>
            </a:r>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lại</a:t>
            </a:r>
            <a:r>
              <a:rPr lang="en-US" sz="3800" b="1" dirty="0">
                <a:solidFill>
                  <a:srgbClr val="0000CC"/>
                </a:solidFill>
                <a:latin typeface="Times New Roman" pitchFamily="18" charset="0"/>
                <a:cs typeface="Times New Roman" pitchFamily="18" charset="0"/>
              </a:rPr>
              <a:t>.</a:t>
            </a:r>
          </a:p>
        </p:txBody>
      </p:sp>
      <p:grpSp>
        <p:nvGrpSpPr>
          <p:cNvPr id="13" name="Group 12"/>
          <p:cNvGrpSpPr/>
          <p:nvPr/>
        </p:nvGrpSpPr>
        <p:grpSpPr>
          <a:xfrm>
            <a:off x="1508919" y="1981200"/>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1. Hướng dẫn đọc.</a:t>
              </a:r>
            </a:p>
          </p:txBody>
        </p:sp>
        <p:cxnSp>
          <p:nvCxnSpPr>
            <p:cNvPr id="21" name="Straight Connector 20"/>
            <p:cNvCxnSpPr/>
            <p:nvPr/>
          </p:nvCxnSpPr>
          <p:spPr>
            <a:xfrm>
              <a:off x="1673234" y="2519755"/>
              <a:ext cx="3177124"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grpSp>
        <p:nvGrpSpPr>
          <p:cNvPr id="22" name="Group 21"/>
          <p:cNvGrpSpPr/>
          <p:nvPr/>
        </p:nvGrpSpPr>
        <p:grpSpPr>
          <a:xfrm>
            <a:off x="1508919" y="4343400"/>
            <a:ext cx="4191000" cy="677108"/>
            <a:chOff x="1508919" y="1888664"/>
            <a:chExt cx="3733800" cy="677108"/>
          </a:xfrm>
        </p:grpSpPr>
        <p:sp>
          <p:nvSpPr>
            <p:cNvPr id="23" name="Rectangle 22"/>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2. Chia đoạn.</a:t>
              </a:r>
            </a:p>
          </p:txBody>
        </p:sp>
        <p:cxnSp>
          <p:nvCxnSpPr>
            <p:cNvPr id="24" name="Straight Connector 23"/>
            <p:cNvCxnSpPr/>
            <p:nvPr/>
          </p:nvCxnSpPr>
          <p:spPr>
            <a:xfrm>
              <a:off x="1618922"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406914" y="1953419"/>
            <a:ext cx="6781801" cy="707886"/>
            <a:chOff x="1508918" y="1888664"/>
            <a:chExt cx="6172201" cy="1186207"/>
          </a:xfrm>
        </p:grpSpPr>
        <p:sp>
          <p:nvSpPr>
            <p:cNvPr id="10" name="Rectangle 9"/>
            <p:cNvSpPr/>
            <p:nvPr/>
          </p:nvSpPr>
          <p:spPr>
            <a:xfrm>
              <a:off x="1508918" y="1888664"/>
              <a:ext cx="6172201" cy="1186207"/>
            </a:xfrm>
            <a:prstGeom prst="rect">
              <a:avLst/>
            </a:prstGeom>
          </p:spPr>
          <p:txBody>
            <a:bodyPr wrap="square">
              <a:spAutoFit/>
            </a:bodyPr>
            <a:lstStyle/>
            <a:p>
              <a:r>
                <a:rPr lang="en-US" sz="4000" b="1">
                  <a:solidFill>
                    <a:srgbClr val="FF0000"/>
                  </a:solidFill>
                  <a:latin typeface="Times New Roman" pitchFamily="18" charset="0"/>
                  <a:cs typeface="Times New Roman" pitchFamily="18" charset="0"/>
                </a:rPr>
                <a:t>3. Luyện đọc và tìm hiểu bài.</a:t>
              </a:r>
            </a:p>
          </p:txBody>
        </p:sp>
        <p:cxnSp>
          <p:nvCxnSpPr>
            <p:cNvPr id="4" name="Straight Connector 3"/>
            <p:cNvCxnSpPr/>
            <p:nvPr/>
          </p:nvCxnSpPr>
          <p:spPr>
            <a:xfrm>
              <a:off x="1646078" y="3017498"/>
              <a:ext cx="557784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3" name="Rectangle 2"/>
          <p:cNvSpPr/>
          <p:nvPr/>
        </p:nvSpPr>
        <p:spPr>
          <a:xfrm>
            <a:off x="1204119" y="4438380"/>
            <a:ext cx="14048298" cy="1938992"/>
          </a:xfrm>
          <a:prstGeom prst="rect">
            <a:avLst/>
          </a:prstGeom>
        </p:spPr>
        <p:txBody>
          <a:bodyPr wrap="square">
            <a:spAutoFit/>
          </a:bodyPr>
          <a:lstStyle/>
          <a:p>
            <a:pPr algn="just"/>
            <a:r>
              <a:rPr lang="en-US" sz="4000" b="1" dirty="0">
                <a:solidFill>
                  <a:srgbClr val="0000CC"/>
                </a:solidFill>
                <a:latin typeface="Times New Roman" pitchFamily="18" charset="0"/>
                <a:cs typeface="Times New Roman"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Mùa</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đông</a:t>
            </a:r>
            <a:r>
              <a:rPr lang="en-US" sz="4000" b="1" dirty="0">
                <a:solidFill>
                  <a:srgbClr val="0000FF"/>
                </a:solidFill>
                <a:latin typeface="Times New Roman" panose="02020603050405020304" pitchFamily="18" charset="0"/>
                <a:cs typeface="Times New Roman" panose="02020603050405020304" pitchFamily="18" charset="0"/>
              </a:rPr>
              <a:t>,</a:t>
            </a:r>
            <a:r>
              <a:rPr lang="en-US" sz="4000" b="1" dirty="0">
                <a:solidFill>
                  <a:srgbClr val="FF0000"/>
                </a:solidFill>
                <a:latin typeface="Times New Roman" panose="02020603050405020304" pitchFamily="18" charset="0"/>
                <a:cs typeface="Times New Roman" panose="02020603050405020304" pitchFamily="18" charset="0"/>
              </a:rPr>
              <a:t>/</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thỏ</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quấn</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tấm</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vải</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lên</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người</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cho</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đỡ</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rét</a:t>
            </a:r>
            <a:r>
              <a:rPr lang="en-US" sz="4000" b="1" dirty="0">
                <a:solidFill>
                  <a:srgbClr val="FF0000"/>
                </a:solidFill>
                <a:latin typeface="Times New Roman" panose="02020603050405020304" pitchFamily="18" charset="0"/>
                <a:cs typeface="Times New Roman" panose="02020603050405020304" pitchFamily="18" charset="0"/>
              </a:rPr>
              <a:t>/</a:t>
            </a:r>
            <a:r>
              <a:rPr lang="en-US" sz="4000" b="1" dirty="0" err="1">
                <a:solidFill>
                  <a:srgbClr val="0000FF"/>
                </a:solidFill>
                <a:latin typeface="Times New Roman" panose="02020603050405020304" pitchFamily="18" charset="0"/>
                <a:cs typeface="Times New Roman" panose="02020603050405020304" pitchFamily="18" charset="0"/>
              </a:rPr>
              <a:t>thì</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gió</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thổi</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tấm</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vải</a:t>
            </a:r>
            <a:r>
              <a:rPr lang="en-US" sz="4000" b="1" dirty="0">
                <a:solidFill>
                  <a:srgbClr val="0000FF"/>
                </a:solidFill>
                <a:latin typeface="Times New Roman" panose="02020603050405020304" pitchFamily="18" charset="0"/>
                <a:cs typeface="Times New Roman" panose="02020603050405020304" pitchFamily="18" charset="0"/>
              </a:rPr>
              <a:t> bay </a:t>
            </a:r>
            <a:r>
              <a:rPr lang="en-US" sz="4000" b="1" dirty="0" err="1">
                <a:solidFill>
                  <a:srgbClr val="0000FF"/>
                </a:solidFill>
                <a:latin typeface="Times New Roman" panose="02020603050405020304" pitchFamily="18" charset="0"/>
                <a:cs typeface="Times New Roman" panose="02020603050405020304" pitchFamily="18" charset="0"/>
              </a:rPr>
              <a:t>xuống</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ao</a:t>
            </a:r>
            <a:r>
              <a:rPr lang="en-US" sz="4000" b="1" dirty="0">
                <a:solidFill>
                  <a:srgbClr val="0000FF"/>
                </a:solidFill>
                <a:latin typeface="Times New Roman" panose="02020603050405020304" pitchFamily="18" charset="0"/>
                <a:cs typeface="Times New Roman" panose="02020603050405020304" pitchFamily="18" charset="0"/>
              </a:rPr>
              <a:t>.</a:t>
            </a:r>
            <a:r>
              <a:rPr lang="en-US" sz="4000" b="1" dirty="0">
                <a:solidFill>
                  <a:srgbClr val="FF0000"/>
                </a:solidFill>
                <a:latin typeface="Times New Roman" panose="02020603050405020304" pitchFamily="18" charset="0"/>
                <a:cs typeface="Times New Roman" panose="02020603050405020304" pitchFamily="18" charset="0"/>
              </a:rPr>
              <a:t>//</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Nhím</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giúp</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thỏ</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khều</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tấm</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vải</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vào</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bờ</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và</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nói</a:t>
            </a:r>
            <a:r>
              <a:rPr lang="en-US" sz="4000" b="1" dirty="0">
                <a:solidFill>
                  <a:srgbClr val="0000FF"/>
                </a:solidFill>
                <a:latin typeface="Times New Roman" panose="02020603050405020304" pitchFamily="18" charset="0"/>
                <a:cs typeface="Times New Roman" panose="02020603050405020304" pitchFamily="18" charset="0"/>
              </a:rPr>
              <a:t>:</a:t>
            </a:r>
            <a:endParaRPr lang="en-US" sz="7200" b="1" dirty="0">
              <a:solidFill>
                <a:srgbClr val="0000FF"/>
              </a:solidFill>
              <a:latin typeface="Times New Roman" pitchFamily="18" charset="0"/>
              <a:cs typeface="Times New Roman" pitchFamily="18" charset="0"/>
            </a:endParaRPr>
          </a:p>
        </p:txBody>
      </p:sp>
      <p:sp>
        <p:nvSpPr>
          <p:cNvPr id="21" name="Rectangle 20"/>
          <p:cNvSpPr/>
          <p:nvPr/>
        </p:nvSpPr>
        <p:spPr>
          <a:xfrm>
            <a:off x="2423319" y="3077886"/>
            <a:ext cx="2973906" cy="707886"/>
          </a:xfrm>
          <a:prstGeom prst="rect">
            <a:avLst/>
          </a:prstGeom>
        </p:spPr>
        <p:txBody>
          <a:bodyPr wrap="square">
            <a:spAutoFit/>
          </a:bodyPr>
          <a:lstStyle/>
          <a:p>
            <a:pPr algn="just"/>
            <a:r>
              <a:rPr lang="en-US" sz="4000" b="1" i="1" dirty="0" err="1">
                <a:solidFill>
                  <a:srgbClr val="0000CC"/>
                </a:solidFill>
                <a:latin typeface="Times New Roman" pitchFamily="18" charset="0"/>
                <a:cs typeface="Times New Roman" pitchFamily="18" charset="0"/>
              </a:rPr>
              <a:t>chim</a:t>
            </a:r>
            <a:r>
              <a:rPr lang="en-US" sz="4000" b="1" i="1" dirty="0">
                <a:solidFill>
                  <a:srgbClr val="0000CC"/>
                </a:solidFill>
                <a:latin typeface="Times New Roman" pitchFamily="18" charset="0"/>
                <a:cs typeface="Times New Roman" pitchFamily="18" charset="0"/>
              </a:rPr>
              <a:t> ổ </a:t>
            </a:r>
            <a:r>
              <a:rPr lang="en-US" sz="4000" b="1" i="1" dirty="0" err="1">
                <a:solidFill>
                  <a:srgbClr val="FF0000"/>
                </a:solidFill>
                <a:latin typeface="Times New Roman" pitchFamily="18" charset="0"/>
                <a:cs typeface="Times New Roman" pitchFamily="18" charset="0"/>
              </a:rPr>
              <a:t>dộc</a:t>
            </a:r>
            <a:r>
              <a:rPr lang="en-US" sz="4000" b="1" i="1" dirty="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22" name="Rectangle 21"/>
          <p:cNvSpPr/>
          <p:nvPr/>
        </p:nvSpPr>
        <p:spPr>
          <a:xfrm>
            <a:off x="5242719" y="3094495"/>
            <a:ext cx="1866901" cy="707886"/>
          </a:xfrm>
          <a:prstGeom prst="rect">
            <a:avLst/>
          </a:prstGeom>
        </p:spPr>
        <p:txBody>
          <a:bodyPr wrap="square">
            <a:spAutoFit/>
          </a:bodyPr>
          <a:lstStyle/>
          <a:p>
            <a:pPr algn="just"/>
            <a:r>
              <a:rPr lang="en-US" sz="4000" b="1" i="1" dirty="0" err="1">
                <a:solidFill>
                  <a:srgbClr val="FF0000"/>
                </a:solidFill>
                <a:latin typeface="Times New Roman" pitchFamily="18" charset="0"/>
                <a:cs typeface="Times New Roman" pitchFamily="18" charset="0"/>
              </a:rPr>
              <a:t>x</a:t>
            </a:r>
            <a:r>
              <a:rPr lang="en-US" sz="4000" b="1" i="1" dirty="0" err="1">
                <a:solidFill>
                  <a:srgbClr val="0000CC"/>
                </a:solidFill>
                <a:latin typeface="Times New Roman" pitchFamily="18" charset="0"/>
                <a:cs typeface="Times New Roman" pitchFamily="18" charset="0"/>
              </a:rPr>
              <a:t>e</a:t>
            </a:r>
            <a:r>
              <a:rPr lang="en-US" sz="4000" b="1" i="1" dirty="0">
                <a:solidFill>
                  <a:srgbClr val="0000CC"/>
                </a:solidFill>
                <a:latin typeface="Times New Roman" pitchFamily="18" charset="0"/>
                <a:cs typeface="Times New Roman" pitchFamily="18" charset="0"/>
              </a:rPr>
              <a:t> </a:t>
            </a:r>
            <a:r>
              <a:rPr lang="en-US" sz="4000" b="1" i="1" dirty="0" err="1">
                <a:solidFill>
                  <a:srgbClr val="0000CC"/>
                </a:solidFill>
                <a:latin typeface="Times New Roman" pitchFamily="18" charset="0"/>
                <a:cs typeface="Times New Roman" pitchFamily="18" charset="0"/>
              </a:rPr>
              <a:t>chỉ</a:t>
            </a:r>
            <a:r>
              <a:rPr lang="en-US" sz="4000" b="1" i="1" dirty="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23" name="Rectangle 22"/>
          <p:cNvSpPr/>
          <p:nvPr/>
        </p:nvSpPr>
        <p:spPr>
          <a:xfrm>
            <a:off x="6943392" y="3089414"/>
            <a:ext cx="2391109" cy="707886"/>
          </a:xfrm>
          <a:prstGeom prst="rect">
            <a:avLst/>
          </a:prstGeom>
        </p:spPr>
        <p:txBody>
          <a:bodyPr wrap="square">
            <a:spAutoFit/>
          </a:bodyPr>
          <a:lstStyle/>
          <a:p>
            <a:pPr algn="just"/>
            <a:r>
              <a:rPr lang="en-US" sz="4000" b="1" i="1" dirty="0" err="1">
                <a:solidFill>
                  <a:srgbClr val="FF0000"/>
                </a:solidFill>
                <a:latin typeface="Times New Roman" pitchFamily="18" charset="0"/>
                <a:cs typeface="Times New Roman" pitchFamily="18" charset="0"/>
              </a:rPr>
              <a:t>l</a:t>
            </a:r>
            <a:r>
              <a:rPr lang="en-US" sz="4000" b="1" i="1" dirty="0" err="1">
                <a:solidFill>
                  <a:srgbClr val="0000CC"/>
                </a:solidFill>
                <a:latin typeface="Times New Roman" pitchFamily="18" charset="0"/>
                <a:cs typeface="Times New Roman" pitchFamily="18" charset="0"/>
              </a:rPr>
              <a:t>uồn</a:t>
            </a:r>
            <a:r>
              <a:rPr lang="en-US" sz="4000" b="1" i="1" dirty="0">
                <a:solidFill>
                  <a:srgbClr val="0000CC"/>
                </a:solidFill>
                <a:latin typeface="Times New Roman" pitchFamily="18" charset="0"/>
                <a:cs typeface="Times New Roman" pitchFamily="18" charset="0"/>
              </a:rPr>
              <a:t> </a:t>
            </a:r>
            <a:r>
              <a:rPr lang="en-US" sz="4000" b="1" i="1" dirty="0" err="1">
                <a:solidFill>
                  <a:srgbClr val="0000CC"/>
                </a:solidFill>
                <a:latin typeface="Times New Roman" pitchFamily="18" charset="0"/>
                <a:cs typeface="Times New Roman" pitchFamily="18" charset="0"/>
              </a:rPr>
              <a:t>kim</a:t>
            </a:r>
            <a:r>
              <a:rPr lang="en-US" sz="4000" b="1" i="1" dirty="0">
                <a:solidFill>
                  <a:srgbClr val="0000CC"/>
                </a:solidFill>
                <a:latin typeface="Times New Roman" pitchFamily="18" charset="0"/>
                <a:cs typeface="Times New Roman" pitchFamily="18" charset="0"/>
              </a:rPr>
              <a:t>, </a:t>
            </a:r>
            <a:endParaRPr lang="en-US" sz="4000" b="1" dirty="0">
              <a:solidFill>
                <a:srgbClr val="0000CC"/>
              </a:solidFill>
              <a:latin typeface="Times New Roman" pitchFamily="18" charset="0"/>
              <a:cs typeface="Times New Roman" pitchFamily="18" charset="0"/>
            </a:endParaRPr>
          </a:p>
        </p:txBody>
      </p:sp>
      <p:sp>
        <p:nvSpPr>
          <p:cNvPr id="19" name="Rectangle 18"/>
          <p:cNvSpPr/>
          <p:nvPr/>
        </p:nvSpPr>
        <p:spPr>
          <a:xfrm>
            <a:off x="9305565" y="3084914"/>
            <a:ext cx="2391109" cy="707886"/>
          </a:xfrm>
          <a:prstGeom prst="rect">
            <a:avLst/>
          </a:prstGeom>
        </p:spPr>
        <p:txBody>
          <a:bodyPr wrap="square">
            <a:spAutoFit/>
          </a:bodyPr>
          <a:lstStyle/>
          <a:p>
            <a:pPr algn="just"/>
            <a:r>
              <a:rPr lang="en-US" sz="4000" b="1" i="1">
                <a:solidFill>
                  <a:srgbClr val="0000CC"/>
                </a:solidFill>
                <a:latin typeface="Times New Roman" pitchFamily="18" charset="0"/>
                <a:cs typeface="Times New Roman" pitchFamily="18" charset="0"/>
              </a:rPr>
              <a:t>kh</a:t>
            </a:r>
            <a:r>
              <a:rPr lang="en-US" sz="4000" b="1" i="1">
                <a:solidFill>
                  <a:srgbClr val="FF0000"/>
                </a:solidFill>
                <a:latin typeface="Times New Roman" pitchFamily="18" charset="0"/>
                <a:cs typeface="Times New Roman" pitchFamily="18" charset="0"/>
              </a:rPr>
              <a:t>ề</a:t>
            </a:r>
            <a:r>
              <a:rPr lang="en-US" sz="4000" b="1" i="1">
                <a:solidFill>
                  <a:srgbClr val="0000CC"/>
                </a:solidFill>
                <a:latin typeface="Times New Roman" pitchFamily="18" charset="0"/>
                <a:cs typeface="Times New Roman" pitchFamily="18" charset="0"/>
              </a:rPr>
              <a:t>u </a:t>
            </a:r>
            <a:endParaRPr lang="en-US" sz="4000" b="1" dirty="0">
              <a:solidFill>
                <a:srgbClr val="0000CC"/>
              </a:solidFill>
              <a:latin typeface="Times New Roman" pitchFamily="18" charset="0"/>
              <a:cs typeface="Times New Roman" pitchFamily="18" charset="0"/>
            </a:endParaRPr>
          </a:p>
        </p:txBody>
      </p:sp>
      <p:grpSp>
        <p:nvGrpSpPr>
          <p:cNvPr id="24" name="Group 23"/>
          <p:cNvGrpSpPr/>
          <p:nvPr/>
        </p:nvGrpSpPr>
        <p:grpSpPr>
          <a:xfrm>
            <a:off x="4874646" y="103078"/>
            <a:ext cx="6616473" cy="1577800"/>
            <a:chOff x="4874646" y="141178"/>
            <a:chExt cx="6616473" cy="1577800"/>
          </a:xfrm>
        </p:grpSpPr>
        <p:grpSp>
          <p:nvGrpSpPr>
            <p:cNvPr id="25" name="Group 24"/>
            <p:cNvGrpSpPr/>
            <p:nvPr/>
          </p:nvGrpSpPr>
          <p:grpSpPr>
            <a:xfrm>
              <a:off x="5083480" y="141178"/>
              <a:ext cx="4210954" cy="991642"/>
              <a:chOff x="4772962" y="210532"/>
              <a:chExt cx="4139902" cy="991642"/>
            </a:xfrm>
          </p:grpSpPr>
          <p:grpSp>
            <p:nvGrpSpPr>
              <p:cNvPr id="27" name="Group 26"/>
              <p:cNvGrpSpPr/>
              <p:nvPr/>
            </p:nvGrpSpPr>
            <p:grpSpPr>
              <a:xfrm>
                <a:off x="4772962" y="210532"/>
                <a:ext cx="4139902" cy="991642"/>
                <a:chOff x="4772962" y="210532"/>
                <a:chExt cx="4139902" cy="991642"/>
              </a:xfrm>
            </p:grpSpPr>
            <p:sp>
              <p:nvSpPr>
                <p:cNvPr id="29" name="TextBox 28"/>
                <p:cNvSpPr txBox="1"/>
                <p:nvPr/>
              </p:nvSpPr>
              <p:spPr>
                <a:xfrm>
                  <a:off x="4772962" y="210532"/>
                  <a:ext cx="181614" cy="584775"/>
                </a:xfrm>
                <a:prstGeom prst="rect">
                  <a:avLst/>
                </a:prstGeom>
                <a:noFill/>
              </p:spPr>
              <p:txBody>
                <a:bodyPr wrap="none" rtlCol="0">
                  <a:spAutoFit/>
                </a:bodyPr>
                <a:lstStyle/>
                <a:p>
                  <a:endParaRPr lang="en-US" sz="3200" dirty="0">
                    <a:solidFill>
                      <a:srgbClr val="0000CC"/>
                    </a:solidFill>
                    <a:latin typeface="Times New Roman" pitchFamily="18" charset="0"/>
                    <a:cs typeface="Times New Roman" pitchFamily="18" charset="0"/>
                  </a:endParaRPr>
                </a:p>
              </p:txBody>
            </p:sp>
            <p:sp>
              <p:nvSpPr>
                <p:cNvPr id="30" name="TextBox 29"/>
                <p:cNvSpPr txBox="1"/>
                <p:nvPr/>
              </p:nvSpPr>
              <p:spPr>
                <a:xfrm>
                  <a:off x="6651116" y="678954"/>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28" name="Straight Connector 27"/>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6"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a:solidFill>
                    <a:srgbClr val="0000CC"/>
                  </a:solidFill>
                  <a:latin typeface="Times New Roman" pitchFamily="18" charset="0"/>
                </a:rPr>
                <a:t>Bài</a:t>
              </a:r>
              <a:r>
                <a:rPr lang="en-US" sz="2800" b="1" dirty="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70105715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fade">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xEl>
                                              <p:pRg st="0" end="0"/>
                                            </p:txEl>
                                          </p:spTgt>
                                        </p:tgtEl>
                                        <p:attrNameLst>
                                          <p:attrName>style.visibility</p:attrName>
                                        </p:attrNameLst>
                                      </p:cBhvr>
                                      <p:to>
                                        <p:strVal val="visible"/>
                                      </p:to>
                                    </p:set>
                                    <p:animEffect transition="in" filter="fade">
                                      <p:cBhvr>
                                        <p:cTn id="12" dur="500"/>
                                        <p:tgtEl>
                                          <p:spTgt spid="2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
                                            <p:txEl>
                                              <p:pRg st="0" end="0"/>
                                            </p:txEl>
                                          </p:spTgt>
                                        </p:tgtEl>
                                        <p:attrNameLst>
                                          <p:attrName>style.visibility</p:attrName>
                                        </p:attrNameLst>
                                      </p:cBhvr>
                                      <p:to>
                                        <p:strVal val="visible"/>
                                      </p:to>
                                    </p:set>
                                    <p:animEffect transition="in" filter="fade">
                                      <p:cBhvr>
                                        <p:cTn id="17" dur="500"/>
                                        <p:tgtEl>
                                          <p:spTgt spid="2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
                                            <p:txEl>
                                              <p:pRg st="0" end="0"/>
                                            </p:txEl>
                                          </p:spTgt>
                                        </p:tgtEl>
                                        <p:attrNameLst>
                                          <p:attrName>style.visibility</p:attrName>
                                        </p:attrNameLst>
                                      </p:cBhvr>
                                      <p:to>
                                        <p:strVal val="visible"/>
                                      </p:to>
                                    </p:set>
                                    <p:animEffect transition="in" filter="fade">
                                      <p:cBhvr>
                                        <p:cTn id="22" dur="500"/>
                                        <p:tgtEl>
                                          <p:spTgt spid="1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p:nvPr/>
        </p:nvCxnSpPr>
        <p:spPr>
          <a:xfrm>
            <a:off x="5448300" y="2667000"/>
            <a:ext cx="0" cy="56388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600701" y="2743200"/>
            <a:ext cx="10233818" cy="1200329"/>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1: </a:t>
            </a:r>
            <a:r>
              <a:rPr lang="en-US" sz="3600" b="1" dirty="0" err="1">
                <a:solidFill>
                  <a:srgbClr val="FF0000"/>
                </a:solidFill>
                <a:latin typeface="Times New Roman" pitchFamily="18" charset="0"/>
                <a:cs typeface="Times New Roman" pitchFamily="18" charset="0"/>
              </a:rPr>
              <a:t>Mùa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đông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đến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thỏ</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chống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rét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bằng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cách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nào</a:t>
            </a:r>
            <a:r>
              <a:rPr lang="en-US" sz="3600" b="1" dirty="0">
                <a:solidFill>
                  <a:srgbClr val="FF0000"/>
                </a:solidFill>
                <a:latin typeface="Times New Roman" pitchFamily="18" charset="0"/>
                <a:cs typeface="Times New Roman" pitchFamily="18" charset="0"/>
              </a:rPr>
              <a:t>?</a:t>
            </a:r>
          </a:p>
        </p:txBody>
      </p:sp>
      <p:sp>
        <p:nvSpPr>
          <p:cNvPr id="12" name="Rectangle 11"/>
          <p:cNvSpPr/>
          <p:nvPr/>
        </p:nvSpPr>
        <p:spPr>
          <a:xfrm>
            <a:off x="5623719" y="3886200"/>
            <a:ext cx="10210801" cy="1200329"/>
          </a:xfrm>
          <a:prstGeom prst="rect">
            <a:avLst/>
          </a:prstGeom>
        </p:spPr>
        <p:txBody>
          <a:bodyPr wrap="square">
            <a:spAutoFit/>
          </a:bodyPr>
          <a:lstStyle/>
          <a:p>
            <a:pPr algn="just"/>
            <a:r>
              <a:rPr lang="nl-NL" sz="3600" b="1" dirty="0">
                <a:solidFill>
                  <a:srgbClr val="0000CC"/>
                </a:solidFill>
                <a:latin typeface="Times New Roman" pitchFamily="18" charset="0"/>
                <a:cs typeface="Times New Roman" pitchFamily="18" charset="0"/>
              </a:rPr>
              <a:t>    + Mùa đông đến, Thỏ quấn tấm vải lên người cho đỡ rét, nhưng tấm vải bị gió thổi bay xuống ao</a:t>
            </a:r>
            <a:r>
              <a:rPr lang="nl-NL" sz="3600" dirty="0">
                <a:solidFill>
                  <a:srgbClr val="0000FF"/>
                </a:solidFill>
                <a:latin typeface="Times New Roman" panose="02020603050405020304" pitchFamily="18" charset="0"/>
                <a:cs typeface="Times New Roman" panose="02020603050405020304" pitchFamily="18" charset="0"/>
              </a:rPr>
              <a:t>.</a:t>
            </a:r>
            <a:endParaRPr lang="en-US" sz="3600" dirty="0">
              <a:solidFill>
                <a:srgbClr val="0000FF"/>
              </a:solidFill>
              <a:latin typeface="Times New Roman" panose="02020603050405020304" pitchFamily="18" charset="0"/>
              <a:cs typeface="Times New Roman" panose="02020603050405020304" pitchFamily="18" charset="0"/>
            </a:endParaRPr>
          </a:p>
        </p:txBody>
      </p:sp>
      <p:sp>
        <p:nvSpPr>
          <p:cNvPr id="40" name="Rectangle 39"/>
          <p:cNvSpPr/>
          <p:nvPr/>
        </p:nvSpPr>
        <p:spPr>
          <a:xfrm>
            <a:off x="5623879" y="5270710"/>
            <a:ext cx="10233818" cy="1200329"/>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2: </a:t>
            </a:r>
            <a:r>
              <a:rPr lang="en-US" sz="3600" b="1" dirty="0" err="1">
                <a:solidFill>
                  <a:srgbClr val="FF0000"/>
                </a:solidFill>
                <a:latin typeface="Times New Roman" pitchFamily="18" charset="0"/>
                <a:cs typeface="Times New Roman" pitchFamily="18" charset="0"/>
              </a:rPr>
              <a:t>Vì</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sao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nhím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nảy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ra</a:t>
            </a:r>
            <a:r>
              <a:rPr lang="en-US" sz="3600" b="1" dirty="0">
                <a:solidFill>
                  <a:srgbClr val="FF0000"/>
                </a:solidFill>
                <a:latin typeface="Times New Roman" pitchFamily="18" charset="0"/>
                <a:cs typeface="Times New Roman" pitchFamily="18" charset="0"/>
              </a:rPr>
              <a:t> sang </a:t>
            </a:r>
            <a:r>
              <a:rPr lang="en-US" sz="3600" b="1" dirty="0" err="1">
                <a:solidFill>
                  <a:srgbClr val="FF0000"/>
                </a:solidFill>
                <a:latin typeface="Times New Roman" pitchFamily="18" charset="0"/>
                <a:cs typeface="Times New Roman" pitchFamily="18" charset="0"/>
              </a:rPr>
              <a:t>kiến</a:t>
            </a:r>
            <a:r>
              <a:rPr lang="en-US" sz="3600" b="1" dirty="0">
                <a:solidFill>
                  <a:srgbClr val="FF0000"/>
                </a:solidFill>
                <a:latin typeface="Times New Roman" pitchFamily="18" charset="0"/>
                <a:cs typeface="Times New Roman" pitchFamily="18" charset="0"/>
              </a:rPr>
              <a:t> may </a:t>
            </a:r>
            <a:r>
              <a:rPr lang="en-US" sz="3600" b="1" dirty="0" err="1">
                <a:solidFill>
                  <a:srgbClr val="FF0000"/>
                </a:solidFill>
                <a:latin typeface="Times New Roman" pitchFamily="18" charset="0"/>
                <a:cs typeface="Times New Roman" pitchFamily="18" charset="0"/>
              </a:rPr>
              <a:t>áo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ấm</a:t>
            </a:r>
            <a:r>
              <a:rPr lang="en-US" sz="3600" b="1" dirty="0">
                <a:solidFill>
                  <a:srgbClr val="FF0000"/>
                </a:solidFill>
                <a:latin typeface="Times New Roman" pitchFamily="18" charset="0"/>
                <a:cs typeface="Times New Roman" pitchFamily="18" charset="0"/>
              </a:rPr>
              <a:t>?</a:t>
            </a:r>
          </a:p>
        </p:txBody>
      </p:sp>
      <p:sp>
        <p:nvSpPr>
          <p:cNvPr id="41" name="Rectangle 40"/>
          <p:cNvSpPr/>
          <p:nvPr/>
        </p:nvSpPr>
        <p:spPr>
          <a:xfrm>
            <a:off x="5547518" y="6400800"/>
            <a:ext cx="10210801" cy="1200329"/>
          </a:xfrm>
          <a:prstGeom prst="rect">
            <a:avLst/>
          </a:prstGeom>
        </p:spPr>
        <p:txBody>
          <a:bodyPr wrap="square">
            <a:spAutoFit/>
          </a:bodyPr>
          <a:lstStyle/>
          <a:p>
            <a:pPr algn="just"/>
            <a:r>
              <a:rPr lang="nl-NL" sz="3600" b="1">
                <a:solidFill>
                  <a:srgbClr val="0000CC"/>
                </a:solidFill>
                <a:latin typeface="Times New Roman" pitchFamily="18" charset="0"/>
                <a:cs typeface="Times New Roman" pitchFamily="18" charset="0"/>
              </a:rPr>
              <a:t>     + Nhím </a:t>
            </a:r>
            <a:r>
              <a:rPr lang="nl-NL" sz="3600" b="1" dirty="0">
                <a:solidFill>
                  <a:srgbClr val="0000CC"/>
                </a:solidFill>
                <a:latin typeface="Times New Roman" pitchFamily="18" charset="0"/>
                <a:cs typeface="Times New Roman" pitchFamily="18" charset="0"/>
              </a:rPr>
              <a:t>nảy ra sáng kiến may áo thì gió không thổi bay được</a:t>
            </a:r>
            <a:endParaRPr lang="en-US" sz="3600" b="1" dirty="0">
              <a:solidFill>
                <a:srgbClr val="0000CC"/>
              </a:solidFill>
              <a:latin typeface="Times New Roman" pitchFamily="18" charset="0"/>
              <a:cs typeface="Times New Roman" pitchFamily="18" charset="0"/>
            </a:endParaRPr>
          </a:p>
        </p:txBody>
      </p:sp>
      <p:sp>
        <p:nvSpPr>
          <p:cNvPr id="2" name="Rectangle 1"/>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 name="Rectangle 2"/>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3" name="Rectangle 42"/>
          <p:cNvSpPr/>
          <p:nvPr/>
        </p:nvSpPr>
        <p:spPr>
          <a:xfrm>
            <a:off x="522670" y="3527240"/>
            <a:ext cx="2391109"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luồn</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kim</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 name="Rectangle 3"/>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23" name="Rectangle 22"/>
          <p:cNvSpPr/>
          <p:nvPr/>
        </p:nvSpPr>
        <p:spPr>
          <a:xfrm>
            <a:off x="3021960" y="3540258"/>
            <a:ext cx="1306359" cy="646331"/>
          </a:xfrm>
          <a:prstGeom prst="rect">
            <a:avLst/>
          </a:prstGeom>
        </p:spPr>
        <p:txBody>
          <a:bodyPr wrap="square">
            <a:spAutoFit/>
          </a:bodyPr>
          <a:lstStyle/>
          <a:p>
            <a:pPr algn="just"/>
            <a:r>
              <a:rPr lang="en-US" sz="3600" b="1" i="1">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grpSp>
        <p:nvGrpSpPr>
          <p:cNvPr id="33" name="Group 32"/>
          <p:cNvGrpSpPr/>
          <p:nvPr/>
        </p:nvGrpSpPr>
        <p:grpSpPr>
          <a:xfrm>
            <a:off x="4874646" y="103078"/>
            <a:ext cx="6616473" cy="1577800"/>
            <a:chOff x="4874646" y="141178"/>
            <a:chExt cx="6616473" cy="1577800"/>
          </a:xfrm>
        </p:grpSpPr>
        <p:grpSp>
          <p:nvGrpSpPr>
            <p:cNvPr id="34" name="Group 33"/>
            <p:cNvGrpSpPr/>
            <p:nvPr/>
          </p:nvGrpSpPr>
          <p:grpSpPr>
            <a:xfrm>
              <a:off x="5083480" y="141178"/>
              <a:ext cx="4210954" cy="991642"/>
              <a:chOff x="4772962" y="210532"/>
              <a:chExt cx="4139902" cy="991642"/>
            </a:xfrm>
          </p:grpSpPr>
          <p:grpSp>
            <p:nvGrpSpPr>
              <p:cNvPr id="36" name="Group 35"/>
              <p:cNvGrpSpPr/>
              <p:nvPr/>
            </p:nvGrpSpPr>
            <p:grpSpPr>
              <a:xfrm>
                <a:off x="4772962" y="210532"/>
                <a:ext cx="4139902" cy="991642"/>
                <a:chOff x="4772962" y="210532"/>
                <a:chExt cx="4139902" cy="991642"/>
              </a:xfrm>
            </p:grpSpPr>
            <p:sp>
              <p:nvSpPr>
                <p:cNvPr id="38" name="TextBox 37"/>
                <p:cNvSpPr txBox="1"/>
                <p:nvPr/>
              </p:nvSpPr>
              <p:spPr>
                <a:xfrm>
                  <a:off x="4772962" y="210532"/>
                  <a:ext cx="181614" cy="584775"/>
                </a:xfrm>
                <a:prstGeom prst="rect">
                  <a:avLst/>
                </a:prstGeom>
                <a:noFill/>
              </p:spPr>
              <p:txBody>
                <a:bodyPr wrap="none" rtlCol="0">
                  <a:spAutoFit/>
                </a:bodyPr>
                <a:lstStyle/>
                <a:p>
                  <a:endParaRPr lang="en-US" sz="3200" dirty="0">
                    <a:solidFill>
                      <a:srgbClr val="0000CC"/>
                    </a:solidFill>
                    <a:latin typeface="Times New Roman" pitchFamily="18" charset="0"/>
                    <a:cs typeface="Times New Roman" pitchFamily="18" charset="0"/>
                  </a:endParaRPr>
                </a:p>
              </p:txBody>
            </p:sp>
            <p:sp>
              <p:nvSpPr>
                <p:cNvPr id="39" name="TextBox 38"/>
                <p:cNvSpPr txBox="1"/>
                <p:nvPr/>
              </p:nvSpPr>
              <p:spPr>
                <a:xfrm>
                  <a:off x="6651116" y="678954"/>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37" name="Straight Connector 36"/>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5"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a:solidFill>
                    <a:srgbClr val="0000CC"/>
                  </a:solidFill>
                  <a:latin typeface="Times New Roman" pitchFamily="18" charset="0"/>
                </a:rPr>
                <a:t>Bài</a:t>
              </a:r>
              <a:r>
                <a:rPr lang="en-US" sz="2800" b="1" dirty="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96310616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fade">
                                      <p:cBhvr>
                                        <p:cTn id="2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P spid="40" grpId="0"/>
      <p:bldP spid="4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600701" y="2743200"/>
            <a:ext cx="10233818" cy="1200329"/>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3: </a:t>
            </a:r>
            <a:r>
              <a:rPr lang="en-US" sz="3600" b="1" dirty="0" err="1">
                <a:solidFill>
                  <a:srgbClr val="FF0000"/>
                </a:solidFill>
                <a:latin typeface="Times New Roman" pitchFamily="18" charset="0"/>
                <a:cs typeface="Times New Roman" pitchFamily="18" charset="0"/>
              </a:rPr>
              <a:t>Mỗi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nhân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vật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trong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chuyện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đã</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đóng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góp</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gì</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việc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làm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ra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những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chiếc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áo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ấm</a:t>
            </a:r>
            <a:r>
              <a:rPr lang="en-US" sz="3600" b="1" dirty="0">
                <a:solidFill>
                  <a:srgbClr val="FF0000"/>
                </a:solidFill>
                <a:latin typeface="Times New Roman" pitchFamily="18" charset="0"/>
                <a:cs typeface="Times New Roman" pitchFamily="18" charset="0"/>
              </a:rPr>
              <a:t>?</a:t>
            </a:r>
          </a:p>
        </p:txBody>
      </p:sp>
      <p:sp>
        <p:nvSpPr>
          <p:cNvPr id="12" name="Rectangle 11"/>
          <p:cNvSpPr/>
          <p:nvPr/>
        </p:nvSpPr>
        <p:spPr>
          <a:xfrm>
            <a:off x="5623719" y="4044561"/>
            <a:ext cx="10210801" cy="3970318"/>
          </a:xfrm>
          <a:prstGeom prst="rect">
            <a:avLst/>
          </a:prstGeom>
        </p:spPr>
        <p:txBody>
          <a:bodyPr wrap="square">
            <a:spAutoFit/>
          </a:bodyPr>
          <a:lstStyle/>
          <a:p>
            <a:pPr algn="just"/>
            <a:r>
              <a:rPr lang="nl-NL" sz="3600" b="1" dirty="0">
                <a:solidFill>
                  <a:srgbClr val="0000CC"/>
                </a:solidFill>
                <a:latin typeface="Times New Roman" panose="02020603050405020304" pitchFamily="18" charset="0"/>
                <a:cs typeface="Times New Roman" panose="02020603050405020304" pitchFamily="18" charset="0"/>
              </a:rPr>
              <a:t>+ Tằm cho tơ để làm chỉ may áo</a:t>
            </a:r>
            <a:r>
              <a:rPr lang="nl-NL" sz="3600" dirty="0">
                <a:solidFill>
                  <a:srgbClr val="0000FF"/>
                </a:solidFill>
                <a:latin typeface="Times New Roman" panose="02020603050405020304" pitchFamily="18" charset="0"/>
                <a:cs typeface="Times New Roman" panose="02020603050405020304" pitchFamily="18" charset="0"/>
              </a:rPr>
              <a:t>.</a:t>
            </a:r>
          </a:p>
          <a:p>
            <a:pPr algn="just"/>
            <a:r>
              <a:rPr lang="nl-NL" sz="3600" b="1" dirty="0">
                <a:solidFill>
                  <a:srgbClr val="0000FF"/>
                </a:solidFill>
                <a:latin typeface="Times New Roman" panose="02020603050405020304" pitchFamily="18" charset="0"/>
                <a:cs typeface="Times New Roman" panose="02020603050405020304" pitchFamily="18" charset="0"/>
              </a:rPr>
              <a:t>+Bọ ngựa dùng kiếm của mình để cắt vải may áo.</a:t>
            </a:r>
          </a:p>
          <a:p>
            <a:pPr algn="just"/>
            <a:r>
              <a:rPr lang="nl-NL" sz="3600" b="1" dirty="0">
                <a:solidFill>
                  <a:srgbClr val="0000FF"/>
                </a:solidFill>
                <a:latin typeface="Times New Roman" panose="02020603050405020304" pitchFamily="18" charset="0"/>
                <a:cs typeface="Times New Roman" panose="02020603050405020304" pitchFamily="18" charset="0"/>
              </a:rPr>
              <a:t>+Ốc sên bò trên tấm vải, vạch những đường kẻ giúp bọ ngựa cắt vải may áo.</a:t>
            </a:r>
          </a:p>
          <a:p>
            <a:pPr algn="just"/>
            <a:r>
              <a:rPr lang="nl-NL" sz="3600" b="1" dirty="0">
                <a:solidFill>
                  <a:srgbClr val="0000FF"/>
                </a:solidFill>
                <a:latin typeface="Times New Roman" panose="02020603050405020304" pitchFamily="18" charset="0"/>
                <a:cs typeface="Times New Roman" panose="02020603050405020304" pitchFamily="18" charset="0"/>
              </a:rPr>
              <a:t>+Chim ổ dộc dùng biệt tài khâu vá của mình để may áo.</a:t>
            </a:r>
          </a:p>
          <a:p>
            <a:pPr algn="just"/>
            <a:r>
              <a:rPr lang="nl-NL" sz="3600" b="1" dirty="0">
                <a:solidFill>
                  <a:srgbClr val="0000FF"/>
                </a:solidFill>
                <a:latin typeface="Times New Roman" panose="02020603050405020304" pitchFamily="18" charset="0"/>
                <a:cs typeface="Times New Roman" panose="02020603050405020304" pitchFamily="18" charset="0"/>
              </a:rPr>
              <a:t>+Thỏ trải vải để đôi chim may áo.</a:t>
            </a:r>
            <a:endParaRPr lang="en-US" sz="3600" b="1" dirty="0">
              <a:solidFill>
                <a:srgbClr val="0000FF"/>
              </a:solidFill>
              <a:latin typeface="Times New Roman" panose="02020603050405020304" pitchFamily="18" charset="0"/>
              <a:cs typeface="Times New Roman" panose="02020603050405020304" pitchFamily="18" charset="0"/>
            </a:endParaRPr>
          </a:p>
        </p:txBody>
      </p:sp>
      <p:sp>
        <p:nvSpPr>
          <p:cNvPr id="40" name="Rectangle 39"/>
          <p:cNvSpPr/>
          <p:nvPr/>
        </p:nvSpPr>
        <p:spPr>
          <a:xfrm>
            <a:off x="5623879" y="5174673"/>
            <a:ext cx="10233818" cy="646331"/>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p>
        </p:txBody>
      </p:sp>
      <p:sp>
        <p:nvSpPr>
          <p:cNvPr id="41" name="Rectangle 40"/>
          <p:cNvSpPr/>
          <p:nvPr/>
        </p:nvSpPr>
        <p:spPr>
          <a:xfrm>
            <a:off x="5448300" y="6525133"/>
            <a:ext cx="10210801" cy="646331"/>
          </a:xfrm>
          <a:prstGeom prst="rect">
            <a:avLst/>
          </a:prstGeom>
        </p:spPr>
        <p:txBody>
          <a:bodyPr wrap="square">
            <a:spAutoFit/>
          </a:bodyPr>
          <a:lstStyle/>
          <a:p>
            <a:pPr algn="just"/>
            <a:r>
              <a:rPr lang="nl-NL" sz="3600" b="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cxnSp>
        <p:nvCxnSpPr>
          <p:cNvPr id="23" name="Straight Connector 22"/>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3" name="Rectangle 32"/>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4" name="Rectangle 33"/>
          <p:cNvSpPr/>
          <p:nvPr/>
        </p:nvSpPr>
        <p:spPr>
          <a:xfrm>
            <a:off x="522670" y="3527240"/>
            <a:ext cx="2391109"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luồn</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kim</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5" name="Rectangle 34"/>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36" name="Rectangle 35"/>
          <p:cNvSpPr/>
          <p:nvPr/>
        </p:nvSpPr>
        <p:spPr>
          <a:xfrm>
            <a:off x="3021960" y="3540258"/>
            <a:ext cx="1306359" cy="646331"/>
          </a:xfrm>
          <a:prstGeom prst="rect">
            <a:avLst/>
          </a:prstGeom>
        </p:spPr>
        <p:txBody>
          <a:bodyPr wrap="square">
            <a:spAutoFit/>
          </a:bodyPr>
          <a:lstStyle/>
          <a:p>
            <a:pPr algn="just"/>
            <a:r>
              <a:rPr lang="en-US" sz="3600" b="1" i="1">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grpSp>
        <p:nvGrpSpPr>
          <p:cNvPr id="37" name="Group 36"/>
          <p:cNvGrpSpPr/>
          <p:nvPr/>
        </p:nvGrpSpPr>
        <p:grpSpPr>
          <a:xfrm>
            <a:off x="4874646" y="103078"/>
            <a:ext cx="6616473" cy="1577800"/>
            <a:chOff x="4874646" y="141178"/>
            <a:chExt cx="6616473" cy="1577800"/>
          </a:xfrm>
        </p:grpSpPr>
        <p:grpSp>
          <p:nvGrpSpPr>
            <p:cNvPr id="38" name="Group 37"/>
            <p:cNvGrpSpPr/>
            <p:nvPr/>
          </p:nvGrpSpPr>
          <p:grpSpPr>
            <a:xfrm>
              <a:off x="5083480" y="141178"/>
              <a:ext cx="4210954" cy="991642"/>
              <a:chOff x="4772962" y="210532"/>
              <a:chExt cx="4139902" cy="991642"/>
            </a:xfrm>
          </p:grpSpPr>
          <p:grpSp>
            <p:nvGrpSpPr>
              <p:cNvPr id="44" name="Group 43"/>
              <p:cNvGrpSpPr/>
              <p:nvPr/>
            </p:nvGrpSpPr>
            <p:grpSpPr>
              <a:xfrm>
                <a:off x="4772962" y="210532"/>
                <a:ext cx="4139902" cy="991642"/>
                <a:chOff x="4772962" y="210532"/>
                <a:chExt cx="4139902" cy="991642"/>
              </a:xfrm>
            </p:grpSpPr>
            <p:sp>
              <p:nvSpPr>
                <p:cNvPr id="46" name="TextBox 45"/>
                <p:cNvSpPr txBox="1"/>
                <p:nvPr/>
              </p:nvSpPr>
              <p:spPr>
                <a:xfrm>
                  <a:off x="4772962" y="210532"/>
                  <a:ext cx="181614" cy="584775"/>
                </a:xfrm>
                <a:prstGeom prst="rect">
                  <a:avLst/>
                </a:prstGeom>
                <a:noFill/>
              </p:spPr>
              <p:txBody>
                <a:bodyPr wrap="none" rtlCol="0">
                  <a:spAutoFit/>
                </a:bodyPr>
                <a:lstStyle/>
                <a:p>
                  <a:endParaRPr lang="en-US" sz="3200" dirty="0">
                    <a:solidFill>
                      <a:srgbClr val="0000CC"/>
                    </a:solidFill>
                    <a:latin typeface="Times New Roman" pitchFamily="18" charset="0"/>
                    <a:cs typeface="Times New Roman" pitchFamily="18" charset="0"/>
                  </a:endParaRPr>
                </a:p>
              </p:txBody>
            </p:sp>
            <p:sp>
              <p:nvSpPr>
                <p:cNvPr id="47" name="TextBox 46"/>
                <p:cNvSpPr txBox="1"/>
                <p:nvPr/>
              </p:nvSpPr>
              <p:spPr>
                <a:xfrm>
                  <a:off x="6651116" y="678954"/>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45" name="Straight Connector 44"/>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9"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a:solidFill>
                    <a:srgbClr val="0000CC"/>
                  </a:solidFill>
                  <a:latin typeface="Times New Roman" pitchFamily="18" charset="0"/>
                </a:rPr>
                <a:t>Bài</a:t>
              </a:r>
              <a:r>
                <a:rPr lang="en-US" sz="2800" b="1" dirty="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205082679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fade">
                                      <p:cBhvr>
                                        <p:cTn id="2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P spid="40" grpId="0"/>
      <p:bldP spid="4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781668" y="3058719"/>
            <a:ext cx="10233818" cy="1200329"/>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4: </a:t>
            </a:r>
            <a:r>
              <a:rPr lang="en-US" sz="3600" b="1" dirty="0" err="1">
                <a:solidFill>
                  <a:srgbClr val="FF0000"/>
                </a:solidFill>
                <a:latin typeface="Times New Roman" pitchFamily="18" charset="0"/>
                <a:cs typeface="Times New Roman" pitchFamily="18" charset="0"/>
              </a:rPr>
              <a:t>Em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thích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nhất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nhân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vật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nào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trong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chuyện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vì</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sao</a:t>
            </a:r>
            <a:r>
              <a:rPr lang="en-US" sz="3600" b="1" dirty="0">
                <a:solidFill>
                  <a:srgbClr val="FF0000"/>
                </a:solidFill>
                <a:latin typeface="Times New Roman" pitchFamily="18" charset="0"/>
                <a:cs typeface="Times New Roman" pitchFamily="18" charset="0"/>
              </a:rPr>
              <a:t>?</a:t>
            </a:r>
          </a:p>
        </p:txBody>
      </p:sp>
      <p:sp>
        <p:nvSpPr>
          <p:cNvPr id="12" name="Rectangle 11"/>
          <p:cNvSpPr/>
          <p:nvPr/>
        </p:nvSpPr>
        <p:spPr>
          <a:xfrm>
            <a:off x="5600701" y="4781486"/>
            <a:ext cx="10210801" cy="2862322"/>
          </a:xfrm>
          <a:prstGeom prst="rect">
            <a:avLst/>
          </a:prstGeom>
        </p:spPr>
        <p:txBody>
          <a:bodyPr wrap="square">
            <a:spAutoFit/>
          </a:bodyPr>
          <a:lstStyle/>
          <a:p>
            <a:pPr algn="just"/>
            <a:r>
              <a:rPr lang="nl-NL" sz="3600" b="1" dirty="0">
                <a:solidFill>
                  <a:srgbClr val="0000CC"/>
                </a:solidFill>
                <a:latin typeface="Times New Roman" pitchFamily="18" charset="0"/>
                <a:cs typeface="Times New Roman" pitchFamily="18" charset="0"/>
              </a:rPr>
              <a:t>    + Học sinh trả lời theo suy nghĩ:</a:t>
            </a:r>
          </a:p>
          <a:p>
            <a:pPr algn="just"/>
            <a:r>
              <a:rPr lang="nl-NL" sz="3600" b="1" dirty="0">
                <a:solidFill>
                  <a:srgbClr val="0000CC"/>
                </a:solidFill>
                <a:latin typeface="Times New Roman" panose="02020603050405020304" pitchFamily="18" charset="0"/>
                <a:cs typeface="Times New Roman" panose="02020603050405020304" pitchFamily="18" charset="0"/>
              </a:rPr>
              <a:t>Em thích nhân vật nhím trong chuyện vì nhím thông minh, tài giỏi có tình yêu thương. Nhím giúp thỏ khều tấm vải vào bờ nghĩ ra sáng kiến cho mọi người may áo đầu tiên </a:t>
            </a:r>
            <a:r>
              <a:rPr lang="nl-NL" sz="3600" dirty="0">
                <a:solidFill>
                  <a:srgbClr val="0000FF"/>
                </a:solidFill>
                <a:latin typeface="Times New Roman" panose="02020603050405020304" pitchFamily="18" charset="0"/>
                <a:cs typeface="Times New Roman" panose="02020603050405020304" pitchFamily="18" charset="0"/>
              </a:rPr>
              <a:t>.</a:t>
            </a:r>
            <a:endParaRPr lang="en-US" sz="3600" dirty="0">
              <a:solidFill>
                <a:srgbClr val="0000FF"/>
              </a:solidFill>
              <a:latin typeface="Times New Roman" panose="02020603050405020304" pitchFamily="18" charset="0"/>
              <a:cs typeface="Times New Roman" panose="02020603050405020304" pitchFamily="18" charset="0"/>
            </a:endParaRPr>
          </a:p>
        </p:txBody>
      </p:sp>
      <p:cxnSp>
        <p:nvCxnSpPr>
          <p:cNvPr id="22" name="Straight Connector 21"/>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3" name="Rectangle 32"/>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4" name="Rectangle 33"/>
          <p:cNvSpPr/>
          <p:nvPr/>
        </p:nvSpPr>
        <p:spPr>
          <a:xfrm>
            <a:off x="522670" y="3527240"/>
            <a:ext cx="2391109"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luồn</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kim</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5" name="Rectangle 34"/>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36" name="Rectangle 35"/>
          <p:cNvSpPr/>
          <p:nvPr/>
        </p:nvSpPr>
        <p:spPr>
          <a:xfrm>
            <a:off x="3021960" y="3540258"/>
            <a:ext cx="1306359" cy="646331"/>
          </a:xfrm>
          <a:prstGeom prst="rect">
            <a:avLst/>
          </a:prstGeom>
        </p:spPr>
        <p:txBody>
          <a:bodyPr wrap="square">
            <a:spAutoFit/>
          </a:bodyPr>
          <a:lstStyle/>
          <a:p>
            <a:pPr algn="just"/>
            <a:r>
              <a:rPr lang="en-US" sz="3600" b="1" i="1">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grpSp>
        <p:nvGrpSpPr>
          <p:cNvPr id="37" name="Group 36"/>
          <p:cNvGrpSpPr/>
          <p:nvPr/>
        </p:nvGrpSpPr>
        <p:grpSpPr>
          <a:xfrm>
            <a:off x="4874646" y="103078"/>
            <a:ext cx="6616473" cy="1577800"/>
            <a:chOff x="4874646" y="141178"/>
            <a:chExt cx="6616473" cy="1577800"/>
          </a:xfrm>
        </p:grpSpPr>
        <p:grpSp>
          <p:nvGrpSpPr>
            <p:cNvPr id="38" name="Group 37"/>
            <p:cNvGrpSpPr/>
            <p:nvPr/>
          </p:nvGrpSpPr>
          <p:grpSpPr>
            <a:xfrm>
              <a:off x="5083480" y="141178"/>
              <a:ext cx="4210954" cy="991642"/>
              <a:chOff x="4772962" y="210532"/>
              <a:chExt cx="4139902" cy="991642"/>
            </a:xfrm>
          </p:grpSpPr>
          <p:grpSp>
            <p:nvGrpSpPr>
              <p:cNvPr id="40" name="Group 39"/>
              <p:cNvGrpSpPr/>
              <p:nvPr/>
            </p:nvGrpSpPr>
            <p:grpSpPr>
              <a:xfrm>
                <a:off x="4772962" y="210532"/>
                <a:ext cx="4139902" cy="991642"/>
                <a:chOff x="4772962" y="210532"/>
                <a:chExt cx="4139902" cy="991642"/>
              </a:xfrm>
            </p:grpSpPr>
            <p:sp>
              <p:nvSpPr>
                <p:cNvPr id="44" name="TextBox 43"/>
                <p:cNvSpPr txBox="1"/>
                <p:nvPr/>
              </p:nvSpPr>
              <p:spPr>
                <a:xfrm>
                  <a:off x="4772962" y="210532"/>
                  <a:ext cx="181614" cy="584775"/>
                </a:xfrm>
                <a:prstGeom prst="rect">
                  <a:avLst/>
                </a:prstGeom>
                <a:noFill/>
              </p:spPr>
              <p:txBody>
                <a:bodyPr wrap="none" rtlCol="0">
                  <a:spAutoFit/>
                </a:bodyPr>
                <a:lstStyle/>
                <a:p>
                  <a:endParaRPr lang="en-US" sz="3200" dirty="0">
                    <a:solidFill>
                      <a:srgbClr val="0000CC"/>
                    </a:solidFill>
                    <a:latin typeface="Times New Roman" pitchFamily="18" charset="0"/>
                    <a:cs typeface="Times New Roman" pitchFamily="18" charset="0"/>
                  </a:endParaRPr>
                </a:p>
              </p:txBody>
            </p:sp>
            <p:sp>
              <p:nvSpPr>
                <p:cNvPr id="45" name="TextBox 44"/>
                <p:cNvSpPr txBox="1"/>
                <p:nvPr/>
              </p:nvSpPr>
              <p:spPr>
                <a:xfrm>
                  <a:off x="6651116" y="678954"/>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41" name="Straight Connector 40"/>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9"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a:solidFill>
                    <a:srgbClr val="0000CC"/>
                  </a:solidFill>
                  <a:latin typeface="Times New Roman" pitchFamily="18" charset="0"/>
                </a:rPr>
                <a:t>Bài</a:t>
              </a:r>
              <a:r>
                <a:rPr lang="en-US" sz="2800" b="1" dirty="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234132659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704578" y="3280531"/>
            <a:ext cx="10233818" cy="1200329"/>
          </a:xfrm>
          <a:prstGeom prst="rect">
            <a:avLst/>
          </a:prstGeom>
        </p:spPr>
        <p:txBody>
          <a:bodyPr wrap="square">
            <a:spAutoFit/>
          </a:bodyPr>
          <a:lstStyle/>
          <a:p>
            <a:pPr algn="just"/>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5: </a:t>
            </a:r>
            <a:r>
              <a:rPr lang="en-US" sz="3600" b="1" dirty="0" err="1">
                <a:solidFill>
                  <a:srgbClr val="FF0000"/>
                </a:solidFill>
                <a:latin typeface="Times New Roman" pitchFamily="18" charset="0"/>
                <a:cs typeface="Times New Roman" pitchFamily="18" charset="0"/>
              </a:rPr>
              <a:t>Em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học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được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điều</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gì</a:t>
            </a:r>
            <a:r>
              <a:rPr lang="en-US" sz="3600" b="1" dirty="0">
                <a:solidFill>
                  <a:srgbClr val="FF0000"/>
                </a:solidFill>
                <a:latin typeface="Times New Roman" pitchFamily="18" charset="0"/>
                <a:cs typeface="Times New Roman" pitchFamily="18" charset="0"/>
              </a:rPr>
              <a:t> qua </a:t>
            </a:r>
            <a:r>
              <a:rPr lang="en-US" sz="3600" b="1" dirty="0" err="1">
                <a:solidFill>
                  <a:srgbClr val="FF0000"/>
                </a:solidFill>
                <a:latin typeface="Times New Roman" pitchFamily="18" charset="0"/>
                <a:cs typeface="Times New Roman" pitchFamily="18" charset="0"/>
              </a:rPr>
              <a:t>câu</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chuyện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trên</a:t>
            </a:r>
            <a:r>
              <a:rPr lang="en-US" sz="3600" b="1" dirty="0">
                <a:solidFill>
                  <a:srgbClr val="FF0000"/>
                </a:solidFill>
                <a:latin typeface="Times New Roman" pitchFamily="18" charset="0"/>
                <a:cs typeface="Times New Roman" pitchFamily="18" charset="0"/>
              </a:rPr>
              <a:t>?</a:t>
            </a:r>
          </a:p>
        </p:txBody>
      </p:sp>
      <p:sp>
        <p:nvSpPr>
          <p:cNvPr id="12" name="Rectangle 11"/>
          <p:cNvSpPr/>
          <p:nvPr/>
        </p:nvSpPr>
        <p:spPr>
          <a:xfrm>
            <a:off x="5600701" y="4781486"/>
            <a:ext cx="10210801" cy="1200329"/>
          </a:xfrm>
          <a:prstGeom prst="rect">
            <a:avLst/>
          </a:prstGeom>
        </p:spPr>
        <p:txBody>
          <a:bodyPr wrap="square">
            <a:spAutoFit/>
          </a:bodyPr>
          <a:lstStyle/>
          <a:p>
            <a:pPr algn="just"/>
            <a:r>
              <a:rPr lang="nl-NL" sz="3600" b="1" dirty="0">
                <a:solidFill>
                  <a:srgbClr val="0000FF"/>
                </a:solidFill>
                <a:latin typeface="Times New Roman" pitchFamily="18" charset="0"/>
                <a:cs typeface="Times New Roman" pitchFamily="18" charset="0"/>
              </a:rPr>
              <a:t>    + Học sinh trả lời theo suy nghĩ:</a:t>
            </a:r>
          </a:p>
          <a:p>
            <a:pPr algn="ctr"/>
            <a:r>
              <a:rPr lang="nl-NL" sz="3600" b="1" dirty="0">
                <a:solidFill>
                  <a:srgbClr val="0000FF"/>
                </a:solidFill>
                <a:latin typeface="Times New Roman" panose="02020603050405020304" pitchFamily="18" charset="0"/>
                <a:cs typeface="Times New Roman" panose="02020603050405020304" pitchFamily="18" charset="0"/>
              </a:rPr>
              <a:t>Biết yêu thương giúp đỡ mọi người</a:t>
            </a:r>
            <a:endParaRPr lang="en-US" sz="3600" b="1" dirty="0">
              <a:solidFill>
                <a:srgbClr val="0000FF"/>
              </a:solidFill>
              <a:latin typeface="Times New Roman" panose="02020603050405020304" pitchFamily="18" charset="0"/>
              <a:cs typeface="Times New Roman" panose="02020603050405020304" pitchFamily="18" charset="0"/>
            </a:endParaRPr>
          </a:p>
        </p:txBody>
      </p:sp>
      <p:cxnSp>
        <p:nvCxnSpPr>
          <p:cNvPr id="22" name="Straight Connector 21"/>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24" name="Rectangle 23"/>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3" name="Rectangle 32"/>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4" name="Rectangle 33"/>
          <p:cNvSpPr/>
          <p:nvPr/>
        </p:nvSpPr>
        <p:spPr>
          <a:xfrm>
            <a:off x="522670" y="3527240"/>
            <a:ext cx="2391109"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luồn</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kim</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35" name="Rectangle 34"/>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36" name="Rectangle 35"/>
          <p:cNvSpPr/>
          <p:nvPr/>
        </p:nvSpPr>
        <p:spPr>
          <a:xfrm>
            <a:off x="3021960" y="3540258"/>
            <a:ext cx="1306359" cy="646331"/>
          </a:xfrm>
          <a:prstGeom prst="rect">
            <a:avLst/>
          </a:prstGeom>
        </p:spPr>
        <p:txBody>
          <a:bodyPr wrap="square">
            <a:spAutoFit/>
          </a:bodyPr>
          <a:lstStyle/>
          <a:p>
            <a:pPr algn="just"/>
            <a:r>
              <a:rPr lang="en-US" sz="3600" b="1" i="1">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grpSp>
        <p:nvGrpSpPr>
          <p:cNvPr id="37" name="Group 36"/>
          <p:cNvGrpSpPr/>
          <p:nvPr/>
        </p:nvGrpSpPr>
        <p:grpSpPr>
          <a:xfrm>
            <a:off x="4874646" y="103078"/>
            <a:ext cx="6616473" cy="1577800"/>
            <a:chOff x="4874646" y="141178"/>
            <a:chExt cx="6616473" cy="1577800"/>
          </a:xfrm>
        </p:grpSpPr>
        <p:grpSp>
          <p:nvGrpSpPr>
            <p:cNvPr id="38" name="Group 37"/>
            <p:cNvGrpSpPr/>
            <p:nvPr/>
          </p:nvGrpSpPr>
          <p:grpSpPr>
            <a:xfrm>
              <a:off x="5083480" y="141178"/>
              <a:ext cx="4210954" cy="991642"/>
              <a:chOff x="4772962" y="210532"/>
              <a:chExt cx="4139902" cy="991642"/>
            </a:xfrm>
          </p:grpSpPr>
          <p:grpSp>
            <p:nvGrpSpPr>
              <p:cNvPr id="40" name="Group 39"/>
              <p:cNvGrpSpPr/>
              <p:nvPr/>
            </p:nvGrpSpPr>
            <p:grpSpPr>
              <a:xfrm>
                <a:off x="4772962" y="210532"/>
                <a:ext cx="4139902" cy="991642"/>
                <a:chOff x="4772962" y="210532"/>
                <a:chExt cx="4139902" cy="991642"/>
              </a:xfrm>
            </p:grpSpPr>
            <p:sp>
              <p:nvSpPr>
                <p:cNvPr id="44" name="TextBox 43"/>
                <p:cNvSpPr txBox="1"/>
                <p:nvPr/>
              </p:nvSpPr>
              <p:spPr>
                <a:xfrm>
                  <a:off x="4772962" y="210532"/>
                  <a:ext cx="181614" cy="584775"/>
                </a:xfrm>
                <a:prstGeom prst="rect">
                  <a:avLst/>
                </a:prstGeom>
                <a:noFill/>
              </p:spPr>
              <p:txBody>
                <a:bodyPr wrap="none" rtlCol="0">
                  <a:spAutoFit/>
                </a:bodyPr>
                <a:lstStyle/>
                <a:p>
                  <a:endParaRPr lang="en-US" sz="3200" dirty="0">
                    <a:solidFill>
                      <a:srgbClr val="0000CC"/>
                    </a:solidFill>
                    <a:latin typeface="Times New Roman" pitchFamily="18" charset="0"/>
                    <a:cs typeface="Times New Roman" pitchFamily="18" charset="0"/>
                  </a:endParaRPr>
                </a:p>
              </p:txBody>
            </p:sp>
            <p:sp>
              <p:nvSpPr>
                <p:cNvPr id="45" name="TextBox 44"/>
                <p:cNvSpPr txBox="1"/>
                <p:nvPr/>
              </p:nvSpPr>
              <p:spPr>
                <a:xfrm>
                  <a:off x="6651116" y="678954"/>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41" name="Straight Connector 40"/>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9"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a:solidFill>
                    <a:srgbClr val="0000CC"/>
                  </a:solidFill>
                  <a:latin typeface="Times New Roman" pitchFamily="18" charset="0"/>
                </a:rPr>
                <a:t>Bài</a:t>
              </a:r>
              <a:r>
                <a:rPr lang="en-US" sz="2800" b="1" dirty="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361137204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718225" y="1891336"/>
            <a:ext cx="2319747" cy="699983"/>
            <a:chOff x="1259767" y="1442589"/>
            <a:chExt cx="2319747" cy="699983"/>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14257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877445" cy="685384"/>
            <a:chOff x="1024127" y="1442589"/>
            <a:chExt cx="2877445" cy="685384"/>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095099" y="2127973"/>
              <a:ext cx="2806473"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4" name="Text Box 2"/>
          <p:cNvSpPr txBox="1">
            <a:spLocks noChangeArrowheads="1"/>
          </p:cNvSpPr>
          <p:nvPr/>
        </p:nvSpPr>
        <p:spPr bwMode="auto">
          <a:xfrm>
            <a:off x="8671719" y="2819400"/>
            <a:ext cx="413896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4000" b="1">
                <a:solidFill>
                  <a:srgbClr val="FF0000"/>
                </a:solidFill>
                <a:latin typeface="Times New Roman" pitchFamily="18" charset="0"/>
                <a:cs typeface="Times New Roman" pitchFamily="18" charset="0"/>
              </a:rPr>
              <a:t>NỘI DUNG</a:t>
            </a:r>
          </a:p>
        </p:txBody>
      </p:sp>
      <p:grpSp>
        <p:nvGrpSpPr>
          <p:cNvPr id="4" name="Group 3"/>
          <p:cNvGrpSpPr/>
          <p:nvPr/>
        </p:nvGrpSpPr>
        <p:grpSpPr>
          <a:xfrm>
            <a:off x="6004721" y="3563423"/>
            <a:ext cx="9525001" cy="3523177"/>
            <a:chOff x="6004721" y="3563423"/>
            <a:chExt cx="9525001" cy="3523177"/>
          </a:xfrm>
        </p:grpSpPr>
        <p:pic>
          <p:nvPicPr>
            <p:cNvPr id="41" name="Picture 6" descr="Khung viền đẹp - Mẫu khung viền bìa Giáo án, Báo cáo, Luận vă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005633" y="562511"/>
              <a:ext cx="3523177" cy="952500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702916" y="4346198"/>
              <a:ext cx="8137525" cy="1938992"/>
            </a:xfrm>
            <a:prstGeom prst="rect">
              <a:avLst/>
            </a:prstGeom>
          </p:spPr>
          <p:txBody>
            <a:bodyPr>
              <a:spAutoFit/>
            </a:bodyPr>
            <a:lstStyle/>
            <a:p>
              <a:pPr algn="just"/>
              <a:r>
                <a:rPr lang="en-US" sz="4000" b="1" i="1" dirty="0">
                  <a:solidFill>
                    <a:srgbClr val="FF0000"/>
                  </a:solidFill>
                  <a:latin typeface="Times New Roman" pitchFamily="18" charset="0"/>
                  <a:cs typeface="Times New Roman" pitchFamily="18" charset="0"/>
                </a:rPr>
                <a:t>Qua </a:t>
              </a:r>
              <a:r>
                <a:rPr lang="en-US" sz="4000" b="1" i="1" dirty="0" err="1">
                  <a:solidFill>
                    <a:srgbClr val="FF0000"/>
                  </a:solidFill>
                  <a:latin typeface="Times New Roman" pitchFamily="18" charset="0"/>
                  <a:cs typeface="Times New Roman" pitchFamily="18" charset="0"/>
                </a:rPr>
                <a:t>câu</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chuyện</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giúp</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em</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hiểu</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không</a:t>
              </a:r>
              <a:r>
                <a:rPr lang="en-US" sz="4000" b="1" i="1" dirty="0">
                  <a:solidFill>
                    <a:srgbClr val="FF0000"/>
                  </a:solidFill>
                  <a:latin typeface="Times New Roman" pitchFamily="18" charset="0"/>
                  <a:cs typeface="Times New Roman" pitchFamily="18" charset="0"/>
                </a:rPr>
                <a:t> </a:t>
              </a:r>
              <a:r>
                <a:rPr lang="en-US" sz="4000" b="1" i="1" err="1">
                  <a:solidFill>
                    <a:srgbClr val="FF0000"/>
                  </a:solidFill>
                  <a:latin typeface="Times New Roman" pitchFamily="18" charset="0"/>
                  <a:cs typeface="Times New Roman" pitchFamily="18" charset="0"/>
                </a:rPr>
                <a:t>có</a:t>
              </a:r>
              <a:r>
                <a:rPr lang="en-US" sz="4000" b="1" i="1">
                  <a:solidFill>
                    <a:srgbClr val="FF0000"/>
                  </a:solidFill>
                  <a:latin typeface="Times New Roman" pitchFamily="18" charset="0"/>
                  <a:cs typeface="Times New Roman" pitchFamily="18" charset="0"/>
                </a:rPr>
                <a:t> việc </a:t>
              </a:r>
              <a:r>
                <a:rPr lang="en-US" sz="4000" b="1" i="1" dirty="0" err="1">
                  <a:solidFill>
                    <a:srgbClr val="FF0000"/>
                  </a:solidFill>
                  <a:latin typeface="Times New Roman" pitchFamily="18" charset="0"/>
                  <a:cs typeface="Times New Roman" pitchFamily="18" charset="0"/>
                </a:rPr>
                <a:t>gì</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khó</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nếu</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biết</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huy</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động</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sức</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mạnh</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và</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trí</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tuệ</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của</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tập</a:t>
              </a:r>
              <a:r>
                <a:rPr lang="en-US" sz="4000" b="1" i="1" dirty="0">
                  <a:solidFill>
                    <a:srgbClr val="FF0000"/>
                  </a:solidFill>
                  <a:latin typeface="Times New Roman" pitchFamily="18" charset="0"/>
                  <a:cs typeface="Times New Roman" pitchFamily="18" charset="0"/>
                </a:rPr>
                <a:t> </a:t>
              </a:r>
              <a:r>
                <a:rPr lang="en-US" sz="4000" b="1" i="1" dirty="0" err="1">
                  <a:solidFill>
                    <a:srgbClr val="FF0000"/>
                  </a:solidFill>
                  <a:latin typeface="Times New Roman" pitchFamily="18" charset="0"/>
                  <a:cs typeface="Times New Roman" pitchFamily="18" charset="0"/>
                </a:rPr>
                <a:t>thể</a:t>
              </a:r>
              <a:r>
                <a:rPr lang="nl-NL" sz="4000" dirty="0">
                  <a:solidFill>
                    <a:srgbClr val="FF0000"/>
                  </a:solidFill>
                  <a:latin typeface="Times New Roman" pitchFamily="18" charset="0"/>
                  <a:cs typeface="Times New Roman" pitchFamily="18" charset="0"/>
                </a:rPr>
                <a:t>.</a:t>
              </a:r>
              <a:endParaRPr lang="en-US" sz="4000" dirty="0">
                <a:solidFill>
                  <a:srgbClr val="FF0000"/>
                </a:solidFill>
                <a:latin typeface="Times New Roman" pitchFamily="18" charset="0"/>
                <a:cs typeface="Times New Roman" pitchFamily="18" charset="0"/>
              </a:endParaRPr>
            </a:p>
          </p:txBody>
        </p:sp>
      </p:grpSp>
      <p:cxnSp>
        <p:nvCxnSpPr>
          <p:cNvPr id="38" name="Straight Connector 37"/>
          <p:cNvCxnSpPr/>
          <p:nvPr/>
        </p:nvCxnSpPr>
        <p:spPr>
          <a:xfrm>
            <a:off x="5448300" y="2667000"/>
            <a:ext cx="0" cy="5029200"/>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sp>
        <p:nvSpPr>
          <p:cNvPr id="39" name="Rectangle 38"/>
          <p:cNvSpPr/>
          <p:nvPr/>
        </p:nvSpPr>
        <p:spPr>
          <a:xfrm>
            <a:off x="471730" y="2880909"/>
            <a:ext cx="2492990"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chim</a:t>
            </a:r>
            <a:r>
              <a:rPr lang="en-US" sz="3600" b="1" i="1" dirty="0">
                <a:solidFill>
                  <a:srgbClr val="0000CC"/>
                </a:solidFill>
                <a:latin typeface="Times New Roman" pitchFamily="18" charset="0"/>
                <a:cs typeface="Times New Roman" pitchFamily="18" charset="0"/>
              </a:rPr>
              <a:t> ổ </a:t>
            </a:r>
            <a:r>
              <a:rPr lang="en-US" sz="3600" b="1" i="1" dirty="0" err="1">
                <a:solidFill>
                  <a:srgbClr val="0000CC"/>
                </a:solidFill>
                <a:latin typeface="Times New Roman" pitchFamily="18" charset="0"/>
                <a:cs typeface="Times New Roman" pitchFamily="18" charset="0"/>
              </a:rPr>
              <a:t>dộc</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2" name="Rectangle 41"/>
          <p:cNvSpPr/>
          <p:nvPr/>
        </p:nvSpPr>
        <p:spPr>
          <a:xfrm>
            <a:off x="3146621" y="2893927"/>
            <a:ext cx="1556836" cy="646331"/>
          </a:xfrm>
          <a:prstGeom prst="rect">
            <a:avLst/>
          </a:prstGeom>
        </p:spPr>
        <p:txBody>
          <a:bodyPr wrap="none">
            <a:spAutoFit/>
          </a:bodyPr>
          <a:lstStyle/>
          <a:p>
            <a:pPr algn="just"/>
            <a:r>
              <a:rPr lang="en-US" sz="3600" b="1" i="1" dirty="0" err="1">
                <a:solidFill>
                  <a:srgbClr val="0000CC"/>
                </a:solidFill>
                <a:latin typeface="Times New Roman" pitchFamily="18" charset="0"/>
                <a:cs typeface="Times New Roman" pitchFamily="18" charset="0"/>
              </a:rPr>
              <a:t>xe</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chỉ</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3" name="Rectangle 42"/>
          <p:cNvSpPr/>
          <p:nvPr/>
        </p:nvSpPr>
        <p:spPr>
          <a:xfrm>
            <a:off x="522670" y="3527240"/>
            <a:ext cx="2391109" cy="646331"/>
          </a:xfrm>
          <a:prstGeom prst="rect">
            <a:avLst/>
          </a:prstGeom>
        </p:spPr>
        <p:txBody>
          <a:bodyPr wrap="square">
            <a:spAutoFit/>
          </a:bodyPr>
          <a:lstStyle/>
          <a:p>
            <a:pPr algn="just"/>
            <a:r>
              <a:rPr lang="en-US" sz="3600" b="1" i="1" dirty="0" err="1">
                <a:solidFill>
                  <a:srgbClr val="0000CC"/>
                </a:solidFill>
                <a:latin typeface="Times New Roman" pitchFamily="18" charset="0"/>
                <a:cs typeface="Times New Roman" pitchFamily="18" charset="0"/>
              </a:rPr>
              <a:t>luồn</a:t>
            </a:r>
            <a:r>
              <a:rPr lang="en-US" sz="3600" b="1" i="1" dirty="0">
                <a:solidFill>
                  <a:srgbClr val="0000CC"/>
                </a:solidFill>
                <a:latin typeface="Times New Roman" pitchFamily="18" charset="0"/>
                <a:cs typeface="Times New Roman" pitchFamily="18" charset="0"/>
              </a:rPr>
              <a:t> </a:t>
            </a:r>
            <a:r>
              <a:rPr lang="en-US" sz="3600" b="1" i="1" dirty="0" err="1">
                <a:solidFill>
                  <a:srgbClr val="0000CC"/>
                </a:solidFill>
                <a:latin typeface="Times New Roman" pitchFamily="18" charset="0"/>
                <a:cs typeface="Times New Roman" pitchFamily="18" charset="0"/>
              </a:rPr>
              <a:t>kim</a:t>
            </a:r>
            <a:r>
              <a:rPr lang="en-US" sz="3600" b="1" i="1" dirty="0">
                <a:solidFill>
                  <a:srgbClr val="0000CC"/>
                </a:solidFill>
                <a:latin typeface="Times New Roman" pitchFamily="18" charset="0"/>
                <a:cs typeface="Times New Roman" pitchFamily="18" charset="0"/>
              </a:rPr>
              <a:t>, </a:t>
            </a:r>
            <a:endParaRPr lang="en-US" sz="3600" b="1" dirty="0">
              <a:solidFill>
                <a:srgbClr val="0000CC"/>
              </a:solidFill>
              <a:latin typeface="Times New Roman" pitchFamily="18" charset="0"/>
              <a:cs typeface="Times New Roman" pitchFamily="18" charset="0"/>
            </a:endParaRPr>
          </a:p>
        </p:txBody>
      </p:sp>
      <p:sp>
        <p:nvSpPr>
          <p:cNvPr id="45" name="Rectangle 44"/>
          <p:cNvSpPr/>
          <p:nvPr/>
        </p:nvSpPr>
        <p:spPr>
          <a:xfrm>
            <a:off x="282733" y="4648200"/>
            <a:ext cx="5036186" cy="3416320"/>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Mùa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quấn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lên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người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đỡ</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rét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0000FF"/>
                </a:solidFill>
                <a:latin typeface="Times New Roman" panose="02020603050405020304" pitchFamily="18" charset="0"/>
                <a:cs typeface="Times New Roman" panose="02020603050405020304" pitchFamily="18" charset="0"/>
              </a:rPr>
              <a:t>thì</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thổi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bay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ao</a:t>
            </a:r>
            <a:r>
              <a:rPr lang="en-US" sz="3600" b="1" dirty="0">
                <a:solidFill>
                  <a:srgbClr val="0000FF"/>
                </a:solidFill>
                <a:latin typeface="Times New Roman" panose="02020603050405020304" pitchFamily="18" charset="0"/>
                <a:cs typeface="Times New Roman" panose="02020603050405020304" pitchFamily="18" charset="0"/>
              </a:rPr>
              <a:t>.</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Nhím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giúp</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thỏ</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khều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tấm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vải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bờ</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a:t>
            </a:r>
            <a:endParaRPr lang="en-US" sz="3600" b="1" dirty="0"/>
          </a:p>
        </p:txBody>
      </p:sp>
      <p:sp>
        <p:nvSpPr>
          <p:cNvPr id="46" name="Rectangle 45"/>
          <p:cNvSpPr/>
          <p:nvPr/>
        </p:nvSpPr>
        <p:spPr>
          <a:xfrm>
            <a:off x="3021960" y="3540258"/>
            <a:ext cx="1306359" cy="646331"/>
          </a:xfrm>
          <a:prstGeom prst="rect">
            <a:avLst/>
          </a:prstGeom>
        </p:spPr>
        <p:txBody>
          <a:bodyPr wrap="square">
            <a:spAutoFit/>
          </a:bodyPr>
          <a:lstStyle/>
          <a:p>
            <a:pPr algn="just"/>
            <a:r>
              <a:rPr lang="en-US" sz="3600" b="1" i="1">
                <a:solidFill>
                  <a:srgbClr val="0000CC"/>
                </a:solidFill>
                <a:latin typeface="Times New Roman" pitchFamily="18" charset="0"/>
                <a:cs typeface="Times New Roman" pitchFamily="18" charset="0"/>
              </a:rPr>
              <a:t>khều </a:t>
            </a:r>
            <a:endParaRPr lang="en-US" sz="3600" b="1" dirty="0">
              <a:solidFill>
                <a:srgbClr val="0000CC"/>
              </a:solidFill>
              <a:latin typeface="Times New Roman" pitchFamily="18" charset="0"/>
              <a:cs typeface="Times New Roman" pitchFamily="18" charset="0"/>
            </a:endParaRPr>
          </a:p>
        </p:txBody>
      </p:sp>
      <p:grpSp>
        <p:nvGrpSpPr>
          <p:cNvPr id="47" name="Group 46"/>
          <p:cNvGrpSpPr/>
          <p:nvPr/>
        </p:nvGrpSpPr>
        <p:grpSpPr>
          <a:xfrm>
            <a:off x="4874646" y="103078"/>
            <a:ext cx="6616473" cy="1577800"/>
            <a:chOff x="4874646" y="141178"/>
            <a:chExt cx="6616473" cy="1577800"/>
          </a:xfrm>
        </p:grpSpPr>
        <p:grpSp>
          <p:nvGrpSpPr>
            <p:cNvPr id="48" name="Group 47"/>
            <p:cNvGrpSpPr/>
            <p:nvPr/>
          </p:nvGrpSpPr>
          <p:grpSpPr>
            <a:xfrm>
              <a:off x="5083480" y="141178"/>
              <a:ext cx="4210954" cy="991642"/>
              <a:chOff x="4772962" y="210532"/>
              <a:chExt cx="4139902" cy="991642"/>
            </a:xfrm>
          </p:grpSpPr>
          <p:grpSp>
            <p:nvGrpSpPr>
              <p:cNvPr id="50" name="Group 49"/>
              <p:cNvGrpSpPr/>
              <p:nvPr/>
            </p:nvGrpSpPr>
            <p:grpSpPr>
              <a:xfrm>
                <a:off x="4772962" y="210532"/>
                <a:ext cx="4139902" cy="991642"/>
                <a:chOff x="4772962" y="210532"/>
                <a:chExt cx="4139902" cy="991642"/>
              </a:xfrm>
            </p:grpSpPr>
            <p:sp>
              <p:nvSpPr>
                <p:cNvPr id="52" name="TextBox 51"/>
                <p:cNvSpPr txBox="1"/>
                <p:nvPr/>
              </p:nvSpPr>
              <p:spPr>
                <a:xfrm>
                  <a:off x="4772962" y="210532"/>
                  <a:ext cx="181614" cy="584775"/>
                </a:xfrm>
                <a:prstGeom prst="rect">
                  <a:avLst/>
                </a:prstGeom>
                <a:noFill/>
              </p:spPr>
              <p:txBody>
                <a:bodyPr wrap="none" rtlCol="0">
                  <a:spAutoFit/>
                </a:bodyPr>
                <a:lstStyle/>
                <a:p>
                  <a:endParaRPr lang="en-US" sz="3200" dirty="0">
                    <a:solidFill>
                      <a:srgbClr val="0000CC"/>
                    </a:solidFill>
                    <a:latin typeface="Times New Roman" pitchFamily="18" charset="0"/>
                    <a:cs typeface="Times New Roman" pitchFamily="18" charset="0"/>
                  </a:endParaRPr>
                </a:p>
              </p:txBody>
            </p:sp>
            <p:sp>
              <p:nvSpPr>
                <p:cNvPr id="53" name="TextBox 52"/>
                <p:cNvSpPr txBox="1"/>
                <p:nvPr/>
              </p:nvSpPr>
              <p:spPr>
                <a:xfrm>
                  <a:off x="6651116" y="678954"/>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51" name="Straight Connector 50"/>
              <p:cNvCxnSpPr/>
              <p:nvPr/>
            </p:nvCxnSpPr>
            <p:spPr>
              <a:xfrm>
                <a:off x="6801264" y="1161554"/>
                <a:ext cx="1948878"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9" name="Text Box 14"/>
            <p:cNvSpPr txBox="1">
              <a:spLocks noChangeArrowheads="1"/>
            </p:cNvSpPr>
            <p:nvPr/>
          </p:nvSpPr>
          <p:spPr bwMode="auto">
            <a:xfrm>
              <a:off x="4874646" y="1143000"/>
              <a:ext cx="6616473"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err="1">
                  <a:solidFill>
                    <a:srgbClr val="0000CC"/>
                  </a:solidFill>
                  <a:latin typeface="Times New Roman" pitchFamily="18" charset="0"/>
                </a:rPr>
                <a:t>Bài</a:t>
              </a:r>
              <a:r>
                <a:rPr lang="en-US" sz="2800" b="1" dirty="0">
                  <a:solidFill>
                    <a:srgbClr val="0000CC"/>
                  </a:solidFill>
                  <a:latin typeface="Times New Roman" pitchFamily="18" charset="0"/>
                </a:rPr>
                <a:t> 27: NHỮNG CHIẾC ÁO ẤM</a:t>
              </a:r>
            </a:p>
          </p:txBody>
        </p:sp>
      </p:grpSp>
    </p:spTree>
    <p:extLst>
      <p:ext uri="{BB962C8B-B14F-4D97-AF65-F5344CB8AC3E}">
        <p14:creationId xmlns:p14="http://schemas.microsoft.com/office/powerpoint/2010/main" val="251016029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9651</TotalTime>
  <Words>1239</Words>
  <Application>Microsoft Office PowerPoint</Application>
  <PresentationFormat>Custom</PresentationFormat>
  <Paragraphs>132</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BT</cp:lastModifiedBy>
  <cp:revision>1060</cp:revision>
  <dcterms:created xsi:type="dcterms:W3CDTF">2008-09-09T22:52:10Z</dcterms:created>
  <dcterms:modified xsi:type="dcterms:W3CDTF">2025-02-26T15:56:38Z</dcterms:modified>
</cp:coreProperties>
</file>