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0" r:id="rId1"/>
  </p:sldMasterIdLst>
  <p:notesMasterIdLst>
    <p:notesMasterId r:id="rId11"/>
  </p:notesMasterIdLst>
  <p:sldIdLst>
    <p:sldId id="327" r:id="rId2"/>
    <p:sldId id="407" r:id="rId3"/>
    <p:sldId id="408" r:id="rId4"/>
    <p:sldId id="427" r:id="rId5"/>
    <p:sldId id="426" r:id="rId6"/>
    <p:sldId id="429" r:id="rId7"/>
    <p:sldId id="430" r:id="rId8"/>
    <p:sldId id="431" r:id="rId9"/>
    <p:sldId id="340" r:id="rId10"/>
  </p:sldIdLst>
  <p:sldSz cx="16276638" cy="9144000"/>
  <p:notesSz cx="6858000" cy="9144000"/>
  <p:custDataLst>
    <p:tags r:id="rId12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0000FF"/>
    <a:srgbClr val="FF0000"/>
    <a:srgbClr val="0000CC"/>
    <a:srgbClr val="FF0066"/>
    <a:srgbClr val="FF7C80"/>
    <a:srgbClr val="FF6600"/>
    <a:srgbClr val="66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62" d="100"/>
          <a:sy n="62" d="100"/>
        </p:scale>
        <p:origin x="533" y="53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EB5B8007-F28A-4C3E-A48D-DDE012D8153F}" type="slidenum">
              <a:rPr lang="en-US" altLang="en-US" sz="1200">
                <a:cs typeface="Arial" charset="0"/>
              </a:rPr>
              <a:pPr algn="r" eaLnBrk="1" hangingPunct="1"/>
              <a:t>9</a:t>
            </a:fld>
            <a:endParaRPr lang="en-US" altLang="en-US" sz="1200">
              <a:cs typeface="Arial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77825" y="685800"/>
            <a:ext cx="6102350" cy="3429000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vi-VN" altLang="en-US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11289"/>
            <a:ext cx="16276638" cy="9155289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11974" y="3206046"/>
            <a:ext cx="10369062" cy="2195069"/>
          </a:xfrm>
        </p:spPr>
        <p:txBody>
          <a:bodyPr anchor="b">
            <a:noAutofit/>
          </a:bodyPr>
          <a:lstStyle>
            <a:lvl1pPr algn="r">
              <a:defRPr sz="72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11974" y="5401111"/>
            <a:ext cx="10369062" cy="1462532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B01423-D198-4896-B996-AF6CD71AA325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2145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4260" y="812800"/>
            <a:ext cx="11476776" cy="4538133"/>
          </a:xfrm>
        </p:spPr>
        <p:txBody>
          <a:bodyPr anchor="ctr">
            <a:normAutofit/>
          </a:bodyPr>
          <a:lstStyle>
            <a:lvl1pPr algn="l">
              <a:defRPr sz="5867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4260" y="5960533"/>
            <a:ext cx="11476776" cy="2094616"/>
          </a:xfrm>
        </p:spPr>
        <p:txBody>
          <a:bodyPr anchor="ctr">
            <a:normAutofit/>
          </a:bodyPr>
          <a:lstStyle>
            <a:lvl1pPr marL="0" indent="0" algn="l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264759-E7CE-4A8C-955C-20DA2A50E45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7926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3355" y="812800"/>
            <a:ext cx="10805880" cy="4030133"/>
          </a:xfrm>
        </p:spPr>
        <p:txBody>
          <a:bodyPr anchor="ctr">
            <a:normAutofit/>
          </a:bodyPr>
          <a:lstStyle>
            <a:lvl1pPr algn="l">
              <a:defRPr sz="5867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823831" y="4842933"/>
            <a:ext cx="9644928" cy="508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2133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09585" indent="0">
              <a:buFontTx/>
              <a:buNone/>
              <a:defRPr/>
            </a:lvl2pPr>
            <a:lvl3pPr marL="1219170" indent="0">
              <a:buFontTx/>
              <a:buNone/>
              <a:defRPr/>
            </a:lvl3pPr>
            <a:lvl4pPr marL="1828754" indent="0">
              <a:buFontTx/>
              <a:buNone/>
              <a:defRPr/>
            </a:lvl4pPr>
            <a:lvl5pPr marL="2438339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4260" y="5960533"/>
            <a:ext cx="11476776" cy="2094616"/>
          </a:xfrm>
        </p:spPr>
        <p:txBody>
          <a:bodyPr anchor="ctr">
            <a:normAutofit/>
          </a:bodyPr>
          <a:lstStyle>
            <a:lvl1pPr marL="0" indent="0" algn="l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264759-E7CE-4A8C-955C-20DA2A50E45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723411" y="1053838"/>
            <a:ext cx="813832" cy="779701"/>
          </a:xfrm>
          <a:prstGeom prst="rect">
            <a:avLst/>
          </a:prstGeom>
        </p:spPr>
        <p:txBody>
          <a:bodyPr vert="horz" lIns="121920" tIns="60960" rIns="121920" bIns="60960" rtlCol="0" anchor="ctr">
            <a:noAutofit/>
          </a:bodyPr>
          <a:lstStyle/>
          <a:p>
            <a:pPr lvl="0"/>
            <a:r>
              <a:rPr lang="en-US" sz="10666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1872402" y="3848742"/>
            <a:ext cx="813832" cy="779701"/>
          </a:xfrm>
          <a:prstGeom prst="rect">
            <a:avLst/>
          </a:prstGeom>
        </p:spPr>
        <p:txBody>
          <a:bodyPr vert="horz" lIns="121920" tIns="60960" rIns="121920" bIns="60960" rtlCol="0" anchor="ctr">
            <a:noAutofit/>
          </a:bodyPr>
          <a:lstStyle/>
          <a:p>
            <a:pPr lvl="0"/>
            <a:r>
              <a:rPr lang="en-US" sz="10666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816511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4260" y="2575984"/>
            <a:ext cx="11476776" cy="3460613"/>
          </a:xfrm>
        </p:spPr>
        <p:txBody>
          <a:bodyPr anchor="b">
            <a:normAutofit/>
          </a:bodyPr>
          <a:lstStyle>
            <a:lvl1pPr algn="l">
              <a:defRPr sz="5867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4260" y="6036597"/>
            <a:ext cx="11476776" cy="2018552"/>
          </a:xfrm>
        </p:spPr>
        <p:txBody>
          <a:bodyPr anchor="t">
            <a:normAutofit/>
          </a:bodyPr>
          <a:lstStyle>
            <a:lvl1pPr marL="0" indent="0" algn="l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264759-E7CE-4A8C-955C-20DA2A50E45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60514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3355" y="812800"/>
            <a:ext cx="10805880" cy="4030133"/>
          </a:xfrm>
        </p:spPr>
        <p:txBody>
          <a:bodyPr anchor="ctr">
            <a:normAutofit/>
          </a:bodyPr>
          <a:lstStyle>
            <a:lvl1pPr algn="l">
              <a:defRPr sz="5867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904257" y="5350933"/>
            <a:ext cx="11476777" cy="685664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609585" indent="0">
              <a:buFontTx/>
              <a:buNone/>
              <a:defRPr/>
            </a:lvl2pPr>
            <a:lvl3pPr marL="1219170" indent="0">
              <a:buFontTx/>
              <a:buNone/>
              <a:defRPr/>
            </a:lvl3pPr>
            <a:lvl4pPr marL="1828754" indent="0">
              <a:buFontTx/>
              <a:buNone/>
              <a:defRPr/>
            </a:lvl4pPr>
            <a:lvl5pPr marL="2438339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4260" y="6036597"/>
            <a:ext cx="11476776" cy="2018552"/>
          </a:xfrm>
        </p:spPr>
        <p:txBody>
          <a:bodyPr anchor="t">
            <a:normAutofit/>
          </a:bodyPr>
          <a:lstStyle>
            <a:lvl1pPr marL="0" indent="0" algn="l"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264759-E7CE-4A8C-955C-20DA2A50E45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723411" y="1053838"/>
            <a:ext cx="813832" cy="779701"/>
          </a:xfrm>
          <a:prstGeom prst="rect">
            <a:avLst/>
          </a:prstGeom>
        </p:spPr>
        <p:txBody>
          <a:bodyPr vert="horz" lIns="121920" tIns="60960" rIns="121920" bIns="60960" rtlCol="0" anchor="ctr">
            <a:noAutofit/>
          </a:bodyPr>
          <a:lstStyle/>
          <a:p>
            <a:pPr lvl="0"/>
            <a:r>
              <a:rPr lang="en-US" sz="10666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1872402" y="3848742"/>
            <a:ext cx="813832" cy="779701"/>
          </a:xfrm>
          <a:prstGeom prst="rect">
            <a:avLst/>
          </a:prstGeom>
        </p:spPr>
        <p:txBody>
          <a:bodyPr vert="horz" lIns="121920" tIns="60960" rIns="121920" bIns="60960" rtlCol="0" anchor="ctr">
            <a:noAutofit/>
          </a:bodyPr>
          <a:lstStyle/>
          <a:p>
            <a:pPr lvl="0"/>
            <a:r>
              <a:rPr lang="en-US" sz="10666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381640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5560" y="812800"/>
            <a:ext cx="11465475" cy="4030133"/>
          </a:xfrm>
        </p:spPr>
        <p:txBody>
          <a:bodyPr anchor="ctr">
            <a:normAutofit/>
          </a:bodyPr>
          <a:lstStyle>
            <a:lvl1pPr algn="l">
              <a:defRPr sz="5867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904257" y="5350933"/>
            <a:ext cx="11476777" cy="685664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3200">
                <a:solidFill>
                  <a:schemeClr val="accent1"/>
                </a:solidFill>
              </a:defRPr>
            </a:lvl1pPr>
            <a:lvl2pPr marL="609585" indent="0">
              <a:buFontTx/>
              <a:buNone/>
              <a:defRPr/>
            </a:lvl2pPr>
            <a:lvl3pPr marL="1219170" indent="0">
              <a:buFontTx/>
              <a:buNone/>
              <a:defRPr/>
            </a:lvl3pPr>
            <a:lvl4pPr marL="1828754" indent="0">
              <a:buFontTx/>
              <a:buNone/>
              <a:defRPr/>
            </a:lvl4pPr>
            <a:lvl5pPr marL="2438339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4260" y="6036597"/>
            <a:ext cx="11476776" cy="2018552"/>
          </a:xfrm>
        </p:spPr>
        <p:txBody>
          <a:bodyPr anchor="t">
            <a:normAutofit/>
          </a:bodyPr>
          <a:lstStyle>
            <a:lvl1pPr marL="0" indent="0" algn="l"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264759-E7CE-4A8C-955C-20DA2A50E45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95660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D28DD1-89CB-4A9B-8160-1008CEEB8C29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28605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637052" y="812799"/>
            <a:ext cx="1741866" cy="7001935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04260" y="812800"/>
            <a:ext cx="9425484" cy="70019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4A9502-423E-4957-ACD4-EFEAFA456813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2821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00BA3F-51CF-473C-BBC7-9F80CB3FD93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1817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4260" y="3601157"/>
            <a:ext cx="11476776" cy="2435441"/>
          </a:xfrm>
        </p:spPr>
        <p:txBody>
          <a:bodyPr anchor="b"/>
          <a:lstStyle>
            <a:lvl1pPr algn="l">
              <a:defRPr sz="5333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4260" y="6036597"/>
            <a:ext cx="11476776" cy="1147200"/>
          </a:xfrm>
        </p:spPr>
        <p:txBody>
          <a:bodyPr anchor="t"/>
          <a:lstStyle>
            <a:lvl1pPr marL="0" indent="0" algn="l">
              <a:buNone/>
              <a:defRPr sz="2667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E9DFC9-E0D6-4E70-95EC-EE956DA6257B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9086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4259" y="2880785"/>
            <a:ext cx="5585796" cy="51743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95242" y="2880786"/>
            <a:ext cx="5585795" cy="517436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EE0E17-1536-48C6-87E3-A861F0C00F04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0064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2138" y="2881311"/>
            <a:ext cx="5587916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2138" y="3649661"/>
            <a:ext cx="5587916" cy="440548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793124" y="2881311"/>
            <a:ext cx="5587909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793126" y="3649661"/>
            <a:ext cx="5587908" cy="440548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30A47B-B3AA-4408-B89E-78641CC5715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5882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4259" y="812800"/>
            <a:ext cx="11476776" cy="17610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D8FA65-B14B-4883-88C7-F7A3A55E9A2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6932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8BE4F5-A3A4-4A0F-A638-D990D725B4C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65404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4259" y="1998139"/>
            <a:ext cx="5145895" cy="1704621"/>
          </a:xfrm>
        </p:spPr>
        <p:txBody>
          <a:bodyPr anchor="b">
            <a:normAutofit/>
          </a:bodyPr>
          <a:lstStyle>
            <a:lvl1pPr>
              <a:defRPr sz="26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55340" y="686566"/>
            <a:ext cx="6025695" cy="736858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4259" y="3702759"/>
            <a:ext cx="5145895" cy="3445932"/>
          </a:xfrm>
        </p:spPr>
        <p:txBody>
          <a:bodyPr>
            <a:normAutofit/>
          </a:bodyPr>
          <a:lstStyle>
            <a:lvl1pPr marL="0" indent="0">
              <a:buNone/>
              <a:defRPr sz="1867"/>
            </a:lvl1pPr>
            <a:lvl2pPr marL="609402" indent="0">
              <a:buNone/>
              <a:defRPr sz="1867"/>
            </a:lvl2pPr>
            <a:lvl3pPr marL="1218804" indent="0">
              <a:buNone/>
              <a:defRPr sz="1600"/>
            </a:lvl3pPr>
            <a:lvl4pPr marL="1828206" indent="0">
              <a:buNone/>
              <a:defRPr sz="1333"/>
            </a:lvl4pPr>
            <a:lvl5pPr marL="2437607" indent="0">
              <a:buNone/>
              <a:defRPr sz="1333"/>
            </a:lvl5pPr>
            <a:lvl6pPr marL="3047009" indent="0">
              <a:buNone/>
              <a:defRPr sz="1333"/>
            </a:lvl6pPr>
            <a:lvl7pPr marL="3656411" indent="0">
              <a:buNone/>
              <a:defRPr sz="1333"/>
            </a:lvl7pPr>
            <a:lvl8pPr marL="4265813" indent="0">
              <a:buNone/>
              <a:defRPr sz="1333"/>
            </a:lvl8pPr>
            <a:lvl9pPr marL="4875215" indent="0">
              <a:buNone/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99C05A-73D7-488D-87AE-9FA1D515BA90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04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4259" y="6400800"/>
            <a:ext cx="11476775" cy="755651"/>
          </a:xfrm>
        </p:spPr>
        <p:txBody>
          <a:bodyPr anchor="b">
            <a:normAutofit/>
          </a:bodyPr>
          <a:lstStyle>
            <a:lvl1pPr algn="l"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4259" y="812800"/>
            <a:ext cx="11476776" cy="5127624"/>
          </a:xfrm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4259" y="7156451"/>
            <a:ext cx="11476775" cy="89869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090DF4-68DF-4AAF-98F9-EB3836BAB8B4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919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11289"/>
            <a:ext cx="16276638" cy="9155289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4259" y="812800"/>
            <a:ext cx="11476776" cy="176106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4259" y="2880786"/>
            <a:ext cx="11476776" cy="51743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619041" y="8055150"/>
            <a:ext cx="1217462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04259" y="8055150"/>
            <a:ext cx="8407476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68760" y="8055150"/>
            <a:ext cx="9122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F4264759-E7CE-4A8C-955C-20DA2A50E45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1190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  <p:sldLayoutId id="2147483752" r:id="rId12"/>
    <p:sldLayoutId id="2147483753" r:id="rId13"/>
    <p:sldLayoutId id="2147483754" r:id="rId14"/>
    <p:sldLayoutId id="2147483755" r:id="rId15"/>
    <p:sldLayoutId id="2147483756" r:id="rId16"/>
  </p:sldLayoutIdLst>
  <p:txStyles>
    <p:titleStyle>
      <a:lvl1pPr algn="l" defTabSz="609585" rtl="0" eaLnBrk="1" latinLnBrk="0" hangingPunct="1">
        <a:spcBef>
          <a:spcPct val="0"/>
        </a:spcBef>
        <a:buNone/>
        <a:defRPr sz="48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457189" indent="-457189" algn="l" defTabSz="609585" rtl="0" eaLnBrk="1" latinLnBrk="0" hangingPunct="1">
        <a:spcBef>
          <a:spcPts val="133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990575" indent="-380990" algn="l" defTabSz="609585" rtl="0" eaLnBrk="1" latinLnBrk="0" hangingPunct="1">
        <a:spcBef>
          <a:spcPts val="133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13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523962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6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2133547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743131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3352716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Khoi%20dong/Cau%203.pptx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6" Type="http://schemas.openxmlformats.org/officeDocument/2006/relationships/hyperlink" Target="Khoi%20dong/Cau%202.pptx" TargetMode="External"/><Relationship Id="rId5" Type="http://schemas.openxmlformats.org/officeDocument/2006/relationships/hyperlink" Target="Khoi%20dong/Cau%201.pptx" TargetMode="External"/><Relationship Id="rId4" Type="http://schemas.openxmlformats.org/officeDocument/2006/relationships/hyperlink" Target="Khoi%20dong/Cau%204.pptx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3"/>
          <p:cNvSpPr txBox="1">
            <a:spLocks noChangeArrowheads="1"/>
          </p:cNvSpPr>
          <p:nvPr/>
        </p:nvSpPr>
        <p:spPr bwMode="auto">
          <a:xfrm>
            <a:off x="3197197" y="723901"/>
            <a:ext cx="10037260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500" b="1" dirty="0">
                <a:solidFill>
                  <a:srgbClr val="FF0066"/>
                </a:solidFill>
                <a:latin typeface="Times New Roman" pitchFamily="18" charset="0"/>
              </a:rPr>
              <a:t>TRƯỜNG TIỂU HỌC HOÀNG ĐỒNG</a:t>
            </a:r>
          </a:p>
        </p:txBody>
      </p:sp>
      <p:pic>
        <p:nvPicPr>
          <p:cNvPr id="2051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677" y="5443538"/>
            <a:ext cx="2034580" cy="264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7" name="Text Box 14"/>
          <p:cNvSpPr txBox="1">
            <a:spLocks noChangeArrowheads="1"/>
          </p:cNvSpPr>
          <p:nvPr/>
        </p:nvSpPr>
        <p:spPr bwMode="auto">
          <a:xfrm>
            <a:off x="2153264" y="4343401"/>
            <a:ext cx="12662450" cy="17301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algn="ctr" eaLnBrk="1" hangingPunct="1">
              <a:spcBef>
                <a:spcPts val="1800"/>
              </a:spcBef>
              <a:defRPr/>
            </a:pPr>
            <a:r>
              <a:rPr 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vi-VN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18</a:t>
            </a:r>
            <a:r>
              <a:rPr 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vi-VN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MÓN QUÀ ĐẶC BIỆT </a:t>
            </a:r>
            <a:r>
              <a:rPr 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(TIẾT 1)</a:t>
            </a:r>
          </a:p>
        </p:txBody>
      </p:sp>
      <p:sp>
        <p:nvSpPr>
          <p:cNvPr id="2059" name="Text Box 17"/>
          <p:cNvSpPr txBox="1">
            <a:spLocks noChangeArrowheads="1"/>
          </p:cNvSpPr>
          <p:nvPr/>
        </p:nvSpPr>
        <p:spPr bwMode="auto">
          <a:xfrm>
            <a:off x="2480250" y="2057400"/>
            <a:ext cx="11471154" cy="1992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60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CHÀO MỪNG QUÝ THẦY CÔ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60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VỀ DỰ GIỜ THĂM LỚP</a:t>
            </a:r>
          </a:p>
        </p:txBody>
      </p:sp>
      <p:sp>
        <p:nvSpPr>
          <p:cNvPr id="2054" name="Text Box 18"/>
          <p:cNvSpPr txBox="1">
            <a:spLocks noChangeArrowheads="1"/>
          </p:cNvSpPr>
          <p:nvPr/>
        </p:nvSpPr>
        <p:spPr bwMode="auto">
          <a:xfrm>
            <a:off x="2557757" y="7200900"/>
            <a:ext cx="5974560" cy="10068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800" b="1" i="1" dirty="0" err="1">
                <a:solidFill>
                  <a:srgbClr val="3333FF"/>
                </a:solidFill>
                <a:latin typeface="Times New Roman" pitchFamily="18" charset="0"/>
              </a:rPr>
              <a:t>Giáo</a:t>
            </a:r>
            <a:r>
              <a:rPr lang="en-US" altLang="en-US" sz="2800" b="1" i="1" dirty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altLang="en-US" sz="2800" b="1" i="1" dirty="0" err="1">
                <a:solidFill>
                  <a:srgbClr val="3333FF"/>
                </a:solidFill>
                <a:latin typeface="Times New Roman" pitchFamily="18" charset="0"/>
              </a:rPr>
              <a:t>viên</a:t>
            </a:r>
            <a:r>
              <a:rPr lang="en-US" altLang="en-US" sz="2800" b="1" i="1" dirty="0">
                <a:solidFill>
                  <a:srgbClr val="3333FF"/>
                </a:solidFill>
                <a:latin typeface="Times New Roman" pitchFamily="18" charset="0"/>
              </a:rPr>
              <a:t>: </a:t>
            </a:r>
            <a:r>
              <a:rPr lang="vi-VN" altLang="en-US" sz="2800" b="1" i="1" dirty="0">
                <a:solidFill>
                  <a:srgbClr val="3333FF"/>
                </a:solidFill>
                <a:latin typeface="Times New Roman" pitchFamily="18" charset="0"/>
              </a:rPr>
              <a:t>Lưu</a:t>
            </a:r>
            <a:r>
              <a:rPr lang="en-US" altLang="en-US" sz="2800" b="1" i="1" dirty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altLang="en-US" sz="2800" b="1" i="1" dirty="0" err="1">
                <a:solidFill>
                  <a:srgbClr val="3333FF"/>
                </a:solidFill>
                <a:latin typeface="Times New Roman" pitchFamily="18" charset="0"/>
              </a:rPr>
              <a:t>Thị</a:t>
            </a:r>
            <a:r>
              <a:rPr lang="en-US" altLang="en-US" sz="2800" b="1" i="1" dirty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altLang="en-US" sz="2800" b="1" i="1" dirty="0" err="1">
                <a:solidFill>
                  <a:srgbClr val="3333FF"/>
                </a:solidFill>
                <a:latin typeface="Times New Roman" pitchFamily="18" charset="0"/>
              </a:rPr>
              <a:t>Thúy</a:t>
            </a:r>
            <a:r>
              <a:rPr lang="en-US" altLang="en-US" sz="2800" b="1" i="1" dirty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altLang="en-US" sz="2800" b="1" i="1" dirty="0" err="1">
                <a:solidFill>
                  <a:srgbClr val="3333FF"/>
                </a:solidFill>
                <a:latin typeface="Times New Roman" pitchFamily="18" charset="0"/>
              </a:rPr>
              <a:t>Hoà</a:t>
            </a:r>
            <a:endParaRPr lang="en-US" altLang="en-US" sz="2800" b="1" i="1" dirty="0">
              <a:solidFill>
                <a:srgbClr val="3333FF"/>
              </a:solidFill>
              <a:latin typeface="Times New Roman" pitchFamily="18" charset="0"/>
            </a:endParaRPr>
          </a:p>
          <a:p>
            <a:pPr eaLnBrk="1" hangingPunct="1"/>
            <a:r>
              <a:rPr lang="en-US" altLang="en-US" sz="2800" b="1" i="1" dirty="0" err="1">
                <a:solidFill>
                  <a:srgbClr val="3333FF"/>
                </a:solidFill>
                <a:latin typeface="Times New Roman" pitchFamily="18" charset="0"/>
              </a:rPr>
              <a:t>Lớp</a:t>
            </a:r>
            <a:r>
              <a:rPr lang="en-US" altLang="en-US" sz="2800" b="1" i="1" dirty="0">
                <a:solidFill>
                  <a:srgbClr val="3333FF"/>
                </a:solidFill>
                <a:latin typeface="Times New Roman" pitchFamily="18" charset="0"/>
              </a:rPr>
              <a:t>:  3A1</a:t>
            </a:r>
          </a:p>
        </p:txBody>
      </p:sp>
      <p:pic>
        <p:nvPicPr>
          <p:cNvPr id="2055" name="Picture 22" descr="bd21315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0079" y="6229986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/>
        </p:nvCxnSpPr>
        <p:spPr>
          <a:xfrm flipV="1">
            <a:off x="5407784" y="1447800"/>
            <a:ext cx="5985862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9" grpId="0"/>
      <p:bldP spid="2059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14"/>
          <p:cNvSpPr txBox="1">
            <a:spLocks noChangeArrowheads="1"/>
          </p:cNvSpPr>
          <p:nvPr/>
        </p:nvSpPr>
        <p:spPr bwMode="auto">
          <a:xfrm>
            <a:off x="4054703" y="1219200"/>
            <a:ext cx="8138319" cy="637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32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TRÒ CHƠI: VIỆT NAM THÂN YÊU</a:t>
            </a: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400"/>
          <a:stretch/>
        </p:blipFill>
        <p:spPr>
          <a:xfrm>
            <a:off x="10271919" y="2081651"/>
            <a:ext cx="5462164" cy="6757550"/>
          </a:xfrm>
          <a:prstGeom prst="rect">
            <a:avLst/>
          </a:prstGeom>
        </p:spPr>
      </p:pic>
      <p:sp>
        <p:nvSpPr>
          <p:cNvPr id="13" name="Rounded Rectangle 12">
            <a:hlinkClick r:id="rId3" action="ppaction://hlinkpres?slideindex=1&amp;slidetitle="/>
          </p:cNvPr>
          <p:cNvSpPr/>
          <p:nvPr/>
        </p:nvSpPr>
        <p:spPr>
          <a:xfrm>
            <a:off x="1204119" y="5836920"/>
            <a:ext cx="3625251" cy="1630680"/>
          </a:xfrm>
          <a:prstGeom prst="round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/>
              <a:t>43. Đăk Lăk</a:t>
            </a:r>
          </a:p>
        </p:txBody>
      </p:sp>
      <p:sp>
        <p:nvSpPr>
          <p:cNvPr id="14" name="Rounded Rectangle 13">
            <a:hlinkClick r:id="rId4" action="ppaction://hlinkpres?slideindex=1&amp;slidetitle="/>
          </p:cNvPr>
          <p:cNvSpPr/>
          <p:nvPr/>
        </p:nvSpPr>
        <p:spPr>
          <a:xfrm>
            <a:off x="5351268" y="5806440"/>
            <a:ext cx="3625251" cy="1630680"/>
          </a:xfrm>
          <a:prstGeom prst="round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/>
              <a:t>44. Lâm Đồng</a:t>
            </a:r>
          </a:p>
        </p:txBody>
      </p:sp>
      <p:sp>
        <p:nvSpPr>
          <p:cNvPr id="15" name="Rounded Rectangle 14">
            <a:hlinkClick r:id="rId5" action="ppaction://hlinkpres?slideindex=1&amp;slidetitle="/>
          </p:cNvPr>
          <p:cNvSpPr/>
          <p:nvPr/>
        </p:nvSpPr>
        <p:spPr>
          <a:xfrm>
            <a:off x="1204119" y="3230880"/>
            <a:ext cx="3625251" cy="1630680"/>
          </a:xfrm>
          <a:prstGeom prst="round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/>
              <a:t>41. Gia Lai</a:t>
            </a:r>
          </a:p>
        </p:txBody>
      </p:sp>
      <p:sp>
        <p:nvSpPr>
          <p:cNvPr id="16" name="Rounded Rectangle 15">
            <a:hlinkClick r:id="rId6" action="ppaction://hlinkpres?slideindex=1&amp;slidetitle="/>
          </p:cNvPr>
          <p:cNvSpPr/>
          <p:nvPr/>
        </p:nvSpPr>
        <p:spPr>
          <a:xfrm>
            <a:off x="5351268" y="3200400"/>
            <a:ext cx="3625251" cy="1630680"/>
          </a:xfrm>
          <a:prstGeom prst="round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/>
              <a:t>42. Kon Tum</a:t>
            </a: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/>
          <p:nvPr/>
        </p:nvPicPr>
        <p:blipFill rotWithShape="1">
          <a:blip r:embed="rId2"/>
          <a:srcRect l="45407" t="35180" r="31009" b="41567"/>
          <a:stretch/>
        </p:blipFill>
        <p:spPr bwMode="auto">
          <a:xfrm>
            <a:off x="670719" y="838200"/>
            <a:ext cx="14935199" cy="74676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  <p:transition spd="slow">
    <p:split orient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94519" y="2828092"/>
            <a:ext cx="1493520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4000" b="1">
                <a:solidFill>
                  <a:srgbClr val="0000CC"/>
                </a:solidFill>
                <a:latin typeface="Times New Roman"/>
                <a:ea typeface="Times New Roman"/>
              </a:rPr>
              <a:t>    Đọc</a:t>
            </a:r>
            <a:r>
              <a:rPr lang="en-US" sz="4000" b="1" dirty="0">
                <a:solidFill>
                  <a:srgbClr val="0000CC"/>
                </a:solidFill>
                <a:latin typeface="Times New Roman"/>
                <a:ea typeface="Times New Roman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/>
                <a:ea typeface="Times New Roman"/>
              </a:rPr>
              <a:t>trôi</a:t>
            </a:r>
            <a:r>
              <a:rPr lang="en-US" sz="4000" b="1" dirty="0">
                <a:solidFill>
                  <a:srgbClr val="0000CC"/>
                </a:solidFill>
                <a:latin typeface="Times New Roman"/>
                <a:ea typeface="Times New Roman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/>
                <a:ea typeface="Times New Roman"/>
              </a:rPr>
              <a:t>chảy</a:t>
            </a:r>
            <a:r>
              <a:rPr lang="en-US" sz="4000" b="1" dirty="0">
                <a:solidFill>
                  <a:srgbClr val="0000CC"/>
                </a:solidFill>
                <a:latin typeface="Times New Roman"/>
                <a:ea typeface="Times New Roman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/>
                <a:ea typeface="Times New Roman"/>
              </a:rPr>
              <a:t>toàn</a:t>
            </a:r>
            <a:r>
              <a:rPr lang="en-US" sz="4000" b="1" dirty="0">
                <a:solidFill>
                  <a:srgbClr val="0000CC"/>
                </a:solidFill>
                <a:latin typeface="Times New Roman"/>
                <a:ea typeface="Times New Roman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/>
                <a:ea typeface="Times New Roman"/>
              </a:rPr>
              <a:t>bài</a:t>
            </a:r>
            <a:r>
              <a:rPr lang="en-US" sz="4000" b="1" dirty="0">
                <a:solidFill>
                  <a:srgbClr val="0000CC"/>
                </a:solidFill>
                <a:latin typeface="Times New Roman"/>
                <a:ea typeface="Times New Roman"/>
              </a:rPr>
              <a:t>, </a:t>
            </a:r>
            <a:r>
              <a:rPr lang="en-US" sz="4000" b="1" dirty="0" err="1">
                <a:solidFill>
                  <a:srgbClr val="0000CC"/>
                </a:solidFill>
                <a:latin typeface="Times New Roman"/>
                <a:ea typeface="Times New Roman"/>
              </a:rPr>
              <a:t>nghỉ</a:t>
            </a:r>
            <a:r>
              <a:rPr lang="en-US" sz="4000" b="1" dirty="0">
                <a:solidFill>
                  <a:srgbClr val="0000CC"/>
                </a:solidFill>
                <a:latin typeface="Times New Roman"/>
                <a:ea typeface="Times New Roman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/>
                <a:ea typeface="Times New Roman"/>
              </a:rPr>
              <a:t>hơi</a:t>
            </a:r>
            <a:r>
              <a:rPr lang="en-US" sz="4000" b="1" dirty="0">
                <a:solidFill>
                  <a:srgbClr val="0000CC"/>
                </a:solidFill>
                <a:latin typeface="Times New Roman"/>
                <a:ea typeface="Times New Roman"/>
              </a:rPr>
              <a:t> ở </a:t>
            </a:r>
            <a:r>
              <a:rPr lang="en-US" sz="4000" b="1" dirty="0" err="1">
                <a:solidFill>
                  <a:srgbClr val="0000CC"/>
                </a:solidFill>
                <a:latin typeface="Times New Roman"/>
                <a:ea typeface="Times New Roman"/>
              </a:rPr>
              <a:t>chỗ</a:t>
            </a:r>
            <a:r>
              <a:rPr lang="en-US" sz="4000" b="1" dirty="0">
                <a:solidFill>
                  <a:srgbClr val="0000CC"/>
                </a:solidFill>
                <a:latin typeface="Times New Roman"/>
                <a:ea typeface="Times New Roman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/>
                <a:ea typeface="Times New Roman"/>
              </a:rPr>
              <a:t>ngắt</a:t>
            </a:r>
            <a:r>
              <a:rPr lang="en-US" sz="4000" b="1" dirty="0">
                <a:solidFill>
                  <a:srgbClr val="0000CC"/>
                </a:solidFill>
                <a:latin typeface="Times New Roman"/>
                <a:ea typeface="Times New Roman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/>
                <a:ea typeface="Times New Roman"/>
              </a:rPr>
              <a:t>nhịp</a:t>
            </a:r>
            <a:r>
              <a:rPr lang="vi-VN" sz="4000" b="1" dirty="0">
                <a:solidFill>
                  <a:srgbClr val="0000CC"/>
                </a:solidFill>
                <a:latin typeface="Times New Roman"/>
                <a:ea typeface="Times New Roman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/>
                <a:ea typeface="Times New Roman"/>
              </a:rPr>
              <a:t>Đọc</a:t>
            </a:r>
            <a:r>
              <a:rPr lang="en-US" sz="3600" b="1" dirty="0">
                <a:solidFill>
                  <a:srgbClr val="0000CC"/>
                </a:solidFill>
                <a:latin typeface="Times New Roman"/>
                <a:ea typeface="Times New Roman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/>
                <a:ea typeface="Times New Roman"/>
              </a:rPr>
              <a:t>diễn</a:t>
            </a:r>
            <a:r>
              <a:rPr lang="en-US" sz="3600" b="1" dirty="0">
                <a:solidFill>
                  <a:srgbClr val="0000CC"/>
                </a:solidFill>
                <a:latin typeface="Times New Roman"/>
                <a:ea typeface="Times New Roman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/>
                <a:ea typeface="Times New Roman"/>
              </a:rPr>
              <a:t>cảm</a:t>
            </a:r>
            <a:r>
              <a:rPr lang="en-US" sz="3600" b="1" dirty="0">
                <a:solidFill>
                  <a:srgbClr val="0000CC"/>
                </a:solidFill>
                <a:latin typeface="Times New Roman"/>
                <a:ea typeface="Times New Roman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/>
                <a:ea typeface="Times New Roman"/>
              </a:rPr>
              <a:t>nhấn</a:t>
            </a:r>
            <a:r>
              <a:rPr lang="en-US" sz="3600" b="1" dirty="0">
                <a:solidFill>
                  <a:srgbClr val="0000CC"/>
                </a:solidFill>
                <a:latin typeface="Times New Roman"/>
                <a:ea typeface="Times New Roman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/>
                <a:ea typeface="Times New Roman"/>
              </a:rPr>
              <a:t>giọng</a:t>
            </a:r>
            <a:r>
              <a:rPr lang="en-US" sz="3600" b="1" dirty="0">
                <a:solidFill>
                  <a:srgbClr val="0000CC"/>
                </a:solidFill>
                <a:latin typeface="Times New Roman"/>
                <a:ea typeface="Times New Roman"/>
              </a:rPr>
              <a:t> ở </a:t>
            </a:r>
            <a:r>
              <a:rPr lang="en-US" sz="3600" b="1" dirty="0" err="1">
                <a:solidFill>
                  <a:srgbClr val="0000CC"/>
                </a:solidFill>
                <a:latin typeface="Times New Roman"/>
                <a:ea typeface="Times New Roman"/>
              </a:rPr>
              <a:t>những</a:t>
            </a:r>
            <a:r>
              <a:rPr lang="en-US" sz="3600" b="1" dirty="0">
                <a:solidFill>
                  <a:srgbClr val="0000CC"/>
                </a:solidFill>
                <a:latin typeface="Times New Roman"/>
                <a:ea typeface="Times New Roman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/>
                <a:ea typeface="Times New Roman"/>
              </a:rPr>
              <a:t>từ</a:t>
            </a:r>
            <a:r>
              <a:rPr lang="en-US" sz="3600" b="1" dirty="0">
                <a:solidFill>
                  <a:srgbClr val="0000CC"/>
                </a:solidFill>
                <a:latin typeface="Times New Roman"/>
                <a:ea typeface="Times New Roman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/>
                <a:ea typeface="Times New Roman"/>
              </a:rPr>
              <a:t>ngữ</a:t>
            </a:r>
            <a:r>
              <a:rPr lang="en-US" sz="3600" b="1" dirty="0">
                <a:solidFill>
                  <a:srgbClr val="0000CC"/>
                </a:solidFill>
                <a:latin typeface="Times New Roman"/>
                <a:ea typeface="Times New Roman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/>
                <a:ea typeface="Times New Roman"/>
              </a:rPr>
              <a:t>giàu</a:t>
            </a:r>
            <a:r>
              <a:rPr lang="en-US" sz="3600" b="1" dirty="0">
                <a:solidFill>
                  <a:srgbClr val="0000CC"/>
                </a:solidFill>
                <a:latin typeface="Times New Roman"/>
                <a:ea typeface="Times New Roman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/>
                <a:ea typeface="Times New Roman"/>
              </a:rPr>
              <a:t>sức</a:t>
            </a:r>
            <a:r>
              <a:rPr lang="en-US" sz="3600" b="1" dirty="0">
                <a:solidFill>
                  <a:srgbClr val="0000CC"/>
                </a:solidFill>
                <a:latin typeface="Times New Roman"/>
                <a:ea typeface="Times New Roman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/>
                <a:ea typeface="Times New Roman"/>
              </a:rPr>
              <a:t>gợi</a:t>
            </a:r>
            <a:r>
              <a:rPr lang="en-US" sz="3600" b="1" dirty="0">
                <a:solidFill>
                  <a:srgbClr val="0000CC"/>
                </a:solidFill>
                <a:latin typeface="Times New Roman"/>
                <a:ea typeface="Times New Roman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/>
                <a:ea typeface="Times New Roman"/>
              </a:rPr>
              <a:t>tả</a:t>
            </a:r>
            <a:r>
              <a:rPr lang="en-US" sz="3600" b="1" dirty="0">
                <a:solidFill>
                  <a:srgbClr val="0000CC"/>
                </a:solidFill>
                <a:latin typeface="Times New Roman"/>
                <a:ea typeface="Times New Roman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/>
                <a:ea typeface="Times New Roman"/>
              </a:rPr>
              <a:t>gợi</a:t>
            </a:r>
            <a:r>
              <a:rPr lang="en-US" sz="3600" b="1" dirty="0">
                <a:solidFill>
                  <a:srgbClr val="0000CC"/>
                </a:solidFill>
                <a:latin typeface="Times New Roman"/>
                <a:ea typeface="Times New Roman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/>
                <a:ea typeface="Times New Roman"/>
              </a:rPr>
              <a:t>cảm</a:t>
            </a:r>
            <a:r>
              <a:rPr lang="en-US" sz="3600" b="1" dirty="0">
                <a:solidFill>
                  <a:srgbClr val="0000CC"/>
                </a:solidFill>
                <a:latin typeface="Times New Roman"/>
                <a:ea typeface="Times New Roman"/>
              </a:rPr>
              <a:t>.</a:t>
            </a:r>
            <a:endParaRPr lang="en-US" sz="3200" b="1" dirty="0">
              <a:solidFill>
                <a:srgbClr val="0000CC"/>
              </a:solidFill>
              <a:effectLst/>
              <a:latin typeface="Times New Roman"/>
              <a:ea typeface="Times New Roman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08919" y="6019800"/>
            <a:ext cx="13578681" cy="14957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vi-VN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Quà « bí mật»tặng bố là xong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20000"/>
              </a:lnSpc>
            </a:pP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vi-VN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Đoạn 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vi-VN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Còn lại</a:t>
            </a:r>
            <a:endParaRPr lang="en-US" sz="3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1508919" y="1981200"/>
            <a:ext cx="4191000" cy="677108"/>
            <a:chOff x="1508919" y="1888664"/>
            <a:chExt cx="3733800" cy="677108"/>
          </a:xfrm>
        </p:grpSpPr>
        <p:sp>
          <p:nvSpPr>
            <p:cNvPr id="20" name="Rectangle 19"/>
            <p:cNvSpPr/>
            <p:nvPr/>
          </p:nvSpPr>
          <p:spPr>
            <a:xfrm>
              <a:off x="1508919" y="1888664"/>
              <a:ext cx="3733800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1. Hướng dẫn đọc.</a:t>
              </a:r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1673234" y="2519755"/>
              <a:ext cx="3177124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2" name="Group 21"/>
          <p:cNvGrpSpPr/>
          <p:nvPr/>
        </p:nvGrpSpPr>
        <p:grpSpPr>
          <a:xfrm>
            <a:off x="1887657" y="4843046"/>
            <a:ext cx="4191000" cy="677108"/>
            <a:chOff x="1916243" y="2691770"/>
            <a:chExt cx="3733800" cy="706358"/>
          </a:xfrm>
        </p:grpSpPr>
        <p:sp>
          <p:nvSpPr>
            <p:cNvPr id="23" name="Rectangle 22"/>
            <p:cNvSpPr/>
            <p:nvPr/>
          </p:nvSpPr>
          <p:spPr>
            <a:xfrm>
              <a:off x="1916243" y="2691770"/>
              <a:ext cx="3733800" cy="70635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2. Chia </a:t>
              </a:r>
              <a:r>
                <a:rPr lang="en-US" sz="3800" b="1" u="sng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đoạn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</a:p>
          </p:txBody>
        </p:sp>
        <p:cxnSp>
          <p:nvCxnSpPr>
            <p:cNvPr id="24" name="Straight Connector 23"/>
            <p:cNvCxnSpPr/>
            <p:nvPr/>
          </p:nvCxnSpPr>
          <p:spPr>
            <a:xfrm>
              <a:off x="1998559" y="3248212"/>
              <a:ext cx="2281012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traight Connector 25"/>
          <p:cNvCxnSpPr/>
          <p:nvPr/>
        </p:nvCxnSpPr>
        <p:spPr>
          <a:xfrm>
            <a:off x="5448300" y="2667000"/>
            <a:ext cx="0" cy="5029200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27" name="Group 26"/>
          <p:cNvGrpSpPr/>
          <p:nvPr/>
        </p:nvGrpSpPr>
        <p:grpSpPr>
          <a:xfrm>
            <a:off x="1718225" y="1891336"/>
            <a:ext cx="2319747" cy="699983"/>
            <a:chOff x="1259767" y="1442589"/>
            <a:chExt cx="2319747" cy="699983"/>
          </a:xfrm>
        </p:grpSpPr>
        <p:sp>
          <p:nvSpPr>
            <p:cNvPr id="28" name="Rectangle 27"/>
            <p:cNvSpPr/>
            <p:nvPr/>
          </p:nvSpPr>
          <p:spPr>
            <a:xfrm>
              <a:off x="1259767" y="1442589"/>
              <a:ext cx="2319747" cy="654607"/>
            </a:xfrm>
            <a:prstGeom prst="rect">
              <a:avLst/>
            </a:prstGeom>
            <a:noFill/>
          </p:spPr>
          <p:txBody>
            <a:bodyPr wrap="none" lIns="69156" tIns="34578" rIns="69156" bIns="34578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3800" b="1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Luyện đọc</a:t>
              </a:r>
            </a:p>
          </p:txBody>
        </p:sp>
        <p:cxnSp>
          <p:nvCxnSpPr>
            <p:cNvPr id="29" name="Straight Connector 28"/>
            <p:cNvCxnSpPr/>
            <p:nvPr/>
          </p:nvCxnSpPr>
          <p:spPr>
            <a:xfrm>
              <a:off x="1338517" y="2142572"/>
              <a:ext cx="220980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8753147" y="1907107"/>
            <a:ext cx="2877445" cy="685384"/>
            <a:chOff x="1024127" y="1442589"/>
            <a:chExt cx="2877445" cy="685384"/>
          </a:xfrm>
        </p:grpSpPr>
        <p:sp>
          <p:nvSpPr>
            <p:cNvPr id="31" name="Rectangle 30"/>
            <p:cNvSpPr/>
            <p:nvPr/>
          </p:nvSpPr>
          <p:spPr>
            <a:xfrm>
              <a:off x="1024127" y="1442589"/>
              <a:ext cx="2791030" cy="654607"/>
            </a:xfrm>
            <a:prstGeom prst="rect">
              <a:avLst/>
            </a:prstGeom>
            <a:noFill/>
          </p:spPr>
          <p:txBody>
            <a:bodyPr wrap="none" lIns="69156" tIns="34578" rIns="69156" bIns="34578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3800" b="1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Tìm hiểu bài</a:t>
              </a:r>
            </a:p>
          </p:txBody>
        </p:sp>
        <p:cxnSp>
          <p:nvCxnSpPr>
            <p:cNvPr id="32" name="Straight Connector 31"/>
            <p:cNvCxnSpPr/>
            <p:nvPr/>
          </p:nvCxnSpPr>
          <p:spPr>
            <a:xfrm>
              <a:off x="1095099" y="2127973"/>
              <a:ext cx="2806473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2" name="Rectangle 41"/>
          <p:cNvSpPr/>
          <p:nvPr/>
        </p:nvSpPr>
        <p:spPr>
          <a:xfrm>
            <a:off x="5622405" y="2592491"/>
            <a:ext cx="1023381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3600" b="1" dirty="0" err="1">
                <a:solidFill>
                  <a:srgbClr val="FF0000"/>
                </a:solidFill>
                <a:latin typeface="Times New Roman"/>
                <a:ea typeface="Times New Roman"/>
              </a:rPr>
              <a:t>Hai</a:t>
            </a:r>
            <a:r>
              <a:rPr lang="en-US" sz="3600" b="1" dirty="0">
                <a:solidFill>
                  <a:srgbClr val="FF0000"/>
                </a:solidFill>
                <a:latin typeface="Times New Roman"/>
                <a:ea typeface="Times New Roman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/>
                <a:ea typeface="Times New Roman"/>
              </a:rPr>
              <a:t>chị</a:t>
            </a:r>
            <a:r>
              <a:rPr lang="en-US" sz="3600" b="1" dirty="0">
                <a:solidFill>
                  <a:srgbClr val="FF0000"/>
                </a:solidFill>
                <a:latin typeface="Times New Roman"/>
                <a:ea typeface="Times New Roman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/>
                <a:ea typeface="Times New Roman"/>
              </a:rPr>
              <a:t>em</a:t>
            </a:r>
            <a:r>
              <a:rPr lang="en-US" sz="3600" b="1" dirty="0">
                <a:solidFill>
                  <a:srgbClr val="FF0000"/>
                </a:solidFill>
                <a:latin typeface="Times New Roman"/>
                <a:ea typeface="Times New Roman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/>
                <a:ea typeface="Times New Roman"/>
              </a:rPr>
              <a:t>đã</a:t>
            </a:r>
            <a:r>
              <a:rPr lang="en-US" sz="3600" b="1" dirty="0">
                <a:solidFill>
                  <a:srgbClr val="FF0000"/>
                </a:solidFill>
                <a:latin typeface="Times New Roman"/>
                <a:ea typeface="Times New Roman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/>
                <a:ea typeface="Times New Roman"/>
              </a:rPr>
              <a:t>viết</a:t>
            </a:r>
            <a:r>
              <a:rPr lang="en-US" sz="3600" b="1" dirty="0">
                <a:solidFill>
                  <a:srgbClr val="FF0000"/>
                </a:solidFill>
                <a:latin typeface="Times New Roman"/>
                <a:ea typeface="Times New Roman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/>
                <a:ea typeface="Times New Roman"/>
              </a:rPr>
              <a:t>gì</a:t>
            </a:r>
            <a:r>
              <a:rPr lang="en-US" sz="3600" b="1" dirty="0">
                <a:solidFill>
                  <a:srgbClr val="FF0000"/>
                </a:solidFill>
                <a:latin typeface="Times New Roman"/>
                <a:ea typeface="Times New Roman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/>
                <a:ea typeface="Times New Roman"/>
              </a:rPr>
              <a:t>trong</a:t>
            </a:r>
            <a:r>
              <a:rPr lang="en-US" sz="3600" b="1" dirty="0">
                <a:solidFill>
                  <a:srgbClr val="FF0000"/>
                </a:solidFill>
                <a:latin typeface="Times New Roman"/>
                <a:ea typeface="Times New Roman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/>
                <a:ea typeface="Times New Roman"/>
              </a:rPr>
              <a:t>tấm</a:t>
            </a:r>
            <a:r>
              <a:rPr lang="en-US" sz="3600" b="1" dirty="0">
                <a:solidFill>
                  <a:srgbClr val="FF0000"/>
                </a:solidFill>
                <a:latin typeface="Times New Roman"/>
                <a:ea typeface="Times New Roman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/>
                <a:ea typeface="Times New Roman"/>
              </a:rPr>
              <a:t>thiệp</a:t>
            </a:r>
            <a:r>
              <a:rPr lang="en-US" sz="3600" b="1" dirty="0">
                <a:solidFill>
                  <a:srgbClr val="FF0000"/>
                </a:solidFill>
                <a:latin typeface="Times New Roman"/>
                <a:ea typeface="Times New Roman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/>
                <a:ea typeface="Times New Roman"/>
              </a:rPr>
              <a:t>tặng</a:t>
            </a:r>
            <a:r>
              <a:rPr lang="en-US" sz="3600" b="1" dirty="0">
                <a:solidFill>
                  <a:srgbClr val="FF0000"/>
                </a:solidFill>
                <a:latin typeface="Times New Roman"/>
                <a:ea typeface="Times New Roman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/>
                <a:ea typeface="Times New Roman"/>
              </a:rPr>
              <a:t>bố</a:t>
            </a:r>
            <a:r>
              <a:rPr lang="en-US" sz="3600" b="1" dirty="0">
                <a:solidFill>
                  <a:srgbClr val="FF0000"/>
                </a:solidFill>
                <a:latin typeface="Times New Roman"/>
                <a:ea typeface="Times New Roman"/>
              </a:rPr>
              <a:t>?</a:t>
            </a:r>
            <a:endParaRPr lang="en-US" sz="3200" b="1" dirty="0">
              <a:solidFill>
                <a:srgbClr val="FF0000"/>
              </a:solidFill>
              <a:latin typeface="Times New Roman"/>
              <a:ea typeface="Times New Roman"/>
            </a:endParaRPr>
          </a:p>
          <a:p>
            <a:pPr algn="just"/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581784" y="2895600"/>
            <a:ext cx="153673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hì h</a:t>
            </a:r>
            <a:r>
              <a:rPr lang="vi-VN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ụi</a:t>
            </a:r>
            <a:r>
              <a:rPr lang="vi-VN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endParaRPr lang="en-US" sz="3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442119" y="5715000"/>
            <a:ext cx="500618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Hai chị em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hồi hộp nhìn bố.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vi-VN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vi-VN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Bố ngạc nhiên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vi-VN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mở quà </a:t>
            </a:r>
            <a:r>
              <a:rPr lang="vi-VN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vi-VN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đọc chăm chú. </a:t>
            </a:r>
            <a:r>
              <a:rPr lang="vi-VN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//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2118519" y="2917091"/>
            <a:ext cx="3048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vi-VN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vi-VN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kh</a:t>
            </a:r>
            <a:r>
              <a:rPr lang="vi-VN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oăn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302419" y="3624977"/>
            <a:ext cx="25994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</a:t>
            </a:r>
            <a:r>
              <a:rPr lang="vi-VN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ạc</a:t>
            </a:r>
            <a:r>
              <a:rPr lang="vi-VN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nhiên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2878098" y="3631597"/>
            <a:ext cx="221222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vi-VN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ắn</a:t>
            </a:r>
            <a:r>
              <a:rPr lang="vi-VN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vi-VN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ót,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49" name="Rectangle 48"/>
          <p:cNvSpPr/>
          <p:nvPr/>
        </p:nvSpPr>
        <p:spPr>
          <a:xfrm>
            <a:off x="442119" y="4377722"/>
            <a:ext cx="213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vi-VN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ơm </a:t>
            </a:r>
            <a:r>
              <a:rPr lang="vi-VN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vi-VN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ớm.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622405" y="3810000"/>
            <a:ext cx="1005971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spcAft>
                <a:spcPts val="0"/>
              </a:spcAft>
            </a:pPr>
            <a:r>
              <a:rPr lang="vi-VN" sz="3600" b="1" dirty="0">
                <a:solidFill>
                  <a:srgbClr val="0000FF"/>
                </a:solidFill>
                <a:latin typeface="Times New Roman"/>
                <a:ea typeface="Times New Roman"/>
              </a:rPr>
              <a:t>- Tính rất hiền, nói rất to,</a:t>
            </a:r>
            <a:r>
              <a:rPr lang="vi-VN" sz="3600" b="1" i="1" dirty="0">
                <a:solidFill>
                  <a:srgbClr val="0000FF"/>
                </a:solidFill>
                <a:latin typeface="Times New Roman"/>
                <a:ea typeface="Times New Roman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/>
                <a:ea typeface="Times New Roman"/>
              </a:rPr>
              <a:t>ngủ</a:t>
            </a:r>
            <a:r>
              <a:rPr lang="en-US" sz="3600" b="1" dirty="0">
                <a:solidFill>
                  <a:srgbClr val="0000FF"/>
                </a:solidFill>
                <a:latin typeface="Times New Roman"/>
                <a:ea typeface="Times New Roman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/>
                <a:ea typeface="Times New Roman"/>
              </a:rPr>
              <a:t>rất</a:t>
            </a:r>
            <a:r>
              <a:rPr lang="en-US" sz="3600" b="1" dirty="0">
                <a:solidFill>
                  <a:srgbClr val="0000FF"/>
                </a:solidFill>
                <a:latin typeface="Times New Roman"/>
                <a:ea typeface="Times New Roman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/>
                <a:ea typeface="Times New Roman"/>
              </a:rPr>
              <a:t>nhanh</a:t>
            </a:r>
            <a:r>
              <a:rPr lang="en-US" sz="3600" b="1" dirty="0">
                <a:solidFill>
                  <a:srgbClr val="0000FF"/>
                </a:solidFill>
                <a:latin typeface="Times New Roman"/>
                <a:ea typeface="Times New Roman"/>
              </a:rPr>
              <a:t>, </a:t>
            </a:r>
            <a:r>
              <a:rPr lang="en-US" sz="3600" b="1" dirty="0" err="1">
                <a:solidFill>
                  <a:srgbClr val="0000FF"/>
                </a:solidFill>
                <a:latin typeface="Times New Roman"/>
                <a:ea typeface="Times New Roman"/>
              </a:rPr>
              <a:t>ghét</a:t>
            </a:r>
            <a:r>
              <a:rPr lang="en-US" sz="3600" b="1" dirty="0">
                <a:solidFill>
                  <a:srgbClr val="0000FF"/>
                </a:solidFill>
                <a:latin typeface="Times New Roman"/>
                <a:ea typeface="Times New Roman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/>
                <a:ea typeface="Times New Roman"/>
              </a:rPr>
              <a:t>nói</a:t>
            </a:r>
            <a:r>
              <a:rPr lang="en-US" sz="3600" b="1" dirty="0">
                <a:solidFill>
                  <a:srgbClr val="0000FF"/>
                </a:solidFill>
                <a:latin typeface="Times New Roman"/>
                <a:ea typeface="Times New Roman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/>
                <a:ea typeface="Times New Roman"/>
              </a:rPr>
              <a:t>dối</a:t>
            </a:r>
            <a:r>
              <a:rPr lang="en-US" sz="3600" b="1" dirty="0">
                <a:solidFill>
                  <a:srgbClr val="0000FF"/>
                </a:solidFill>
                <a:latin typeface="Times New Roman"/>
                <a:ea typeface="Times New Roman"/>
              </a:rPr>
              <a:t>, </a:t>
            </a:r>
            <a:r>
              <a:rPr lang="en-US" sz="3600" b="1" dirty="0" err="1">
                <a:solidFill>
                  <a:srgbClr val="0000FF"/>
                </a:solidFill>
                <a:latin typeface="Times New Roman"/>
                <a:ea typeface="Times New Roman"/>
              </a:rPr>
              <a:t>nấu</a:t>
            </a:r>
            <a:r>
              <a:rPr lang="en-US" sz="3600" b="1" dirty="0">
                <a:solidFill>
                  <a:srgbClr val="0000FF"/>
                </a:solidFill>
                <a:latin typeface="Times New Roman"/>
                <a:ea typeface="Times New Roman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/>
                <a:ea typeface="Times New Roman"/>
              </a:rPr>
              <a:t>ăn</a:t>
            </a:r>
            <a:r>
              <a:rPr lang="en-US" sz="3600" b="1" dirty="0">
                <a:solidFill>
                  <a:srgbClr val="0000FF"/>
                </a:solidFill>
                <a:latin typeface="Times New Roman"/>
                <a:ea typeface="Times New Roman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/>
                <a:ea typeface="Times New Roman"/>
              </a:rPr>
              <a:t>không</a:t>
            </a:r>
            <a:r>
              <a:rPr lang="en-US" sz="3600" b="1" dirty="0">
                <a:solidFill>
                  <a:srgbClr val="0000FF"/>
                </a:solidFill>
                <a:latin typeface="Times New Roman"/>
                <a:ea typeface="Times New Roman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/>
                <a:ea typeface="Times New Roman"/>
              </a:rPr>
              <a:t>ngon</a:t>
            </a:r>
            <a:r>
              <a:rPr lang="en-US" sz="3600" b="1" dirty="0">
                <a:solidFill>
                  <a:srgbClr val="0000FF"/>
                </a:solidFill>
                <a:latin typeface="Times New Roman"/>
                <a:ea typeface="Times New Roman"/>
              </a:rPr>
              <a:t>, </a:t>
            </a:r>
            <a:r>
              <a:rPr lang="en-US" sz="3600" b="1" dirty="0" err="1">
                <a:solidFill>
                  <a:srgbClr val="0000FF"/>
                </a:solidFill>
                <a:latin typeface="Times New Roman"/>
                <a:ea typeface="Times New Roman"/>
              </a:rPr>
              <a:t>yêu</a:t>
            </a:r>
            <a:r>
              <a:rPr lang="en-US" sz="3600" b="1" dirty="0">
                <a:solidFill>
                  <a:srgbClr val="0000FF"/>
                </a:solidFill>
                <a:latin typeface="Times New Roman"/>
                <a:ea typeface="Times New Roman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/>
                <a:ea typeface="Times New Roman"/>
              </a:rPr>
              <a:t>mẹ</a:t>
            </a:r>
            <a:r>
              <a:rPr lang="vi-VN" sz="3600" b="1" dirty="0">
                <a:solidFill>
                  <a:srgbClr val="0000FF"/>
                </a:solidFill>
                <a:latin typeface="Times New Roman"/>
                <a:ea typeface="Times New Roman"/>
              </a:rPr>
              <a:t>.</a:t>
            </a:r>
            <a:endParaRPr lang="en-US" sz="3200" b="1" dirty="0">
              <a:solidFill>
                <a:srgbClr val="0000FF"/>
              </a:solidFill>
              <a:effectLst/>
              <a:latin typeface="Times New Roman"/>
              <a:ea typeface="Times New Roman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642284" y="5197185"/>
            <a:ext cx="1023381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3600" b="1" dirty="0" err="1">
                <a:solidFill>
                  <a:srgbClr val="FF0000"/>
                </a:solidFill>
                <a:latin typeface="Times New Roman"/>
                <a:ea typeface="Times New Roman"/>
              </a:rPr>
              <a:t>Từ</a:t>
            </a:r>
            <a:r>
              <a:rPr lang="en-US" sz="3600" b="1" dirty="0">
                <a:solidFill>
                  <a:srgbClr val="FF0000"/>
                </a:solidFill>
                <a:latin typeface="Times New Roman"/>
                <a:ea typeface="Times New Roman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/>
                <a:ea typeface="Times New Roman"/>
              </a:rPr>
              <a:t>nào</a:t>
            </a:r>
            <a:r>
              <a:rPr lang="en-US" sz="3600" b="1" dirty="0">
                <a:solidFill>
                  <a:srgbClr val="FF0000"/>
                </a:solidFill>
                <a:latin typeface="Times New Roman"/>
                <a:ea typeface="Times New Roman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/>
                <a:ea typeface="Times New Roman"/>
              </a:rPr>
              <a:t>dưới</a:t>
            </a:r>
            <a:r>
              <a:rPr lang="en-US" sz="3600" b="1" dirty="0">
                <a:solidFill>
                  <a:srgbClr val="FF0000"/>
                </a:solidFill>
                <a:latin typeface="Times New Roman"/>
                <a:ea typeface="Times New Roman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/>
                <a:ea typeface="Times New Roman"/>
              </a:rPr>
              <a:t>đây</a:t>
            </a:r>
            <a:r>
              <a:rPr lang="en-US" sz="3600" b="1" dirty="0">
                <a:solidFill>
                  <a:srgbClr val="FF0000"/>
                </a:solidFill>
                <a:latin typeface="Times New Roman"/>
                <a:ea typeface="Times New Roman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/>
                <a:ea typeface="Times New Roman"/>
              </a:rPr>
              <a:t>thể</a:t>
            </a:r>
            <a:r>
              <a:rPr lang="en-US" sz="3600" b="1" dirty="0">
                <a:solidFill>
                  <a:srgbClr val="FF0000"/>
                </a:solidFill>
                <a:latin typeface="Times New Roman"/>
                <a:ea typeface="Times New Roman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/>
                <a:ea typeface="Times New Roman"/>
              </a:rPr>
              <a:t>hiện</a:t>
            </a:r>
            <a:r>
              <a:rPr lang="en-US" sz="3600" b="1" dirty="0">
                <a:solidFill>
                  <a:srgbClr val="FF0000"/>
                </a:solidFill>
                <a:latin typeface="Times New Roman"/>
                <a:ea typeface="Times New Roman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/>
                <a:ea typeface="Times New Roman"/>
              </a:rPr>
              <a:t>cảm</a:t>
            </a:r>
            <a:r>
              <a:rPr lang="en-US" sz="3600" b="1" dirty="0">
                <a:solidFill>
                  <a:srgbClr val="FF0000"/>
                </a:solidFill>
                <a:latin typeface="Times New Roman"/>
                <a:ea typeface="Times New Roman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/>
                <a:ea typeface="Times New Roman"/>
              </a:rPr>
              <a:t>xúc</a:t>
            </a:r>
            <a:r>
              <a:rPr lang="en-US" sz="3600" b="1" dirty="0">
                <a:solidFill>
                  <a:srgbClr val="FF0000"/>
                </a:solidFill>
                <a:latin typeface="Times New Roman"/>
                <a:ea typeface="Times New Roman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/>
                <a:ea typeface="Times New Roman"/>
              </a:rPr>
              <a:t>của</a:t>
            </a:r>
            <a:r>
              <a:rPr lang="en-US" sz="3600" b="1" dirty="0">
                <a:solidFill>
                  <a:srgbClr val="FF0000"/>
                </a:solidFill>
                <a:latin typeface="Times New Roman"/>
                <a:ea typeface="Times New Roman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/>
                <a:ea typeface="Times New Roman"/>
              </a:rPr>
              <a:t>bố</a:t>
            </a:r>
            <a:r>
              <a:rPr lang="en-US" sz="3600" b="1" dirty="0">
                <a:solidFill>
                  <a:srgbClr val="FF0000"/>
                </a:solidFill>
                <a:latin typeface="Times New Roman"/>
                <a:ea typeface="Times New Roman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/>
                <a:ea typeface="Times New Roman"/>
              </a:rPr>
              <a:t>khi</a:t>
            </a:r>
            <a:r>
              <a:rPr lang="en-US" sz="3600" b="1" dirty="0">
                <a:solidFill>
                  <a:srgbClr val="FF0000"/>
                </a:solidFill>
                <a:latin typeface="Times New Roman"/>
                <a:ea typeface="Times New Roman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/>
                <a:ea typeface="Times New Roman"/>
              </a:rPr>
              <a:t>nhận</a:t>
            </a:r>
            <a:r>
              <a:rPr lang="en-US" sz="3600" b="1" dirty="0">
                <a:solidFill>
                  <a:srgbClr val="FF0000"/>
                </a:solidFill>
                <a:latin typeface="Times New Roman"/>
                <a:ea typeface="Times New Roman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/>
                <a:ea typeface="Times New Roman"/>
              </a:rPr>
              <a:t>quà</a:t>
            </a:r>
            <a:r>
              <a:rPr lang="en-US" sz="3600" b="1" dirty="0">
                <a:solidFill>
                  <a:srgbClr val="FF0000"/>
                </a:solidFill>
                <a:latin typeface="Times New Roman"/>
                <a:ea typeface="Times New Roman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/>
                <a:ea typeface="Times New Roman"/>
              </a:rPr>
              <a:t>của</a:t>
            </a:r>
            <a:r>
              <a:rPr lang="en-US" sz="3600" b="1" dirty="0">
                <a:solidFill>
                  <a:srgbClr val="FF0000"/>
                </a:solidFill>
                <a:latin typeface="Times New Roman"/>
                <a:ea typeface="Times New Roman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/>
                <a:ea typeface="Times New Roman"/>
              </a:rPr>
              <a:t>hai</a:t>
            </a:r>
            <a:r>
              <a:rPr lang="en-US" sz="3600" b="1" dirty="0">
                <a:solidFill>
                  <a:srgbClr val="FF0000"/>
                </a:solidFill>
                <a:latin typeface="Times New Roman"/>
                <a:ea typeface="Times New Roman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/>
                <a:ea typeface="Times New Roman"/>
              </a:rPr>
              <a:t>chị</a:t>
            </a:r>
            <a:r>
              <a:rPr lang="en-US" sz="3600" b="1" dirty="0">
                <a:solidFill>
                  <a:srgbClr val="FF0000"/>
                </a:solidFill>
                <a:latin typeface="Times New Roman"/>
                <a:ea typeface="Times New Roman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/>
                <a:ea typeface="Times New Roman"/>
              </a:rPr>
              <a:t>em</a:t>
            </a:r>
            <a:r>
              <a:rPr lang="en-US" sz="3600" b="1" dirty="0">
                <a:solidFill>
                  <a:srgbClr val="FF0000"/>
                </a:solidFill>
                <a:latin typeface="Times New Roman"/>
                <a:ea typeface="Times New Roman"/>
              </a:rPr>
              <a:t>?</a:t>
            </a:r>
            <a:endParaRPr lang="en-US" sz="3200" b="1" dirty="0">
              <a:solidFill>
                <a:srgbClr val="FF0000"/>
              </a:solidFill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en-US" sz="3600" b="1" i="1" dirty="0" err="1">
                <a:solidFill>
                  <a:srgbClr val="FF0000"/>
                </a:solidFill>
                <a:latin typeface="Times New Roman"/>
                <a:ea typeface="Times New Roman"/>
              </a:rPr>
              <a:t>a.băn</a:t>
            </a:r>
            <a:r>
              <a:rPr lang="en-US" sz="3600" b="1" i="1" dirty="0">
                <a:solidFill>
                  <a:srgbClr val="FF0000"/>
                </a:solidFill>
                <a:latin typeface="Times New Roman"/>
                <a:ea typeface="Times New Roman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/>
                <a:ea typeface="Times New Roman"/>
              </a:rPr>
              <a:t>khoăn</a:t>
            </a:r>
            <a:r>
              <a:rPr lang="en-US" sz="3600" b="1" i="1" dirty="0">
                <a:solidFill>
                  <a:srgbClr val="FF0000"/>
                </a:solidFill>
                <a:latin typeface="Times New Roman"/>
                <a:ea typeface="Times New Roman"/>
              </a:rPr>
              <a:t>            b. </a:t>
            </a:r>
            <a:r>
              <a:rPr lang="en-US" sz="3600" b="1" i="1" dirty="0" err="1">
                <a:solidFill>
                  <a:srgbClr val="FF0000"/>
                </a:solidFill>
                <a:latin typeface="Times New Roman"/>
                <a:ea typeface="Times New Roman"/>
              </a:rPr>
              <a:t>đăm</a:t>
            </a:r>
            <a:r>
              <a:rPr lang="en-US" sz="3600" b="1" i="1" dirty="0">
                <a:solidFill>
                  <a:srgbClr val="FF0000"/>
                </a:solidFill>
                <a:latin typeface="Times New Roman"/>
                <a:ea typeface="Times New Roman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/>
                <a:ea typeface="Times New Roman"/>
              </a:rPr>
              <a:t>chiêu</a:t>
            </a:r>
            <a:endParaRPr lang="en-US" sz="3200" b="1" dirty="0">
              <a:solidFill>
                <a:srgbClr val="FF0000"/>
              </a:solidFill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en-US" sz="3600" b="1" i="1" dirty="0">
                <a:solidFill>
                  <a:srgbClr val="FF0000"/>
                </a:solidFill>
                <a:latin typeface="Times New Roman"/>
                <a:ea typeface="Times New Roman"/>
              </a:rPr>
              <a:t>c. </a:t>
            </a:r>
            <a:r>
              <a:rPr lang="en-US" sz="3600" b="1" i="1" dirty="0" err="1">
                <a:solidFill>
                  <a:srgbClr val="FF0000"/>
                </a:solidFill>
                <a:latin typeface="Times New Roman"/>
                <a:ea typeface="Times New Roman"/>
              </a:rPr>
              <a:t>hồi</a:t>
            </a:r>
            <a:r>
              <a:rPr lang="en-US" sz="3600" b="1" i="1" dirty="0">
                <a:solidFill>
                  <a:srgbClr val="FF0000"/>
                </a:solidFill>
                <a:latin typeface="Times New Roman"/>
                <a:ea typeface="Times New Roman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/>
                <a:ea typeface="Times New Roman"/>
              </a:rPr>
              <a:t>hộp</a:t>
            </a:r>
            <a:r>
              <a:rPr lang="en-US" sz="3600" b="1" i="1" dirty="0">
                <a:solidFill>
                  <a:srgbClr val="FF0000"/>
                </a:solidFill>
                <a:latin typeface="Times New Roman"/>
                <a:ea typeface="Times New Roman"/>
              </a:rPr>
              <a:t>               d. </a:t>
            </a:r>
            <a:r>
              <a:rPr lang="en-US" sz="3600" b="1" i="1" dirty="0" err="1">
                <a:solidFill>
                  <a:srgbClr val="FF0000"/>
                </a:solidFill>
                <a:latin typeface="Times New Roman"/>
                <a:ea typeface="Times New Roman"/>
              </a:rPr>
              <a:t>ngạc</a:t>
            </a:r>
            <a:r>
              <a:rPr lang="en-US" sz="3600" b="1" i="1" dirty="0">
                <a:solidFill>
                  <a:srgbClr val="FF0000"/>
                </a:solidFill>
                <a:latin typeface="Times New Roman"/>
                <a:ea typeface="Times New Roman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/>
                <a:ea typeface="Times New Roman"/>
              </a:rPr>
              <a:t>nhiên</a:t>
            </a:r>
            <a:endParaRPr lang="en-US" sz="3200" b="1" dirty="0">
              <a:solidFill>
                <a:srgbClr val="FF0000"/>
              </a:solidFill>
              <a:effectLst/>
              <a:latin typeface="Times New Roman"/>
              <a:ea typeface="Times New Roman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5676901" y="7725518"/>
            <a:ext cx="102338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nl-NL" sz="36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600" b="1" i="1" dirty="0">
                <a:solidFill>
                  <a:srgbClr val="3333FF"/>
                </a:solidFill>
                <a:latin typeface="Times New Roman"/>
                <a:ea typeface="Times New Roman"/>
              </a:rPr>
              <a:t>d. </a:t>
            </a:r>
            <a:r>
              <a:rPr lang="en-US" sz="3600" b="1" i="1" dirty="0" err="1">
                <a:solidFill>
                  <a:srgbClr val="3333FF"/>
                </a:solidFill>
                <a:latin typeface="Times New Roman"/>
                <a:ea typeface="Times New Roman"/>
              </a:rPr>
              <a:t>ngạc</a:t>
            </a:r>
            <a:r>
              <a:rPr lang="en-US" sz="3600" b="1" i="1" dirty="0">
                <a:solidFill>
                  <a:srgbClr val="3333FF"/>
                </a:solidFill>
                <a:latin typeface="Times New Roman"/>
                <a:ea typeface="Times New Roman"/>
              </a:rPr>
              <a:t> </a:t>
            </a:r>
            <a:r>
              <a:rPr lang="en-US" sz="3600" b="1" i="1" dirty="0" err="1">
                <a:solidFill>
                  <a:srgbClr val="3333FF"/>
                </a:solidFill>
                <a:latin typeface="Times New Roman"/>
                <a:ea typeface="Times New Roman"/>
              </a:rPr>
              <a:t>nhiên</a:t>
            </a:r>
            <a:endParaRPr lang="en-US" sz="3600" b="1" dirty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3106164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12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traight Connector 25"/>
          <p:cNvCxnSpPr/>
          <p:nvPr/>
        </p:nvCxnSpPr>
        <p:spPr>
          <a:xfrm>
            <a:off x="5448300" y="2667000"/>
            <a:ext cx="0" cy="5029200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27" name="Group 26"/>
          <p:cNvGrpSpPr/>
          <p:nvPr/>
        </p:nvGrpSpPr>
        <p:grpSpPr>
          <a:xfrm>
            <a:off x="1718225" y="1891336"/>
            <a:ext cx="2319747" cy="699983"/>
            <a:chOff x="1259767" y="1442589"/>
            <a:chExt cx="2319747" cy="699983"/>
          </a:xfrm>
        </p:grpSpPr>
        <p:sp>
          <p:nvSpPr>
            <p:cNvPr id="28" name="Rectangle 27"/>
            <p:cNvSpPr/>
            <p:nvPr/>
          </p:nvSpPr>
          <p:spPr>
            <a:xfrm>
              <a:off x="1259767" y="1442589"/>
              <a:ext cx="2319747" cy="654607"/>
            </a:xfrm>
            <a:prstGeom prst="rect">
              <a:avLst/>
            </a:prstGeom>
            <a:noFill/>
          </p:spPr>
          <p:txBody>
            <a:bodyPr wrap="none" lIns="69156" tIns="34578" rIns="69156" bIns="34578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3800" b="1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Luyện đọc</a:t>
              </a:r>
            </a:p>
          </p:txBody>
        </p:sp>
        <p:cxnSp>
          <p:nvCxnSpPr>
            <p:cNvPr id="29" name="Straight Connector 28"/>
            <p:cNvCxnSpPr/>
            <p:nvPr/>
          </p:nvCxnSpPr>
          <p:spPr>
            <a:xfrm>
              <a:off x="1338517" y="2142572"/>
              <a:ext cx="220980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8753147" y="1907107"/>
            <a:ext cx="2877445" cy="685384"/>
            <a:chOff x="1024127" y="1442589"/>
            <a:chExt cx="2877445" cy="685384"/>
          </a:xfrm>
        </p:grpSpPr>
        <p:sp>
          <p:nvSpPr>
            <p:cNvPr id="31" name="Rectangle 30"/>
            <p:cNvSpPr/>
            <p:nvPr/>
          </p:nvSpPr>
          <p:spPr>
            <a:xfrm>
              <a:off x="1024127" y="1442589"/>
              <a:ext cx="2791030" cy="654607"/>
            </a:xfrm>
            <a:prstGeom prst="rect">
              <a:avLst/>
            </a:prstGeom>
            <a:noFill/>
          </p:spPr>
          <p:txBody>
            <a:bodyPr wrap="none" lIns="69156" tIns="34578" rIns="69156" bIns="34578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3800" b="1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Tìm hiểu bài</a:t>
              </a:r>
            </a:p>
          </p:txBody>
        </p:sp>
        <p:cxnSp>
          <p:nvCxnSpPr>
            <p:cNvPr id="32" name="Straight Connector 31"/>
            <p:cNvCxnSpPr/>
            <p:nvPr/>
          </p:nvCxnSpPr>
          <p:spPr>
            <a:xfrm>
              <a:off x="1095099" y="2127973"/>
              <a:ext cx="2806473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2" name="Rectangle 41"/>
          <p:cNvSpPr/>
          <p:nvPr/>
        </p:nvSpPr>
        <p:spPr>
          <a:xfrm>
            <a:off x="5600701" y="2743200"/>
            <a:ext cx="1023381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sz="3600" b="1" dirty="0" err="1">
                <a:solidFill>
                  <a:srgbClr val="FF0000"/>
                </a:solidFill>
                <a:latin typeface="Times New Roman"/>
                <a:ea typeface="Times New Roman"/>
              </a:rPr>
              <a:t>Vì</a:t>
            </a:r>
            <a:r>
              <a:rPr lang="en-US" sz="3600" b="1" dirty="0">
                <a:solidFill>
                  <a:srgbClr val="FF0000"/>
                </a:solidFill>
                <a:latin typeface="Times New Roman"/>
                <a:ea typeface="Times New Roman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/>
                <a:ea typeface="Times New Roman"/>
              </a:rPr>
              <a:t>sao</a:t>
            </a:r>
            <a:r>
              <a:rPr lang="en-US" sz="3600" b="1" dirty="0">
                <a:solidFill>
                  <a:srgbClr val="FF0000"/>
                </a:solidFill>
                <a:latin typeface="Times New Roman"/>
                <a:ea typeface="Times New Roman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/>
                <a:ea typeface="Times New Roman"/>
              </a:rPr>
              <a:t>bố</a:t>
            </a:r>
            <a:r>
              <a:rPr lang="en-US" sz="3600" b="1" dirty="0">
                <a:solidFill>
                  <a:srgbClr val="FF0000"/>
                </a:solidFill>
                <a:latin typeface="Times New Roman"/>
                <a:ea typeface="Times New Roman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/>
                <a:ea typeface="Times New Roman"/>
              </a:rPr>
              <a:t>rất</a:t>
            </a:r>
            <a:r>
              <a:rPr lang="en-US" sz="3600" b="1" dirty="0">
                <a:solidFill>
                  <a:srgbClr val="FF0000"/>
                </a:solidFill>
                <a:latin typeface="Times New Roman"/>
                <a:ea typeface="Times New Roman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/>
                <a:ea typeface="Times New Roman"/>
              </a:rPr>
              <a:t>vui</a:t>
            </a:r>
            <a:r>
              <a:rPr lang="en-US" sz="3600" b="1" dirty="0">
                <a:solidFill>
                  <a:srgbClr val="FF0000"/>
                </a:solidFill>
                <a:latin typeface="Times New Roman"/>
                <a:ea typeface="Times New Roman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/>
                <a:ea typeface="Times New Roman"/>
              </a:rPr>
              <a:t>khi</a:t>
            </a:r>
            <a:r>
              <a:rPr lang="en-US" sz="3600" b="1" dirty="0">
                <a:solidFill>
                  <a:srgbClr val="FF0000"/>
                </a:solidFill>
                <a:latin typeface="Times New Roman"/>
                <a:ea typeface="Times New Roman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/>
                <a:ea typeface="Times New Roman"/>
              </a:rPr>
              <a:t>nhận</a:t>
            </a:r>
            <a:r>
              <a:rPr lang="en-US" sz="3600" b="1" dirty="0">
                <a:solidFill>
                  <a:srgbClr val="FF0000"/>
                </a:solidFill>
                <a:latin typeface="Times New Roman"/>
                <a:ea typeface="Times New Roman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/>
                <a:ea typeface="Times New Roman"/>
              </a:rPr>
              <a:t>quà</a:t>
            </a:r>
            <a:r>
              <a:rPr lang="en-US" sz="3600" b="1" dirty="0">
                <a:solidFill>
                  <a:srgbClr val="FF0000"/>
                </a:solidFill>
                <a:latin typeface="Times New Roman"/>
                <a:ea typeface="Times New Roman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/>
                <a:ea typeface="Times New Roman"/>
              </a:rPr>
              <a:t>mà</a:t>
            </a:r>
            <a:r>
              <a:rPr lang="en-US" sz="3600" b="1" dirty="0">
                <a:solidFill>
                  <a:srgbClr val="FF0000"/>
                </a:solidFill>
                <a:latin typeface="Times New Roman"/>
                <a:ea typeface="Times New Roman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/>
                <a:ea typeface="Times New Roman"/>
              </a:rPr>
              <a:t>người</a:t>
            </a:r>
            <a:r>
              <a:rPr lang="en-US" sz="3600" b="1" dirty="0">
                <a:solidFill>
                  <a:srgbClr val="FF0000"/>
                </a:solidFill>
                <a:latin typeface="Times New Roman"/>
                <a:ea typeface="Times New Roman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/>
                <a:ea typeface="Times New Roman"/>
              </a:rPr>
              <a:t>chị</a:t>
            </a:r>
            <a:r>
              <a:rPr lang="en-US" sz="3600" b="1" dirty="0">
                <a:solidFill>
                  <a:srgbClr val="FF0000"/>
                </a:solidFill>
                <a:latin typeface="Times New Roman"/>
                <a:ea typeface="Times New Roman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/>
                <a:ea typeface="Times New Roman"/>
              </a:rPr>
              <a:t>lại</a:t>
            </a:r>
            <a:r>
              <a:rPr lang="en-US" sz="3600" b="1" dirty="0">
                <a:solidFill>
                  <a:srgbClr val="FF0000"/>
                </a:solidFill>
                <a:latin typeface="Times New Roman"/>
                <a:ea typeface="Times New Roman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/>
                <a:ea typeface="Times New Roman"/>
              </a:rPr>
              <a:t>rơm</a:t>
            </a:r>
            <a:r>
              <a:rPr lang="en-US" sz="3600" b="1" dirty="0">
                <a:solidFill>
                  <a:srgbClr val="FF0000"/>
                </a:solidFill>
                <a:latin typeface="Times New Roman"/>
                <a:ea typeface="Times New Roman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/>
                <a:ea typeface="Times New Roman"/>
              </a:rPr>
              <a:t>rớm</a:t>
            </a:r>
            <a:r>
              <a:rPr lang="en-US" sz="3600" b="1" dirty="0">
                <a:solidFill>
                  <a:srgbClr val="FF0000"/>
                </a:solidFill>
                <a:latin typeface="Times New Roman"/>
                <a:ea typeface="Times New Roman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/>
                <a:ea typeface="Times New Roman"/>
              </a:rPr>
              <a:t>nước</a:t>
            </a:r>
            <a:r>
              <a:rPr lang="en-US" sz="3600" b="1" dirty="0">
                <a:solidFill>
                  <a:srgbClr val="FF0000"/>
                </a:solidFill>
                <a:latin typeface="Times New Roman"/>
                <a:ea typeface="Times New Roman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/>
                <a:ea typeface="Times New Roman"/>
              </a:rPr>
              <a:t>mắt</a:t>
            </a:r>
            <a:r>
              <a:rPr lang="en-US" sz="3600" b="1" dirty="0">
                <a:solidFill>
                  <a:srgbClr val="FF0000"/>
                </a:solidFill>
                <a:latin typeface="Times New Roman"/>
                <a:ea typeface="Times New Roman"/>
              </a:rPr>
              <a:t>? </a:t>
            </a:r>
            <a:endParaRPr lang="en-US" sz="3200" b="1" dirty="0">
              <a:solidFill>
                <a:srgbClr val="FF0000"/>
              </a:solidFill>
              <a:effectLst/>
              <a:latin typeface="Times New Roman"/>
              <a:ea typeface="Times New Roman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581784" y="2895600"/>
            <a:ext cx="147323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vi-VN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hì h</a:t>
            </a:r>
            <a:r>
              <a:rPr lang="vi-VN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ụi</a:t>
            </a:r>
            <a:r>
              <a:rPr lang="vi-VN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endParaRPr lang="en-US" sz="3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442119" y="5715000"/>
            <a:ext cx="500618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vi-VN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Hai chị em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hồi hộp nhìn bố.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vi-VN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vi-VN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Bố ngạc nhiên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vi-VN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mở quà </a:t>
            </a:r>
            <a:r>
              <a:rPr lang="vi-VN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vi-VN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đọc chăm chú. </a:t>
            </a:r>
            <a:r>
              <a:rPr lang="vi-VN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//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2055019" y="2917091"/>
            <a:ext cx="31877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vi-VN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vi-VN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vi-VN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kh</a:t>
            </a:r>
            <a:r>
              <a:rPr lang="vi-VN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oăn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302419" y="3624977"/>
            <a:ext cx="28829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vi-VN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</a:t>
            </a:r>
            <a:r>
              <a:rPr lang="vi-VN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ạc</a:t>
            </a:r>
            <a:r>
              <a:rPr lang="vi-VN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nhiên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2827465" y="3625335"/>
            <a:ext cx="226298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vi-VN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vi-VN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ắn</a:t>
            </a:r>
            <a:r>
              <a:rPr lang="vi-VN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vi-VN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ót,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49" name="Rectangle 48"/>
          <p:cNvSpPr/>
          <p:nvPr/>
        </p:nvSpPr>
        <p:spPr>
          <a:xfrm>
            <a:off x="442119" y="4377722"/>
            <a:ext cx="238534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vi-VN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vi-VN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ơm </a:t>
            </a:r>
            <a:r>
              <a:rPr lang="vi-VN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vi-VN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ớm.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776119" y="4133165"/>
            <a:ext cx="1005839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nl-NL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vi-VN" sz="3600" b="1" dirty="0">
                <a:solidFill>
                  <a:srgbClr val="3333FF"/>
                </a:solidFill>
                <a:latin typeface="Times New Roman"/>
                <a:ea typeface="Times New Roman"/>
              </a:rPr>
              <a:t>- </a:t>
            </a:r>
            <a:r>
              <a:rPr lang="en-US" sz="3600" b="1" dirty="0" err="1">
                <a:solidFill>
                  <a:srgbClr val="3333FF"/>
                </a:solidFill>
                <a:latin typeface="Times New Roman"/>
                <a:ea typeface="Times New Roman"/>
              </a:rPr>
              <a:t>Hai</a:t>
            </a:r>
            <a:r>
              <a:rPr lang="en-US" sz="3600" b="1" dirty="0">
                <a:solidFill>
                  <a:srgbClr val="3333FF"/>
                </a:solidFill>
                <a:latin typeface="Times New Roman"/>
                <a:ea typeface="Times New Roman"/>
              </a:rPr>
              <a:t> </a:t>
            </a:r>
            <a:r>
              <a:rPr lang="en-US" sz="3600" b="1" dirty="0" err="1">
                <a:solidFill>
                  <a:srgbClr val="3333FF"/>
                </a:solidFill>
                <a:latin typeface="Times New Roman"/>
                <a:ea typeface="Times New Roman"/>
              </a:rPr>
              <a:t>chị</a:t>
            </a:r>
            <a:r>
              <a:rPr lang="en-US" sz="3600" b="1" dirty="0">
                <a:solidFill>
                  <a:srgbClr val="3333FF"/>
                </a:solidFill>
                <a:latin typeface="Times New Roman"/>
                <a:ea typeface="Times New Roman"/>
              </a:rPr>
              <a:t> </a:t>
            </a:r>
            <a:r>
              <a:rPr lang="en-US" sz="3600" b="1" dirty="0" err="1">
                <a:solidFill>
                  <a:srgbClr val="3333FF"/>
                </a:solidFill>
                <a:latin typeface="Times New Roman"/>
                <a:ea typeface="Times New Roman"/>
              </a:rPr>
              <a:t>em</a:t>
            </a:r>
            <a:r>
              <a:rPr lang="en-US" sz="3600" b="1" dirty="0">
                <a:solidFill>
                  <a:srgbClr val="3333FF"/>
                </a:solidFill>
                <a:latin typeface="Times New Roman"/>
                <a:ea typeface="Times New Roman"/>
              </a:rPr>
              <a:t> </a:t>
            </a:r>
            <a:r>
              <a:rPr lang="en-US" sz="3600" b="1" dirty="0" err="1">
                <a:solidFill>
                  <a:srgbClr val="3333FF"/>
                </a:solidFill>
                <a:latin typeface="Times New Roman"/>
                <a:ea typeface="Times New Roman"/>
              </a:rPr>
              <a:t>muốn</a:t>
            </a:r>
            <a:r>
              <a:rPr lang="en-US" sz="3600" b="1" dirty="0">
                <a:solidFill>
                  <a:srgbClr val="3333FF"/>
                </a:solidFill>
                <a:latin typeface="Times New Roman"/>
                <a:ea typeface="Times New Roman"/>
              </a:rPr>
              <a:t> </a:t>
            </a:r>
            <a:r>
              <a:rPr lang="en-US" sz="3600" b="1" dirty="0" err="1">
                <a:solidFill>
                  <a:srgbClr val="3333FF"/>
                </a:solidFill>
                <a:latin typeface="Times New Roman"/>
                <a:ea typeface="Times New Roman"/>
              </a:rPr>
              <a:t>xóa</a:t>
            </a:r>
            <a:r>
              <a:rPr lang="en-US" sz="3600" b="1" dirty="0">
                <a:solidFill>
                  <a:srgbClr val="3333FF"/>
                </a:solidFill>
                <a:latin typeface="Times New Roman"/>
                <a:ea typeface="Times New Roman"/>
              </a:rPr>
              <a:t> </a:t>
            </a:r>
            <a:r>
              <a:rPr lang="en-US" sz="3600" b="1" dirty="0" err="1">
                <a:solidFill>
                  <a:srgbClr val="3333FF"/>
                </a:solidFill>
                <a:latin typeface="Times New Roman"/>
                <a:ea typeface="Times New Roman"/>
              </a:rPr>
              <a:t>dòng</a:t>
            </a:r>
            <a:r>
              <a:rPr lang="en-US" sz="3600" b="1" dirty="0">
                <a:solidFill>
                  <a:srgbClr val="3333FF"/>
                </a:solidFill>
                <a:latin typeface="Times New Roman"/>
                <a:ea typeface="Times New Roman"/>
              </a:rPr>
              <a:t> </a:t>
            </a:r>
            <a:r>
              <a:rPr lang="en-US" sz="3600" b="1" dirty="0" err="1">
                <a:solidFill>
                  <a:srgbClr val="3333FF"/>
                </a:solidFill>
                <a:latin typeface="Times New Roman"/>
                <a:ea typeface="Times New Roman"/>
              </a:rPr>
              <a:t>Bố</a:t>
            </a:r>
            <a:r>
              <a:rPr lang="en-US" sz="3600" b="1" dirty="0">
                <a:solidFill>
                  <a:srgbClr val="3333FF"/>
                </a:solidFill>
                <a:latin typeface="Times New Roman"/>
                <a:ea typeface="Times New Roman"/>
              </a:rPr>
              <a:t> </a:t>
            </a:r>
            <a:r>
              <a:rPr lang="en-US" sz="3600" b="1" dirty="0" err="1">
                <a:solidFill>
                  <a:srgbClr val="3333FF"/>
                </a:solidFill>
                <a:latin typeface="Times New Roman"/>
                <a:ea typeface="Times New Roman"/>
              </a:rPr>
              <a:t>nấu</a:t>
            </a:r>
            <a:r>
              <a:rPr lang="en-US" sz="3600" b="1" dirty="0">
                <a:solidFill>
                  <a:srgbClr val="3333FF"/>
                </a:solidFill>
                <a:latin typeface="Times New Roman"/>
                <a:ea typeface="Times New Roman"/>
              </a:rPr>
              <a:t> </a:t>
            </a:r>
            <a:r>
              <a:rPr lang="en-US" sz="3600" b="1" dirty="0" err="1">
                <a:solidFill>
                  <a:srgbClr val="3333FF"/>
                </a:solidFill>
                <a:latin typeface="Times New Roman"/>
                <a:ea typeface="Times New Roman"/>
              </a:rPr>
              <a:t>ăn</a:t>
            </a:r>
            <a:r>
              <a:rPr lang="en-US" sz="3600" b="1" dirty="0">
                <a:solidFill>
                  <a:srgbClr val="3333FF"/>
                </a:solidFill>
                <a:latin typeface="Times New Roman"/>
                <a:ea typeface="Times New Roman"/>
              </a:rPr>
              <a:t> </a:t>
            </a:r>
            <a:r>
              <a:rPr lang="en-US" sz="3600" b="1" dirty="0" err="1">
                <a:solidFill>
                  <a:srgbClr val="3333FF"/>
                </a:solidFill>
                <a:latin typeface="Times New Roman"/>
                <a:ea typeface="Times New Roman"/>
              </a:rPr>
              <a:t>không</a:t>
            </a:r>
            <a:r>
              <a:rPr lang="en-US" sz="3600" b="1" dirty="0">
                <a:solidFill>
                  <a:srgbClr val="3333FF"/>
                </a:solidFill>
                <a:latin typeface="Times New Roman"/>
                <a:ea typeface="Times New Roman"/>
              </a:rPr>
              <a:t> </a:t>
            </a:r>
            <a:r>
              <a:rPr lang="en-US" sz="3600" b="1" dirty="0" err="1">
                <a:solidFill>
                  <a:srgbClr val="3333FF"/>
                </a:solidFill>
                <a:latin typeface="Times New Roman"/>
                <a:ea typeface="Times New Roman"/>
              </a:rPr>
              <a:t>ngon</a:t>
            </a:r>
            <a:r>
              <a:rPr lang="en-US" sz="3600" b="1" dirty="0">
                <a:solidFill>
                  <a:srgbClr val="3333FF"/>
                </a:solidFill>
                <a:latin typeface="Times New Roman"/>
                <a:ea typeface="Times New Roman"/>
              </a:rPr>
              <a:t>, </a:t>
            </a:r>
            <a:r>
              <a:rPr lang="en-US" sz="3600" b="1" dirty="0" err="1">
                <a:solidFill>
                  <a:srgbClr val="3333FF"/>
                </a:solidFill>
                <a:latin typeface="Times New Roman"/>
                <a:ea typeface="Times New Roman"/>
              </a:rPr>
              <a:t>nhưng</a:t>
            </a:r>
            <a:r>
              <a:rPr lang="en-US" sz="3600" b="1" dirty="0">
                <a:solidFill>
                  <a:srgbClr val="3333FF"/>
                </a:solidFill>
                <a:latin typeface="Times New Roman"/>
                <a:ea typeface="Times New Roman"/>
              </a:rPr>
              <a:t> </a:t>
            </a:r>
            <a:r>
              <a:rPr lang="en-US" sz="3600" b="1" dirty="0" err="1">
                <a:solidFill>
                  <a:srgbClr val="3333FF"/>
                </a:solidFill>
                <a:latin typeface="Times New Roman"/>
                <a:ea typeface="Times New Roman"/>
              </a:rPr>
              <a:t>lại</a:t>
            </a:r>
            <a:r>
              <a:rPr lang="en-US" sz="3600" b="1" dirty="0">
                <a:solidFill>
                  <a:srgbClr val="3333FF"/>
                </a:solidFill>
                <a:latin typeface="Times New Roman"/>
                <a:ea typeface="Times New Roman"/>
              </a:rPr>
              <a:t> </a:t>
            </a:r>
            <a:r>
              <a:rPr lang="en-US" sz="3600" b="1" dirty="0" err="1">
                <a:solidFill>
                  <a:srgbClr val="3333FF"/>
                </a:solidFill>
                <a:latin typeface="Times New Roman"/>
                <a:ea typeface="Times New Roman"/>
              </a:rPr>
              <a:t>quên</a:t>
            </a:r>
            <a:r>
              <a:rPr lang="en-US" sz="3600" b="1" dirty="0">
                <a:solidFill>
                  <a:srgbClr val="3333FF"/>
                </a:solidFill>
                <a:latin typeface="Times New Roman"/>
                <a:ea typeface="Times New Roman"/>
              </a:rPr>
              <a:t> </a:t>
            </a:r>
            <a:r>
              <a:rPr lang="en-US" sz="3600" b="1" dirty="0" err="1">
                <a:solidFill>
                  <a:srgbClr val="3333FF"/>
                </a:solidFill>
                <a:latin typeface="Times New Roman"/>
                <a:ea typeface="Times New Roman"/>
              </a:rPr>
              <a:t>xóa</a:t>
            </a:r>
            <a:r>
              <a:rPr lang="vi-VN" sz="3600" b="1" dirty="0">
                <a:solidFill>
                  <a:srgbClr val="3333FF"/>
                </a:solidFill>
                <a:latin typeface="Times New Roman"/>
                <a:ea typeface="Times New Roman"/>
              </a:rPr>
              <a:t>.</a:t>
            </a:r>
            <a:endParaRPr lang="en-US" sz="3200" b="1" dirty="0">
              <a:solidFill>
                <a:srgbClr val="3333FF"/>
              </a:solidFill>
              <a:latin typeface="Times New Roman"/>
              <a:ea typeface="Times New Roman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58763" y="5486400"/>
            <a:ext cx="9753599" cy="1410563"/>
          </a:xfrm>
        </p:spPr>
        <p:txBody>
          <a:bodyPr/>
          <a:lstStyle/>
          <a:p>
            <a:pPr algn="l">
              <a:spcAft>
                <a:spcPts val="0"/>
              </a:spcAft>
            </a:pPr>
            <a:r>
              <a:rPr lang="en-US" sz="3600" b="1" kern="1200" dirty="0" err="1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Câu</a:t>
            </a:r>
            <a:r>
              <a:rPr lang="en-US" sz="3600" b="1" kern="1200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vi-VN" sz="3600" b="1" kern="1200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4</a:t>
            </a:r>
            <a:r>
              <a:rPr lang="en-US" sz="3600" b="1" kern="1200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:</a:t>
            </a:r>
            <a:r>
              <a:rPr lang="vi-VN" sz="3600" b="1" kern="1200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/>
                <a:ea typeface="Times New Roman"/>
              </a:rPr>
              <a:t>Bố</a:t>
            </a:r>
            <a:r>
              <a:rPr lang="en-US" sz="3600" b="1" dirty="0">
                <a:solidFill>
                  <a:srgbClr val="FF0000"/>
                </a:solidFill>
                <a:latin typeface="Times New Roman"/>
                <a:ea typeface="Times New Roman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/>
                <a:ea typeface="Times New Roman"/>
              </a:rPr>
              <a:t>đã</a:t>
            </a:r>
            <a:r>
              <a:rPr lang="en-US" sz="3600" b="1" dirty="0">
                <a:solidFill>
                  <a:srgbClr val="FF0000"/>
                </a:solidFill>
                <a:latin typeface="Times New Roman"/>
                <a:ea typeface="Times New Roman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/>
                <a:ea typeface="Times New Roman"/>
              </a:rPr>
              <a:t>làm</a:t>
            </a:r>
            <a:r>
              <a:rPr lang="en-US" sz="3600" b="1" dirty="0">
                <a:solidFill>
                  <a:srgbClr val="FF0000"/>
                </a:solidFill>
                <a:latin typeface="Times New Roman"/>
                <a:ea typeface="Times New Roman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/>
                <a:ea typeface="Times New Roman"/>
              </a:rPr>
              <a:t>gì</a:t>
            </a:r>
            <a:r>
              <a:rPr lang="en-US" sz="3600" b="1" dirty="0">
                <a:solidFill>
                  <a:srgbClr val="FF0000"/>
                </a:solidFill>
                <a:latin typeface="Times New Roman"/>
                <a:ea typeface="Times New Roman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/>
                <a:ea typeface="Times New Roman"/>
              </a:rPr>
              <a:t>để</a:t>
            </a:r>
            <a:r>
              <a:rPr lang="en-US" sz="3600" b="1" dirty="0">
                <a:solidFill>
                  <a:srgbClr val="FF0000"/>
                </a:solidFill>
                <a:latin typeface="Times New Roman"/>
                <a:ea typeface="Times New Roman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/>
                <a:ea typeface="Times New Roman"/>
              </a:rPr>
              <a:t>hai</a:t>
            </a:r>
            <a:r>
              <a:rPr lang="en-US" sz="3600" b="1" dirty="0">
                <a:solidFill>
                  <a:srgbClr val="FF0000"/>
                </a:solidFill>
                <a:latin typeface="Times New Roman"/>
                <a:ea typeface="Times New Roman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/>
                <a:ea typeface="Times New Roman"/>
              </a:rPr>
              <a:t>chị</a:t>
            </a:r>
            <a:r>
              <a:rPr lang="en-US" sz="3600" b="1" dirty="0">
                <a:solidFill>
                  <a:srgbClr val="FF0000"/>
                </a:solidFill>
                <a:latin typeface="Times New Roman"/>
                <a:ea typeface="Times New Roman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/>
                <a:ea typeface="Times New Roman"/>
              </a:rPr>
              <a:t>em</a:t>
            </a:r>
            <a:r>
              <a:rPr lang="en-US" sz="3600" b="1" dirty="0">
                <a:solidFill>
                  <a:srgbClr val="FF0000"/>
                </a:solidFill>
                <a:latin typeface="Times New Roman"/>
                <a:ea typeface="Times New Roman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/>
                <a:ea typeface="Times New Roman"/>
              </a:rPr>
              <a:t>cảm</a:t>
            </a:r>
            <a:r>
              <a:rPr lang="en-US" sz="3600" b="1" dirty="0">
                <a:solidFill>
                  <a:srgbClr val="FF0000"/>
                </a:solidFill>
                <a:latin typeface="Times New Roman"/>
                <a:ea typeface="Times New Roman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/>
                <a:ea typeface="Times New Roman"/>
              </a:rPr>
              <a:t>thấy</a:t>
            </a:r>
            <a:r>
              <a:rPr lang="en-US" sz="3600" b="1" dirty="0">
                <a:solidFill>
                  <a:srgbClr val="FF0000"/>
                </a:solidFill>
                <a:latin typeface="Times New Roman"/>
                <a:ea typeface="Times New Roman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/>
                <a:ea typeface="Times New Roman"/>
              </a:rPr>
              <a:t>rất</a:t>
            </a:r>
            <a:r>
              <a:rPr lang="en-US" sz="3600" b="1" dirty="0">
                <a:solidFill>
                  <a:srgbClr val="FF0000"/>
                </a:solidFill>
                <a:latin typeface="Times New Roman"/>
                <a:ea typeface="Times New Roman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/>
                <a:ea typeface="Times New Roman"/>
              </a:rPr>
              <a:t>vui</a:t>
            </a:r>
            <a:r>
              <a:rPr lang="en-US" sz="3600" b="1" dirty="0">
                <a:solidFill>
                  <a:srgbClr val="FF0000"/>
                </a:solidFill>
                <a:latin typeface="Times New Roman"/>
                <a:ea typeface="Times New Roman"/>
              </a:rPr>
              <a:t>?</a:t>
            </a:r>
            <a:endParaRPr lang="en-US" sz="3600" b="1" dirty="0">
              <a:solidFill>
                <a:srgbClr val="FF0000"/>
              </a:solidFill>
              <a:effectLst/>
              <a:latin typeface="Times New Roman"/>
              <a:ea typeface="Times New Roman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688410" y="6842202"/>
            <a:ext cx="10058399" cy="1387398"/>
          </a:xfrm>
        </p:spPr>
        <p:txBody>
          <a:bodyPr/>
          <a:lstStyle/>
          <a:p>
            <a:pPr algn="l">
              <a:spcAft>
                <a:spcPts val="0"/>
              </a:spcAft>
            </a:pPr>
            <a:r>
              <a:rPr lang="vi-VN" sz="3600" dirty="0">
                <a:latin typeface="Times New Roman"/>
                <a:ea typeface="Times New Roman"/>
              </a:rPr>
              <a:t>- </a:t>
            </a:r>
            <a:r>
              <a:rPr lang="en-US" sz="3600" b="1" dirty="0" err="1">
                <a:solidFill>
                  <a:srgbClr val="0000FF"/>
                </a:solidFill>
                <a:latin typeface="Times New Roman"/>
                <a:ea typeface="Times New Roman"/>
              </a:rPr>
              <a:t>Bố</a:t>
            </a:r>
            <a:r>
              <a:rPr lang="en-US" sz="3600" b="1" dirty="0">
                <a:solidFill>
                  <a:srgbClr val="0000FF"/>
                </a:solidFill>
                <a:latin typeface="Times New Roman"/>
                <a:ea typeface="Times New Roman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/>
                <a:ea typeface="Times New Roman"/>
              </a:rPr>
              <a:t>đã</a:t>
            </a:r>
            <a:r>
              <a:rPr lang="en-US" sz="3600" b="1" dirty="0">
                <a:solidFill>
                  <a:srgbClr val="0000FF"/>
                </a:solidFill>
                <a:latin typeface="Times New Roman"/>
                <a:ea typeface="Times New Roman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/>
                <a:ea typeface="Times New Roman"/>
              </a:rPr>
              <a:t>cảm</a:t>
            </a:r>
            <a:r>
              <a:rPr lang="en-US" sz="3600" b="1" dirty="0">
                <a:solidFill>
                  <a:srgbClr val="0000FF"/>
                </a:solidFill>
                <a:latin typeface="Times New Roman"/>
                <a:ea typeface="Times New Roman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/>
                <a:ea typeface="Times New Roman"/>
              </a:rPr>
              <a:t>ơn</a:t>
            </a:r>
            <a:r>
              <a:rPr lang="en-US" sz="3600" b="1" dirty="0">
                <a:solidFill>
                  <a:srgbClr val="0000FF"/>
                </a:solidFill>
                <a:latin typeface="Times New Roman"/>
                <a:ea typeface="Times New Roman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/>
                <a:ea typeface="Times New Roman"/>
              </a:rPr>
              <a:t>hai</a:t>
            </a:r>
            <a:r>
              <a:rPr lang="en-US" sz="3600" b="1" dirty="0">
                <a:solidFill>
                  <a:srgbClr val="0000FF"/>
                </a:solidFill>
                <a:latin typeface="Times New Roman"/>
                <a:ea typeface="Times New Roman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/>
                <a:ea typeface="Times New Roman"/>
              </a:rPr>
              <a:t>chị</a:t>
            </a:r>
            <a:r>
              <a:rPr lang="en-US" sz="3600" b="1" dirty="0">
                <a:solidFill>
                  <a:srgbClr val="0000FF"/>
                </a:solidFill>
                <a:latin typeface="Times New Roman"/>
                <a:ea typeface="Times New Roman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/>
                <a:ea typeface="Times New Roman"/>
              </a:rPr>
              <a:t>em</a:t>
            </a:r>
            <a:r>
              <a:rPr lang="en-US" sz="3600" b="1" dirty="0">
                <a:solidFill>
                  <a:srgbClr val="0000FF"/>
                </a:solidFill>
                <a:latin typeface="Times New Roman"/>
                <a:ea typeface="Times New Roman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/>
                <a:ea typeface="Times New Roman"/>
              </a:rPr>
              <a:t>vì</a:t>
            </a:r>
            <a:r>
              <a:rPr lang="en-US" sz="3600" b="1" dirty="0">
                <a:solidFill>
                  <a:srgbClr val="0000FF"/>
                </a:solidFill>
                <a:latin typeface="Times New Roman"/>
                <a:ea typeface="Times New Roman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/>
                <a:ea typeface="Times New Roman"/>
              </a:rPr>
              <a:t>món</a:t>
            </a:r>
            <a:r>
              <a:rPr lang="en-US" sz="3600" b="1" dirty="0">
                <a:solidFill>
                  <a:srgbClr val="0000FF"/>
                </a:solidFill>
                <a:latin typeface="Times New Roman"/>
                <a:ea typeface="Times New Roman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/>
                <a:ea typeface="Times New Roman"/>
              </a:rPr>
              <a:t>quà</a:t>
            </a:r>
            <a:r>
              <a:rPr lang="en-US" sz="3600" b="1" dirty="0">
                <a:solidFill>
                  <a:srgbClr val="0000FF"/>
                </a:solidFill>
                <a:latin typeface="Times New Roman"/>
                <a:ea typeface="Times New Roman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/>
                <a:ea typeface="Times New Roman"/>
              </a:rPr>
              <a:t>với</a:t>
            </a:r>
            <a:r>
              <a:rPr lang="en-US" sz="3600" b="1" dirty="0">
                <a:solidFill>
                  <a:srgbClr val="0000FF"/>
                </a:solidFill>
                <a:latin typeface="Times New Roman"/>
                <a:ea typeface="Times New Roman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/>
                <a:ea typeface="Times New Roman"/>
              </a:rPr>
              <a:t>bố</a:t>
            </a:r>
            <a:r>
              <a:rPr lang="en-US" sz="3600" b="1" dirty="0">
                <a:solidFill>
                  <a:srgbClr val="0000FF"/>
                </a:solidFill>
                <a:latin typeface="Times New Roman"/>
                <a:ea typeface="Times New Roman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/>
                <a:ea typeface="Times New Roman"/>
              </a:rPr>
              <a:t>là</a:t>
            </a:r>
            <a:r>
              <a:rPr lang="en-US" sz="3600" b="1" dirty="0">
                <a:solidFill>
                  <a:srgbClr val="0000FF"/>
                </a:solidFill>
                <a:latin typeface="Times New Roman"/>
                <a:ea typeface="Times New Roman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/>
                <a:ea typeface="Times New Roman"/>
              </a:rPr>
              <a:t>đặc</a:t>
            </a:r>
            <a:r>
              <a:rPr lang="en-US" sz="3600" b="1" dirty="0">
                <a:solidFill>
                  <a:srgbClr val="0000FF"/>
                </a:solidFill>
                <a:latin typeface="Times New Roman"/>
                <a:ea typeface="Times New Roman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/>
                <a:ea typeface="Times New Roman"/>
              </a:rPr>
              <a:t>biệt</a:t>
            </a:r>
            <a:r>
              <a:rPr lang="en-US" sz="3600" b="1" dirty="0">
                <a:solidFill>
                  <a:srgbClr val="0000FF"/>
                </a:solidFill>
                <a:latin typeface="Times New Roman"/>
                <a:ea typeface="Times New Roman"/>
              </a:rPr>
              <a:t>. </a:t>
            </a:r>
            <a:r>
              <a:rPr lang="en-US" sz="3600" b="1" dirty="0" err="1">
                <a:solidFill>
                  <a:srgbClr val="0000FF"/>
                </a:solidFill>
                <a:latin typeface="Times New Roman"/>
                <a:ea typeface="Times New Roman"/>
              </a:rPr>
              <a:t>Bố</a:t>
            </a:r>
            <a:r>
              <a:rPr lang="en-US" sz="3600" b="1" dirty="0">
                <a:solidFill>
                  <a:srgbClr val="0000FF"/>
                </a:solidFill>
                <a:latin typeface="Times New Roman"/>
                <a:ea typeface="Times New Roman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/>
                <a:ea typeface="Times New Roman"/>
              </a:rPr>
              <a:t>rất</a:t>
            </a:r>
            <a:r>
              <a:rPr lang="en-US" sz="3600" b="1" dirty="0">
                <a:solidFill>
                  <a:srgbClr val="0000FF"/>
                </a:solidFill>
                <a:latin typeface="Times New Roman"/>
                <a:ea typeface="Times New Roman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/>
                <a:ea typeface="Times New Roman"/>
              </a:rPr>
              <a:t>yêu</a:t>
            </a:r>
            <a:r>
              <a:rPr lang="en-US" sz="3600" b="1" dirty="0">
                <a:solidFill>
                  <a:srgbClr val="0000FF"/>
                </a:solidFill>
                <a:latin typeface="Times New Roman"/>
                <a:ea typeface="Times New Roman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/>
                <a:ea typeface="Times New Roman"/>
              </a:rPr>
              <a:t>hai</a:t>
            </a:r>
            <a:r>
              <a:rPr lang="en-US" sz="3600" b="1" dirty="0">
                <a:solidFill>
                  <a:srgbClr val="0000FF"/>
                </a:solidFill>
                <a:latin typeface="Times New Roman"/>
                <a:ea typeface="Times New Roman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/>
                <a:ea typeface="Times New Roman"/>
              </a:rPr>
              <a:t>chị</a:t>
            </a:r>
            <a:r>
              <a:rPr lang="en-US" sz="3600" b="1" dirty="0">
                <a:solidFill>
                  <a:srgbClr val="0000FF"/>
                </a:solidFill>
                <a:latin typeface="Times New Roman"/>
                <a:ea typeface="Times New Roman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/>
                <a:ea typeface="Times New Roman"/>
              </a:rPr>
              <a:t>em</a:t>
            </a:r>
            <a:r>
              <a:rPr lang="en-US" sz="3600" b="1" dirty="0">
                <a:solidFill>
                  <a:srgbClr val="0000FF"/>
                </a:solidFill>
                <a:latin typeface="Times New Roman"/>
                <a:ea typeface="Times New Roman"/>
              </a:rPr>
              <a:t>.</a:t>
            </a:r>
            <a:endParaRPr lang="en-US" sz="3200" b="1" dirty="0">
              <a:solidFill>
                <a:srgbClr val="0000FF"/>
              </a:solidFill>
              <a:latin typeface="Times New Roman"/>
              <a:ea typeface="Times New Roman"/>
            </a:endParaRPr>
          </a:p>
          <a:p>
            <a:pPr algn="l"/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3469017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traight Connector 25"/>
          <p:cNvCxnSpPr/>
          <p:nvPr/>
        </p:nvCxnSpPr>
        <p:spPr>
          <a:xfrm>
            <a:off x="5448300" y="2667000"/>
            <a:ext cx="0" cy="5029200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27" name="Group 26"/>
          <p:cNvGrpSpPr/>
          <p:nvPr/>
        </p:nvGrpSpPr>
        <p:grpSpPr>
          <a:xfrm>
            <a:off x="1718225" y="1891336"/>
            <a:ext cx="2319747" cy="654607"/>
            <a:chOff x="1259767" y="1442589"/>
            <a:chExt cx="2319747" cy="654607"/>
          </a:xfrm>
        </p:grpSpPr>
        <p:sp>
          <p:nvSpPr>
            <p:cNvPr id="28" name="Rectangle 27"/>
            <p:cNvSpPr/>
            <p:nvPr/>
          </p:nvSpPr>
          <p:spPr>
            <a:xfrm>
              <a:off x="1259767" y="1442589"/>
              <a:ext cx="2319747" cy="654607"/>
            </a:xfrm>
            <a:prstGeom prst="rect">
              <a:avLst/>
            </a:prstGeom>
            <a:noFill/>
          </p:spPr>
          <p:txBody>
            <a:bodyPr wrap="none" lIns="69156" tIns="34578" rIns="69156" bIns="34578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3800" b="1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Luyện đọc</a:t>
              </a:r>
            </a:p>
          </p:txBody>
        </p:sp>
        <p:cxnSp>
          <p:nvCxnSpPr>
            <p:cNvPr id="29" name="Straight Connector 28"/>
            <p:cNvCxnSpPr/>
            <p:nvPr/>
          </p:nvCxnSpPr>
          <p:spPr>
            <a:xfrm>
              <a:off x="1338517" y="2091772"/>
              <a:ext cx="220980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8753147" y="1907107"/>
            <a:ext cx="2877445" cy="654607"/>
            <a:chOff x="1024127" y="1442589"/>
            <a:chExt cx="2877445" cy="654607"/>
          </a:xfrm>
        </p:grpSpPr>
        <p:sp>
          <p:nvSpPr>
            <p:cNvPr id="31" name="Rectangle 30"/>
            <p:cNvSpPr/>
            <p:nvPr/>
          </p:nvSpPr>
          <p:spPr>
            <a:xfrm>
              <a:off x="1024127" y="1442589"/>
              <a:ext cx="2791030" cy="654607"/>
            </a:xfrm>
            <a:prstGeom prst="rect">
              <a:avLst/>
            </a:prstGeom>
            <a:noFill/>
          </p:spPr>
          <p:txBody>
            <a:bodyPr wrap="none" lIns="69156" tIns="34578" rIns="69156" bIns="34578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3800" b="1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Tìm hiểu bài</a:t>
              </a:r>
            </a:p>
          </p:txBody>
        </p:sp>
        <p:cxnSp>
          <p:nvCxnSpPr>
            <p:cNvPr id="32" name="Straight Connector 31"/>
            <p:cNvCxnSpPr/>
            <p:nvPr/>
          </p:nvCxnSpPr>
          <p:spPr>
            <a:xfrm>
              <a:off x="1095099" y="2064473"/>
              <a:ext cx="2806473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2" name="Rectangle 41"/>
          <p:cNvSpPr/>
          <p:nvPr/>
        </p:nvSpPr>
        <p:spPr>
          <a:xfrm>
            <a:off x="5600701" y="2743200"/>
            <a:ext cx="1023381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b="1" dirty="0" err="1">
                <a:solidFill>
                  <a:srgbClr val="FF0000"/>
                </a:solidFill>
                <a:latin typeface="Times New Roman"/>
                <a:ea typeface="Times New Roman"/>
              </a:rPr>
              <a:t>Em</a:t>
            </a:r>
            <a:r>
              <a:rPr lang="en-US" sz="3600" b="1" dirty="0">
                <a:solidFill>
                  <a:srgbClr val="FF0000"/>
                </a:solidFill>
                <a:latin typeface="Times New Roman"/>
                <a:ea typeface="Times New Roman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/>
                <a:ea typeface="Times New Roman"/>
              </a:rPr>
              <a:t>thích</a:t>
            </a:r>
            <a:r>
              <a:rPr lang="en-US" sz="3600" b="1" dirty="0">
                <a:solidFill>
                  <a:srgbClr val="FF0000"/>
                </a:solidFill>
                <a:latin typeface="Times New Roman"/>
                <a:ea typeface="Times New Roman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/>
                <a:ea typeface="Times New Roman"/>
              </a:rPr>
              <a:t>nhất</a:t>
            </a:r>
            <a:r>
              <a:rPr lang="en-US" sz="3600" b="1" dirty="0">
                <a:solidFill>
                  <a:srgbClr val="FF0000"/>
                </a:solidFill>
                <a:latin typeface="Times New Roman"/>
                <a:ea typeface="Times New Roman"/>
              </a:rPr>
              <a:t> chi </a:t>
            </a:r>
            <a:r>
              <a:rPr lang="en-US" sz="3600" b="1" dirty="0" err="1">
                <a:solidFill>
                  <a:srgbClr val="FF0000"/>
                </a:solidFill>
                <a:latin typeface="Times New Roman"/>
                <a:ea typeface="Times New Roman"/>
              </a:rPr>
              <a:t>tiết</a:t>
            </a:r>
            <a:r>
              <a:rPr lang="en-US" sz="3600" b="1" dirty="0">
                <a:solidFill>
                  <a:srgbClr val="FF0000"/>
                </a:solidFill>
                <a:latin typeface="Times New Roman"/>
                <a:ea typeface="Times New Roman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/>
                <a:ea typeface="Times New Roman"/>
              </a:rPr>
              <a:t>nào</a:t>
            </a:r>
            <a:r>
              <a:rPr lang="en-US" sz="3600" b="1" dirty="0">
                <a:solidFill>
                  <a:srgbClr val="FF0000"/>
                </a:solidFill>
                <a:latin typeface="Times New Roman"/>
                <a:ea typeface="Times New Roman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/>
                <a:ea typeface="Times New Roman"/>
              </a:rPr>
              <a:t>trong</a:t>
            </a:r>
            <a:r>
              <a:rPr lang="en-US" sz="3600" b="1" dirty="0">
                <a:solidFill>
                  <a:srgbClr val="FF0000"/>
                </a:solidFill>
                <a:latin typeface="Times New Roman"/>
                <a:ea typeface="Times New Roman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/>
                <a:ea typeface="Times New Roman"/>
              </a:rPr>
              <a:t>câu</a:t>
            </a:r>
            <a:r>
              <a:rPr lang="en-US" sz="3600" b="1" dirty="0">
                <a:solidFill>
                  <a:srgbClr val="FF0000"/>
                </a:solidFill>
                <a:latin typeface="Times New Roman"/>
                <a:ea typeface="Times New Roman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/>
                <a:ea typeface="Times New Roman"/>
              </a:rPr>
              <a:t>chuyện</a:t>
            </a:r>
            <a:r>
              <a:rPr lang="en-US" sz="3600" b="1" dirty="0">
                <a:solidFill>
                  <a:srgbClr val="FF0000"/>
                </a:solidFill>
                <a:latin typeface="Times New Roman"/>
                <a:ea typeface="Times New Roman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/>
                <a:ea typeface="Times New Roman"/>
              </a:rPr>
              <a:t>trên</a:t>
            </a:r>
            <a:r>
              <a:rPr lang="en-US" sz="3600" b="1" dirty="0">
                <a:solidFill>
                  <a:srgbClr val="FF0000"/>
                </a:solidFill>
                <a:latin typeface="Times New Roman"/>
                <a:ea typeface="Times New Roman"/>
              </a:rPr>
              <a:t>? </a:t>
            </a:r>
            <a:r>
              <a:rPr lang="en-US" sz="3600" b="1" dirty="0" err="1">
                <a:solidFill>
                  <a:srgbClr val="FF0000"/>
                </a:solidFill>
                <a:latin typeface="Times New Roman"/>
                <a:ea typeface="Times New Roman"/>
              </a:rPr>
              <a:t>Vì</a:t>
            </a:r>
            <a:r>
              <a:rPr lang="en-US" sz="3600" b="1" dirty="0">
                <a:solidFill>
                  <a:srgbClr val="FF0000"/>
                </a:solidFill>
                <a:latin typeface="Times New Roman"/>
                <a:ea typeface="Times New Roman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/>
                <a:ea typeface="Times New Roman"/>
              </a:rPr>
              <a:t>sao</a:t>
            </a:r>
            <a:r>
              <a:rPr lang="en-US" sz="3600" b="1" dirty="0">
                <a:solidFill>
                  <a:srgbClr val="FF0000"/>
                </a:solidFill>
                <a:latin typeface="Times New Roman"/>
                <a:ea typeface="Times New Roman"/>
              </a:rPr>
              <a:t>?</a:t>
            </a:r>
            <a:endParaRPr lang="en-US" sz="3200" b="1" dirty="0">
              <a:solidFill>
                <a:srgbClr val="FF0000"/>
              </a:solidFill>
              <a:effectLst/>
              <a:latin typeface="Times New Roman"/>
              <a:ea typeface="Times New Roman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581784" y="2895600"/>
            <a:ext cx="161293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vi-VN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hì h</a:t>
            </a:r>
            <a:r>
              <a:rPr lang="vi-VN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ụi</a:t>
            </a:r>
            <a:r>
              <a:rPr lang="vi-VN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endParaRPr lang="en-US" sz="3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75006" y="5349325"/>
            <a:ext cx="500618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vi-VN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Hai chị em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hồi hộp nhìn bố.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vi-VN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vi-VN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Bố ngạc nhiên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vi-VN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mở quà </a:t>
            </a:r>
            <a:r>
              <a:rPr lang="vi-VN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vi-VN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đọc chăm chú. </a:t>
            </a:r>
            <a:r>
              <a:rPr lang="vi-VN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//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2055019" y="2917091"/>
            <a:ext cx="26818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vi-VN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vi-VN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vi-VN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kh</a:t>
            </a:r>
            <a:r>
              <a:rPr lang="vi-VN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oăn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302419" y="3624977"/>
            <a:ext cx="257567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</a:t>
            </a:r>
            <a:r>
              <a:rPr lang="vi-VN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ạc</a:t>
            </a:r>
            <a:r>
              <a:rPr lang="vi-VN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nhiên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2728119" y="3620363"/>
            <a:ext cx="226298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vi-VN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vi-VN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ắn</a:t>
            </a:r>
            <a:r>
              <a:rPr lang="vi-VN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vi-VN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ót,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49" name="Rectangle 48"/>
          <p:cNvSpPr/>
          <p:nvPr/>
        </p:nvSpPr>
        <p:spPr>
          <a:xfrm>
            <a:off x="442119" y="4377722"/>
            <a:ext cx="213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vi-VN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vi-VN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ơm </a:t>
            </a:r>
            <a:r>
              <a:rPr lang="vi-VN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vi-VN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ớm.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776119" y="3970100"/>
            <a:ext cx="10058399" cy="20867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nl-NL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vi-VN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 thích nhất chi tiết bố nói với hai chị em là bố rất yêu các con và em cũng muốn được như vậy.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660861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traight Connector 25"/>
          <p:cNvCxnSpPr/>
          <p:nvPr/>
        </p:nvCxnSpPr>
        <p:spPr>
          <a:xfrm>
            <a:off x="5448300" y="2667000"/>
            <a:ext cx="0" cy="5029200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27" name="Group 26"/>
          <p:cNvGrpSpPr/>
          <p:nvPr/>
        </p:nvGrpSpPr>
        <p:grpSpPr>
          <a:xfrm>
            <a:off x="1718225" y="1891336"/>
            <a:ext cx="2319747" cy="654607"/>
            <a:chOff x="1259767" y="1442589"/>
            <a:chExt cx="2319747" cy="654607"/>
          </a:xfrm>
        </p:grpSpPr>
        <p:sp>
          <p:nvSpPr>
            <p:cNvPr id="28" name="Rectangle 27"/>
            <p:cNvSpPr/>
            <p:nvPr/>
          </p:nvSpPr>
          <p:spPr>
            <a:xfrm>
              <a:off x="1259767" y="1442589"/>
              <a:ext cx="2319747" cy="654607"/>
            </a:xfrm>
            <a:prstGeom prst="rect">
              <a:avLst/>
            </a:prstGeom>
            <a:noFill/>
          </p:spPr>
          <p:txBody>
            <a:bodyPr wrap="none" lIns="69156" tIns="34578" rIns="69156" bIns="34578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3800" b="1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Luyện đọc</a:t>
              </a:r>
            </a:p>
          </p:txBody>
        </p:sp>
        <p:cxnSp>
          <p:nvCxnSpPr>
            <p:cNvPr id="29" name="Straight Connector 28"/>
            <p:cNvCxnSpPr/>
            <p:nvPr/>
          </p:nvCxnSpPr>
          <p:spPr>
            <a:xfrm>
              <a:off x="1338517" y="2091772"/>
              <a:ext cx="220980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8753147" y="1907107"/>
            <a:ext cx="2877445" cy="654607"/>
            <a:chOff x="1024127" y="1442589"/>
            <a:chExt cx="2877445" cy="654607"/>
          </a:xfrm>
        </p:grpSpPr>
        <p:sp>
          <p:nvSpPr>
            <p:cNvPr id="31" name="Rectangle 30"/>
            <p:cNvSpPr/>
            <p:nvPr/>
          </p:nvSpPr>
          <p:spPr>
            <a:xfrm>
              <a:off x="1024127" y="1442589"/>
              <a:ext cx="2791030" cy="654607"/>
            </a:xfrm>
            <a:prstGeom prst="rect">
              <a:avLst/>
            </a:prstGeom>
            <a:noFill/>
          </p:spPr>
          <p:txBody>
            <a:bodyPr wrap="none" lIns="69156" tIns="34578" rIns="69156" bIns="34578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3800" b="1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Tìm hiểu bài</a:t>
              </a:r>
            </a:p>
          </p:txBody>
        </p:sp>
        <p:cxnSp>
          <p:nvCxnSpPr>
            <p:cNvPr id="32" name="Straight Connector 31"/>
            <p:cNvCxnSpPr/>
            <p:nvPr/>
          </p:nvCxnSpPr>
          <p:spPr>
            <a:xfrm>
              <a:off x="1095099" y="2064473"/>
              <a:ext cx="2806473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4" name="Rectangle 43"/>
          <p:cNvSpPr/>
          <p:nvPr/>
        </p:nvSpPr>
        <p:spPr>
          <a:xfrm>
            <a:off x="581784" y="2895600"/>
            <a:ext cx="153673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vi-VN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hì h</a:t>
            </a:r>
            <a:r>
              <a:rPr lang="vi-VN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ụi</a:t>
            </a:r>
            <a:r>
              <a:rPr lang="vi-VN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endParaRPr lang="en-US" sz="3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442119" y="5715000"/>
            <a:ext cx="500618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vi-VN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Hai chị em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hồi hộp nhìn bố.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vi-VN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vi-VN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Bố ngạc nhiên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vi-VN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mở quà </a:t>
            </a:r>
            <a:r>
              <a:rPr lang="vi-VN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vi-VN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đọc chăm chú. </a:t>
            </a:r>
            <a:r>
              <a:rPr lang="vi-VN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//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2068371" y="2895599"/>
            <a:ext cx="26818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vi-VN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vi-VN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vi-VN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kh</a:t>
            </a:r>
            <a:r>
              <a:rPr lang="vi-VN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oăn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302419" y="3624977"/>
            <a:ext cx="25994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vi-VN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</a:t>
            </a:r>
            <a:r>
              <a:rPr lang="vi-VN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ạc</a:t>
            </a:r>
            <a:r>
              <a:rPr lang="vi-VN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nhiên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2728119" y="3624976"/>
            <a:ext cx="226298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vi-VN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vi-VN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ắn</a:t>
            </a:r>
            <a:r>
              <a:rPr lang="vi-VN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vi-VN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ót,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49" name="Rectangle 48"/>
          <p:cNvSpPr/>
          <p:nvPr/>
        </p:nvSpPr>
        <p:spPr>
          <a:xfrm>
            <a:off x="442119" y="4377722"/>
            <a:ext cx="2286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vi-VN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vi-VN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ơm </a:t>
            </a:r>
            <a:r>
              <a:rPr lang="vi-VN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vi-VN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ớm.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 Box 2"/>
          <p:cNvSpPr txBox="1">
            <a:spLocks noChangeArrowheads="1"/>
          </p:cNvSpPr>
          <p:nvPr/>
        </p:nvSpPr>
        <p:spPr bwMode="auto">
          <a:xfrm>
            <a:off x="8854346" y="2545943"/>
            <a:ext cx="413896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NỘI DUNG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5547519" y="3218765"/>
            <a:ext cx="9525001" cy="4503736"/>
            <a:chOff x="6004720" y="3563423"/>
            <a:chExt cx="9525001" cy="4503736"/>
          </a:xfrm>
        </p:grpSpPr>
        <p:pic>
          <p:nvPicPr>
            <p:cNvPr id="2054" name="Picture 6" descr="Khung viền đẹp - Mẫu khung viền bìa Giáo án, Báo cáo, Luận văn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8515353" y="1052790"/>
              <a:ext cx="4503736" cy="95250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4" name="Rectangle 33"/>
            <p:cNvSpPr/>
            <p:nvPr/>
          </p:nvSpPr>
          <p:spPr>
            <a:xfrm>
              <a:off x="6817429" y="4607005"/>
              <a:ext cx="8026489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nl-NL" sz="4000" b="1" i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  <a:endPara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7" name="Rectangle 6"/>
          <p:cNvSpPr/>
          <p:nvPr/>
        </p:nvSpPr>
        <p:spPr>
          <a:xfrm>
            <a:off x="6241257" y="3750439"/>
            <a:ext cx="8137525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0"/>
              </a:spcAft>
            </a:pPr>
            <a:r>
              <a:rPr lang="vi-VN" sz="3600" b="1" dirty="0">
                <a:solidFill>
                  <a:srgbClr val="FF0000"/>
                </a:solidFill>
                <a:latin typeface="Times New Roman"/>
                <a:ea typeface="Times New Roman"/>
              </a:rPr>
              <a:t>       Bài văn thể hiện sự </a:t>
            </a:r>
            <a:r>
              <a:rPr lang="nl-NL" sz="3600" b="1" dirty="0">
                <a:solidFill>
                  <a:srgbClr val="FF0000"/>
                </a:solidFill>
                <a:latin typeface="Times New Roman"/>
                <a:ea typeface="Times New Roman"/>
              </a:rPr>
              <a:t>nhận biết được tình cảm của con cái dành cho cha mẹ và ngược lại. Hiểu được điều tác giả muốn nói qua câu chuyện: Tình cảm yêu thương của những </a:t>
            </a:r>
            <a:r>
              <a:rPr lang="nl-NL" sz="3600" b="1">
                <a:solidFill>
                  <a:srgbClr val="FF0000"/>
                </a:solidFill>
                <a:latin typeface="Times New Roman"/>
                <a:ea typeface="Times New Roman"/>
              </a:rPr>
              <a:t>người thân </a:t>
            </a:r>
            <a:r>
              <a:rPr lang="nl-NL" sz="3600" b="1" dirty="0">
                <a:solidFill>
                  <a:srgbClr val="FF0000"/>
                </a:solidFill>
                <a:latin typeface="Times New Roman"/>
                <a:ea typeface="Times New Roman"/>
              </a:rPr>
              <a:t>trong gia đình là rất quý giá.</a:t>
            </a:r>
            <a:endParaRPr lang="en-US" sz="3600" b="1" dirty="0">
              <a:solidFill>
                <a:srgbClr val="FF0000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06123378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hinh_nen_trang_bia_GADT10">
            <a:extLst>
              <a:ext uri="{FF2B5EF4-FFF2-40B4-BE49-F238E27FC236}">
                <a16:creationId xmlns:a16="http://schemas.microsoft.com/office/drawing/2014/main" id="{0895629B-52DD-4698-94C9-582C2ECF65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276638" cy="91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 descr="hinh_nen_trang_bia_GADT10">
            <a:extLst>
              <a:ext uri="{FF2B5EF4-FFF2-40B4-BE49-F238E27FC236}">
                <a16:creationId xmlns:a16="http://schemas.microsoft.com/office/drawing/2014/main" id="{0895629B-52DD-4698-94C9-582C2ECF65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16276638" cy="91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WordArt 42">
            <a:extLst>
              <a:ext uri="{FF2B5EF4-FFF2-40B4-BE49-F238E27FC236}">
                <a16:creationId xmlns:a16="http://schemas.microsoft.com/office/drawing/2014/main" id="{B089AB57-C1D5-4D92-ACE0-E7FCF32DBBA9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429919" y="2743200"/>
            <a:ext cx="7416800" cy="3657600"/>
          </a:xfrm>
          <a:prstGeom prst="rect">
            <a:avLst/>
          </a:prstGeom>
        </p:spPr>
        <p:txBody>
          <a:bodyPr wrap="none" numCol="1" fromWordArt="1">
            <a:prstTxWarp prst="textCanUp">
              <a:avLst>
                <a:gd name="adj" fmla="val 85713"/>
              </a:avLst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717550" indent="-26035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1436688" indent="-522288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2154238" indent="-782638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2873375" indent="-1044575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pt-BR" sz="4800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Trân trọng cảm ơn !</a:t>
            </a:r>
            <a:endParaRPr lang="en-US" sz="4800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23,1047787239,C:\Users\Tailieu\Documents\Bai giang duong truong son_pptx\Media.ppcx"/>
</p:tagLst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9469</TotalTime>
  <Words>572</Words>
  <Application>Microsoft Office PowerPoint</Application>
  <PresentationFormat>Custom</PresentationFormat>
  <Paragraphs>67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Times New Roman</vt:lpstr>
      <vt:lpstr>Trebuchet MS</vt:lpstr>
      <vt:lpstr>Wingdings 3</vt:lpstr>
      <vt:lpstr>Facet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Câu 4: Bố đã làm gì để hai chị em cảm thấy rất vui?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TH Hoang Dong</cp:lastModifiedBy>
  <cp:revision>1021</cp:revision>
  <dcterms:created xsi:type="dcterms:W3CDTF">2008-09-09T22:52:10Z</dcterms:created>
  <dcterms:modified xsi:type="dcterms:W3CDTF">2023-11-08T08:10:59Z</dcterms:modified>
</cp:coreProperties>
</file>