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1"/>
  </p:notesMasterIdLst>
  <p:sldIdLst>
    <p:sldId id="327" r:id="rId2"/>
    <p:sldId id="407" r:id="rId3"/>
    <p:sldId id="408" r:id="rId4"/>
    <p:sldId id="427" r:id="rId5"/>
    <p:sldId id="426" r:id="rId6"/>
    <p:sldId id="429" r:id="rId7"/>
    <p:sldId id="430" r:id="rId8"/>
    <p:sldId id="431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  <a:srgbClr val="0000CC"/>
    <a:srgbClr val="FF0066"/>
    <a:srgbClr val="FF7C80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2" d="100"/>
          <a:sy n="62" d="100"/>
        </p:scale>
        <p:origin x="533" y="53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11289"/>
            <a:ext cx="16276638" cy="9155289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1974" y="3206046"/>
            <a:ext cx="10369062" cy="2195069"/>
          </a:xfrm>
        </p:spPr>
        <p:txBody>
          <a:bodyPr anchor="b">
            <a:noAutofit/>
          </a:bodyPr>
          <a:lstStyle>
            <a:lvl1pPr algn="r">
              <a:defRPr sz="7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974" y="5401111"/>
            <a:ext cx="10369062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01423-D198-4896-B996-AF6CD71AA3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1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60" y="812800"/>
            <a:ext cx="11476776" cy="4538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60" y="5960533"/>
            <a:ext cx="1147677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92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355" y="812800"/>
            <a:ext cx="10805880" cy="4030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3831" y="4842933"/>
            <a:ext cx="9644928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60" y="5960533"/>
            <a:ext cx="1147677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23411" y="1053838"/>
            <a:ext cx="813832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872402" y="3848742"/>
            <a:ext cx="813832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1651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60" y="2575984"/>
            <a:ext cx="11476776" cy="3460613"/>
          </a:xfrm>
        </p:spPr>
        <p:txBody>
          <a:bodyPr anchor="b">
            <a:normAutofit/>
          </a:bodyPr>
          <a:lstStyle>
            <a:lvl1pPr algn="l">
              <a:defRPr sz="58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60" y="6036597"/>
            <a:ext cx="1147677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05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355" y="812800"/>
            <a:ext cx="10805880" cy="4030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4257" y="5350933"/>
            <a:ext cx="1147677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60" y="6036597"/>
            <a:ext cx="1147677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23411" y="1053838"/>
            <a:ext cx="813832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872402" y="3848742"/>
            <a:ext cx="813832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16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560" y="812800"/>
            <a:ext cx="11465475" cy="4030133"/>
          </a:xfrm>
        </p:spPr>
        <p:txBody>
          <a:bodyPr anchor="ctr">
            <a:normAutofit/>
          </a:bodyPr>
          <a:lstStyle>
            <a:lvl1pPr algn="l">
              <a:defRPr sz="58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4257" y="5350933"/>
            <a:ext cx="1147677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60" y="6036597"/>
            <a:ext cx="1147677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56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28DD1-89CB-4A9B-8160-1008CEEB8C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860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37052" y="812799"/>
            <a:ext cx="1741866" cy="700193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4260" y="812800"/>
            <a:ext cx="9425484" cy="70019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A9502-423E-4957-ACD4-EFEAFA4568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BA3F-51CF-473C-BBC7-9F80CB3FD9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8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60" y="3601157"/>
            <a:ext cx="11476776" cy="2435441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60" y="6036597"/>
            <a:ext cx="11476776" cy="1147200"/>
          </a:xfrm>
        </p:spPr>
        <p:txBody>
          <a:bodyPr anchor="t"/>
          <a:lstStyle>
            <a:lvl1pPr marL="0" indent="0" algn="l">
              <a:buNone/>
              <a:defRPr sz="26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9DFC9-E0D6-4E70-95EC-EE956DA625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0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259" y="2880785"/>
            <a:ext cx="5585796" cy="5174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5242" y="2880786"/>
            <a:ext cx="5585795" cy="5174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E0E17-1536-48C6-87E3-A861F0C00F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06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38" y="2881311"/>
            <a:ext cx="5587916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2138" y="3649661"/>
            <a:ext cx="5587916" cy="44054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3124" y="2881311"/>
            <a:ext cx="5587909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3126" y="3649661"/>
            <a:ext cx="5587908" cy="44054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0A47B-B3AA-4408-B89E-78641CC5715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88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59" y="812800"/>
            <a:ext cx="11476776" cy="1761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8FA65-B14B-4883-88C7-F7A3A55E9A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93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BE4F5-A3A4-4A0F-A638-D990D725B4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40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59" y="1998139"/>
            <a:ext cx="5145895" cy="1704621"/>
          </a:xfrm>
        </p:spPr>
        <p:txBody>
          <a:bodyPr anchor="b">
            <a:norm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340" y="686566"/>
            <a:ext cx="6025695" cy="736858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259" y="3702759"/>
            <a:ext cx="5145895" cy="3445932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402" indent="0">
              <a:buNone/>
              <a:defRPr sz="1867"/>
            </a:lvl2pPr>
            <a:lvl3pPr marL="1218804" indent="0">
              <a:buNone/>
              <a:defRPr sz="1600"/>
            </a:lvl3pPr>
            <a:lvl4pPr marL="1828206" indent="0">
              <a:buNone/>
              <a:defRPr sz="1333"/>
            </a:lvl4pPr>
            <a:lvl5pPr marL="2437607" indent="0">
              <a:buNone/>
              <a:defRPr sz="1333"/>
            </a:lvl5pPr>
            <a:lvl6pPr marL="3047009" indent="0">
              <a:buNone/>
              <a:defRPr sz="1333"/>
            </a:lvl6pPr>
            <a:lvl7pPr marL="3656411" indent="0">
              <a:buNone/>
              <a:defRPr sz="1333"/>
            </a:lvl7pPr>
            <a:lvl8pPr marL="4265813" indent="0">
              <a:buNone/>
              <a:defRPr sz="1333"/>
            </a:lvl8pPr>
            <a:lvl9pPr marL="4875215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9C05A-73D7-488D-87AE-9FA1D515BA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59" y="6400800"/>
            <a:ext cx="11476775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4259" y="812800"/>
            <a:ext cx="1147677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259" y="7156451"/>
            <a:ext cx="11476775" cy="89869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90DF4-68DF-4AAF-98F9-EB3836BAB8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1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11289"/>
            <a:ext cx="16276638" cy="9155289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259" y="812800"/>
            <a:ext cx="11476776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259" y="2880786"/>
            <a:ext cx="1147677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19041" y="8055150"/>
            <a:ext cx="121746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4259" y="8055150"/>
            <a:ext cx="840747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8760" y="8055150"/>
            <a:ext cx="9122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1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609585" rtl="0" eaLnBrk="1" latinLnBrk="0" hangingPunct="1"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Khoi%20dong/Cau%203.pptx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Khoi%20dong/Cau%202.pptx" TargetMode="External"/><Relationship Id="rId5" Type="http://schemas.openxmlformats.org/officeDocument/2006/relationships/hyperlink" Target="Khoi%20dong/Cau%201.pptx" TargetMode="External"/><Relationship Id="rId4" Type="http://schemas.openxmlformats.org/officeDocument/2006/relationships/hyperlink" Target="Khoi%20dong/Cau%204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HOÀNG ĐỒNG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153264" y="4343401"/>
            <a:ext cx="1266245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MÓN QUÀ ĐẶC BIỆT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(TIẾT 1)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rgbClr val="3333FF"/>
                </a:solidFill>
                <a:latin typeface="Times New Roman" pitchFamily="18" charset="0"/>
              </a:rPr>
              <a:t>Giáo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Times New Roman" pitchFamily="18" charset="0"/>
              </a:rPr>
              <a:t>viên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: </a:t>
            </a:r>
            <a:r>
              <a:rPr lang="vi-VN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Lưu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Times New Roman" pitchFamily="18" charset="0"/>
              </a:rPr>
              <a:t>Thị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Times New Roman" pitchFamily="18" charset="0"/>
              </a:rPr>
              <a:t>Thúy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3333FF"/>
                </a:solidFill>
                <a:latin typeface="Times New Roman" pitchFamily="18" charset="0"/>
              </a:rPr>
              <a:t>Hoà</a:t>
            </a:r>
            <a:endParaRPr lang="en-US" altLang="en-US" sz="2800" b="1" i="1" dirty="0">
              <a:solidFill>
                <a:srgbClr val="3333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800" b="1" i="1" dirty="0" err="1">
                <a:solidFill>
                  <a:srgbClr val="3333FF"/>
                </a:solidFill>
                <a:latin typeface="Times New Roman" pitchFamily="18" charset="0"/>
              </a:rPr>
              <a:t>Lớp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itchFamily="18" charset="0"/>
              </a:rPr>
              <a:t>:  3A1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054703" y="1219200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VIỆT NAM THÂN YÊU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00"/>
          <a:stretch/>
        </p:blipFill>
        <p:spPr>
          <a:xfrm>
            <a:off x="10271919" y="2081651"/>
            <a:ext cx="5462164" cy="6757550"/>
          </a:xfrm>
          <a:prstGeom prst="rect">
            <a:avLst/>
          </a:prstGeom>
        </p:spPr>
      </p:pic>
      <p:sp>
        <p:nvSpPr>
          <p:cNvPr id="13" name="Rounded Rectangle 12">
            <a:hlinkClick r:id="rId3" action="ppaction://hlinkpres?slideindex=1&amp;slidetitle="/>
          </p:cNvPr>
          <p:cNvSpPr/>
          <p:nvPr/>
        </p:nvSpPr>
        <p:spPr>
          <a:xfrm>
            <a:off x="1204119" y="5836920"/>
            <a:ext cx="3625251" cy="16306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43. Đăk Lăk</a:t>
            </a:r>
          </a:p>
        </p:txBody>
      </p:sp>
      <p:sp>
        <p:nvSpPr>
          <p:cNvPr id="14" name="Rounded Rectangle 13">
            <a:hlinkClick r:id="rId4" action="ppaction://hlinkpres?slideindex=1&amp;slidetitle="/>
          </p:cNvPr>
          <p:cNvSpPr/>
          <p:nvPr/>
        </p:nvSpPr>
        <p:spPr>
          <a:xfrm>
            <a:off x="5351268" y="5806440"/>
            <a:ext cx="3625251" cy="16306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44. Lâm Đồng</a:t>
            </a:r>
          </a:p>
        </p:txBody>
      </p:sp>
      <p:sp>
        <p:nvSpPr>
          <p:cNvPr id="15" name="Rounded Rectangle 14">
            <a:hlinkClick r:id="rId5" action="ppaction://hlinkpres?slideindex=1&amp;slidetitle="/>
          </p:cNvPr>
          <p:cNvSpPr/>
          <p:nvPr/>
        </p:nvSpPr>
        <p:spPr>
          <a:xfrm>
            <a:off x="1204119" y="3230880"/>
            <a:ext cx="3625251" cy="16306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41. Gia Lai</a:t>
            </a:r>
          </a:p>
        </p:txBody>
      </p:sp>
      <p:sp>
        <p:nvSpPr>
          <p:cNvPr id="16" name="Rounded Rectangle 15">
            <a:hlinkClick r:id="rId6" action="ppaction://hlinkpres?slideindex=1&amp;slidetitle="/>
          </p:cNvPr>
          <p:cNvSpPr/>
          <p:nvPr/>
        </p:nvSpPr>
        <p:spPr>
          <a:xfrm>
            <a:off x="5351268" y="3200400"/>
            <a:ext cx="3625251" cy="16306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42. Kon Tum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2"/>
          <a:srcRect l="45407" t="35180" r="31009" b="41567"/>
          <a:stretch/>
        </p:blipFill>
        <p:spPr bwMode="auto">
          <a:xfrm>
            <a:off x="670719" y="838200"/>
            <a:ext cx="14935199" cy="7467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519" y="2828092"/>
            <a:ext cx="14935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>
                <a:solidFill>
                  <a:srgbClr val="0000CC"/>
                </a:solidFill>
                <a:latin typeface="Times New Roman"/>
                <a:ea typeface="Times New Roman"/>
              </a:rPr>
              <a:t>    Đọc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trôi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chảy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toàn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bài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nghỉ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hơi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ở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chỗ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ngắt</a:t>
            </a:r>
            <a:r>
              <a:rPr lang="en-US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nhịp</a:t>
            </a:r>
            <a:r>
              <a:rPr lang="vi-VN" sz="4000" b="1" dirty="0">
                <a:solidFill>
                  <a:srgbClr val="0000CC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Đọc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nhấn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giàu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sức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/>
                <a:ea typeface="Times New Roman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/>
                <a:ea typeface="Times New Roman"/>
              </a:rPr>
              <a:t>.</a:t>
            </a:r>
            <a:endParaRPr lang="en-US" sz="3200" b="1" dirty="0">
              <a:solidFill>
                <a:srgbClr val="0000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8919" y="6019800"/>
            <a:ext cx="13578681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Quà « bí mật»tặng bố là xong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lại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887657" y="4843046"/>
            <a:ext cx="4191000" cy="677108"/>
            <a:chOff x="1916243" y="2691770"/>
            <a:chExt cx="3733800" cy="706358"/>
          </a:xfrm>
        </p:grpSpPr>
        <p:sp>
          <p:nvSpPr>
            <p:cNvPr id="23" name="Rectangle 22"/>
            <p:cNvSpPr/>
            <p:nvPr/>
          </p:nvSpPr>
          <p:spPr>
            <a:xfrm>
              <a:off x="1916243" y="2691770"/>
              <a:ext cx="3733800" cy="7063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</a:t>
              </a:r>
              <a:r>
                <a:rPr lang="en-US" sz="3800" b="1" u="sng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998559" y="324821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22405" y="2592491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tấm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thiệp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tặng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1784" y="2895600"/>
            <a:ext cx="1536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 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ụi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2119" y="5715000"/>
            <a:ext cx="500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chị 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hồi hộp nhìn bố.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 ngạc nhiên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 quà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đọc chăm chú.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18519" y="2917091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2419" y="3624977"/>
            <a:ext cx="2599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ạc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nhiên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78098" y="3631597"/>
            <a:ext cx="2212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</a:t>
            </a:r>
            <a:r>
              <a:rPr lang="vi-VN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ót,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2119" y="4377722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ơm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ớm.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2405" y="3810000"/>
            <a:ext cx="10059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vi-VN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- Tính rất hiền, nói rất to,</a:t>
            </a:r>
            <a:r>
              <a:rPr lang="vi-VN" sz="3600" b="1" i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ngủ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rất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nhanh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ghét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nói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dối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nấu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ăn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ngon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mẹ</a:t>
            </a:r>
            <a:r>
              <a:rPr lang="vi-VN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3200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2284" y="5197185"/>
            <a:ext cx="102338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dưới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hiện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quà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a.băn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khoăn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           b.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đăm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chiêu</a:t>
            </a:r>
            <a:endParaRPr lang="en-US" sz="32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c.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hồi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hộp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              d.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ngạc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/>
                <a:ea typeface="Times New Roman"/>
              </a:rPr>
              <a:t>nhiên</a:t>
            </a:r>
            <a:endParaRPr lang="en-US" sz="32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76901" y="7725518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i="1" dirty="0">
                <a:solidFill>
                  <a:srgbClr val="3333FF"/>
                </a:solidFill>
                <a:latin typeface="Times New Roman"/>
                <a:ea typeface="Times New Roman"/>
              </a:rPr>
              <a:t>d. </a:t>
            </a:r>
            <a:r>
              <a:rPr lang="en-US" sz="3600" b="1" i="1" dirty="0" err="1">
                <a:solidFill>
                  <a:srgbClr val="3333FF"/>
                </a:solidFill>
                <a:latin typeface="Times New Roman"/>
                <a:ea typeface="Times New Roman"/>
              </a:rPr>
              <a:t>ngạc</a:t>
            </a:r>
            <a:r>
              <a:rPr lang="en-US" sz="3600" b="1" i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i="1" dirty="0" err="1">
                <a:solidFill>
                  <a:srgbClr val="3333FF"/>
                </a:solidFill>
                <a:latin typeface="Times New Roman"/>
                <a:ea typeface="Times New Roman"/>
              </a:rPr>
              <a:t>nhiên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vui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quà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mà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rơm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rớm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nước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mắt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? </a:t>
            </a:r>
            <a:endParaRPr lang="en-US" sz="32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1784" y="2895600"/>
            <a:ext cx="1473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 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ụi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2119" y="5715000"/>
            <a:ext cx="500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chị 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hồi hộp nhìn bố.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 ngạc nhiên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 quà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đọc chăm chú.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55019" y="2917091"/>
            <a:ext cx="3187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2419" y="3624977"/>
            <a:ext cx="2882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ạc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nhiên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27465" y="3625335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</a:t>
            </a:r>
            <a:r>
              <a:rPr lang="vi-VN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ót,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2119" y="4377722"/>
            <a:ext cx="2385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ơm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ớm.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6119" y="4133165"/>
            <a:ext cx="10058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-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Hai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muốn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xóa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dòng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nấu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ăn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không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ngon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,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nhưng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lại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quên</a:t>
            </a:r>
            <a:r>
              <a:rPr lang="en-US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/>
                <a:ea typeface="Times New Roman"/>
              </a:rPr>
              <a:t>xóa</a:t>
            </a:r>
            <a:r>
              <a:rPr lang="vi-VN" sz="3600" b="1" dirty="0">
                <a:solidFill>
                  <a:srgbClr val="3333FF"/>
                </a:solidFill>
                <a:latin typeface="Times New Roman"/>
                <a:ea typeface="Times New Roman"/>
              </a:rPr>
              <a:t>.</a:t>
            </a:r>
            <a:endParaRPr lang="en-US" sz="3200" b="1" dirty="0">
              <a:solidFill>
                <a:srgbClr val="3333FF"/>
              </a:solidFill>
              <a:latin typeface="Times New Roman"/>
              <a:ea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8763" y="5486400"/>
            <a:ext cx="9753599" cy="1410563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en-US" sz="3600" b="1" kern="1200" dirty="0" err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sz="3600" b="1" kern="1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vi-VN" sz="3600" b="1" kern="1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en-US" sz="3600" b="1" kern="1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vi-VN" sz="3600" b="1" kern="1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vui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  <a:endParaRPr lang="en-US" sz="36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8410" y="6842202"/>
            <a:ext cx="10058399" cy="1387398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vi-VN" sz="3600" dirty="0">
                <a:latin typeface="Times New Roman"/>
                <a:ea typeface="Times New Roman"/>
              </a:rPr>
              <a:t>-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cảm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ơn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vì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món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quà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với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đặc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biệt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Bố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rất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yêu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chị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l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690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17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54607"/>
            <a:chOff x="1024127" y="1442589"/>
            <a:chExt cx="2877445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0644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thích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chi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chuyện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?</a:t>
            </a:r>
            <a:endParaRPr lang="en-US" sz="32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1784" y="2895600"/>
            <a:ext cx="1612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 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ụi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5006" y="5349325"/>
            <a:ext cx="500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chị 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hồi hộp nhìn bố.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 ngạc nhiên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 quà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đọc chăm chú.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55019" y="2917091"/>
            <a:ext cx="268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2419" y="3624977"/>
            <a:ext cx="2575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ạc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nhiên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28119" y="3620363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</a:t>
            </a:r>
            <a:r>
              <a:rPr lang="vi-VN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ót,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2119" y="4377722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ơm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ớm.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6119" y="3970100"/>
            <a:ext cx="10058399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thích nhất chi tiết bố nói với hai chị em là bố rất yêu các con và em cũng muốn được như vậy.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08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448300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17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54607"/>
            <a:chOff x="1024127" y="1442589"/>
            <a:chExt cx="2877445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0644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581784" y="2895600"/>
            <a:ext cx="1536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 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ụi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2119" y="5715000"/>
            <a:ext cx="5006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chị 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hồi hộp nhìn bố.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 ngạc nhiên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 quà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đọc chăm chú.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68371" y="2895599"/>
            <a:ext cx="268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2419" y="3624977"/>
            <a:ext cx="2599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ạc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nhiên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28119" y="3624976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ắn</a:t>
            </a:r>
            <a:r>
              <a:rPr lang="vi-VN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ót,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42119" y="437772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ơm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ớm.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8854346" y="2545943"/>
            <a:ext cx="4138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47519" y="3218765"/>
            <a:ext cx="9525001" cy="4503736"/>
            <a:chOff x="6004720" y="3563423"/>
            <a:chExt cx="9525001" cy="4503736"/>
          </a:xfrm>
        </p:grpSpPr>
        <p:pic>
          <p:nvPicPr>
            <p:cNvPr id="2054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15353" y="1052790"/>
              <a:ext cx="4503736" cy="9525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6817429" y="4607005"/>
              <a:ext cx="80264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40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241257" y="3750439"/>
            <a:ext cx="8137525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vi-VN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      Bài văn thể hiện sự </a:t>
            </a:r>
            <a:r>
              <a:rPr lang="nl-NL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nhận biết được tình cảm của con cái dành cho cha mẹ và ngược lại. Hiểu được điều tác giả muốn nói qua câu chuyện: Tình cảm yêu thương của những </a:t>
            </a:r>
            <a:r>
              <a:rPr lang="nl-NL" sz="3600" b="1">
                <a:solidFill>
                  <a:srgbClr val="FF0000"/>
                </a:solidFill>
                <a:latin typeface="Times New Roman"/>
                <a:ea typeface="Times New Roman"/>
              </a:rPr>
              <a:t>người thân </a:t>
            </a:r>
            <a:r>
              <a:rPr lang="nl-NL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trong gia đình là rất quý giá.</a:t>
            </a:r>
            <a:endParaRPr lang="en-US" sz="36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61233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_nen_trang_bia_GADT10">
            <a:extLst>
              <a:ext uri="{FF2B5EF4-FFF2-40B4-BE49-F238E27FC236}">
                <a16:creationId xmlns:a16="http://schemas.microsoft.com/office/drawing/2014/main" id="{0895629B-52DD-4698-94C9-582C2ECF6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76638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inh_nen_trang_bia_GADT10">
            <a:extLst>
              <a:ext uri="{FF2B5EF4-FFF2-40B4-BE49-F238E27FC236}">
                <a16:creationId xmlns:a16="http://schemas.microsoft.com/office/drawing/2014/main" id="{0895629B-52DD-4698-94C9-582C2ECF6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276638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42">
            <a:extLst>
              <a:ext uri="{FF2B5EF4-FFF2-40B4-BE49-F238E27FC236}">
                <a16:creationId xmlns:a16="http://schemas.microsoft.com/office/drawing/2014/main" id="{B089AB57-C1D5-4D92-ACE0-E7FCF32DBB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29919" y="2743200"/>
            <a:ext cx="7416800" cy="3657600"/>
          </a:xfrm>
          <a:prstGeom prst="rect">
            <a:avLst/>
          </a:prstGeom>
        </p:spPr>
        <p:txBody>
          <a:bodyPr wrap="none" numCol="1" fromWordArt="1">
            <a:prstTxWarp prst="textCanUp">
              <a:avLst>
                <a:gd name="adj" fmla="val 85713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pt-BR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cảm ơn !</a:t>
            </a:r>
            <a:endParaRPr lang="en-US" sz="48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9469</TotalTime>
  <Words>572</Words>
  <Application>Microsoft Office PowerPoint</Application>
  <PresentationFormat>Custom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4: Bố đã làm gì để hai chị em cảm thấy rất vui?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TH Hoang Dong</cp:lastModifiedBy>
  <cp:revision>1021</cp:revision>
  <dcterms:created xsi:type="dcterms:W3CDTF">2008-09-09T22:52:10Z</dcterms:created>
  <dcterms:modified xsi:type="dcterms:W3CDTF">2023-11-08T08:10:59Z</dcterms:modified>
</cp:coreProperties>
</file>