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394" r:id="rId2"/>
    <p:sldId id="273" r:id="rId3"/>
    <p:sldId id="257" r:id="rId4"/>
    <p:sldId id="274" r:id="rId5"/>
    <p:sldId id="275" r:id="rId6"/>
    <p:sldId id="276" r:id="rId7"/>
    <p:sldId id="277" r:id="rId8"/>
    <p:sldId id="371" r:id="rId9"/>
    <p:sldId id="297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66FF66"/>
    <a:srgbClr val="66FF33"/>
    <a:srgbClr val="86FF0D"/>
    <a:srgbClr val="FF1D1D"/>
    <a:srgbClr val="FF33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882" y="-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5FCF0-06F7-4E8F-BEA1-01D43A88528F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EBC0A-B755-427F-9C91-6F12FAC10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90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>
            <a:extLst>
              <a:ext uri="{FF2B5EF4-FFF2-40B4-BE49-F238E27FC236}">
                <a16:creationId xmlns:a16="http://schemas.microsoft.com/office/drawing/2014/main" id="{7590AF16-CDE7-4C83-AFBF-2FFAB2AC81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>
            <a:extLst>
              <a:ext uri="{FF2B5EF4-FFF2-40B4-BE49-F238E27FC236}">
                <a16:creationId xmlns:a16="http://schemas.microsoft.com/office/drawing/2014/main" id="{5E93A97D-168A-461F-BB51-EAB333D648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5300" name="灯片编号占位符 3">
            <a:extLst>
              <a:ext uri="{FF2B5EF4-FFF2-40B4-BE49-F238E27FC236}">
                <a16:creationId xmlns:a16="http://schemas.microsoft.com/office/drawing/2014/main" id="{BF9372A2-E5DF-4877-ACC5-62B4CF8D56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r"/>
            <a:fld id="{CB90A601-AB95-469F-8599-E38AAF05B1AF}" type="slidenum">
              <a:rPr lang="zh-CN" altLang="en-US" sz="1200">
                <a:latin typeface="Calibri" panose="020F0502020204030204" pitchFamily="34" charset="0"/>
              </a:rPr>
              <a:pPr algn="r"/>
              <a:t>1</a:t>
            </a:fld>
            <a:endParaRPr lang="zh-CN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C5FD5803-EE7F-49D0-B999-D98E79C09A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r"/>
            <a:fld id="{DAFC661E-9EC3-408F-8070-C7478B8544E7}" type="slidenum">
              <a:rPr lang="en-US" altLang="zh-CN" sz="1200">
                <a:solidFill>
                  <a:srgbClr val="000000"/>
                </a:solidFill>
                <a:latin typeface="Arial" panose="020B0604020202020204" pitchFamily="34" charset="0"/>
              </a:rPr>
              <a:pPr algn="r"/>
              <a:t>8</a:t>
            </a:fld>
            <a:endParaRPr lang="en-US" altLang="zh-CN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0AD90866-F5EA-46BC-9D3B-A2FEB0D3019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D1A555F3-D91E-4CDF-B4FE-ECFEB2A271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993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379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820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94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025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36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618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75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67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193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22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6744B-6CC8-4ED2-8A71-07BEB184F142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65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gif"/><Relationship Id="rId7" Type="http://schemas.openxmlformats.org/officeDocument/2006/relationships/image" Target="../media/image26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3AD8820-9593-4A2F-BAEB-CD8C52DD17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D2547F2-3765-4CC2-9F0A-3A76A419FC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813" y="3733800"/>
            <a:ext cx="4016375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儿童歌曲-采蘑菇的小姑娘(伴奏版)">
            <a:hlinkClick r:id="" action="ppaction://media"/>
            <a:extLst>
              <a:ext uri="{FF2B5EF4-FFF2-40B4-BE49-F238E27FC236}">
                <a16:creationId xmlns:a16="http://schemas.microsoft.com/office/drawing/2014/main" id="{FA2B635F-1069-4563-93D5-6AFBDD1808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5263" y="-8826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6B7C0D0-BA7D-482C-BD19-61104DA2CFE9}"/>
              </a:ext>
            </a:extLst>
          </p:cNvPr>
          <p:cNvSpPr txBox="1"/>
          <p:nvPr/>
        </p:nvSpPr>
        <p:spPr>
          <a:xfrm>
            <a:off x="1214438" y="819150"/>
            <a:ext cx="7319962" cy="2432050"/>
          </a:xfrm>
          <a:prstGeom prst="rect">
            <a:avLst/>
          </a:prstGeom>
          <a:noFill/>
        </p:spPr>
        <p:txBody>
          <a:bodyPr lIns="91426" tIns="45712" rIns="91426" bIns="45712">
            <a:spAutoFit/>
          </a:bodyPr>
          <a:lstStyle/>
          <a:p>
            <a:pPr algn="ctr" defTabSz="685783" eaLnBrk="1" hangingPunct="1">
              <a:defRPr/>
            </a:pP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783" eaLnBrk="1" hangingPunct="1">
              <a:defRPr/>
            </a:pP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  <a:r>
              <a:rPr lang="vi-VN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CON ĐẾN VỚI TIẾT TOÁN</a:t>
            </a:r>
            <a:endParaRPr 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783" eaLnBrk="1" hangingPunct="1">
              <a:defRPr/>
            </a:pP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4">
            <a:extLst>
              <a:ext uri="{FF2B5EF4-FFF2-40B4-BE49-F238E27FC236}">
                <a16:creationId xmlns:a16="http://schemas.microsoft.com/office/drawing/2014/main" id="{16345598-2D6F-4731-98F0-D898AEF8B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3813" y="3021013"/>
            <a:ext cx="39401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98" tIns="45598" rIns="91198" bIns="45598">
            <a:spAutoFit/>
          </a:bodyPr>
          <a:lstStyle>
            <a:lvl1pPr algn="ctr" defTabSz="911225">
              <a:spcBef>
                <a:spcPct val="50000"/>
              </a:spcBef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algn="ctr" defTabSz="911225">
              <a:spcBef>
                <a:spcPct val="50000"/>
              </a:spcBef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algn="ctr" defTabSz="911225">
              <a:spcBef>
                <a:spcPct val="50000"/>
              </a:spcBef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algn="ctr" defTabSz="911225">
              <a:spcBef>
                <a:spcPct val="50000"/>
              </a:spcBef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algn="ctr" defTabSz="911225">
              <a:spcBef>
                <a:spcPct val="50000"/>
              </a:spcBef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defTabSz="9112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defTabSz="9112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defTabSz="9112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defTabSz="9112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CN" b="1">
                <a:solidFill>
                  <a:srgbClr val="C00000"/>
                </a:solidFill>
                <a:latin typeface="Tahoma" panose="020B0604030504040204" pitchFamily="34" charset="0"/>
                <a:ea typeface="SimSun" panose="02010600030101010101" pitchFamily="2" charset="-122"/>
                <a:cs typeface="Tahoma" panose="020B0604030504040204" pitchFamily="34" charset="0"/>
                <a:sym typeface="+mn-lt"/>
              </a:rPr>
              <a:t>Giáo viên: ......................</a:t>
            </a:r>
            <a:endParaRPr lang="zh-CN" altLang="en-US" b="1">
              <a:solidFill>
                <a:srgbClr val="C00000"/>
              </a:solidFill>
              <a:latin typeface="Tahoma" panose="020B0604030504040204" pitchFamily="34" charset="0"/>
              <a:ea typeface="SimSun" panose="02010600030101010101" pitchFamily="2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12" name="文本框 3">
            <a:extLst>
              <a:ext uri="{FF2B5EF4-FFF2-40B4-BE49-F238E27FC236}">
                <a16:creationId xmlns:a16="http://schemas.microsoft.com/office/drawing/2014/main" id="{56282347-9605-4B33-A3AF-80D31F55C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1238" y="163513"/>
            <a:ext cx="49530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27" tIns="34284" rIns="68427" bIns="34284">
            <a:spAutoFit/>
          </a:bodyPr>
          <a:lstStyle>
            <a:lvl1pPr algn="ctr" defTabSz="684213">
              <a:spcBef>
                <a:spcPct val="50000"/>
              </a:spcBef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algn="ctr" defTabSz="684213">
              <a:spcBef>
                <a:spcPct val="50000"/>
              </a:spcBef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algn="ctr" defTabSz="684213">
              <a:spcBef>
                <a:spcPct val="50000"/>
              </a:spcBef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algn="ctr" defTabSz="684213">
              <a:spcBef>
                <a:spcPct val="50000"/>
              </a:spcBef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algn="ctr" defTabSz="684213">
              <a:spcBef>
                <a:spcPct val="50000"/>
              </a:spcBef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defTabSz="6842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defTabSz="6842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defTabSz="6842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defTabSz="6842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CN" b="1">
                <a:solidFill>
                  <a:srgbClr val="C00000"/>
                </a:solidFill>
                <a:latin typeface="Tahoma" panose="020B0604030504040204" pitchFamily="34" charset="0"/>
                <a:ea typeface="SimSun" panose="02010600030101010101" pitchFamily="2" charset="-122"/>
                <a:cs typeface="Tahoma" panose="020B0604030504040204" pitchFamily="34" charset="0"/>
                <a:sym typeface="+mn-lt"/>
              </a:rPr>
              <a:t>TRƯỜNG TIỂU HỌC ..................</a:t>
            </a:r>
            <a:endParaRPr lang="zh-CN" altLang="en-US" b="1">
              <a:solidFill>
                <a:srgbClr val="C00000"/>
              </a:solidFill>
              <a:latin typeface="Tahoma" panose="020B0604030504040204" pitchFamily="34" charset="0"/>
              <a:ea typeface="Microsoft YaHei" panose="020B0503020204020204" pitchFamily="34" charset="-122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971551"/>
            <a:ext cx="4452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Luyện tập</a:t>
            </a:r>
            <a:endParaRPr lang="en-US" sz="4800" b="1" dirty="0">
              <a:solidFill>
                <a:srgbClr val="FF0000"/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86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6952" y="13335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itchFamily="34" charset="0"/>
                <a:cs typeface="Arial" pitchFamily="34" charset="0"/>
              </a:rPr>
              <a:t>Liên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hệ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xung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quanh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mình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quanh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lớp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Việt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đã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nêu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tên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err="1">
                <a:latin typeface="Arial" pitchFamily="34" charset="0"/>
                <a:cs typeface="Arial" pitchFamily="34" charset="0"/>
              </a:rPr>
              <a:t>đồ</a:t>
            </a:r>
            <a:r>
              <a:rPr lang="en-US" b="1">
                <a:latin typeface="Arial" pitchFamily="34" charset="0"/>
                <a:cs typeface="Arial" pitchFamily="34" charset="0"/>
              </a:rPr>
              <a:t> vật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dạng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như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sau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9" name="Oval 8"/>
          <p:cNvSpPr/>
          <p:nvPr/>
        </p:nvSpPr>
        <p:spPr>
          <a:xfrm>
            <a:off x="330200" y="157475"/>
            <a:ext cx="614363" cy="5762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anchor="ctr"/>
          <a:lstStyle/>
          <a:p>
            <a:pPr defTabSz="68576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prstClr val="white"/>
                </a:solidFill>
              </a:rPr>
              <a:t>1</a:t>
            </a:r>
            <a:endParaRPr lang="vi-VN" sz="3600" b="1">
              <a:solidFill>
                <a:prstClr val="white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7" b="18560"/>
          <a:stretch/>
        </p:blipFill>
        <p:spPr bwMode="auto">
          <a:xfrm>
            <a:off x="959784" y="811579"/>
            <a:ext cx="1382431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9" b="20175"/>
          <a:stretch/>
        </p:blipFill>
        <p:spPr bwMode="auto">
          <a:xfrm>
            <a:off x="6396658" y="1020826"/>
            <a:ext cx="914400" cy="924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06"/>
          <a:stretch/>
        </p:blipFill>
        <p:spPr bwMode="auto">
          <a:xfrm>
            <a:off x="1219200" y="2344323"/>
            <a:ext cx="990600" cy="962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57"/>
          <a:stretch/>
        </p:blipFill>
        <p:spPr bwMode="auto">
          <a:xfrm>
            <a:off x="3524174" y="2520157"/>
            <a:ext cx="1212850" cy="787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01"/>
          <a:stretch/>
        </p:blipFill>
        <p:spPr bwMode="auto">
          <a:xfrm>
            <a:off x="6439830" y="2422050"/>
            <a:ext cx="937090" cy="87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86"/>
          <a:stretch/>
        </p:blipFill>
        <p:spPr bwMode="auto">
          <a:xfrm>
            <a:off x="3737107" y="3978566"/>
            <a:ext cx="874639" cy="86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57"/>
          <a:stretch/>
        </p:blipFill>
        <p:spPr bwMode="auto">
          <a:xfrm>
            <a:off x="6453250" y="3797056"/>
            <a:ext cx="999693" cy="1005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 descr="Biển Báo Nguy Hiểm 204 Đường Hai Chiều | Biển Báo Hiệu Đường Bộ ...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915824"/>
            <a:ext cx="1072224" cy="102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186" y="3729749"/>
            <a:ext cx="793882" cy="1116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053984" y="2033084"/>
            <a:ext cx="138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Khung cửa sổ</a:t>
            </a:r>
            <a:endParaRPr lang="en-US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36012" y="2036204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Biển báo giao thông</a:t>
            </a:r>
            <a:endParaRPr lang="en-US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85135" y="2036204"/>
            <a:ext cx="12605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Đĩa DVD</a:t>
            </a:r>
            <a:endParaRPr lang="en-US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04964" y="3394981"/>
            <a:ext cx="1052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Bánh xe</a:t>
            </a:r>
            <a:endParaRPr lang="en-US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43495" y="3394978"/>
            <a:ext cx="1057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Bảng lớp</a:t>
            </a:r>
            <a:endParaRPr lang="en-US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60760" y="3409070"/>
            <a:ext cx="1001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Cái bánh</a:t>
            </a:r>
            <a:endParaRPr lang="en-US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57684" y="4859398"/>
            <a:ext cx="1052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Bìa sách</a:t>
            </a:r>
            <a:endParaRPr lang="en-US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95591" y="4859395"/>
            <a:ext cx="1057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Ê-</a:t>
            </a:r>
            <a:r>
              <a:rPr lang="en-US" sz="1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ke</a:t>
            </a:r>
            <a:endParaRPr lang="en-US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13480" y="4882033"/>
            <a:ext cx="1001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 tem</a:t>
            </a:r>
            <a:endParaRPr lang="en-US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1276682"/>
            <a:ext cx="1275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 vuông</a:t>
            </a:r>
            <a:endParaRPr lang="en-US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577270" y="4134209"/>
            <a:ext cx="1275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 vuông</a:t>
            </a:r>
            <a:endParaRPr lang="en-US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37024" y="1297132"/>
            <a:ext cx="1435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 tam giác</a:t>
            </a:r>
            <a:endParaRPr lang="en-US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27766" y="4297989"/>
            <a:ext cx="1435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 tam giác</a:t>
            </a:r>
            <a:endParaRPr lang="en-US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497275" y="1329183"/>
            <a:ext cx="1435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 tròn</a:t>
            </a:r>
            <a:endParaRPr lang="en-US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525" y="2671881"/>
            <a:ext cx="1097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 tròn</a:t>
            </a:r>
            <a:endParaRPr lang="en-US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577270" y="2759798"/>
            <a:ext cx="1097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 tròn</a:t>
            </a:r>
            <a:endParaRPr lang="en-US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888415" y="2759798"/>
            <a:ext cx="1508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 chữ nhật</a:t>
            </a:r>
            <a:endParaRPr lang="en-US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-53591" y="4150807"/>
            <a:ext cx="1508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 chữ nhật</a:t>
            </a:r>
            <a:endParaRPr lang="en-US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85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30200" y="157475"/>
            <a:ext cx="614363" cy="5762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anchor="ctr"/>
          <a:lstStyle/>
          <a:p>
            <a:pPr defTabSz="68576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prstClr val="white"/>
                </a:solidFill>
              </a:rPr>
              <a:t>2</a:t>
            </a:r>
            <a:endParaRPr lang="vi-VN" sz="3600" b="1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157475"/>
            <a:ext cx="6172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>
                <a:latin typeface="Arial" pitchFamily="34" charset="0"/>
                <a:cs typeface="Arial" pitchFamily="34" charset="0"/>
              </a:rPr>
              <a:t>a) Em hãy xếp các que tính để được hình bên.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320" y="557585"/>
            <a:ext cx="2205037" cy="154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24028" y="2266950"/>
            <a:ext cx="76389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b)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hãy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xếp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5 que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2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tam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giác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E0DE36-1A76-4FE6-A847-8EB56EB7CF90}"/>
              </a:ext>
            </a:extLst>
          </p:cNvPr>
          <p:cNvSpPr/>
          <p:nvPr/>
        </p:nvSpPr>
        <p:spPr>
          <a:xfrm rot="13352387" flipV="1">
            <a:off x="2896061" y="4395661"/>
            <a:ext cx="1364511" cy="31501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1D73C3-2BC1-40D2-85AD-E85C67E89B92}"/>
              </a:ext>
            </a:extLst>
          </p:cNvPr>
          <p:cNvSpPr/>
          <p:nvPr/>
        </p:nvSpPr>
        <p:spPr>
          <a:xfrm rot="16200000" flipH="1" flipV="1">
            <a:off x="3182359" y="3915671"/>
            <a:ext cx="1819161" cy="45719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F1008F-0CAD-4973-8E85-9A2EB49F0E1E}"/>
              </a:ext>
            </a:extLst>
          </p:cNvPr>
          <p:cNvSpPr/>
          <p:nvPr/>
        </p:nvSpPr>
        <p:spPr>
          <a:xfrm rot="8085070" flipV="1">
            <a:off x="2907773" y="3439783"/>
            <a:ext cx="1356097" cy="45719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F1806C-8585-4271-B546-F7E4CB675604}"/>
              </a:ext>
            </a:extLst>
          </p:cNvPr>
          <p:cNvSpPr/>
          <p:nvPr/>
        </p:nvSpPr>
        <p:spPr>
          <a:xfrm rot="8197611" flipV="1">
            <a:off x="3895445" y="4388555"/>
            <a:ext cx="1364511" cy="31501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79A224-19B6-4942-9962-E3C0DFC2CBE6}"/>
              </a:ext>
            </a:extLst>
          </p:cNvPr>
          <p:cNvSpPr/>
          <p:nvPr/>
        </p:nvSpPr>
        <p:spPr>
          <a:xfrm rot="13444876" flipV="1">
            <a:off x="3893950" y="3395754"/>
            <a:ext cx="1356097" cy="45719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6" grpId="0" animBg="1"/>
      <p:bldP spid="9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30200" y="157475"/>
            <a:ext cx="614363" cy="5762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anchor="ctr"/>
          <a:lstStyle/>
          <a:p>
            <a:pPr defTabSz="685766">
              <a:defRPr/>
            </a:pPr>
            <a:r>
              <a:rPr lang="en-US" sz="3600" b="1">
                <a:solidFill>
                  <a:prstClr val="white"/>
                </a:solidFill>
              </a:rPr>
              <a:t>3</a:t>
            </a:r>
            <a:endParaRPr lang="vi-VN" sz="3600" b="1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157475"/>
            <a:ext cx="6172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Hình thích hợp đặt vào dấu “?” là hình nào?</a:t>
            </a:r>
            <a:endParaRPr lang="en-US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76350"/>
            <a:ext cx="6424613" cy="2078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2943318" y="2647950"/>
            <a:ext cx="381000" cy="381000"/>
          </a:xfrm>
          <a:prstGeom prst="ellipse">
            <a:avLst/>
          </a:prstGeom>
          <a:noFill/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742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19151"/>
            <a:ext cx="7010400" cy="264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330200" y="157475"/>
            <a:ext cx="614363" cy="5762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anchor="ctr"/>
          <a:lstStyle/>
          <a:p>
            <a:pPr defTabSz="685766">
              <a:defRPr/>
            </a:pPr>
            <a:r>
              <a:rPr lang="en-US" sz="3600" b="1">
                <a:solidFill>
                  <a:prstClr val="white"/>
                </a:solidFill>
              </a:rPr>
              <a:t>3</a:t>
            </a:r>
            <a:endParaRPr lang="vi-VN" sz="3600" b="1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157475"/>
            <a:ext cx="6172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Hình thích hợp đặt vào dấu “?” là hình nào?</a:t>
            </a:r>
            <a:endParaRPr lang="en-US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590800" y="2800350"/>
            <a:ext cx="381000" cy="381000"/>
          </a:xfrm>
          <a:prstGeom prst="ellipse">
            <a:avLst/>
          </a:prstGeom>
          <a:noFill/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21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30200" y="157475"/>
            <a:ext cx="614363" cy="5762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anchor="ctr"/>
          <a:lstStyle/>
          <a:p>
            <a:pPr defTabSz="685766">
              <a:defRPr/>
            </a:pPr>
            <a:r>
              <a:rPr lang="en-US" sz="3600" b="1">
                <a:solidFill>
                  <a:prstClr val="white"/>
                </a:solidFill>
              </a:rPr>
              <a:t>4</a:t>
            </a:r>
            <a:endParaRPr lang="vi-VN" sz="3600" b="1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157475"/>
            <a:ext cx="6172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Với các miếng bìa hình tam giác </a:t>
            </a:r>
            <a:endParaRPr lang="en-US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ight Triangle 5"/>
          <p:cNvSpPr/>
          <p:nvPr/>
        </p:nvSpPr>
        <p:spPr>
          <a:xfrm>
            <a:off x="5486400" y="162238"/>
            <a:ext cx="1265238" cy="1143000"/>
          </a:xfrm>
          <a:prstGeom prst="rtTriangle">
            <a:avLst/>
          </a:prstGeom>
          <a:solidFill>
            <a:srgbClr val="66FF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0" y="971550"/>
            <a:ext cx="6172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Bạn Mai ghép thành hình sau:</a:t>
            </a:r>
            <a:endParaRPr lang="en-US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66810" y="2647950"/>
            <a:ext cx="1265238" cy="1143000"/>
          </a:xfrm>
          <a:prstGeom prst="rect">
            <a:avLst/>
          </a:prstGeom>
          <a:solidFill>
            <a:srgbClr val="66FF6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anchor="ctr"/>
          <a:lstStyle/>
          <a:p>
            <a:pPr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17" name="Right Triangle 16"/>
          <p:cNvSpPr/>
          <p:nvPr/>
        </p:nvSpPr>
        <p:spPr>
          <a:xfrm flipV="1">
            <a:off x="5029200" y="3181350"/>
            <a:ext cx="1276350" cy="1143000"/>
          </a:xfrm>
          <a:prstGeom prst="rtTriangle">
            <a:avLst/>
          </a:prstGeom>
          <a:solidFill>
            <a:srgbClr val="66FF6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Right Triangle 18"/>
          <p:cNvSpPr/>
          <p:nvPr/>
        </p:nvSpPr>
        <p:spPr>
          <a:xfrm>
            <a:off x="5032048" y="2038350"/>
            <a:ext cx="1276350" cy="1143000"/>
          </a:xfrm>
          <a:prstGeom prst="rtTriangle">
            <a:avLst/>
          </a:prstGeom>
          <a:solidFill>
            <a:srgbClr val="66FF6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93026" y="2647950"/>
            <a:ext cx="1265238" cy="1143000"/>
          </a:xfrm>
          <a:prstGeom prst="rect">
            <a:avLst/>
          </a:prstGeom>
          <a:solidFill>
            <a:srgbClr val="66FF6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anchor="ctr"/>
          <a:lstStyle/>
          <a:p>
            <a:pPr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21" name="Right Triangle 20"/>
          <p:cNvSpPr/>
          <p:nvPr/>
        </p:nvSpPr>
        <p:spPr>
          <a:xfrm rot="10800000">
            <a:off x="2505133" y="2647950"/>
            <a:ext cx="1265237" cy="1143000"/>
          </a:xfrm>
          <a:prstGeom prst="rtTriangle">
            <a:avLst/>
          </a:prstGeom>
          <a:solidFill>
            <a:srgbClr val="FFFF00"/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Right Triangle 22"/>
          <p:cNvSpPr/>
          <p:nvPr/>
        </p:nvSpPr>
        <p:spPr>
          <a:xfrm>
            <a:off x="2505133" y="2650086"/>
            <a:ext cx="1277938" cy="1144587"/>
          </a:xfrm>
          <a:prstGeom prst="rtTriangle">
            <a:avLst/>
          </a:prstGeom>
          <a:solidFill>
            <a:srgbClr val="FFFF00"/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4" name="Right Triangle 23"/>
          <p:cNvSpPr/>
          <p:nvPr/>
        </p:nvSpPr>
        <p:spPr>
          <a:xfrm rot="10800000">
            <a:off x="3771912" y="2647236"/>
            <a:ext cx="1265237" cy="1143000"/>
          </a:xfrm>
          <a:prstGeom prst="rtTriangle">
            <a:avLst/>
          </a:prstGeom>
          <a:solidFill>
            <a:srgbClr val="FFFF00"/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5" name="Right Triangle 24"/>
          <p:cNvSpPr/>
          <p:nvPr/>
        </p:nvSpPr>
        <p:spPr>
          <a:xfrm>
            <a:off x="3771912" y="2649372"/>
            <a:ext cx="1277938" cy="1144587"/>
          </a:xfrm>
          <a:prstGeom prst="rtTriangle">
            <a:avLst/>
          </a:prstGeom>
          <a:solidFill>
            <a:srgbClr val="FFFF00"/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6" name="Right Triangle 25"/>
          <p:cNvSpPr/>
          <p:nvPr/>
        </p:nvSpPr>
        <p:spPr>
          <a:xfrm>
            <a:off x="5037149" y="2017875"/>
            <a:ext cx="1276350" cy="1143000"/>
          </a:xfrm>
          <a:prstGeom prst="rtTriangle">
            <a:avLst/>
          </a:prstGeom>
          <a:solidFill>
            <a:srgbClr val="FFFF00"/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7" name="Right Triangle 26"/>
          <p:cNvSpPr/>
          <p:nvPr/>
        </p:nvSpPr>
        <p:spPr>
          <a:xfrm flipV="1">
            <a:off x="5037149" y="3159273"/>
            <a:ext cx="1276350" cy="1143000"/>
          </a:xfrm>
          <a:prstGeom prst="rtTriangle">
            <a:avLst/>
          </a:prstGeom>
          <a:solidFill>
            <a:srgbClr val="FFFF00"/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629400" y="2389320"/>
            <a:ext cx="2133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giác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32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:a16="http://schemas.microsoft.com/office/drawing/2014/main" id="{7D2ABFD3-D7C5-4464-8390-9800F3E69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738" y="3051175"/>
            <a:ext cx="9202738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:a16="http://schemas.microsoft.com/office/drawing/2014/main" id="{7DB44D4D-8853-49FC-AD5F-44A6B1ACE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13" y="1595438"/>
            <a:ext cx="3668712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:a16="http://schemas.microsoft.com/office/drawing/2014/main" id="{9AF16375-0AA9-4750-BBE0-9E4BD1C9C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388" y="2376488"/>
            <a:ext cx="2844800" cy="255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:a16="http://schemas.microsoft.com/office/drawing/2014/main" id="{889CCCF4-609C-484A-A786-D5C5C8D59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6063"/>
            <a:ext cx="6369050" cy="538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9">
            <a:extLst>
              <a:ext uri="{FF2B5EF4-FFF2-40B4-BE49-F238E27FC236}">
                <a16:creationId xmlns:a16="http://schemas.microsoft.com/office/drawing/2014/main" id="{B4DE6FE9-C600-442A-8559-073F675AE332}"/>
              </a:ext>
            </a:extLst>
          </p:cNvPr>
          <p:cNvSpPr/>
          <p:nvPr/>
        </p:nvSpPr>
        <p:spPr>
          <a:xfrm>
            <a:off x="836871" y="1398815"/>
            <a:ext cx="3626359" cy="523192"/>
          </a:xfrm>
          <a:prstGeom prst="rect">
            <a:avLst/>
          </a:prstGeom>
        </p:spPr>
        <p:txBody>
          <a:bodyPr lIns="91398" tIns="45699" rIns="91398" bIns="4569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68554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spc="-150">
                <a:ln w="19050"/>
                <a:solidFill>
                  <a:srgbClr val="FF0000"/>
                </a:solidFill>
                <a:effectLst>
                  <a:outerShdw blurRad="190500" dist="38100" dir="2700000" algn="tl" rotWithShape="0">
                    <a:prstClr val="white"/>
                  </a:outerShdw>
                </a:effectLst>
                <a:latin typeface="FS Southamton" pitchFamily="50" charset="0"/>
                <a:cs typeface="+mn-ea"/>
                <a:sym typeface="+mn-lt"/>
              </a:rPr>
              <a:t>DẶN DÒ</a:t>
            </a:r>
            <a:endParaRPr lang="en-US" altLang="zh-CN" sz="2800" b="1" spc="-150" dirty="0">
              <a:ln w="19050"/>
              <a:solidFill>
                <a:srgbClr val="FF0000"/>
              </a:solidFill>
              <a:effectLst>
                <a:outerShdw blurRad="190500" dist="38100" dir="2700000" algn="tl" rotWithShape="0">
                  <a:prstClr val="white"/>
                </a:outerShdw>
              </a:effectLst>
              <a:latin typeface="FS Southamton" pitchFamily="50" charset="0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WordArt 3">
            <a:extLst>
              <a:ext uri="{FF2B5EF4-FFF2-40B4-BE49-F238E27FC236}">
                <a16:creationId xmlns:a16="http://schemas.microsoft.com/office/drawing/2014/main" id="{7689C66F-4C57-45DA-A105-143F140AF2A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76400" y="914400"/>
            <a:ext cx="5715000" cy="45148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51660"/>
              </a:avLst>
            </a:prstTxWarp>
          </a:bodyPr>
          <a:lstStyle/>
          <a:p>
            <a:pPr algn="ctr"/>
            <a:r>
              <a:rPr lang="en-US" sz="3600" b="1" kern="10" dirty="0">
                <a:ln w="381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Xin </a:t>
            </a:r>
            <a:r>
              <a:rPr lang="en-US" sz="3600" b="1" kern="10" dirty="0" err="1">
                <a:ln w="381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chân</a:t>
            </a:r>
            <a:r>
              <a:rPr lang="en-US" sz="3600" b="1" kern="10" dirty="0">
                <a:ln w="381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 </a:t>
            </a:r>
            <a:r>
              <a:rPr lang="en-US" sz="3600" b="1" kern="10" dirty="0" err="1">
                <a:ln w="381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thành</a:t>
            </a:r>
            <a:r>
              <a:rPr lang="en-US" sz="3600" b="1" kern="10" dirty="0">
                <a:ln w="381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 </a:t>
            </a:r>
            <a:r>
              <a:rPr lang="en-US" sz="3600" b="1" kern="10" dirty="0" err="1">
                <a:ln w="381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cảm</a:t>
            </a:r>
            <a:r>
              <a:rPr lang="en-US" sz="3600" b="1" kern="10" dirty="0">
                <a:ln w="381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 </a:t>
            </a:r>
            <a:r>
              <a:rPr lang="en-US" sz="3600" b="1" kern="10" dirty="0" err="1">
                <a:ln w="381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ơn</a:t>
            </a:r>
            <a:r>
              <a:rPr lang="en-US" sz="3600" b="1" kern="10" dirty="0">
                <a:ln w="381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 </a:t>
            </a:r>
            <a:r>
              <a:rPr lang="en-US" sz="3600" b="1" kern="10" dirty="0" err="1">
                <a:ln w="381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quý</a:t>
            </a:r>
            <a:r>
              <a:rPr lang="en-US" sz="3600" b="1" kern="10" dirty="0">
                <a:ln w="381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 </a:t>
            </a:r>
            <a:r>
              <a:rPr lang="en-US" sz="3600" b="1" kern="10" dirty="0" err="1">
                <a:ln w="381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thầy</a:t>
            </a:r>
            <a:r>
              <a:rPr lang="en-US" sz="3600" b="1" kern="10" dirty="0">
                <a:ln w="381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 </a:t>
            </a:r>
            <a:r>
              <a:rPr lang="en-US" sz="3600" b="1" kern="10" dirty="0" err="1">
                <a:ln w="381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cô</a:t>
            </a:r>
            <a:r>
              <a:rPr lang="en-US" sz="3600" b="1" kern="10" dirty="0">
                <a:ln w="381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!</a:t>
            </a:r>
          </a:p>
        </p:txBody>
      </p:sp>
      <p:pic>
        <p:nvPicPr>
          <p:cNvPr id="68611" name="Picture 4" descr="b25788865kk9">
            <a:extLst>
              <a:ext uri="{FF2B5EF4-FFF2-40B4-BE49-F238E27FC236}">
                <a16:creationId xmlns:a16="http://schemas.microsoft.com/office/drawing/2014/main" id="{036C3CF2-DF5B-4213-A92E-14998D0710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771900"/>
            <a:ext cx="51816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2" name="Picture 5" descr="girl">
            <a:extLst>
              <a:ext uri="{FF2B5EF4-FFF2-40B4-BE49-F238E27FC236}">
                <a16:creationId xmlns:a16="http://schemas.microsoft.com/office/drawing/2014/main" id="{B4A69BD9-ABE8-4918-A535-430AE70532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543050"/>
            <a:ext cx="18557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Picture 6" descr="33">
            <a:extLst>
              <a:ext uri="{FF2B5EF4-FFF2-40B4-BE49-F238E27FC236}">
                <a16:creationId xmlns:a16="http://schemas.microsoft.com/office/drawing/2014/main" id="{3A909DED-09AE-400E-8354-C4CB7CB7D9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01000"/>
            <a:ext cx="12604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4" name="Picture 7" descr="31">
            <a:extLst>
              <a:ext uri="{FF2B5EF4-FFF2-40B4-BE49-F238E27FC236}">
                <a16:creationId xmlns:a16="http://schemas.microsoft.com/office/drawing/2014/main" id="{725C36BC-B5BE-4A17-A410-114760A645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114800"/>
            <a:ext cx="14478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5" name="Picture 8" descr="33">
            <a:extLst>
              <a:ext uri="{FF2B5EF4-FFF2-40B4-BE49-F238E27FC236}">
                <a16:creationId xmlns:a16="http://schemas.microsoft.com/office/drawing/2014/main" id="{65A8ED8D-EF71-4FB3-8BAF-5DDB1C57235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01000"/>
            <a:ext cx="12604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6" name="Picture 9" descr="31">
            <a:extLst>
              <a:ext uri="{FF2B5EF4-FFF2-40B4-BE49-F238E27FC236}">
                <a16:creationId xmlns:a16="http://schemas.microsoft.com/office/drawing/2014/main" id="{3BF26FDA-D876-4635-BAB8-B52BD47B16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114800"/>
            <a:ext cx="14478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7" name="Picture 10" descr="31">
            <a:extLst>
              <a:ext uri="{FF2B5EF4-FFF2-40B4-BE49-F238E27FC236}">
                <a16:creationId xmlns:a16="http://schemas.microsoft.com/office/drawing/2014/main" id="{E6C83ECE-05F2-4720-A54F-138A51357F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800"/>
            <a:ext cx="14478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8" name="Picture 7" descr="F:\TONGHOP\anh dong\hinh trang tri\easterspring04blnk2.gif">
            <a:extLst>
              <a:ext uri="{FF2B5EF4-FFF2-40B4-BE49-F238E27FC236}">
                <a16:creationId xmlns:a16="http://schemas.microsoft.com/office/drawing/2014/main" id="{AEE1C433-9326-4397-BCB1-CD98D0AC6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76438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9" name="Picture 7" descr="F:\TONGHOP\anh dong\hinh trang tri\easterspring04blnk2.gif">
            <a:extLst>
              <a:ext uri="{FF2B5EF4-FFF2-40B4-BE49-F238E27FC236}">
                <a16:creationId xmlns:a16="http://schemas.microsoft.com/office/drawing/2014/main" id="{E82AF529-2205-4222-823A-0C5130A06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563" y="-100013"/>
            <a:ext cx="1976437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20" name="WordArt 13">
            <a:extLst>
              <a:ext uri="{FF2B5EF4-FFF2-40B4-BE49-F238E27FC236}">
                <a16:creationId xmlns:a16="http://schemas.microsoft.com/office/drawing/2014/main" id="{BD9DA86A-F587-40A1-B32D-73BF1730E40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9200" y="3657600"/>
            <a:ext cx="6791325" cy="465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Kính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chúc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thầy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cô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sức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khỏe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!</a:t>
            </a:r>
          </a:p>
        </p:txBody>
      </p:sp>
      <p:pic>
        <p:nvPicPr>
          <p:cNvPr id="68621" name="Picture 7" descr="F:\TONGHOP\anh dong\hinh trang tri\easterspring04blnk2.gif">
            <a:extLst>
              <a:ext uri="{FF2B5EF4-FFF2-40B4-BE49-F238E27FC236}">
                <a16:creationId xmlns:a16="http://schemas.microsoft.com/office/drawing/2014/main" id="{F82D88F1-6BBE-4B32-AB09-B4B72537E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4788"/>
            <a:ext cx="1976438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2" name="Picture 7" descr="F:\TONGHOP\anh dong\hinh trang tri\easterspring04blnk2.gif">
            <a:extLst>
              <a:ext uri="{FF2B5EF4-FFF2-40B4-BE49-F238E27FC236}">
                <a16:creationId xmlns:a16="http://schemas.microsoft.com/office/drawing/2014/main" id="{32A57D93-516F-42EF-90AB-1564B8F6C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86238"/>
            <a:ext cx="1976438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3" name="Picture 7" descr="F:\TONGHOP\anh dong\hinh trang tri\easterspring04blnk2.gif">
            <a:extLst>
              <a:ext uri="{FF2B5EF4-FFF2-40B4-BE49-F238E27FC236}">
                <a16:creationId xmlns:a16="http://schemas.microsoft.com/office/drawing/2014/main" id="{E2454979-F3FC-4D64-A9C3-C36B670FA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563" y="4014788"/>
            <a:ext cx="1976437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4" name="Picture 3" descr="zia_bar14">
            <a:extLst>
              <a:ext uri="{FF2B5EF4-FFF2-40B4-BE49-F238E27FC236}">
                <a16:creationId xmlns:a16="http://schemas.microsoft.com/office/drawing/2014/main" id="{DA9E0355-832E-484C-9568-ED34C9DB7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76800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</TotalTime>
  <Words>182</Words>
  <Application>Microsoft Office PowerPoint</Application>
  <PresentationFormat>On-screen Show (16:9)</PresentationFormat>
  <Paragraphs>41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FS Southamton</vt:lpstr>
      <vt:lpstr>Tahoma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linhmx</cp:lastModifiedBy>
  <cp:revision>51</cp:revision>
  <dcterms:created xsi:type="dcterms:W3CDTF">2018-01-02T14:41:22Z</dcterms:created>
  <dcterms:modified xsi:type="dcterms:W3CDTF">2020-09-02T10:30:43Z</dcterms:modified>
</cp:coreProperties>
</file>