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11/relationships/webextensiontaskpanes" Target="ppt/webextensions/taskpanes.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Lst>
  <p:notesMasterIdLst>
    <p:notesMasterId r:id="rId22"/>
  </p:notesMasterIdLst>
  <p:sldIdLst>
    <p:sldId id="311" r:id="rId3"/>
    <p:sldId id="303" r:id="rId4"/>
    <p:sldId id="305" r:id="rId5"/>
    <p:sldId id="304" r:id="rId6"/>
    <p:sldId id="307" r:id="rId7"/>
    <p:sldId id="312" r:id="rId8"/>
    <p:sldId id="328" r:id="rId9"/>
    <p:sldId id="324" r:id="rId10"/>
    <p:sldId id="271" r:id="rId11"/>
    <p:sldId id="272" r:id="rId12"/>
    <p:sldId id="273" r:id="rId13"/>
    <p:sldId id="274" r:id="rId14"/>
    <p:sldId id="314" r:id="rId15"/>
    <p:sldId id="320" r:id="rId16"/>
    <p:sldId id="319" r:id="rId17"/>
    <p:sldId id="321" r:id="rId18"/>
    <p:sldId id="322" r:id="rId19"/>
    <p:sldId id="323" r:id="rId20"/>
    <p:sldId id="329" r:id="rId21"/>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varScale="1">
        <p:scale>
          <a:sx n="63" d="100"/>
          <a:sy n="63" d="100"/>
        </p:scale>
        <p:origin x="-636" y="-108"/>
      </p:cViewPr>
      <p:guideLst>
        <p:guide orient="horz" pos="2160"/>
        <p:guide orient="horz" pos="2448"/>
        <p:guide pos="2880"/>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12/5/2025</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6.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xmlns=""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xmlns=""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xmlns=""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xmlns=""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xmlns=""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xmlns="" id="{978EAB8D-AB3A-44EB-8074-9869EDC2FC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xmlns=""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xmlns="" id="{20CFE7B4-6577-443C-9F17-3600F27B66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xmlns=""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12/5/2025</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xmlns=""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xmlns="" id="{DF273200-57F3-4078-89F2-7B3952BFECC0}"/>
                </a:ext>
              </a:extLst>
            </p:cNvPr>
            <p:cNvPicPr>
              <a:picLocks noChangeAspect="1"/>
            </p:cNvPicPr>
            <p:nvPr/>
          </p:nvPicPr>
          <p:blipFill>
            <a:blip r:embed="rId14"/>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xmlns=""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xmlns=""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xmlns=""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5.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26.sv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sv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20.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5.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xmlns=""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xmlns=""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1001335"/>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xmlns="" id="{0635CEF2-D7C6-4F43-B97A-6971D3FC0C60}"/>
              </a:ext>
            </a:extLst>
          </p:cNvPr>
          <p:cNvGrpSpPr/>
          <p:nvPr/>
        </p:nvGrpSpPr>
        <p:grpSpPr>
          <a:xfrm>
            <a:off x="609600" y="204521"/>
            <a:ext cx="2438400" cy="2438400"/>
            <a:chOff x="1195853" y="2452184"/>
            <a:chExt cx="2438400" cy="2438400"/>
          </a:xfrm>
        </p:grpSpPr>
        <p:pic>
          <p:nvPicPr>
            <p:cNvPr id="11" name="Picture 10" descr="Shape, circle&#10;&#10;Description automatically generated">
              <a:extLst>
                <a:ext uri="{FF2B5EF4-FFF2-40B4-BE49-F238E27FC236}">
                  <a16:creationId xmlns:a16="http://schemas.microsoft.com/office/drawing/2014/main" xmlns=""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xmlns="" id="{60A7FEC2-52A1-4493-AEAE-D61E5F40A1F5}"/>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a:t>
              </a:r>
            </a:p>
          </p:txBody>
        </p:sp>
      </p:grpSp>
      <p:graphicFrame>
        <p:nvGraphicFramePr>
          <p:cNvPr id="4" name="Table 3">
            <a:extLst>
              <a:ext uri="{FF2B5EF4-FFF2-40B4-BE49-F238E27FC236}">
                <a16:creationId xmlns:a16="http://schemas.microsoft.com/office/drawing/2014/main" xmlns="" id="{E96265F1-8F90-4CDE-092F-B50383948FE6}"/>
              </a:ext>
            </a:extLst>
          </p:cNvPr>
          <p:cNvGraphicFramePr>
            <a:graphicFrameLocks noGrp="1"/>
          </p:cNvGraphicFramePr>
          <p:nvPr>
            <p:extLst>
              <p:ext uri="{D42A27DB-BD31-4B8C-83A1-F6EECF244321}">
                <p14:modId xmlns:p14="http://schemas.microsoft.com/office/powerpoint/2010/main" val="3881108551"/>
              </p:ext>
            </p:extLst>
          </p:nvPr>
        </p:nvGraphicFramePr>
        <p:xfrm>
          <a:off x="1143000" y="26670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xmlns="" val="1933247184"/>
                    </a:ext>
                  </a:extLst>
                </a:gridCol>
                <a:gridCol w="2331720">
                  <a:extLst>
                    <a:ext uri="{9D8B030D-6E8A-4147-A177-3AD203B41FA5}">
                      <a16:colId xmlns:a16="http://schemas.microsoft.com/office/drawing/2014/main" xmlns="" val="3435455101"/>
                    </a:ext>
                  </a:extLst>
                </a:gridCol>
                <a:gridCol w="2331720">
                  <a:extLst>
                    <a:ext uri="{9D8B030D-6E8A-4147-A177-3AD203B41FA5}">
                      <a16:colId xmlns:a16="http://schemas.microsoft.com/office/drawing/2014/main" xmlns="" val="541168388"/>
                    </a:ext>
                  </a:extLst>
                </a:gridCol>
                <a:gridCol w="2331720">
                  <a:extLst>
                    <a:ext uri="{9D8B030D-6E8A-4147-A177-3AD203B41FA5}">
                      <a16:colId xmlns:a16="http://schemas.microsoft.com/office/drawing/2014/main" xmlns="" val="1540617655"/>
                    </a:ext>
                  </a:extLst>
                </a:gridCol>
                <a:gridCol w="2331720">
                  <a:extLst>
                    <a:ext uri="{9D8B030D-6E8A-4147-A177-3AD203B41FA5}">
                      <a16:colId xmlns:a16="http://schemas.microsoft.com/office/drawing/2014/main" xmlns=""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16131407"/>
                  </a:ext>
                </a:extLst>
              </a:tr>
            </a:tbl>
          </a:graphicData>
        </a:graphic>
      </p:graphicFrame>
      <p:sp>
        <p:nvSpPr>
          <p:cNvPr id="5" name="Rectangle 4">
            <a:extLst>
              <a:ext uri="{FF2B5EF4-FFF2-40B4-BE49-F238E27FC236}">
                <a16:creationId xmlns:a16="http://schemas.microsoft.com/office/drawing/2014/main" xmlns="" id="{0A56B4CE-3326-46BC-CD64-6DCE06CF34BF}"/>
              </a:ext>
            </a:extLst>
          </p:cNvPr>
          <p:cNvSpPr/>
          <p:nvPr/>
        </p:nvSpPr>
        <p:spPr>
          <a:xfrm>
            <a:off x="59436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xmlns="" id="{1E7B6CE6-B6BC-9C16-D83A-0B20303B6D86}"/>
              </a:ext>
            </a:extLst>
          </p:cNvPr>
          <p:cNvSpPr/>
          <p:nvPr/>
        </p:nvSpPr>
        <p:spPr>
          <a:xfrm>
            <a:off x="8305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xmlns="" id="{BB89B592-09CA-20AD-24EE-94ECE929F402}"/>
              </a:ext>
            </a:extLst>
          </p:cNvPr>
          <p:cNvSpPr/>
          <p:nvPr/>
        </p:nvSpPr>
        <p:spPr>
          <a:xfrm>
            <a:off x="10591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a:extLst>
              <a:ext uri="{FF2B5EF4-FFF2-40B4-BE49-F238E27FC236}">
                <a16:creationId xmlns:a16="http://schemas.microsoft.com/office/drawing/2014/main" xmlns="" id="{B5CC43F7-CB53-499E-B860-6239A5B06651}"/>
              </a:ext>
            </a:extLst>
          </p:cNvPr>
          <p:cNvSpPr txBox="1">
            <a:spLocks noChangeArrowheads="1"/>
          </p:cNvSpPr>
          <p:nvPr/>
        </p:nvSpPr>
        <p:spPr bwMode="auto">
          <a:xfrm>
            <a:off x="2819400" y="1001335"/>
            <a:ext cx="85344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en-US" sz="3800" b="1" dirty="0">
                <a:latin typeface="Times New Roman" pitchFamily="18" charset="0"/>
                <a:cs typeface="Times New Roman" pitchFamily="18" charset="0"/>
              </a:rPr>
              <a:t>Hoàn </a:t>
            </a:r>
            <a:r>
              <a:rPr lang="en-US" sz="3800" b="1" dirty="0" err="1">
                <a:latin typeface="Times New Roman" pitchFamily="18" charset="0"/>
                <a:cs typeface="Times New Roman" pitchFamily="18" charset="0"/>
              </a:rPr>
              <a:t>thành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bảng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a:t>
            </a:r>
            <a:endParaRPr lang="en-US" sz="3800" b="1" u="sng"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xmlns="" id="{23BA8CBC-3F19-43B0-AA5F-78287425ABF7}"/>
              </a:ext>
            </a:extLst>
          </p:cNvPr>
          <p:cNvGrpSpPr/>
          <p:nvPr/>
        </p:nvGrpSpPr>
        <p:grpSpPr>
          <a:xfrm>
            <a:off x="609600" y="204521"/>
            <a:ext cx="2438400" cy="2438400"/>
            <a:chOff x="1195853" y="2452184"/>
            <a:chExt cx="2438400" cy="2438400"/>
          </a:xfrm>
        </p:grpSpPr>
        <p:pic>
          <p:nvPicPr>
            <p:cNvPr id="18" name="Picture 17" descr="Shape, circle&#10;&#10;Description automatically generated">
              <a:extLst>
                <a:ext uri="{FF2B5EF4-FFF2-40B4-BE49-F238E27FC236}">
                  <a16:creationId xmlns:a16="http://schemas.microsoft.com/office/drawing/2014/main" xmlns="" id="{9508E355-E6D0-4C37-ADE2-B72436632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26" name="Rectangle 25">
              <a:extLst>
                <a:ext uri="{FF2B5EF4-FFF2-40B4-BE49-F238E27FC236}">
                  <a16:creationId xmlns:a16="http://schemas.microsoft.com/office/drawing/2014/main" xmlns="" id="{A0A73EDA-1D0A-4F3C-B0B0-3BB1AC705207}"/>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dirty="0">
                  <a:ln w="22225">
                    <a:solidFill>
                      <a:schemeClr val="tx1"/>
                    </a:solidFill>
                    <a:prstDash val="solid"/>
                  </a:ln>
                  <a:solidFill>
                    <a:srgbClr val="FFFF00"/>
                  </a:solidFill>
                  <a:effectLst/>
                </a:rPr>
                <a:t>2</a:t>
              </a:r>
            </a:p>
          </p:txBody>
        </p:sp>
      </p:grpSp>
      <p:graphicFrame>
        <p:nvGraphicFramePr>
          <p:cNvPr id="2" name="Table 1">
            <a:extLst>
              <a:ext uri="{FF2B5EF4-FFF2-40B4-BE49-F238E27FC236}">
                <a16:creationId xmlns:a16="http://schemas.microsoft.com/office/drawing/2014/main" xmlns="" id="{03877E92-146C-C312-545C-C2F600B1AA85}"/>
              </a:ext>
            </a:extLst>
          </p:cNvPr>
          <p:cNvGraphicFramePr>
            <a:graphicFrameLocks noGrp="1"/>
          </p:cNvGraphicFramePr>
          <p:nvPr>
            <p:extLst>
              <p:ext uri="{D42A27DB-BD31-4B8C-83A1-F6EECF244321}">
                <p14:modId xmlns:p14="http://schemas.microsoft.com/office/powerpoint/2010/main" val="3986882143"/>
              </p:ext>
            </p:extLst>
          </p:nvPr>
        </p:nvGraphicFramePr>
        <p:xfrm>
          <a:off x="990600" y="25908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xmlns="" val="1933247184"/>
                    </a:ext>
                  </a:extLst>
                </a:gridCol>
                <a:gridCol w="2331720">
                  <a:extLst>
                    <a:ext uri="{9D8B030D-6E8A-4147-A177-3AD203B41FA5}">
                      <a16:colId xmlns:a16="http://schemas.microsoft.com/office/drawing/2014/main" xmlns="" val="3435455101"/>
                    </a:ext>
                  </a:extLst>
                </a:gridCol>
                <a:gridCol w="2331720">
                  <a:extLst>
                    <a:ext uri="{9D8B030D-6E8A-4147-A177-3AD203B41FA5}">
                      <a16:colId xmlns:a16="http://schemas.microsoft.com/office/drawing/2014/main" xmlns="" val="541168388"/>
                    </a:ext>
                  </a:extLst>
                </a:gridCol>
                <a:gridCol w="2331720">
                  <a:extLst>
                    <a:ext uri="{9D8B030D-6E8A-4147-A177-3AD203B41FA5}">
                      <a16:colId xmlns:a16="http://schemas.microsoft.com/office/drawing/2014/main" xmlns="" val="1540617655"/>
                    </a:ext>
                  </a:extLst>
                </a:gridCol>
                <a:gridCol w="2331720">
                  <a:extLst>
                    <a:ext uri="{9D8B030D-6E8A-4147-A177-3AD203B41FA5}">
                      <a16:colId xmlns:a16="http://schemas.microsoft.com/office/drawing/2014/main" xmlns=""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16131407"/>
                  </a:ext>
                </a:extLst>
              </a:tr>
            </a:tbl>
          </a:graphicData>
        </a:graphic>
      </p:graphicFrame>
      <p:sp>
        <p:nvSpPr>
          <p:cNvPr id="5" name="Rectangle 4">
            <a:extLst>
              <a:ext uri="{FF2B5EF4-FFF2-40B4-BE49-F238E27FC236}">
                <a16:creationId xmlns:a16="http://schemas.microsoft.com/office/drawing/2014/main" xmlns="" id="{00A6FC57-79DD-DE86-E2AA-BE76AF13AF48}"/>
              </a:ext>
            </a:extLst>
          </p:cNvPr>
          <p:cNvSpPr/>
          <p:nvPr/>
        </p:nvSpPr>
        <p:spPr>
          <a:xfrm>
            <a:off x="5867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5 x 2 = 31,4 (dm)</a:t>
            </a:r>
          </a:p>
        </p:txBody>
      </p:sp>
      <p:sp>
        <p:nvSpPr>
          <p:cNvPr id="6" name="Rectangle 5">
            <a:extLst>
              <a:ext uri="{FF2B5EF4-FFF2-40B4-BE49-F238E27FC236}">
                <a16:creationId xmlns:a16="http://schemas.microsoft.com/office/drawing/2014/main" xmlns="" id="{98A3DEA5-1C00-69FE-3358-6907C3110280}"/>
              </a:ext>
            </a:extLst>
          </p:cNvPr>
          <p:cNvSpPr/>
          <p:nvPr/>
        </p:nvSpPr>
        <p:spPr>
          <a:xfrm>
            <a:off x="8153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18,84 mm</a:t>
            </a:r>
          </a:p>
        </p:txBody>
      </p:sp>
      <p:sp>
        <p:nvSpPr>
          <p:cNvPr id="7" name="Rectangle 6">
            <a:extLst>
              <a:ext uri="{FF2B5EF4-FFF2-40B4-BE49-F238E27FC236}">
                <a16:creationId xmlns:a16="http://schemas.microsoft.com/office/drawing/2014/main" xmlns="" id="{8638F701-907B-1E7B-9F50-18324557925B}"/>
              </a:ext>
            </a:extLst>
          </p:cNvPr>
          <p:cNvSpPr/>
          <p:nvPr/>
        </p:nvSpPr>
        <p:spPr>
          <a:xfrm>
            <a:off x="103632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4 x 2 = 25,12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xmlns=""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xmlns=""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xmlns=""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xmlns=""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xmlns=""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
        <p:nvSpPr>
          <p:cNvPr id="4" name="TextBox 3">
            <a:extLst>
              <a:ext uri="{FF2B5EF4-FFF2-40B4-BE49-F238E27FC236}">
                <a16:creationId xmlns:a16="http://schemas.microsoft.com/office/drawing/2014/main" xmlns="" id="{406E3BD8-BD53-5A3F-E56B-CD71EDED0664}"/>
              </a:ext>
            </a:extLst>
          </p:cNvPr>
          <p:cNvSpPr txBox="1"/>
          <p:nvPr/>
        </p:nvSpPr>
        <p:spPr>
          <a:xfrm>
            <a:off x="1066800" y="3048000"/>
            <a:ext cx="609600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Chu vi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50 × 2 = 314 (cm)</a:t>
            </a:r>
          </a:p>
          <a:p>
            <a:pPr algn="ctr"/>
            <a:r>
              <a:rPr lang="en-US" sz="3200" b="0" i="0" dirty="0" err="1">
                <a:solidFill>
                  <a:srgbClr val="FF0000"/>
                </a:solidFill>
                <a:effectLst/>
                <a:latin typeface="Cambria" panose="02040503050406030204" pitchFamily="18" charset="0"/>
                <a:ea typeface="Cambria" panose="02040503050406030204" pitchFamily="18" charset="0"/>
              </a:rPr>
              <a:t>Chiều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dài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tre</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thành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+ 15 = 329 (cm)</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329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xmlns=""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xmlns=""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9389C6A-1984-476E-B541-07D1DEEDB6EA}"/>
              </a:ext>
            </a:extLst>
          </p:cNvPr>
          <p:cNvPicPr>
            <a:picLocks noChangeAspect="1"/>
          </p:cNvPicPr>
          <p:nvPr/>
        </p:nvPicPr>
        <p:blipFill>
          <a:blip r:embed="rId2"/>
          <a:stretch>
            <a:fillRect/>
          </a:stretch>
        </p:blipFill>
        <p:spPr>
          <a:xfrm>
            <a:off x="0" y="0"/>
            <a:ext cx="13716000" cy="8077200"/>
          </a:xfrm>
          <a:prstGeom prst="rect">
            <a:avLst/>
          </a:prstGeom>
        </p:spPr>
      </p:pic>
      <p:pic>
        <p:nvPicPr>
          <p:cNvPr id="11" name="Picture 10">
            <a:extLst>
              <a:ext uri="{FF2B5EF4-FFF2-40B4-BE49-F238E27FC236}">
                <a16:creationId xmlns:a16="http://schemas.microsoft.com/office/drawing/2014/main" xmlns="" id="{081C7F42-2190-4DC5-9057-18C883B9D685}"/>
              </a:ext>
            </a:extLst>
          </p:cNvPr>
          <p:cNvPicPr>
            <a:picLocks noChangeAspect="1"/>
          </p:cNvPicPr>
          <p:nvPr/>
        </p:nvPicPr>
        <p:blipFill>
          <a:blip r:embed="rId3"/>
          <a:stretch>
            <a:fillRect/>
          </a:stretch>
        </p:blipFill>
        <p:spPr>
          <a:xfrm>
            <a:off x="799786" y="1524000"/>
            <a:ext cx="12116427" cy="2548296"/>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xmlns="" id="{3FEC7F4F-8F2F-4C3B-92AC-AE3F366F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xmlns="" id="{05901263-D96D-47B7-8B7B-0070534B7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xmlns="" id="{40AE38B1-1A8F-4297-880E-01B4870DB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9AA712CF-C860-4326-886A-EF587127B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xmlns=""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xmlns=""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xmlns=""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xmlns=""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xmlns=""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xmlns=""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xmlns=""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xmlns=""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xmlns=""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xmlns=""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xmlns=""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xmlns=""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xmlns=""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xmlns=""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xmlns=""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xmlns=""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xmlns=""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xmlns=""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xmlns=""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xmlns=""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xmlns=""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xmlns=""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xmlns=""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xmlns=""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xmlns=""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xmlns=""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xmlns=""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xmlns=""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xmlns=""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xmlns=""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xmlns=""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xmlns=""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xmlns=""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xmlns=""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xmlns=""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xmlns=""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xmlns=""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xmlns=""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xmlns=""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xmlns=""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xmlns=""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xmlns=""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xmlns=""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xmlns=""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xmlns=""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xmlns=""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xmlns=""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xmlns=""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xmlns=""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xmlns=""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xmlns=""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xmlns=""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xmlns=""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1BF8E1E-E506-497F-BEDD-B63C0687DD12}"/>
              </a:ext>
            </a:extLst>
          </p:cNvPr>
          <p:cNvSpPr/>
          <p:nvPr/>
        </p:nvSpPr>
        <p:spPr>
          <a:xfrm>
            <a:off x="2209800" y="533399"/>
            <a:ext cx="8792048" cy="1754326"/>
          </a:xfrm>
          <a:custGeom>
            <a:avLst/>
            <a:gdLst>
              <a:gd name="connsiteX0" fmla="*/ 0 w 8715848"/>
              <a:gd name="connsiteY0" fmla="*/ 0 h 923330"/>
              <a:gd name="connsiteX1" fmla="*/ 406740 w 8715848"/>
              <a:gd name="connsiteY1" fmla="*/ 0 h 923330"/>
              <a:gd name="connsiteX2" fmla="*/ 987796 w 8715848"/>
              <a:gd name="connsiteY2" fmla="*/ 0 h 923330"/>
              <a:gd name="connsiteX3" fmla="*/ 1307377 w 8715848"/>
              <a:gd name="connsiteY3" fmla="*/ 0 h 923330"/>
              <a:gd name="connsiteX4" fmla="*/ 1714117 w 8715848"/>
              <a:gd name="connsiteY4" fmla="*/ 0 h 923330"/>
              <a:gd name="connsiteX5" fmla="*/ 2382332 w 8715848"/>
              <a:gd name="connsiteY5" fmla="*/ 0 h 923330"/>
              <a:gd name="connsiteX6" fmla="*/ 2789071 w 8715848"/>
              <a:gd name="connsiteY6" fmla="*/ 0 h 923330"/>
              <a:gd name="connsiteX7" fmla="*/ 3544445 w 8715848"/>
              <a:gd name="connsiteY7" fmla="*/ 0 h 923330"/>
              <a:gd name="connsiteX8" fmla="*/ 3951184 w 8715848"/>
              <a:gd name="connsiteY8" fmla="*/ 0 h 923330"/>
              <a:gd name="connsiteX9" fmla="*/ 4706558 w 8715848"/>
              <a:gd name="connsiteY9" fmla="*/ 0 h 923330"/>
              <a:gd name="connsiteX10" fmla="*/ 5026139 w 8715848"/>
              <a:gd name="connsiteY10" fmla="*/ 0 h 923330"/>
              <a:gd name="connsiteX11" fmla="*/ 5607196 w 8715848"/>
              <a:gd name="connsiteY11" fmla="*/ 0 h 923330"/>
              <a:gd name="connsiteX12" fmla="*/ 6188252 w 8715848"/>
              <a:gd name="connsiteY12" fmla="*/ 0 h 923330"/>
              <a:gd name="connsiteX13" fmla="*/ 6594992 w 8715848"/>
              <a:gd name="connsiteY13" fmla="*/ 0 h 923330"/>
              <a:gd name="connsiteX14" fmla="*/ 7001731 w 8715848"/>
              <a:gd name="connsiteY14" fmla="*/ 0 h 923330"/>
              <a:gd name="connsiteX15" fmla="*/ 7321312 w 8715848"/>
              <a:gd name="connsiteY15" fmla="*/ 0 h 923330"/>
              <a:gd name="connsiteX16" fmla="*/ 7815210 w 8715848"/>
              <a:gd name="connsiteY16" fmla="*/ 0 h 923330"/>
              <a:gd name="connsiteX17" fmla="*/ 8134791 w 8715848"/>
              <a:gd name="connsiteY17" fmla="*/ 0 h 923330"/>
              <a:gd name="connsiteX18" fmla="*/ 8715848 w 8715848"/>
              <a:gd name="connsiteY18" fmla="*/ 0 h 923330"/>
              <a:gd name="connsiteX19" fmla="*/ 8715848 w 8715848"/>
              <a:gd name="connsiteY19" fmla="*/ 470898 h 923330"/>
              <a:gd name="connsiteX20" fmla="*/ 8715848 w 8715848"/>
              <a:gd name="connsiteY20" fmla="*/ 923330 h 923330"/>
              <a:gd name="connsiteX21" fmla="*/ 8221950 w 8715848"/>
              <a:gd name="connsiteY21" fmla="*/ 923330 h 923330"/>
              <a:gd name="connsiteX22" fmla="*/ 7466576 w 8715848"/>
              <a:gd name="connsiteY22" fmla="*/ 923330 h 923330"/>
              <a:gd name="connsiteX23" fmla="*/ 7059837 w 8715848"/>
              <a:gd name="connsiteY23" fmla="*/ 923330 h 923330"/>
              <a:gd name="connsiteX24" fmla="*/ 6478780 w 8715848"/>
              <a:gd name="connsiteY24" fmla="*/ 923330 h 923330"/>
              <a:gd name="connsiteX25" fmla="*/ 5984882 w 8715848"/>
              <a:gd name="connsiteY25" fmla="*/ 923330 h 923330"/>
              <a:gd name="connsiteX26" fmla="*/ 5316667 w 8715848"/>
              <a:gd name="connsiteY26" fmla="*/ 923330 h 923330"/>
              <a:gd name="connsiteX27" fmla="*/ 4909928 w 8715848"/>
              <a:gd name="connsiteY27" fmla="*/ 923330 h 923330"/>
              <a:gd name="connsiteX28" fmla="*/ 4154554 w 8715848"/>
              <a:gd name="connsiteY28" fmla="*/ 923330 h 923330"/>
              <a:gd name="connsiteX29" fmla="*/ 3660656 w 8715848"/>
              <a:gd name="connsiteY29" fmla="*/ 923330 h 923330"/>
              <a:gd name="connsiteX30" fmla="*/ 3166758 w 8715848"/>
              <a:gd name="connsiteY30" fmla="*/ 923330 h 923330"/>
              <a:gd name="connsiteX31" fmla="*/ 2672860 w 8715848"/>
              <a:gd name="connsiteY31" fmla="*/ 923330 h 923330"/>
              <a:gd name="connsiteX32" fmla="*/ 2004645 w 8715848"/>
              <a:gd name="connsiteY32" fmla="*/ 923330 h 923330"/>
              <a:gd name="connsiteX33" fmla="*/ 1685064 w 8715848"/>
              <a:gd name="connsiteY33" fmla="*/ 923330 h 923330"/>
              <a:gd name="connsiteX34" fmla="*/ 929690 w 8715848"/>
              <a:gd name="connsiteY34" fmla="*/ 923330 h 923330"/>
              <a:gd name="connsiteX35" fmla="*/ 522951 w 8715848"/>
              <a:gd name="connsiteY35" fmla="*/ 923330 h 923330"/>
              <a:gd name="connsiteX36" fmla="*/ 0 w 8715848"/>
              <a:gd name="connsiteY36" fmla="*/ 923330 h 923330"/>
              <a:gd name="connsiteX37" fmla="*/ 0 w 8715848"/>
              <a:gd name="connsiteY37" fmla="*/ 452432 h 923330"/>
              <a:gd name="connsiteX38" fmla="*/ 0 w 8715848"/>
              <a:gd name="connsiteY3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15848" h="923330" fill="none" extrusionOk="0">
                <a:moveTo>
                  <a:pt x="0" y="0"/>
                </a:moveTo>
                <a:cubicBezTo>
                  <a:pt x="120982" y="-29859"/>
                  <a:pt x="209014" y="23113"/>
                  <a:pt x="406740" y="0"/>
                </a:cubicBezTo>
                <a:cubicBezTo>
                  <a:pt x="604466" y="-23113"/>
                  <a:pt x="773528" y="62535"/>
                  <a:pt x="987796" y="0"/>
                </a:cubicBezTo>
                <a:cubicBezTo>
                  <a:pt x="1202064" y="-62535"/>
                  <a:pt x="1216355" y="38082"/>
                  <a:pt x="1307377" y="0"/>
                </a:cubicBezTo>
                <a:cubicBezTo>
                  <a:pt x="1398399" y="-38082"/>
                  <a:pt x="1553670" y="13788"/>
                  <a:pt x="1714117" y="0"/>
                </a:cubicBezTo>
                <a:cubicBezTo>
                  <a:pt x="1874564" y="-13788"/>
                  <a:pt x="2066516" y="17106"/>
                  <a:pt x="2382332" y="0"/>
                </a:cubicBezTo>
                <a:cubicBezTo>
                  <a:pt x="2698148" y="-17106"/>
                  <a:pt x="2677243" y="9409"/>
                  <a:pt x="2789071" y="0"/>
                </a:cubicBezTo>
                <a:cubicBezTo>
                  <a:pt x="2900899" y="-9409"/>
                  <a:pt x="3176181" y="48075"/>
                  <a:pt x="3544445" y="0"/>
                </a:cubicBezTo>
                <a:cubicBezTo>
                  <a:pt x="3912709" y="-48075"/>
                  <a:pt x="3855185" y="33357"/>
                  <a:pt x="3951184" y="0"/>
                </a:cubicBezTo>
                <a:cubicBezTo>
                  <a:pt x="4047183" y="-33357"/>
                  <a:pt x="4499253" y="12231"/>
                  <a:pt x="4706558" y="0"/>
                </a:cubicBezTo>
                <a:cubicBezTo>
                  <a:pt x="4913863" y="-12231"/>
                  <a:pt x="4950127" y="27732"/>
                  <a:pt x="5026139" y="0"/>
                </a:cubicBezTo>
                <a:cubicBezTo>
                  <a:pt x="5102151" y="-27732"/>
                  <a:pt x="5339622" y="13317"/>
                  <a:pt x="5607196" y="0"/>
                </a:cubicBezTo>
                <a:cubicBezTo>
                  <a:pt x="5874770" y="-13317"/>
                  <a:pt x="5941925" y="7160"/>
                  <a:pt x="6188252" y="0"/>
                </a:cubicBezTo>
                <a:cubicBezTo>
                  <a:pt x="6434579" y="-7160"/>
                  <a:pt x="6465498" y="36563"/>
                  <a:pt x="6594992" y="0"/>
                </a:cubicBezTo>
                <a:cubicBezTo>
                  <a:pt x="6724486" y="-36563"/>
                  <a:pt x="6812963" y="41798"/>
                  <a:pt x="7001731" y="0"/>
                </a:cubicBezTo>
                <a:cubicBezTo>
                  <a:pt x="7190499" y="-41798"/>
                  <a:pt x="7170326" y="16589"/>
                  <a:pt x="7321312" y="0"/>
                </a:cubicBezTo>
                <a:cubicBezTo>
                  <a:pt x="7472298" y="-16589"/>
                  <a:pt x="7584037" y="37918"/>
                  <a:pt x="7815210" y="0"/>
                </a:cubicBezTo>
                <a:cubicBezTo>
                  <a:pt x="8046383" y="-37918"/>
                  <a:pt x="7984483" y="30284"/>
                  <a:pt x="8134791" y="0"/>
                </a:cubicBezTo>
                <a:cubicBezTo>
                  <a:pt x="8285099" y="-30284"/>
                  <a:pt x="8554519" y="34909"/>
                  <a:pt x="8715848" y="0"/>
                </a:cubicBezTo>
                <a:cubicBezTo>
                  <a:pt x="8766080" y="199124"/>
                  <a:pt x="8687410" y="350838"/>
                  <a:pt x="8715848" y="470898"/>
                </a:cubicBezTo>
                <a:cubicBezTo>
                  <a:pt x="8744286" y="590958"/>
                  <a:pt x="8669134" y="716615"/>
                  <a:pt x="8715848" y="923330"/>
                </a:cubicBezTo>
                <a:cubicBezTo>
                  <a:pt x="8504242" y="957196"/>
                  <a:pt x="8415627" y="888353"/>
                  <a:pt x="8221950" y="923330"/>
                </a:cubicBezTo>
                <a:cubicBezTo>
                  <a:pt x="8028273" y="958307"/>
                  <a:pt x="7778268" y="886533"/>
                  <a:pt x="7466576" y="923330"/>
                </a:cubicBezTo>
                <a:cubicBezTo>
                  <a:pt x="7154884" y="960127"/>
                  <a:pt x="7184332" y="881824"/>
                  <a:pt x="7059837" y="923330"/>
                </a:cubicBezTo>
                <a:cubicBezTo>
                  <a:pt x="6935342" y="964836"/>
                  <a:pt x="6686355" y="862070"/>
                  <a:pt x="6478780" y="923330"/>
                </a:cubicBezTo>
                <a:cubicBezTo>
                  <a:pt x="6271205" y="984590"/>
                  <a:pt x="6129830" y="872619"/>
                  <a:pt x="5984882" y="923330"/>
                </a:cubicBezTo>
                <a:cubicBezTo>
                  <a:pt x="5839934" y="974041"/>
                  <a:pt x="5488847" y="916568"/>
                  <a:pt x="5316667" y="923330"/>
                </a:cubicBezTo>
                <a:cubicBezTo>
                  <a:pt x="5144488" y="930092"/>
                  <a:pt x="5065619" y="882790"/>
                  <a:pt x="4909928" y="923330"/>
                </a:cubicBezTo>
                <a:cubicBezTo>
                  <a:pt x="4754237" y="963870"/>
                  <a:pt x="4447043" y="908807"/>
                  <a:pt x="4154554" y="923330"/>
                </a:cubicBezTo>
                <a:cubicBezTo>
                  <a:pt x="3862065" y="937853"/>
                  <a:pt x="3789288" y="896638"/>
                  <a:pt x="3660656" y="923330"/>
                </a:cubicBezTo>
                <a:cubicBezTo>
                  <a:pt x="3532024" y="950022"/>
                  <a:pt x="3307513" y="898439"/>
                  <a:pt x="3166758" y="923330"/>
                </a:cubicBezTo>
                <a:cubicBezTo>
                  <a:pt x="3026003" y="948221"/>
                  <a:pt x="2817870" y="923246"/>
                  <a:pt x="2672860" y="923330"/>
                </a:cubicBezTo>
                <a:cubicBezTo>
                  <a:pt x="2527850" y="923414"/>
                  <a:pt x="2303176" y="880080"/>
                  <a:pt x="2004645" y="923330"/>
                </a:cubicBezTo>
                <a:cubicBezTo>
                  <a:pt x="1706114" y="966580"/>
                  <a:pt x="1815192" y="906110"/>
                  <a:pt x="1685064" y="923330"/>
                </a:cubicBezTo>
                <a:cubicBezTo>
                  <a:pt x="1554936" y="940550"/>
                  <a:pt x="1215362" y="919298"/>
                  <a:pt x="929690" y="923330"/>
                </a:cubicBezTo>
                <a:cubicBezTo>
                  <a:pt x="644018" y="927362"/>
                  <a:pt x="628661" y="895884"/>
                  <a:pt x="522951" y="923330"/>
                </a:cubicBezTo>
                <a:cubicBezTo>
                  <a:pt x="417241" y="950776"/>
                  <a:pt x="254841" y="863964"/>
                  <a:pt x="0" y="923330"/>
                </a:cubicBezTo>
                <a:cubicBezTo>
                  <a:pt x="-18211" y="802007"/>
                  <a:pt x="50134" y="676774"/>
                  <a:pt x="0" y="452432"/>
                </a:cubicBezTo>
                <a:cubicBezTo>
                  <a:pt x="-50134" y="228090"/>
                  <a:pt x="39099" y="161819"/>
                  <a:pt x="0" y="0"/>
                </a:cubicBezTo>
                <a:close/>
              </a:path>
              <a:path w="8715848" h="923330" stroke="0" extrusionOk="0">
                <a:moveTo>
                  <a:pt x="0" y="0"/>
                </a:moveTo>
                <a:cubicBezTo>
                  <a:pt x="234943" y="-41214"/>
                  <a:pt x="333533" y="3135"/>
                  <a:pt x="493898" y="0"/>
                </a:cubicBezTo>
                <a:cubicBezTo>
                  <a:pt x="654263" y="-3135"/>
                  <a:pt x="716798" y="44227"/>
                  <a:pt x="900638" y="0"/>
                </a:cubicBezTo>
                <a:cubicBezTo>
                  <a:pt x="1084478" y="-44227"/>
                  <a:pt x="1230783" y="50696"/>
                  <a:pt x="1394536" y="0"/>
                </a:cubicBezTo>
                <a:cubicBezTo>
                  <a:pt x="1558289" y="-50696"/>
                  <a:pt x="1659821" y="47472"/>
                  <a:pt x="1888434" y="0"/>
                </a:cubicBezTo>
                <a:cubicBezTo>
                  <a:pt x="2117047" y="-47472"/>
                  <a:pt x="2186721" y="44207"/>
                  <a:pt x="2469490" y="0"/>
                </a:cubicBezTo>
                <a:cubicBezTo>
                  <a:pt x="2752259" y="-44207"/>
                  <a:pt x="2927841" y="7101"/>
                  <a:pt x="3224864" y="0"/>
                </a:cubicBezTo>
                <a:cubicBezTo>
                  <a:pt x="3521887" y="-7101"/>
                  <a:pt x="3783127" y="10659"/>
                  <a:pt x="3980237" y="0"/>
                </a:cubicBezTo>
                <a:cubicBezTo>
                  <a:pt x="4177347" y="-10659"/>
                  <a:pt x="4444999" y="23894"/>
                  <a:pt x="4648452" y="0"/>
                </a:cubicBezTo>
                <a:cubicBezTo>
                  <a:pt x="4851905" y="-23894"/>
                  <a:pt x="4933860" y="48274"/>
                  <a:pt x="5142350" y="0"/>
                </a:cubicBezTo>
                <a:cubicBezTo>
                  <a:pt x="5350840" y="-48274"/>
                  <a:pt x="5588978" y="73412"/>
                  <a:pt x="5810565" y="0"/>
                </a:cubicBezTo>
                <a:cubicBezTo>
                  <a:pt x="6032153" y="-73412"/>
                  <a:pt x="6268180" y="28244"/>
                  <a:pt x="6391622" y="0"/>
                </a:cubicBezTo>
                <a:cubicBezTo>
                  <a:pt x="6515064" y="-28244"/>
                  <a:pt x="6631262" y="27174"/>
                  <a:pt x="6798361" y="0"/>
                </a:cubicBezTo>
                <a:cubicBezTo>
                  <a:pt x="6965460" y="-27174"/>
                  <a:pt x="7173746" y="55359"/>
                  <a:pt x="7466576" y="0"/>
                </a:cubicBezTo>
                <a:cubicBezTo>
                  <a:pt x="7759407" y="-55359"/>
                  <a:pt x="7757478" y="3744"/>
                  <a:pt x="7960475" y="0"/>
                </a:cubicBezTo>
                <a:cubicBezTo>
                  <a:pt x="8163472" y="-3744"/>
                  <a:pt x="8369786" y="28694"/>
                  <a:pt x="8715848" y="0"/>
                </a:cubicBezTo>
                <a:cubicBezTo>
                  <a:pt x="8756548" y="163949"/>
                  <a:pt x="8702606" y="332719"/>
                  <a:pt x="8715848" y="461665"/>
                </a:cubicBezTo>
                <a:cubicBezTo>
                  <a:pt x="8729090" y="590612"/>
                  <a:pt x="8707004" y="805347"/>
                  <a:pt x="8715848" y="923330"/>
                </a:cubicBezTo>
                <a:cubicBezTo>
                  <a:pt x="8478214" y="935434"/>
                  <a:pt x="8383076" y="878249"/>
                  <a:pt x="8134791" y="923330"/>
                </a:cubicBezTo>
                <a:cubicBezTo>
                  <a:pt x="7886506" y="968411"/>
                  <a:pt x="7913004" y="893625"/>
                  <a:pt x="7815210" y="923330"/>
                </a:cubicBezTo>
                <a:cubicBezTo>
                  <a:pt x="7717416" y="953035"/>
                  <a:pt x="7641904" y="885932"/>
                  <a:pt x="7495629" y="923330"/>
                </a:cubicBezTo>
                <a:cubicBezTo>
                  <a:pt x="7349354" y="960728"/>
                  <a:pt x="7176580" y="919980"/>
                  <a:pt x="7001731" y="923330"/>
                </a:cubicBezTo>
                <a:cubicBezTo>
                  <a:pt x="6826882" y="926680"/>
                  <a:pt x="6786907" y="900409"/>
                  <a:pt x="6594992" y="923330"/>
                </a:cubicBezTo>
                <a:cubicBezTo>
                  <a:pt x="6403077" y="946251"/>
                  <a:pt x="6203860" y="862875"/>
                  <a:pt x="6013935" y="923330"/>
                </a:cubicBezTo>
                <a:cubicBezTo>
                  <a:pt x="5824010" y="983785"/>
                  <a:pt x="5787418" y="895010"/>
                  <a:pt x="5607196" y="923330"/>
                </a:cubicBezTo>
                <a:cubicBezTo>
                  <a:pt x="5426974" y="951650"/>
                  <a:pt x="5204285" y="906634"/>
                  <a:pt x="4938981" y="923330"/>
                </a:cubicBezTo>
                <a:cubicBezTo>
                  <a:pt x="4673678" y="940026"/>
                  <a:pt x="4514980" y="902030"/>
                  <a:pt x="4357924" y="923330"/>
                </a:cubicBezTo>
                <a:cubicBezTo>
                  <a:pt x="4200868" y="944630"/>
                  <a:pt x="4007487" y="881667"/>
                  <a:pt x="3776867" y="923330"/>
                </a:cubicBezTo>
                <a:cubicBezTo>
                  <a:pt x="3546247" y="964993"/>
                  <a:pt x="3605357" y="916316"/>
                  <a:pt x="3457286" y="923330"/>
                </a:cubicBezTo>
                <a:cubicBezTo>
                  <a:pt x="3309215" y="930344"/>
                  <a:pt x="3143000" y="919517"/>
                  <a:pt x="3050547" y="923330"/>
                </a:cubicBezTo>
                <a:cubicBezTo>
                  <a:pt x="2958094" y="927143"/>
                  <a:pt x="2725390" y="903829"/>
                  <a:pt x="2643807" y="923330"/>
                </a:cubicBezTo>
                <a:cubicBezTo>
                  <a:pt x="2562224" y="942831"/>
                  <a:pt x="2147414" y="906201"/>
                  <a:pt x="1975592" y="923330"/>
                </a:cubicBezTo>
                <a:cubicBezTo>
                  <a:pt x="1803770" y="940459"/>
                  <a:pt x="1593210" y="848739"/>
                  <a:pt x="1307377" y="923330"/>
                </a:cubicBezTo>
                <a:cubicBezTo>
                  <a:pt x="1021544" y="997921"/>
                  <a:pt x="1014187" y="867305"/>
                  <a:pt x="726321" y="923330"/>
                </a:cubicBezTo>
                <a:cubicBezTo>
                  <a:pt x="438455" y="979355"/>
                  <a:pt x="326531" y="877789"/>
                  <a:pt x="0" y="923330"/>
                </a:cubicBezTo>
                <a:cubicBezTo>
                  <a:pt x="-25569" y="814168"/>
                  <a:pt x="46183" y="648920"/>
                  <a:pt x="0" y="443198"/>
                </a:cubicBezTo>
                <a:cubicBezTo>
                  <a:pt x="-46183" y="237476"/>
                  <a:pt x="6639" y="174975"/>
                  <a:pt x="0" y="0"/>
                </a:cubicBezTo>
                <a:close/>
              </a:path>
            </a:pathLst>
          </a:custGeom>
          <a:solidFill>
            <a:schemeClr val="accent6">
              <a:lumMod val="40000"/>
              <a:lumOff val="60000"/>
            </a:schemeClr>
          </a:solidFill>
          <a:ln>
            <a:solidFill>
              <a:schemeClr val="tx1"/>
            </a:solidFill>
            <a:extLst>
              <a:ext uri="{C807C97D-BFC1-408E-A445-0C87EB9F89A2}">
                <ask:lineSketchStyleProps xmlns="" xmlns:ask="http://schemas.microsoft.com/office/drawing/2018/sketchyshapes" sd="1688641203">
                  <a:prstGeom prst="rect">
                    <a:avLst/>
                  </a:prstGeom>
                  <ask:type>
                    <ask:lineSketchScribble/>
                  </ask:type>
                </ask:lineSketchStyleProps>
              </a:ext>
            </a:extLst>
          </a:ln>
        </p:spPr>
        <p:txBody>
          <a:bodyPr wrap="square" lIns="91440" tIns="45720" rIns="91440" bIns="45720">
            <a:spAutoFit/>
          </a:bodyPr>
          <a:lstStyle/>
          <a:p>
            <a:pPr algn="ctr"/>
            <a:endParaRPr lang="en-US" sz="5400" dirty="0" smtClean="0">
              <a:ln w="0"/>
              <a:effectLst/>
              <a:latin typeface="Times New Roman" panose="02020603050405020304" pitchFamily="18" charset="0"/>
              <a:cs typeface="Times New Roman" panose="02020603050405020304" pitchFamily="18" charset="0"/>
            </a:endParaRPr>
          </a:p>
          <a:p>
            <a:pPr algn="ctr"/>
            <a:r>
              <a:rPr lang="en-US" sz="5400" dirty="0" err="1" smtClean="0">
                <a:ln w="0"/>
                <a:effectLst/>
                <a:latin typeface="Times New Roman" panose="02020603050405020304" pitchFamily="18" charset="0"/>
                <a:cs typeface="Times New Roman" panose="02020603050405020304" pitchFamily="18" charset="0"/>
              </a:rPr>
              <a:t>Em</a:t>
            </a:r>
            <a:r>
              <a:rPr lang="en-US" sz="5400" dirty="0" smtClean="0">
                <a:ln w="0"/>
                <a:effectLst/>
                <a:latin typeface="Times New Roman" panose="02020603050405020304" pitchFamily="18" charset="0"/>
                <a:cs typeface="Times New Roman" panose="02020603050405020304" pitchFamily="18" charset="0"/>
              </a:rPr>
              <a:t> </a:t>
            </a:r>
            <a:r>
              <a:rPr lang="en-US" sz="5400" dirty="0" err="1">
                <a:ln w="0"/>
                <a:effectLst/>
                <a:latin typeface="Times New Roman" panose="02020603050405020304" pitchFamily="18" charset="0"/>
                <a:cs typeface="Times New Roman" panose="02020603050405020304" pitchFamily="18" charset="0"/>
              </a:rPr>
              <a:t>hãy</a:t>
            </a:r>
            <a:r>
              <a:rPr lang="en-US" sz="5400" dirty="0">
                <a:ln w="0"/>
                <a:effectLst/>
                <a:latin typeface="Times New Roman" panose="02020603050405020304" pitchFamily="18" charset="0"/>
                <a:cs typeface="Times New Roman" panose="02020603050405020304" pitchFamily="18" charset="0"/>
              </a:rPr>
              <a:t> </a:t>
            </a:r>
            <a:r>
              <a:rPr lang="en-US" sz="5400" dirty="0" err="1">
                <a:ln w="0"/>
                <a:effectLst/>
                <a:latin typeface="Times New Roman" panose="02020603050405020304" pitchFamily="18" charset="0"/>
                <a:cs typeface="Times New Roman" panose="02020603050405020304" pitchFamily="18" charset="0"/>
              </a:rPr>
              <a:t>kể</a:t>
            </a:r>
            <a:r>
              <a:rPr lang="en-US" sz="5400" dirty="0">
                <a:ln w="0"/>
                <a:effectLst/>
                <a:latin typeface="Times New Roman" panose="02020603050405020304" pitchFamily="18" charset="0"/>
                <a:cs typeface="Times New Roman" panose="02020603050405020304" pitchFamily="18" charset="0"/>
              </a:rPr>
              <a:t> </a:t>
            </a:r>
            <a:r>
              <a:rPr lang="en-US" sz="5400" dirty="0" err="1">
                <a:ln w="0"/>
                <a:effectLst/>
                <a:latin typeface="Times New Roman" panose="02020603050405020304" pitchFamily="18" charset="0"/>
                <a:cs typeface="Times New Roman" panose="02020603050405020304" pitchFamily="18" charset="0"/>
              </a:rPr>
              <a:t>tên</a:t>
            </a:r>
            <a:r>
              <a:rPr lang="en-US" sz="5400" dirty="0">
                <a:ln w="0"/>
                <a:effectLst/>
                <a:latin typeface="Times New Roman" panose="02020603050405020304" pitchFamily="18" charset="0"/>
                <a:cs typeface="Times New Roman" panose="02020603050405020304" pitchFamily="18" charset="0"/>
              </a:rPr>
              <a:t> </a:t>
            </a:r>
            <a:r>
              <a:rPr lang="en-US" sz="5400" dirty="0" err="1">
                <a:ln w="0"/>
                <a:effectLst/>
                <a:latin typeface="Times New Roman" panose="02020603050405020304" pitchFamily="18" charset="0"/>
                <a:cs typeface="Times New Roman" panose="02020603050405020304" pitchFamily="18" charset="0"/>
              </a:rPr>
              <a:t>sự</a:t>
            </a:r>
            <a:r>
              <a:rPr lang="en-US" sz="5400" dirty="0">
                <a:ln w="0"/>
                <a:effectLst/>
                <a:latin typeface="Times New Roman" panose="02020603050405020304" pitchFamily="18" charset="0"/>
                <a:cs typeface="Times New Roman" panose="02020603050405020304" pitchFamily="18" charset="0"/>
              </a:rPr>
              <a:t> </a:t>
            </a:r>
            <a:r>
              <a:rPr lang="en-US" sz="5400" dirty="0" err="1">
                <a:ln w="0"/>
                <a:effectLst/>
                <a:latin typeface="Times New Roman" panose="02020603050405020304" pitchFamily="18" charset="0"/>
                <a:cs typeface="Times New Roman" panose="02020603050405020304" pitchFamily="18" charset="0"/>
              </a:rPr>
              <a:t>vật</a:t>
            </a:r>
            <a:r>
              <a:rPr lang="en-US" sz="5400" dirty="0">
                <a:ln w="0"/>
                <a:effectLst/>
                <a:latin typeface="Times New Roman" panose="02020603050405020304" pitchFamily="18" charset="0"/>
                <a:cs typeface="Times New Roman" panose="02020603050405020304" pitchFamily="18" charset="0"/>
              </a:rPr>
              <a:t> </a:t>
            </a:r>
            <a:r>
              <a:rPr lang="en-US" sz="5400" dirty="0" err="1">
                <a:ln w="0"/>
                <a:effectLst/>
                <a:latin typeface="Times New Roman" panose="02020603050405020304" pitchFamily="18" charset="0"/>
                <a:cs typeface="Times New Roman" panose="02020603050405020304" pitchFamily="18" charset="0"/>
              </a:rPr>
              <a:t>có</a:t>
            </a:r>
            <a:r>
              <a:rPr lang="en-US" sz="5400" dirty="0">
                <a:ln w="0"/>
                <a:effectLst/>
                <a:latin typeface="Times New Roman" panose="02020603050405020304" pitchFamily="18" charset="0"/>
                <a:cs typeface="Times New Roman" panose="02020603050405020304" pitchFamily="18" charset="0"/>
              </a:rPr>
              <a:t> </a:t>
            </a:r>
            <a:r>
              <a:rPr lang="en-US" sz="5400" dirty="0" err="1">
                <a:ln w="0"/>
                <a:effectLst/>
                <a:latin typeface="Times New Roman" panose="02020603050405020304" pitchFamily="18" charset="0"/>
                <a:cs typeface="Times New Roman" panose="02020603050405020304" pitchFamily="18" charset="0"/>
              </a:rPr>
              <a:t>dạng</a:t>
            </a:r>
            <a:r>
              <a:rPr lang="en-US" sz="5400" dirty="0">
                <a:ln w="0"/>
                <a:effectLst/>
                <a:latin typeface="Times New Roman" panose="02020603050405020304" pitchFamily="18" charset="0"/>
                <a:cs typeface="Times New Roman" panose="02020603050405020304" pitchFamily="18" charset="0"/>
              </a:rPr>
              <a:t>: </a:t>
            </a:r>
          </a:p>
        </p:txBody>
      </p:sp>
      <p:pic>
        <p:nvPicPr>
          <p:cNvPr id="5" name="Picture 9">
            <a:extLst>
              <a:ext uri="{FF2B5EF4-FFF2-40B4-BE49-F238E27FC236}">
                <a16:creationId xmlns:a16="http://schemas.microsoft.com/office/drawing/2014/main" xmlns="" id="{D318A8C6-4E17-4196-A9F5-99007E4C67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377140" y="4590974"/>
            <a:ext cx="3817720" cy="2909414"/>
          </a:xfrm>
          <a:prstGeom prst="rect">
            <a:avLst/>
          </a:prstGeom>
        </p:spPr>
      </p:pic>
      <p:pic>
        <p:nvPicPr>
          <p:cNvPr id="6" name="Picture 10">
            <a:extLst>
              <a:ext uri="{FF2B5EF4-FFF2-40B4-BE49-F238E27FC236}">
                <a16:creationId xmlns:a16="http://schemas.microsoft.com/office/drawing/2014/main" xmlns="" id="{50B4B737-4691-4339-8FB8-3B0BE775A0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9829799" y="4412476"/>
            <a:ext cx="2971800" cy="2971800"/>
          </a:xfrm>
          <a:prstGeom prst="rect">
            <a:avLst/>
          </a:prstGeom>
        </p:spPr>
      </p:pic>
      <p:sp>
        <p:nvSpPr>
          <p:cNvPr id="8" name="TextBox 7">
            <a:extLst>
              <a:ext uri="{FF2B5EF4-FFF2-40B4-BE49-F238E27FC236}">
                <a16:creationId xmlns:a16="http://schemas.microsoft.com/office/drawing/2014/main" xmlns="" id="{F7600959-44E0-41D4-B4CB-21A44B136C90}"/>
              </a:ext>
            </a:extLst>
          </p:cNvPr>
          <p:cNvSpPr txBox="1"/>
          <p:nvPr/>
        </p:nvSpPr>
        <p:spPr>
          <a:xfrm>
            <a:off x="1386840" y="2514600"/>
            <a:ext cx="5775960" cy="830997"/>
          </a:xfrm>
          <a:prstGeom prst="rect">
            <a:avLst/>
          </a:prstGeom>
          <a:noFill/>
        </p:spPr>
        <p:txBody>
          <a:bodyPr wrap="square">
            <a:spAutoFit/>
          </a:bodyPr>
          <a:lstStyle/>
          <a:p>
            <a:r>
              <a:rPr lang="en-US" sz="4800" b="1" dirty="0">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 TRÒN </a:t>
            </a:r>
            <a:endParaRPr lang="en-US" sz="4800" b="1" dirty="0">
              <a:ln w="0">
                <a:solidFill>
                  <a:schemeClr val="tx1"/>
                </a:solidFill>
              </a:ln>
              <a:solidFill>
                <a:srgbClr val="FFFF00"/>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xmlns="" id="{328FADE1-CA17-4994-BD19-50DE54D37F37}"/>
              </a:ext>
            </a:extLst>
          </p:cNvPr>
          <p:cNvSpPr txBox="1"/>
          <p:nvPr/>
        </p:nvSpPr>
        <p:spPr>
          <a:xfrm>
            <a:off x="6997362" y="2362200"/>
            <a:ext cx="5373172" cy="830997"/>
          </a:xfrm>
          <a:prstGeom prst="rect">
            <a:avLst/>
          </a:prstGeom>
          <a:noFill/>
        </p:spPr>
        <p:txBody>
          <a:bodyPr wrap="square">
            <a:spAutoFit/>
          </a:bodyPr>
          <a:lstStyle/>
          <a:p>
            <a:pPr algn="ctr"/>
            <a:r>
              <a:rPr lang="en-US" sz="4800" b="1" dirty="0">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TRÒN</a:t>
            </a:r>
          </a:p>
        </p:txBody>
      </p:sp>
    </p:spTree>
    <p:extLst>
      <p:ext uri="{BB962C8B-B14F-4D97-AF65-F5344CB8AC3E}">
        <p14:creationId xmlns:p14="http://schemas.microsoft.com/office/powerpoint/2010/main" val="32333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xmlns="" id="{4977EACC-2099-4EEE-962C-5B81F3CFD6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575585"/>
            <a:ext cx="2286000" cy="1744429"/>
          </a:xfrm>
          <a:prstGeom prst="rect">
            <a:avLst/>
          </a:prstGeom>
        </p:spPr>
      </p:pic>
      <p:pic>
        <p:nvPicPr>
          <p:cNvPr id="9" name="Picture 3">
            <a:extLst>
              <a:ext uri="{FF2B5EF4-FFF2-40B4-BE49-F238E27FC236}">
                <a16:creationId xmlns:a16="http://schemas.microsoft.com/office/drawing/2014/main" xmlns="" id="{72682CBE-16E4-4100-A43C-2777E0607D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xmlns="" id="{8D66ADE8-AB56-4BC3-9324-AD937B2ADA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204319" y="1476540"/>
            <a:ext cx="4343321" cy="4855338"/>
          </a:xfrm>
          <a:prstGeom prst="rect">
            <a:avLst/>
          </a:prstGeom>
        </p:spPr>
      </p:pic>
      <p:sp>
        <p:nvSpPr>
          <p:cNvPr id="11" name="Rectangle: Rounded Corners 10">
            <a:extLst>
              <a:ext uri="{FF2B5EF4-FFF2-40B4-BE49-F238E27FC236}">
                <a16:creationId xmlns:a16="http://schemas.microsoft.com/office/drawing/2014/main" xmlns=""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Bánh xe</a:t>
            </a:r>
          </a:p>
        </p:txBody>
      </p:sp>
      <p:sp>
        <p:nvSpPr>
          <p:cNvPr id="12" name="Rectangle: Rounded Corners 11">
            <a:extLst>
              <a:ext uri="{FF2B5EF4-FFF2-40B4-BE49-F238E27FC236}">
                <a16:creationId xmlns:a16="http://schemas.microsoft.com/office/drawing/2014/main" xmlns=""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Vòng đu quay</a:t>
            </a:r>
          </a:p>
        </p:txBody>
      </p:sp>
      <p:sp>
        <p:nvSpPr>
          <p:cNvPr id="13" name="Oval 12">
            <a:extLst>
              <a:ext uri="{FF2B5EF4-FFF2-40B4-BE49-F238E27FC236}">
                <a16:creationId xmlns:a16="http://schemas.microsoft.com/office/drawing/2014/main" xmlns="" id="{C70E8182-865D-46FF-8E18-B08324529E2F}"/>
              </a:ext>
            </a:extLst>
          </p:cNvPr>
          <p:cNvSpPr/>
          <p:nvPr/>
        </p:nvSpPr>
        <p:spPr>
          <a:xfrm>
            <a:off x="2731480" y="2526675"/>
            <a:ext cx="3370150" cy="3370150"/>
          </a:xfrm>
          <a:prstGeom prst="ellipse">
            <a:avLst/>
          </a:prstGeom>
          <a:no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4A76547D-355A-4D3B-9D47-AFFB4F0C438D}"/>
              </a:ext>
            </a:extLst>
          </p:cNvPr>
          <p:cNvSpPr/>
          <p:nvPr/>
        </p:nvSpPr>
        <p:spPr>
          <a:xfrm>
            <a:off x="8669648" y="1811648"/>
            <a:ext cx="3522352" cy="3522352"/>
          </a:xfrm>
          <a:prstGeom prst="ellipse">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C2E30E7C-3668-4187-8B24-BC10A4BD7F33}"/>
              </a:ext>
            </a:extLst>
          </p:cNvPr>
          <p:cNvPicPr>
            <a:picLocks noChangeAspect="1"/>
          </p:cNvPicPr>
          <p:nvPr/>
        </p:nvPicPr>
        <p:blipFill>
          <a:blip r:embed="rId9"/>
          <a:stretch>
            <a:fillRect/>
          </a:stretch>
        </p:blipFill>
        <p:spPr>
          <a:xfrm>
            <a:off x="2780607" y="660746"/>
            <a:ext cx="5681964" cy="1463167"/>
          </a:xfrm>
          <a:prstGeom prst="rect">
            <a:avLst/>
          </a:prstGeom>
        </p:spPr>
      </p:pic>
    </p:spTree>
    <p:extLst>
      <p:ext uri="{BB962C8B-B14F-4D97-AF65-F5344CB8AC3E}">
        <p14:creationId xmlns:p14="http://schemas.microsoft.com/office/powerpoint/2010/main" val="34770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xmlns="" id="{4977EACC-2099-4EEE-962C-5B81F3CFD6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600" y="304800"/>
            <a:ext cx="2286000" cy="2286000"/>
          </a:xfrm>
          <a:prstGeom prst="rect">
            <a:avLst/>
          </a:prstGeom>
        </p:spPr>
      </p:pic>
      <p:pic>
        <p:nvPicPr>
          <p:cNvPr id="9" name="Picture 3">
            <a:extLst>
              <a:ext uri="{FF2B5EF4-FFF2-40B4-BE49-F238E27FC236}">
                <a16:creationId xmlns:a16="http://schemas.microsoft.com/office/drawing/2014/main" xmlns="" id="{72682CBE-16E4-4100-A43C-2777E0607D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xmlns="" id="{8D66ADE8-AB56-4BC3-9324-AD937B2ADA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9648" y="2258508"/>
            <a:ext cx="3877992" cy="3740196"/>
          </a:xfrm>
          <a:prstGeom prst="rect">
            <a:avLst/>
          </a:prstGeom>
        </p:spPr>
      </p:pic>
      <p:sp>
        <p:nvSpPr>
          <p:cNvPr id="11" name="Rectangle: Rounded Corners 10">
            <a:extLst>
              <a:ext uri="{FF2B5EF4-FFF2-40B4-BE49-F238E27FC236}">
                <a16:creationId xmlns:a16="http://schemas.microsoft.com/office/drawing/2014/main" xmlns=""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đồng xu</a:t>
            </a:r>
          </a:p>
        </p:txBody>
      </p:sp>
      <p:sp>
        <p:nvSpPr>
          <p:cNvPr id="12" name="Rectangle: Rounded Corners 11">
            <a:extLst>
              <a:ext uri="{FF2B5EF4-FFF2-40B4-BE49-F238E27FC236}">
                <a16:creationId xmlns:a16="http://schemas.microsoft.com/office/drawing/2014/main" xmlns=""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bánh pizza</a:t>
            </a:r>
          </a:p>
        </p:txBody>
      </p:sp>
      <p:sp>
        <p:nvSpPr>
          <p:cNvPr id="13" name="Oval 12">
            <a:extLst>
              <a:ext uri="{FF2B5EF4-FFF2-40B4-BE49-F238E27FC236}">
                <a16:creationId xmlns:a16="http://schemas.microsoft.com/office/drawing/2014/main" xmlns="" id="{C70E8182-865D-46FF-8E18-B08324529E2F}"/>
              </a:ext>
            </a:extLst>
          </p:cNvPr>
          <p:cNvSpPr/>
          <p:nvPr/>
        </p:nvSpPr>
        <p:spPr>
          <a:xfrm>
            <a:off x="2731480" y="2526675"/>
            <a:ext cx="3370150" cy="3370150"/>
          </a:xfrm>
          <a:prstGeom prst="ellipse">
            <a:avLst/>
          </a:prstGeom>
          <a:solidFill>
            <a:srgbClr val="002060">
              <a:alpha val="77000"/>
            </a:srgbClr>
          </a:solid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4A76547D-355A-4D3B-9D47-AFFB4F0C438D}"/>
              </a:ext>
            </a:extLst>
          </p:cNvPr>
          <p:cNvSpPr/>
          <p:nvPr/>
        </p:nvSpPr>
        <p:spPr>
          <a:xfrm>
            <a:off x="8750610" y="2302221"/>
            <a:ext cx="3593790" cy="3662247"/>
          </a:xfrm>
          <a:prstGeom prst="ellipse">
            <a:avLst/>
          </a:prstGeom>
          <a:solidFill>
            <a:srgbClr val="FF0000">
              <a:alpha val="68000"/>
            </a:srgbClr>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71D4EA22-B1D0-4E51-97D0-34F976E8AA1F}"/>
              </a:ext>
            </a:extLst>
          </p:cNvPr>
          <p:cNvPicPr>
            <a:picLocks noChangeAspect="1"/>
          </p:cNvPicPr>
          <p:nvPr/>
        </p:nvPicPr>
        <p:blipFill>
          <a:blip r:embed="rId8"/>
          <a:stretch>
            <a:fillRect/>
          </a:stretch>
        </p:blipFill>
        <p:spPr>
          <a:xfrm>
            <a:off x="3124200" y="725361"/>
            <a:ext cx="4700423" cy="1444877"/>
          </a:xfrm>
          <a:prstGeom prst="rect">
            <a:avLst/>
          </a:prstGeom>
        </p:spPr>
      </p:pic>
    </p:spTree>
    <p:extLst>
      <p:ext uri="{BB962C8B-B14F-4D97-AF65-F5344CB8AC3E}">
        <p14:creationId xmlns:p14="http://schemas.microsoft.com/office/powerpoint/2010/main" val="238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xmlns="" id="{206DC3F7-2A46-4228-B2C7-66B7EA09FB2A}"/>
              </a:ext>
            </a:extLst>
          </p:cNvPr>
          <p:cNvGrpSpPr/>
          <p:nvPr/>
        </p:nvGrpSpPr>
        <p:grpSpPr>
          <a:xfrm>
            <a:off x="-5181600" y="5364007"/>
            <a:ext cx="2122059" cy="2455196"/>
            <a:chOff x="0" y="0"/>
            <a:chExt cx="2829411" cy="3273594"/>
          </a:xfrm>
        </p:grpSpPr>
        <p:pic>
          <p:nvPicPr>
            <p:cNvPr id="8" name="Picture 8">
              <a:extLst>
                <a:ext uri="{FF2B5EF4-FFF2-40B4-BE49-F238E27FC236}">
                  <a16:creationId xmlns:a16="http://schemas.microsoft.com/office/drawing/2014/main" xmlns="" id="{2DC6259E-9B6A-48D2-BDC9-4E4FA56FF55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2829411" cy="1749091"/>
            </a:xfrm>
            <a:prstGeom prst="rect">
              <a:avLst/>
            </a:prstGeom>
          </p:spPr>
        </p:pic>
        <p:pic>
          <p:nvPicPr>
            <p:cNvPr id="9" name="Picture 9">
              <a:extLst>
                <a:ext uri="{FF2B5EF4-FFF2-40B4-BE49-F238E27FC236}">
                  <a16:creationId xmlns:a16="http://schemas.microsoft.com/office/drawing/2014/main" xmlns="" id="{822D662B-7E48-4192-89F1-765F6E747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7453" y="369438"/>
              <a:ext cx="2255899" cy="2255899"/>
            </a:xfrm>
            <a:prstGeom prst="rect">
              <a:avLst/>
            </a:prstGeom>
          </p:spPr>
        </p:pic>
        <p:pic>
          <p:nvPicPr>
            <p:cNvPr id="10" name="Picture 10">
              <a:extLst>
                <a:ext uri="{FF2B5EF4-FFF2-40B4-BE49-F238E27FC236}">
                  <a16:creationId xmlns:a16="http://schemas.microsoft.com/office/drawing/2014/main" xmlns="" id="{EFF87B53-62BA-4CB1-9AD5-C2427A651D4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60708" y="2410280"/>
              <a:ext cx="1707996" cy="863314"/>
            </a:xfrm>
            <a:prstGeom prst="rect">
              <a:avLst/>
            </a:prstGeom>
          </p:spPr>
        </p:pic>
        <p:pic>
          <p:nvPicPr>
            <p:cNvPr id="11" name="Picture 11">
              <a:extLst>
                <a:ext uri="{FF2B5EF4-FFF2-40B4-BE49-F238E27FC236}">
                  <a16:creationId xmlns:a16="http://schemas.microsoft.com/office/drawing/2014/main" xmlns="" id="{BBBAF15B-9628-4E38-9CAE-3D76978BC5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9621" y="622843"/>
              <a:ext cx="1113732" cy="919335"/>
            </a:xfrm>
            <a:prstGeom prst="rect">
              <a:avLst/>
            </a:prstGeom>
          </p:spPr>
        </p:pic>
      </p:grpSp>
      <p:pic>
        <p:nvPicPr>
          <p:cNvPr id="4" name="Picture 3">
            <a:extLst>
              <a:ext uri="{FF2B5EF4-FFF2-40B4-BE49-F238E27FC236}">
                <a16:creationId xmlns:a16="http://schemas.microsoft.com/office/drawing/2014/main" xmlns="" id="{CA47A8D2-19BA-AF57-8002-DCBD8B8F41B5}"/>
              </a:ext>
            </a:extLst>
          </p:cNvPr>
          <p:cNvPicPr>
            <a:picLocks noChangeAspect="1"/>
          </p:cNvPicPr>
          <p:nvPr/>
        </p:nvPicPr>
        <p:blipFill>
          <a:blip r:embed="rId10"/>
          <a:stretch>
            <a:fillRect/>
          </a:stretch>
        </p:blipFill>
        <p:spPr>
          <a:xfrm>
            <a:off x="1219200" y="3200400"/>
            <a:ext cx="11241998" cy="2819516"/>
          </a:xfrm>
          <a:prstGeom prst="rect">
            <a:avLst/>
          </a:prstGeom>
        </p:spPr>
      </p:pic>
      <p:sp>
        <p:nvSpPr>
          <p:cNvPr id="12" name="Cloud 11">
            <a:extLst>
              <a:ext uri="{FF2B5EF4-FFF2-40B4-BE49-F238E27FC236}">
                <a16:creationId xmlns:a16="http://schemas.microsoft.com/office/drawing/2014/main" xmlns="" id="{C0FBD00F-B010-4B4B-9448-2B7C3BD31B12}"/>
              </a:ext>
            </a:extLst>
          </p:cNvPr>
          <p:cNvSpPr/>
          <p:nvPr/>
        </p:nvSpPr>
        <p:spPr>
          <a:xfrm>
            <a:off x="1582993" y="1219200"/>
            <a:ext cx="10412362" cy="1600200"/>
          </a:xfrm>
          <a:prstGeom prst="cloud">
            <a:avLst/>
          </a:prstGeom>
          <a:solidFill>
            <a:sysClr val="window" lastClr="FFFFFF">
              <a:alpha val="86000"/>
            </a:sysClr>
          </a:solidFill>
          <a:ln w="12700" cap="flat" cmpd="sng" algn="ctr">
            <a:noFill/>
            <a:prstDash val="solid"/>
            <a:miter lim="800000"/>
          </a:ln>
          <a:effectLst/>
        </p:spPr>
        <p:txBody>
          <a:bodyPr rtlCol="0" anchor="ctr"/>
          <a:lstStyle/>
          <a:p>
            <a:pPr lvl="0" algn="ctr" defTabSz="914400"/>
            <a:r>
              <a:rPr lang="vi-VN" sz="3600" kern="0" dirty="0" smtClean="0">
                <a:solidFill>
                  <a:srgbClr val="002060"/>
                </a:solidFill>
                <a:latin typeface="+mj-lt"/>
                <a:cs typeface="Arial" panose="020B0604020202020204" pitchFamily="34" charset="0"/>
                <a:sym typeface="Arial"/>
              </a:rPr>
              <a:t>Thứ</a:t>
            </a:r>
            <a:r>
              <a:rPr lang="en-US" sz="3600" kern="0" dirty="0" smtClean="0">
                <a:solidFill>
                  <a:srgbClr val="002060"/>
                </a:solidFill>
                <a:latin typeface="+mj-lt"/>
                <a:cs typeface="Arial" panose="020B0604020202020204" pitchFamily="34" charset="0"/>
                <a:sym typeface="Arial"/>
              </a:rPr>
              <a:t> </a:t>
            </a:r>
            <a:r>
              <a:rPr lang="en-US" sz="3600" kern="0" dirty="0" err="1" smtClean="0">
                <a:solidFill>
                  <a:srgbClr val="002060"/>
                </a:solidFill>
                <a:latin typeface="+mj-lt"/>
                <a:cs typeface="Arial" panose="020B0604020202020204" pitchFamily="34" charset="0"/>
                <a:sym typeface="Arial"/>
              </a:rPr>
              <a:t>sáu</a:t>
            </a:r>
            <a:r>
              <a:rPr lang="vi-VN" sz="3600" kern="0" dirty="0" smtClean="0">
                <a:solidFill>
                  <a:srgbClr val="002060"/>
                </a:solidFill>
                <a:latin typeface="+mj-lt"/>
                <a:cs typeface="Arial" panose="020B0604020202020204" pitchFamily="34" charset="0"/>
                <a:sym typeface="Arial"/>
              </a:rPr>
              <a:t> ngày</a:t>
            </a:r>
            <a:r>
              <a:rPr lang="en-US" sz="3600" kern="0" dirty="0" smtClean="0">
                <a:solidFill>
                  <a:srgbClr val="002060"/>
                </a:solidFill>
                <a:latin typeface="+mj-lt"/>
                <a:cs typeface="Arial" panose="020B0604020202020204" pitchFamily="34" charset="0"/>
                <a:sym typeface="Arial"/>
              </a:rPr>
              <a:t> 5</a:t>
            </a:r>
            <a:r>
              <a:rPr lang="vi-VN" sz="3600" kern="0" dirty="0" smtClean="0">
                <a:solidFill>
                  <a:srgbClr val="002060"/>
                </a:solidFill>
                <a:latin typeface="+mj-lt"/>
                <a:cs typeface="Arial" panose="020B0604020202020204" pitchFamily="34" charset="0"/>
                <a:sym typeface="Arial"/>
              </a:rPr>
              <a:t> tháng</a:t>
            </a:r>
            <a:r>
              <a:rPr lang="en-US" sz="3600" kern="0" dirty="0" smtClean="0">
                <a:solidFill>
                  <a:srgbClr val="002060"/>
                </a:solidFill>
                <a:latin typeface="+mj-lt"/>
                <a:cs typeface="Arial" panose="020B0604020202020204" pitchFamily="34" charset="0"/>
                <a:sym typeface="Arial"/>
              </a:rPr>
              <a:t> 12</a:t>
            </a:r>
            <a:r>
              <a:rPr lang="vi-VN" sz="3600" kern="0" dirty="0" smtClean="0">
                <a:solidFill>
                  <a:srgbClr val="002060"/>
                </a:solidFill>
                <a:latin typeface="+mj-lt"/>
                <a:cs typeface="Arial" panose="020B0604020202020204" pitchFamily="34" charset="0"/>
                <a:sym typeface="Arial"/>
              </a:rPr>
              <a:t> năm</a:t>
            </a:r>
            <a:r>
              <a:rPr lang="en-US" sz="3600" kern="0" dirty="0">
                <a:solidFill>
                  <a:srgbClr val="002060"/>
                </a:solidFill>
                <a:latin typeface="+mj-lt"/>
                <a:cs typeface="Arial" panose="020B0604020202020204" pitchFamily="34" charset="0"/>
                <a:sym typeface="Arial"/>
              </a:rPr>
              <a:t> </a:t>
            </a:r>
            <a:r>
              <a:rPr lang="en-US" sz="3600" kern="0" dirty="0" smtClean="0">
                <a:solidFill>
                  <a:srgbClr val="002060"/>
                </a:solidFill>
                <a:latin typeface="+mj-lt"/>
                <a:cs typeface="Arial" panose="020B0604020202020204" pitchFamily="34" charset="0"/>
                <a:sym typeface="Arial"/>
              </a:rPr>
              <a:t>2025</a:t>
            </a:r>
            <a:r>
              <a:rPr lang="vi-VN" sz="3600" kern="0" dirty="0" smtClean="0">
                <a:solidFill>
                  <a:srgbClr val="002060"/>
                </a:solidFill>
                <a:latin typeface="+mj-lt"/>
                <a:cs typeface="Arial" panose="020B0604020202020204" pitchFamily="34" charset="0"/>
                <a:sym typeface="Arial"/>
              </a:rPr>
              <a:t> </a:t>
            </a:r>
            <a:endParaRPr kumimoji="0" lang="en-US" sz="3600" b="0" i="0" u="none" strike="noStrike" kern="0" cap="none" spc="0" normalizeH="0" baseline="0" noProof="0" dirty="0">
              <a:ln>
                <a:noFill/>
              </a:ln>
              <a:solidFill>
                <a:sysClr val="window" lastClr="FFFFFF"/>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436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6 7.84314E-7 L 1.12257 -0.00919 " pathEditMode="relative" rAng="0" ptsTypes="AA">
                                      <p:cBhvr>
                                        <p:cTn id="6" dur="2000" fill="hold"/>
                                        <p:tgtEl>
                                          <p:spTgt spid="7"/>
                                        </p:tgtEl>
                                        <p:attrNameLst>
                                          <p:attrName>ppt_x</p:attrName>
                                          <p:attrName>ppt_y</p:attrName>
                                        </p:attrNameLst>
                                      </p:cBhvr>
                                      <p:rCtr x="56123" y="-47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01277">
            <a:off x="3308852" y="298271"/>
            <a:ext cx="8802524" cy="6548652"/>
          </a:xfrm>
          <a:prstGeom prst="rect">
            <a:avLst/>
          </a:prstGeom>
        </p:spPr>
      </p:pic>
      <p:pic>
        <p:nvPicPr>
          <p:cNvPr id="5" name="Picture 4">
            <a:extLst>
              <a:ext uri="{FF2B5EF4-FFF2-40B4-BE49-F238E27FC236}">
                <a16:creationId xmlns:a16="http://schemas.microsoft.com/office/drawing/2014/main" xmlns="" id="{1A55FBF9-0B64-4501-BCBC-945B148C348D}"/>
              </a:ext>
            </a:extLst>
          </p:cNvPr>
          <p:cNvPicPr>
            <a:picLocks noChangeAspect="1"/>
          </p:cNvPicPr>
          <p:nvPr/>
        </p:nvPicPr>
        <p:blipFill>
          <a:blip r:embed="rId4"/>
          <a:stretch>
            <a:fillRect/>
          </a:stretch>
        </p:blipFill>
        <p:spPr>
          <a:xfrm>
            <a:off x="5791200" y="2514600"/>
            <a:ext cx="6172200" cy="1999661"/>
          </a:xfrm>
          <a:prstGeom prst="rect">
            <a:avLst/>
          </a:prstGeom>
        </p:spPr>
      </p:pic>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0948A90-E027-EBE4-B814-EED566E9905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62200" y="1066800"/>
            <a:ext cx="9053345" cy="5822185"/>
          </a:xfrm>
          <a:prstGeom prst="rect">
            <a:avLst/>
          </a:prstGeom>
        </p:spPr>
      </p:pic>
      <p:sp>
        <p:nvSpPr>
          <p:cNvPr id="11" name="Speech Bubble: Rectangle with Corners Rounded 10">
            <a:extLst>
              <a:ext uri="{FF2B5EF4-FFF2-40B4-BE49-F238E27FC236}">
                <a16:creationId xmlns:a16="http://schemas.microsoft.com/office/drawing/2014/main" xmlns="" id="{22A90C55-450C-1BBE-80D0-036622892E7A}"/>
              </a:ext>
            </a:extLst>
          </p:cNvPr>
          <p:cNvSpPr/>
          <p:nvPr/>
        </p:nvSpPr>
        <p:spPr>
          <a:xfrm>
            <a:off x="1219200" y="3200400"/>
            <a:ext cx="2514600" cy="1371600"/>
          </a:xfrm>
          <a:prstGeom prst="wedgeRoundRectCallout">
            <a:avLst>
              <a:gd name="adj1" fmla="val -3095"/>
              <a:gd name="adj2" fmla="val 740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Độ</a:t>
            </a:r>
            <a:r>
              <a:rPr lang="en-US" sz="2000" dirty="0"/>
              <a:t> </a:t>
            </a:r>
            <a:r>
              <a:rPr lang="en-US" sz="2000" dirty="0" err="1"/>
              <a:t>dài</a:t>
            </a:r>
            <a:r>
              <a:rPr lang="en-US" sz="2000" dirty="0"/>
              <a:t> </a:t>
            </a:r>
            <a:r>
              <a:rPr lang="en-US" sz="2000" dirty="0" err="1"/>
              <a:t>sợi</a:t>
            </a:r>
            <a:r>
              <a:rPr lang="en-US" sz="2000" dirty="0"/>
              <a:t> </a:t>
            </a:r>
            <a:r>
              <a:rPr lang="en-US" sz="2000" dirty="0" err="1"/>
              <a:t>dây</a:t>
            </a:r>
            <a:r>
              <a:rPr lang="en-US" sz="2000" dirty="0"/>
              <a:t> </a:t>
            </a:r>
            <a:r>
              <a:rPr lang="en-US" sz="2000" dirty="0" err="1"/>
              <a:t>mà</a:t>
            </a:r>
            <a:r>
              <a:rPr lang="en-US" sz="2000" dirty="0"/>
              <a:t> Mai </a:t>
            </a:r>
            <a:r>
              <a:rPr lang="en-US" sz="2000" dirty="0" err="1"/>
              <a:t>gắn</a:t>
            </a:r>
            <a:r>
              <a:rPr lang="en-US" sz="2000" dirty="0"/>
              <a:t> </a:t>
            </a:r>
            <a:r>
              <a:rPr lang="en-US" sz="2000" dirty="0" err="1"/>
              <a:t>quanh</a:t>
            </a:r>
            <a:r>
              <a:rPr lang="en-US" sz="2000" dirty="0"/>
              <a:t> </a:t>
            </a:r>
            <a:r>
              <a:rPr lang="en-US" sz="2000" dirty="0" err="1"/>
              <a:t>hình</a:t>
            </a:r>
            <a:r>
              <a:rPr lang="en-US" sz="2000" dirty="0"/>
              <a:t> </a:t>
            </a:r>
            <a:r>
              <a:rPr lang="en-US" sz="2000" dirty="0" err="1"/>
              <a:t>tròn</a:t>
            </a:r>
            <a:r>
              <a:rPr lang="en-US" sz="2000" dirty="0"/>
              <a:t> kia </a:t>
            </a:r>
            <a:r>
              <a:rPr lang="en-US" sz="2000" dirty="0" err="1"/>
              <a:t>chính</a:t>
            </a:r>
            <a:r>
              <a:rPr lang="en-US" sz="2000" dirty="0"/>
              <a:t> </a:t>
            </a:r>
            <a:r>
              <a:rPr lang="en-US" sz="2000" dirty="0" err="1"/>
              <a:t>là</a:t>
            </a:r>
            <a:r>
              <a:rPr lang="en-US" sz="2000" dirty="0"/>
              <a:t> chu vi </a:t>
            </a:r>
            <a:r>
              <a:rPr lang="en-US" sz="2000" dirty="0" err="1"/>
              <a:t>hình</a:t>
            </a:r>
            <a:r>
              <a:rPr lang="en-US" sz="2000" dirty="0"/>
              <a:t> </a:t>
            </a:r>
            <a:r>
              <a:rPr lang="en-US" sz="2000" dirty="0" err="1"/>
              <a:t>tròn</a:t>
            </a:r>
            <a:r>
              <a:rPr lang="en-US" sz="2000" dirty="0"/>
              <a:t> </a:t>
            </a:r>
            <a:r>
              <a:rPr lang="en-US" sz="2000" dirty="0" err="1"/>
              <a:t>đó</a:t>
            </a:r>
            <a:r>
              <a:rPr lang="en-US" sz="2000" dirty="0"/>
              <a:t>.</a:t>
            </a:r>
          </a:p>
        </p:txBody>
      </p:sp>
      <p:sp>
        <p:nvSpPr>
          <p:cNvPr id="12" name="Speech Bubble: Rectangle with Corners Rounded 11">
            <a:extLst>
              <a:ext uri="{FF2B5EF4-FFF2-40B4-BE49-F238E27FC236}">
                <a16:creationId xmlns:a16="http://schemas.microsoft.com/office/drawing/2014/main" xmlns="" id="{304AEF73-BAE8-2FB3-E248-929C400DF8FC}"/>
              </a:ext>
            </a:extLst>
          </p:cNvPr>
          <p:cNvSpPr/>
          <p:nvPr/>
        </p:nvSpPr>
        <p:spPr>
          <a:xfrm>
            <a:off x="3048000" y="2057400"/>
            <a:ext cx="2362200" cy="1066800"/>
          </a:xfrm>
          <a:prstGeom prst="wedgeRoundRectCallout">
            <a:avLst>
              <a:gd name="adj1" fmla="val 38590"/>
              <a:gd name="adj2" fmla="val 1016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này</a:t>
            </a:r>
            <a:r>
              <a:rPr lang="en-US" sz="2000" dirty="0"/>
              <a:t> </a:t>
            </a:r>
            <a:r>
              <a:rPr lang="en-US" sz="2000" dirty="0" err="1"/>
              <a:t>là</a:t>
            </a:r>
            <a:r>
              <a:rPr lang="en-US" sz="2000" dirty="0"/>
              <a:t> 6,28 dm.</a:t>
            </a:r>
          </a:p>
        </p:txBody>
      </p:sp>
      <p:sp>
        <p:nvSpPr>
          <p:cNvPr id="13" name="Speech Bubble: Rectangle with Corners Rounded 12">
            <a:extLst>
              <a:ext uri="{FF2B5EF4-FFF2-40B4-BE49-F238E27FC236}">
                <a16:creationId xmlns:a16="http://schemas.microsoft.com/office/drawing/2014/main" xmlns="" id="{2DCEBA15-6336-8D60-C5E2-457F6F70E340}"/>
              </a:ext>
            </a:extLst>
          </p:cNvPr>
          <p:cNvSpPr/>
          <p:nvPr/>
        </p:nvSpPr>
        <p:spPr>
          <a:xfrm>
            <a:off x="9829800" y="1752600"/>
            <a:ext cx="2895600" cy="1447800"/>
          </a:xfrm>
          <a:prstGeom prst="wedgeRoundRectCallout">
            <a:avLst>
              <a:gd name="adj1" fmla="val -46775"/>
              <a:gd name="adj2" fmla="val 1184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Tớ</a:t>
            </a:r>
            <a:r>
              <a:rPr lang="en-US" sz="2000" dirty="0"/>
              <a:t> </a:t>
            </a:r>
            <a:r>
              <a:rPr lang="en-US" sz="2000" dirty="0" err="1"/>
              <a:t>đọc</a:t>
            </a:r>
            <a:r>
              <a:rPr lang="en-US" sz="2000" dirty="0"/>
              <a:t> </a:t>
            </a:r>
            <a:r>
              <a:rPr lang="en-US" sz="2000" dirty="0" err="1"/>
              <a:t>sách</a:t>
            </a:r>
            <a:r>
              <a:rPr lang="en-US" sz="2000" dirty="0"/>
              <a:t> </a:t>
            </a:r>
            <a:r>
              <a:rPr lang="en-US" sz="2000" dirty="0" err="1"/>
              <a:t>và</a:t>
            </a:r>
            <a:r>
              <a:rPr lang="en-US" sz="2000" dirty="0"/>
              <a:t> </a:t>
            </a:r>
            <a:r>
              <a:rPr lang="en-US" sz="2000" dirty="0" err="1"/>
              <a:t>biết</a:t>
            </a:r>
            <a:r>
              <a:rPr lang="en-US" sz="2000" dirty="0"/>
              <a:t> </a:t>
            </a:r>
            <a:r>
              <a:rPr lang="en-US" sz="2000" dirty="0" err="1"/>
              <a:t>có</a:t>
            </a:r>
            <a:r>
              <a:rPr lang="en-US" sz="2000" dirty="0"/>
              <a:t> </a:t>
            </a:r>
            <a:r>
              <a:rPr lang="en-US" sz="2000" dirty="0" err="1"/>
              <a:t>công</a:t>
            </a:r>
            <a:r>
              <a:rPr lang="en-US" sz="2000" dirty="0"/>
              <a:t> </a:t>
            </a:r>
            <a:r>
              <a:rPr lang="en-US" sz="2000" dirty="0" err="1"/>
              <a:t>thức</a:t>
            </a:r>
            <a:r>
              <a:rPr lang="en-US" sz="2000" dirty="0"/>
              <a:t> </a:t>
            </a:r>
            <a:r>
              <a:rPr lang="en-US" sz="2000" dirty="0" err="1"/>
              <a:t>để</a:t>
            </a:r>
            <a:r>
              <a:rPr lang="en-US" sz="2000" dirty="0"/>
              <a:t> </a:t>
            </a:r>
            <a:r>
              <a:rPr lang="en-US" sz="2000" dirty="0" err="1"/>
              <a:t>tính</a:t>
            </a:r>
            <a:r>
              <a:rPr lang="en-US" sz="2000" dirty="0"/>
              <a:t> chu vi </a:t>
            </a:r>
            <a:r>
              <a:rPr lang="en-US" sz="2000" dirty="0" err="1"/>
              <a:t>hình</a:t>
            </a:r>
            <a:r>
              <a:rPr lang="en-US" sz="2000" dirty="0"/>
              <a:t> </a:t>
            </a:r>
            <a:r>
              <a:rPr lang="en-US" sz="2000" dirty="0" err="1"/>
              <a:t>tròn</a:t>
            </a:r>
            <a:r>
              <a:rPr lang="en-US" sz="2000" dirty="0"/>
              <a:t> </a:t>
            </a:r>
            <a:r>
              <a:rPr lang="en-US" sz="2000" dirty="0" err="1"/>
              <a:t>theo</a:t>
            </a:r>
            <a:r>
              <a:rPr lang="en-US" sz="2000" dirty="0"/>
              <a:t> </a:t>
            </a:r>
            <a:r>
              <a:rPr lang="en-US" sz="2000" dirty="0" err="1"/>
              <a:t>đường</a:t>
            </a:r>
            <a:r>
              <a:rPr lang="en-US" sz="2000" dirty="0"/>
              <a:t> </a:t>
            </a:r>
            <a:r>
              <a:rPr lang="en-US" sz="2000" dirty="0" err="1"/>
              <a:t>kính</a:t>
            </a:r>
            <a:r>
              <a:rPr lang="en-US" sz="2000" dirty="0"/>
              <a:t> </a:t>
            </a:r>
            <a:r>
              <a:rPr lang="en-US" sz="2000" dirty="0" err="1"/>
              <a:t>hoặc</a:t>
            </a:r>
            <a:r>
              <a:rPr lang="en-US" sz="2000" dirty="0"/>
              <a:t> </a:t>
            </a:r>
            <a:r>
              <a:rPr lang="en-US" sz="2000" dirty="0" err="1"/>
              <a:t>bán</a:t>
            </a:r>
            <a:r>
              <a:rPr lang="en-US" sz="2000" dirty="0"/>
              <a:t> </a:t>
            </a:r>
            <a:r>
              <a:rPr lang="en-US" sz="2000" dirty="0" err="1"/>
              <a:t>kính</a:t>
            </a:r>
            <a:r>
              <a:rPr lang="en-US" sz="2000" dirty="0"/>
              <a:t> </a:t>
            </a:r>
            <a:r>
              <a:rPr lang="en-US" sz="2000" dirty="0" err="1"/>
              <a:t>đấy</a:t>
            </a:r>
            <a:r>
              <a:rPr lang="en-US" sz="2000" dirty="0"/>
              <a:t>.</a:t>
            </a:r>
          </a:p>
        </p:txBody>
      </p:sp>
      <p:sp>
        <p:nvSpPr>
          <p:cNvPr id="14" name="Speech Bubble: Rectangle with Corners Rounded 13">
            <a:extLst>
              <a:ext uri="{FF2B5EF4-FFF2-40B4-BE49-F238E27FC236}">
                <a16:creationId xmlns:a16="http://schemas.microsoft.com/office/drawing/2014/main" xmlns="" id="{B2383175-7AC7-3DF4-0DA3-AB892E16A6FE}"/>
              </a:ext>
            </a:extLst>
          </p:cNvPr>
          <p:cNvSpPr/>
          <p:nvPr/>
        </p:nvSpPr>
        <p:spPr>
          <a:xfrm>
            <a:off x="6629400" y="5638800"/>
            <a:ext cx="2895600" cy="914400"/>
          </a:xfrm>
          <a:prstGeom prst="wedgeRoundRectCallout">
            <a:avLst>
              <a:gd name="adj1" fmla="val -18662"/>
              <a:gd name="adj2" fmla="val -6874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cũng</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là</a:t>
            </a:r>
            <a:r>
              <a:rPr lang="en-US" sz="2000" dirty="0"/>
              <a:t> 6,28 dm.</a:t>
            </a:r>
          </a:p>
        </p:txBody>
      </p:sp>
    </p:spTree>
    <p:extLst>
      <p:ext uri="{BB962C8B-B14F-4D97-AF65-F5344CB8AC3E}">
        <p14:creationId xmlns:p14="http://schemas.microsoft.com/office/powerpoint/2010/main" val="15563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xmlns=""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xmlns=""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dirty="0" smtClean="0">
                <a:latin typeface="Times New Roman" pitchFamily="18" charset="0"/>
                <a:cs typeface="Times New Roman" pitchFamily="18" charset="0"/>
              </a:rPr>
              <a:t>3,14</a:t>
            </a:r>
            <a:r>
              <a:rPr lang="en-US" sz="4300" dirty="0" smtClean="0">
                <a:latin typeface="Times New Roman" pitchFamily="18" charset="0"/>
                <a:cs typeface="Times New Roman" pitchFamily="18" charset="0"/>
              </a:rPr>
              <a:t> </a:t>
            </a:r>
            <a:r>
              <a:rPr lang="en-US" sz="4300" dirty="0">
                <a:latin typeface="Times New Roman" pitchFamily="18" charset="0"/>
                <a:cs typeface="Times New Roman" pitchFamily="18" charset="0"/>
              </a:rPr>
              <a:t>x </a:t>
            </a:r>
            <a:r>
              <a:rPr lang="en-US" sz="4300" dirty="0">
                <a:latin typeface="Times New Roman" pitchFamily="18" charset="0"/>
                <a:cs typeface="Times New Roman" pitchFamily="18" charset="0"/>
              </a:rPr>
              <a:t>d</a:t>
            </a:r>
            <a:r>
              <a:rPr lang="en-US" sz="4300" dirty="0" smtClean="0">
                <a:latin typeface="Times New Roman" pitchFamily="18" charset="0"/>
                <a:cs typeface="Times New Roman" pitchFamily="18" charset="0"/>
              </a:rPr>
              <a:t> </a:t>
            </a:r>
            <a:endParaRPr lang="en-US" sz="4300" dirty="0">
              <a:latin typeface="Times New Roman" pitchFamily="18" charset="0"/>
              <a:cs typeface="Times New Roman" pitchFamily="18" charset="0"/>
            </a:endParaRP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dirty="0" smtClean="0">
                <a:latin typeface="Times New Roman" pitchFamily="18" charset="0"/>
                <a:cs typeface="Times New Roman" pitchFamily="18" charset="0"/>
              </a:rPr>
              <a:t>3,14</a:t>
            </a:r>
            <a:r>
              <a:rPr lang="en-US" sz="4300" dirty="0" smtClean="0">
                <a:latin typeface="Times New Roman" pitchFamily="18" charset="0"/>
                <a:cs typeface="Times New Roman" pitchFamily="18" charset="0"/>
              </a:rPr>
              <a:t> </a:t>
            </a:r>
            <a:r>
              <a:rPr lang="en-US" sz="4300" dirty="0">
                <a:latin typeface="Times New Roman" pitchFamily="18" charset="0"/>
                <a:cs typeface="Times New Roman" pitchFamily="18" charset="0"/>
              </a:rPr>
              <a:t>x </a:t>
            </a:r>
            <a:r>
              <a:rPr lang="en-US" sz="4300" dirty="0" smtClean="0">
                <a:latin typeface="Times New Roman" pitchFamily="18" charset="0"/>
                <a:cs typeface="Times New Roman" pitchFamily="18" charset="0"/>
              </a:rPr>
              <a:t>r </a:t>
            </a:r>
            <a:r>
              <a:rPr lang="en-US" sz="4300" dirty="0">
                <a:latin typeface="Times New Roman" pitchFamily="18" charset="0"/>
                <a:cs typeface="Times New Roman" pitchFamily="18" charset="0"/>
              </a:rPr>
              <a:t>x </a:t>
            </a:r>
            <a:r>
              <a:rPr lang="en-US" sz="4300" dirty="0">
                <a:latin typeface="Times New Roman" pitchFamily="18" charset="0"/>
                <a:cs typeface="Times New Roman" pitchFamily="18" charset="0"/>
              </a:rPr>
              <a:t>2</a:t>
            </a:r>
            <a:endParaRPr lang="en-US" sz="4300" dirty="0">
              <a:latin typeface="Times New Roman" pitchFamily="18" charset="0"/>
              <a:cs typeface="Times New Roman" pitchFamily="18" charset="0"/>
            </a:endParaRP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1154</TotalTime>
  <Words>572</Words>
  <Application>Microsoft Office PowerPoint</Application>
  <PresentationFormat>Custom</PresentationFormat>
  <Paragraphs>97</Paragraphs>
  <Slides>19</Slides>
  <Notes>0</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Chủ đề của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Administrator</cp:lastModifiedBy>
  <cp:revision>117</cp:revision>
  <dcterms:created xsi:type="dcterms:W3CDTF">2018-01-11T09:44:45Z</dcterms:created>
  <dcterms:modified xsi:type="dcterms:W3CDTF">2025-12-05T02:22:36Z</dcterms:modified>
</cp:coreProperties>
</file>