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wmf" ContentType="image/x-wmf"/>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9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65" r:id="rId4"/>
    <p:sldMasterId id="2147483681" r:id="rId5"/>
  </p:sldMasterIdLst>
  <p:notesMasterIdLst>
    <p:notesMasterId r:id="rId7"/>
  </p:notesMasterIdLst>
  <p:sldIdLst>
    <p:sldId id="259" r:id="rId6"/>
    <p:sldId id="256" r:id="rId8"/>
    <p:sldId id="281" r:id="rId9"/>
    <p:sldId id="282" r:id="rId10"/>
    <p:sldId id="283" r:id="rId11"/>
    <p:sldId id="258" r:id="rId12"/>
    <p:sldId id="284" r:id="rId13"/>
    <p:sldId id="286" r:id="rId14"/>
    <p:sldId id="257" r:id="rId15"/>
    <p:sldId id="260" r:id="rId16"/>
    <p:sldId id="261" r:id="rId17"/>
    <p:sldId id="266" r:id="rId18"/>
    <p:sldId id="287" r:id="rId19"/>
    <p:sldId id="262" r:id="rId20"/>
    <p:sldId id="263" r:id="rId21"/>
    <p:sldId id="264" r:id="rId22"/>
    <p:sldId id="367" r:id="rId23"/>
    <p:sldId id="271" r:id="rId24"/>
    <p:sldId id="267" r:id="rId25"/>
    <p:sldId id="288" r:id="rId26"/>
    <p:sldId id="289" r:id="rId27"/>
    <p:sldId id="269" r:id="rId28"/>
    <p:sldId id="292" r:id="rId29"/>
    <p:sldId id="293" r:id="rId30"/>
    <p:sldId id="294" r:id="rId31"/>
    <p:sldId id="295" r:id="rId32"/>
    <p:sldId id="296" r:id="rId33"/>
    <p:sldId id="297" r:id="rId34"/>
    <p:sldId id="298" r:id="rId35"/>
    <p:sldId id="265" r:id="rId36"/>
    <p:sldId id="362" r:id="rId37"/>
    <p:sldId id="300" r:id="rId38"/>
    <p:sldId id="363" r:id="rId39"/>
    <p:sldId id="299" r:id="rId40"/>
    <p:sldId id="359" r:id="rId41"/>
    <p:sldId id="365" r:id="rId42"/>
    <p:sldId id="366" r:id="rId43"/>
    <p:sldId id="361" r:id="rId44"/>
    <p:sldId id="364" r:id="rId45"/>
    <p:sldId id="28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038" autoAdjust="0"/>
  </p:normalViewPr>
  <p:slideViewPr>
    <p:cSldViewPr snapToGrid="0">
      <p:cViewPr varScale="1">
        <p:scale>
          <a:sx n="64" d="100"/>
          <a:sy n="64" d="100"/>
        </p:scale>
        <p:origin x="74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4.vml.rels><?xml version="1.0" encoding="UTF-8" standalone="yes"?>
<Relationships xmlns="http://schemas.openxmlformats.org/package/2006/relationships"><Relationship Id="rId4" Type="http://schemas.openxmlformats.org/officeDocument/2006/relationships/image" Target="../media/image106.wmf"/><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điểm</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endParaRPr lang="en-US" dirty="0"/>
          </a:p>
          <a:p>
            <a:r>
              <a:rPr lang="en-US" dirty="0"/>
              <a:t>Facebook: https://www.facebook.com/huongthaoGADT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F5BA99E-0F77-4984-948B-17E56D9271C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F5BA99E-0F77-4984-948B-17E56D9271C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F5BA99E-0F77-4984-948B-17E56D9271C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F5BA99E-0F77-4984-948B-17E56D9271C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F5BA99E-0F77-4984-948B-17E56D9271C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a:stretch>
            <a:fillRect/>
          </a:stretch>
        </p:blipFill>
        <p:spPr>
          <a:xfrm>
            <a:off x="1" y="0"/>
            <a:ext cx="1917700" cy="19812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a:stretch>
            <a:fillRect/>
          </a:stretch>
        </p:blipFill>
        <p:spPr>
          <a:xfrm>
            <a:off x="613619" y="850900"/>
            <a:ext cx="2608164" cy="1970879"/>
          </a:xfrm>
          <a:prstGeom prst="rect">
            <a:avLst/>
          </a:prstGeom>
        </p:spPr>
      </p:pic>
      <p:pic>
        <p:nvPicPr>
          <p:cNvPr id="33" name="图片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a:fillRect/>
          </a:stretch>
        </p:blipFill>
        <p:spPr>
          <a:xfrm>
            <a:off x="1026391" y="2672884"/>
            <a:ext cx="1212844" cy="897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a:fillRect/>
          </a:stretch>
        </p:blipFill>
        <p:spPr>
          <a:xfrm>
            <a:off x="0" y="-1"/>
            <a:ext cx="12192000" cy="6858001"/>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a:fillRect/>
          </a:stretch>
        </p:blipFill>
        <p:spPr>
          <a:xfrm>
            <a:off x="570230" y="2533286"/>
            <a:ext cx="2705100" cy="4324714"/>
          </a:xfrm>
          <a:prstGeom prst="rect">
            <a:avLst/>
          </a:prstGeom>
        </p:spPr>
      </p:pic>
      <p:sp>
        <p:nvSpPr>
          <p:cNvPr id="16" name="矩形 15"/>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userDrawn="1"/>
        </p:nvPicPr>
        <p:blipFill rotWithShape="1">
          <a:blip r:embed="rId4" cstate="screen"/>
          <a:srcRect b="10842"/>
          <a:stretch>
            <a:fillRect/>
          </a:stretch>
        </p:blipFill>
        <p:spPr>
          <a:xfrm>
            <a:off x="8458200" y="4456042"/>
            <a:ext cx="3022600" cy="24019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pic>
        <p:nvPicPr>
          <p:cNvPr id="8" name="Picture 7"/>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p:cNvPicPr>
            <a:picLocks noChangeAspect="1"/>
          </p:cNvPicPr>
          <p:nvPr userDrawn="1"/>
        </p:nvPicPr>
        <p:blipFill>
          <a:blip r:embed="rId2"/>
          <a:stretch>
            <a:fillRect/>
          </a:stretch>
        </p:blipFill>
        <p:spPr>
          <a:xfrm>
            <a:off x="4986043" y="33337910"/>
            <a:ext cx="4090220" cy="4090220"/>
          </a:xfrm>
          <a:prstGeom prst="rect">
            <a:avLst/>
          </a:prstGeom>
        </p:spPr>
      </p:pic>
    </p:spTree>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pic>
        <p:nvPicPr>
          <p:cNvPr id="7" name="Picture 6"/>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p:cNvPicPr>
            <a:picLocks noChangeAspect="1"/>
          </p:cNvPicPr>
          <p:nvPr userDrawn="1"/>
        </p:nvPicPr>
        <p:blipFill>
          <a:blip r:embed="rId2"/>
          <a:stretch>
            <a:fillRect/>
          </a:stretch>
        </p:blipFill>
        <p:spPr>
          <a:xfrm>
            <a:off x="4986043" y="33337910"/>
            <a:ext cx="4090220" cy="4090220"/>
          </a:xfrm>
          <a:prstGeom prst="rect">
            <a:avLst/>
          </a:prstGeom>
        </p:spPr>
      </p:pic>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F5BA99E-0F77-4984-948B-17E56D9271C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F5BA99E-0F77-4984-948B-17E56D9271C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F5BA99E-0F77-4984-948B-17E56D9271C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F5BA99E-0F77-4984-948B-17E56D9271C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F5BA99E-0F77-4984-948B-17E56D9271C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9.jpeg"/><Relationship Id="rId7" Type="http://schemas.openxmlformats.org/officeDocument/2006/relationships/image" Target="../media/image4.png"/><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2" Type="http://schemas.openxmlformats.org/officeDocument/2006/relationships/theme" Target="../theme/theme2.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7" Type="http://schemas.openxmlformats.org/officeDocument/2006/relationships/theme" Target="../theme/theme3.xml"/><Relationship Id="rId16" Type="http://schemas.openxmlformats.org/officeDocument/2006/relationships/image" Target="../media/image10.jpeg"/><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3" Type="http://schemas.openxmlformats.org/officeDocument/2006/relationships/theme" Target="../theme/theme4.xml"/><Relationship Id="rId12" Type="http://schemas.openxmlformats.org/officeDocument/2006/relationships/image" Target="../media/image11.png"/><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userDrawn="1"/>
        </p:nvPicPr>
        <p:blipFill rotWithShape="1">
          <a:blip r:embed="rId6">
            <a:extLst>
              <a:ext uri="{28A0092B-C50C-407E-A947-70E740481C1C}">
                <a14:useLocalDpi xmlns:a14="http://schemas.microsoft.com/office/drawing/2010/main" val="0"/>
              </a:ext>
            </a:extLst>
          </a:blip>
          <a:srcRect t="66183" b="2192"/>
          <a:stretch>
            <a:fillRect/>
          </a:stretch>
        </p:blipFill>
        <p:spPr>
          <a:xfrm>
            <a:off x="0" y="-1"/>
            <a:ext cx="12192000" cy="6858001"/>
          </a:xfrm>
          <a:prstGeom prst="rect">
            <a:avLst/>
          </a:prstGeom>
        </p:spPr>
      </p:pic>
      <p:pic>
        <p:nvPicPr>
          <p:cNvPr id="12" name="图片 11"/>
          <p:cNvPicPr>
            <a:picLocks noChangeAspect="1"/>
          </p:cNvPicPr>
          <p:nvPr userDrawn="1"/>
        </p:nvPicPr>
        <p:blipFill rotWithShape="1">
          <a:blip r:embed="rId7">
            <a:extLst>
              <a:ext uri="{28A0092B-C50C-407E-A947-70E740481C1C}">
                <a14:useLocalDpi xmlns:a14="http://schemas.microsoft.com/office/drawing/2010/main" val="0"/>
              </a:ext>
            </a:extLst>
          </a:blip>
          <a:srcRect l="57246" t="2592" b="79630"/>
          <a:stretch>
            <a:fillRect/>
          </a:stretch>
        </p:blipFill>
        <p:spPr>
          <a:xfrm>
            <a:off x="5970276" y="520700"/>
            <a:ext cx="1648448" cy="1219200"/>
          </a:xfrm>
          <a:prstGeom prst="rect">
            <a:avLst/>
          </a:prstGeom>
        </p:spPr>
      </p:pic>
      <p:pic>
        <p:nvPicPr>
          <p:cNvPr id="3" name="Picture 2" descr="A pink background with white leaves and black text&#10;&#10;Description automatically generated"/>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534900" y="390525"/>
            <a:ext cx="1409700" cy="14097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22" name="Picture 21"/>
          <p:cNvPicPr>
            <a:picLocks noChangeAspect="1"/>
          </p:cNvPicPr>
          <p:nvPr userDrawn="1"/>
        </p:nvPicPr>
        <p:blipFill>
          <a:blip r:embed="rId16"/>
          <a:stretch>
            <a:fillRect/>
          </a:stretch>
        </p:blipFill>
        <p:spPr>
          <a:xfrm>
            <a:off x="-63348965" y="1"/>
            <a:ext cx="4090220" cy="4090220"/>
          </a:xfrm>
          <a:prstGeom prst="rect">
            <a:avLst/>
          </a:prstGeom>
        </p:spPr>
      </p:pic>
      <p:pic>
        <p:nvPicPr>
          <p:cNvPr id="23" name="Picture 22"/>
          <p:cNvPicPr>
            <a:picLocks noChangeAspect="1"/>
          </p:cNvPicPr>
          <p:nvPr userDrawn="1"/>
        </p:nvPicPr>
        <p:blipFill>
          <a:blip r:embed="rId16"/>
          <a:stretch>
            <a:fillRect/>
          </a:stretch>
        </p:blipFill>
        <p:spPr>
          <a:xfrm>
            <a:off x="2818579" y="-29531733"/>
            <a:ext cx="4090220" cy="4090220"/>
          </a:xfrm>
          <a:prstGeom prst="rect">
            <a:avLst/>
          </a:prstGeom>
        </p:spPr>
      </p:pic>
      <p:pic>
        <p:nvPicPr>
          <p:cNvPr id="24" name="Picture 23"/>
          <p:cNvPicPr>
            <a:picLocks noChangeAspect="1"/>
          </p:cNvPicPr>
          <p:nvPr userDrawn="1"/>
        </p:nvPicPr>
        <p:blipFill>
          <a:blip r:embed="rId16"/>
          <a:stretch>
            <a:fillRect/>
          </a:stretch>
        </p:blipFill>
        <p:spPr>
          <a:xfrm>
            <a:off x="72583913" y="2045110"/>
            <a:ext cx="4090220" cy="4090220"/>
          </a:xfrm>
          <a:prstGeom prst="rect">
            <a:avLst/>
          </a:prstGeom>
        </p:spPr>
      </p:pic>
      <p:pic>
        <p:nvPicPr>
          <p:cNvPr id="25" name="Picture 24"/>
          <p:cNvPicPr>
            <a:picLocks noChangeAspect="1"/>
          </p:cNvPicPr>
          <p:nvPr userDrawn="1"/>
        </p:nvPicPr>
        <p:blipFill>
          <a:blip r:embed="rId16"/>
          <a:stretch>
            <a:fillRect/>
          </a:stretch>
        </p:blipFill>
        <p:spPr>
          <a:xfrm>
            <a:off x="4986043" y="33337910"/>
            <a:ext cx="4090220" cy="4090220"/>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2000" t="-1000" b="-3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image" Target="../media/image1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xml"/><Relationship Id="rId2" Type="http://schemas.openxmlformats.org/officeDocument/2006/relationships/image" Target="../media/image58.png"/><Relationship Id="rId1"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0.jpeg"/><Relationship Id="rId1" Type="http://schemas.openxmlformats.org/officeDocument/2006/relationships/image" Target="../media/image59.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xml"/><Relationship Id="rId2" Type="http://schemas.openxmlformats.org/officeDocument/2006/relationships/image" Target="../media/image62.png"/><Relationship Id="rId1" Type="http://schemas.openxmlformats.org/officeDocument/2006/relationships/image" Target="../media/image6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7.png"/><Relationship Id="rId1" Type="http://schemas.openxmlformats.org/officeDocument/2006/relationships/image" Target="../media/image6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6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xml"/><Relationship Id="rId2" Type="http://schemas.openxmlformats.org/officeDocument/2006/relationships/image" Target="../media/image70.jpeg"/><Relationship Id="rId1" Type="http://schemas.openxmlformats.org/officeDocument/2006/relationships/image" Target="../media/image69.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vmlDrawing" Target="../drawings/vmlDrawing1.vml"/><Relationship Id="rId2" Type="http://schemas.openxmlformats.org/officeDocument/2006/relationships/slideLayout" Target="../slideLayouts/slideLayout4.xml"/><Relationship Id="rId1" Type="http://schemas.openxmlformats.org/officeDocument/2006/relationships/image" Target="../media/image71.png"/></Relationships>
</file>

<file path=ppt/slides/_rels/slide2.xml.rels><?xml version="1.0" encoding="UTF-8" standalone="yes"?>
<Relationships xmlns="http://schemas.openxmlformats.org/package/2006/relationships"><Relationship Id="rId9" Type="http://schemas.openxmlformats.org/officeDocument/2006/relationships/image" Target="../media/image20.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 Id="rId35" Type="http://schemas.openxmlformats.org/officeDocument/2006/relationships/notesSlide" Target="../notesSlides/notesSlide2.xml"/><Relationship Id="rId34" Type="http://schemas.openxmlformats.org/officeDocument/2006/relationships/slideLayout" Target="../slideLayouts/slideLayout5.xml"/><Relationship Id="rId33" Type="http://schemas.microsoft.com/office/2007/relationships/hdphoto" Target="../media/image44.wdp"/><Relationship Id="rId32" Type="http://schemas.openxmlformats.org/officeDocument/2006/relationships/image" Target="../media/image43.png"/><Relationship Id="rId31" Type="http://schemas.microsoft.com/office/2007/relationships/hdphoto" Target="../media/image42.wdp"/><Relationship Id="rId30" Type="http://schemas.openxmlformats.org/officeDocument/2006/relationships/image" Target="../media/image41.png"/><Relationship Id="rId3" Type="http://schemas.microsoft.com/office/2007/relationships/hdphoto" Target="../media/image16.wdp"/><Relationship Id="rId29" Type="http://schemas.microsoft.com/office/2007/relationships/hdphoto" Target="../media/image40.wdp"/><Relationship Id="rId28" Type="http://schemas.openxmlformats.org/officeDocument/2006/relationships/image" Target="../media/image39.png"/><Relationship Id="rId27" Type="http://schemas.microsoft.com/office/2007/relationships/hdphoto" Target="../media/image38.wdp"/><Relationship Id="rId26" Type="http://schemas.openxmlformats.org/officeDocument/2006/relationships/image" Target="../media/image37.png"/><Relationship Id="rId25" Type="http://schemas.microsoft.com/office/2007/relationships/hdphoto" Target="../media/image36.wdp"/><Relationship Id="rId24" Type="http://schemas.openxmlformats.org/officeDocument/2006/relationships/image" Target="../media/image35.png"/><Relationship Id="rId23" Type="http://schemas.microsoft.com/office/2007/relationships/hdphoto" Target="../media/image34.wdp"/><Relationship Id="rId22" Type="http://schemas.openxmlformats.org/officeDocument/2006/relationships/image" Target="../media/image33.png"/><Relationship Id="rId21" Type="http://schemas.microsoft.com/office/2007/relationships/hdphoto" Target="../media/image32.wdp"/><Relationship Id="rId20" Type="http://schemas.openxmlformats.org/officeDocument/2006/relationships/image" Target="../media/image31.png"/><Relationship Id="rId2" Type="http://schemas.openxmlformats.org/officeDocument/2006/relationships/image" Target="../media/image15.png"/><Relationship Id="rId19" Type="http://schemas.microsoft.com/office/2007/relationships/hdphoto" Target="../media/image30.wdp"/><Relationship Id="rId18" Type="http://schemas.openxmlformats.org/officeDocument/2006/relationships/image" Target="../media/image29.png"/><Relationship Id="rId17" Type="http://schemas.microsoft.com/office/2007/relationships/hdphoto" Target="../media/image28.wdp"/><Relationship Id="rId16" Type="http://schemas.openxmlformats.org/officeDocument/2006/relationships/image" Target="../media/image27.png"/><Relationship Id="rId15" Type="http://schemas.microsoft.com/office/2007/relationships/hdphoto" Target="../media/image26.wdp"/><Relationship Id="rId14" Type="http://schemas.openxmlformats.org/officeDocument/2006/relationships/image" Target="../media/image25.png"/><Relationship Id="rId13" Type="http://schemas.openxmlformats.org/officeDocument/2006/relationships/image" Target="../media/image24.GIF"/><Relationship Id="rId12" Type="http://schemas.microsoft.com/office/2007/relationships/hdphoto" Target="../media/image23.wdp"/><Relationship Id="rId11" Type="http://schemas.openxmlformats.org/officeDocument/2006/relationships/image" Target="../media/image22.png"/><Relationship Id="rId10" Type="http://schemas.openxmlformats.org/officeDocument/2006/relationships/image" Target="../media/image21.GIF"/><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vmlDrawing" Target="../drawings/vmlDrawing2.vml"/><Relationship Id="rId2" Type="http://schemas.openxmlformats.org/officeDocument/2006/relationships/slideLayout" Target="../slideLayouts/slideLayout4.xml"/><Relationship Id="rId1" Type="http://schemas.openxmlformats.org/officeDocument/2006/relationships/image" Target="../media/image7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vmlDrawing" Target="../drawings/vmlDrawing3.vml"/><Relationship Id="rId2" Type="http://schemas.openxmlformats.org/officeDocument/2006/relationships/slideLayout" Target="../slideLayouts/slideLayout4.xml"/><Relationship Id="rId1" Type="http://schemas.openxmlformats.org/officeDocument/2006/relationships/image" Target="../media/image7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microsoft.com/office/2007/relationships/hdphoto" Target="../media/image77.wdp"/><Relationship Id="rId2" Type="http://schemas.openxmlformats.org/officeDocument/2006/relationships/image" Target="../media/image76.png"/><Relationship Id="rId1" Type="http://schemas.openxmlformats.org/officeDocument/2006/relationships/image" Target="../media/image75.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microsoft.com/office/2007/relationships/hdphoto" Target="../media/image81.wdp"/><Relationship Id="rId3" Type="http://schemas.openxmlformats.org/officeDocument/2006/relationships/image" Target="../media/image80.png"/><Relationship Id="rId2" Type="http://schemas.microsoft.com/office/2007/relationships/hdphoto" Target="../media/image79.wdp"/><Relationship Id="rId1" Type="http://schemas.openxmlformats.org/officeDocument/2006/relationships/image" Target="../media/image78.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xml"/><Relationship Id="rId2" Type="http://schemas.openxmlformats.org/officeDocument/2006/relationships/image" Target="../media/image83.png"/><Relationship Id="rId1"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5.png"/><Relationship Id="rId1" Type="http://schemas.openxmlformats.org/officeDocument/2006/relationships/image" Target="../media/image84.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5.png"/><Relationship Id="rId1" Type="http://schemas.openxmlformats.org/officeDocument/2006/relationships/image" Target="../media/image84.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image" Target="../media/image85.png"/><Relationship Id="rId1" Type="http://schemas.openxmlformats.org/officeDocument/2006/relationships/image" Target="../media/image84.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xml"/><Relationship Id="rId2" Type="http://schemas.openxmlformats.org/officeDocument/2006/relationships/image" Target="../media/image85.png"/><Relationship Id="rId1" Type="http://schemas.openxmlformats.org/officeDocument/2006/relationships/image" Target="../media/image84.png"/></Relationships>
</file>

<file path=ppt/slides/_rels/slide3.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GIF"/><Relationship Id="rId7" Type="http://schemas.microsoft.com/office/2007/relationships/hdphoto" Target="../media/image23.wdp"/><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19.GIF"/><Relationship Id="rId33" Type="http://schemas.openxmlformats.org/officeDocument/2006/relationships/slideLayout" Target="../slideLayouts/slideLayout5.xml"/><Relationship Id="rId32" Type="http://schemas.microsoft.com/office/2007/relationships/hdphoto" Target="../media/image16.wdp"/><Relationship Id="rId31" Type="http://schemas.openxmlformats.org/officeDocument/2006/relationships/image" Target="../media/image15.png"/><Relationship Id="rId30" Type="http://schemas.openxmlformats.org/officeDocument/2006/relationships/image" Target="../media/image45.png"/><Relationship Id="rId3" Type="http://schemas.openxmlformats.org/officeDocument/2006/relationships/image" Target="../media/image18.GIF"/><Relationship Id="rId29" Type="http://schemas.microsoft.com/office/2007/relationships/media" Target="../media/media3.mp3"/><Relationship Id="rId28" Type="http://schemas.openxmlformats.org/officeDocument/2006/relationships/audio" Target="../media/media3.mp3"/><Relationship Id="rId27" Type="http://schemas.openxmlformats.org/officeDocument/2006/relationships/image" Target="../media/image20.png"/><Relationship Id="rId26" Type="http://schemas.microsoft.com/office/2007/relationships/media" Target="../media/media2.mp3"/><Relationship Id="rId25" Type="http://schemas.openxmlformats.org/officeDocument/2006/relationships/audio" Target="../media/media2.mp3"/><Relationship Id="rId24" Type="http://schemas.microsoft.com/office/2007/relationships/hdphoto" Target="../media/image40.wdp"/><Relationship Id="rId23" Type="http://schemas.openxmlformats.org/officeDocument/2006/relationships/image" Target="../media/image39.png"/><Relationship Id="rId22" Type="http://schemas.microsoft.com/office/2007/relationships/hdphoto" Target="../media/image38.wdp"/><Relationship Id="rId21" Type="http://schemas.openxmlformats.org/officeDocument/2006/relationships/image" Target="../media/image37.png"/><Relationship Id="rId20" Type="http://schemas.microsoft.com/office/2007/relationships/hdphoto" Target="../media/image36.wdp"/><Relationship Id="rId2" Type="http://schemas.openxmlformats.org/officeDocument/2006/relationships/image" Target="../media/image17.GIF"/><Relationship Id="rId19" Type="http://schemas.openxmlformats.org/officeDocument/2006/relationships/image" Target="../media/image35.png"/><Relationship Id="rId18" Type="http://schemas.microsoft.com/office/2007/relationships/hdphoto" Target="../media/image34.wdp"/><Relationship Id="rId17" Type="http://schemas.openxmlformats.org/officeDocument/2006/relationships/image" Target="../media/image33.png"/><Relationship Id="rId16" Type="http://schemas.microsoft.com/office/2007/relationships/hdphoto" Target="../media/image32.wdp"/><Relationship Id="rId15" Type="http://schemas.openxmlformats.org/officeDocument/2006/relationships/image" Target="../media/image31.png"/><Relationship Id="rId14" Type="http://schemas.microsoft.com/office/2007/relationships/hdphoto" Target="../media/image30.wdp"/><Relationship Id="rId13" Type="http://schemas.openxmlformats.org/officeDocument/2006/relationships/image" Target="../media/image29.png"/><Relationship Id="rId12" Type="http://schemas.microsoft.com/office/2007/relationships/hdphoto" Target="../media/image28.wdp"/><Relationship Id="rId11" Type="http://schemas.openxmlformats.org/officeDocument/2006/relationships/image" Target="../media/image27.png"/><Relationship Id="rId10" Type="http://schemas.microsoft.com/office/2007/relationships/hdphoto" Target="../media/image26.wdp"/><Relationship Id="rId1" Type="http://schemas.openxmlformats.org/officeDocument/2006/relationships/image" Target="../media/image14.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2.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1.png"/><Relationship Id="rId1"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audio" Target="../media/audio3.wav"/></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2.png"/><Relationship Id="rId1" Type="http://schemas.openxmlformats.org/officeDocument/2006/relationships/image" Target="../media/image82.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37.xml"/><Relationship Id="rId4" Type="http://schemas.openxmlformats.org/officeDocument/2006/relationships/image" Target="../media/image96.png"/><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7.png"/><Relationship Id="rId1" Type="http://schemas.openxmlformats.org/officeDocument/2006/relationships/image" Target="../media/image66.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vmlDrawing" Target="../drawings/vmlDrawing4.vml"/><Relationship Id="rId7" Type="http://schemas.openxmlformats.org/officeDocument/2006/relationships/slideLayout" Target="../slideLayouts/slideLayout3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7.png"/></Relationships>
</file>

<file path=ppt/slides/_rels/slide4.xml.rels><?xml version="1.0" encoding="UTF-8" standalone="yes"?>
<Relationships xmlns="http://schemas.openxmlformats.org/package/2006/relationships"><Relationship Id="rId9" Type="http://schemas.openxmlformats.org/officeDocument/2006/relationships/image" Target="../media/image20.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 Id="rId3" Type="http://schemas.microsoft.com/office/2007/relationships/hdphoto" Target="../media/image16.wdp"/><Relationship Id="rId2" Type="http://schemas.openxmlformats.org/officeDocument/2006/relationships/image" Target="../media/image15.png"/><Relationship Id="rId19" Type="http://schemas.openxmlformats.org/officeDocument/2006/relationships/slideLayout" Target="../slideLayouts/slideLayout5.xml"/><Relationship Id="rId18" Type="http://schemas.openxmlformats.org/officeDocument/2006/relationships/audio" Target="../media/audio1.wav"/><Relationship Id="rId17" Type="http://schemas.openxmlformats.org/officeDocument/2006/relationships/image" Target="../media/image45.png"/><Relationship Id="rId16" Type="http://schemas.microsoft.com/office/2007/relationships/media" Target="../media/media3.mp3"/><Relationship Id="rId15" Type="http://schemas.openxmlformats.org/officeDocument/2006/relationships/audio" Target="../media/media3.mp3"/><Relationship Id="rId14" Type="http://schemas.openxmlformats.org/officeDocument/2006/relationships/image" Target="../media/image46.GIF"/><Relationship Id="rId13" Type="http://schemas.openxmlformats.org/officeDocument/2006/relationships/image" Target="../media/image24.GIF"/><Relationship Id="rId12" Type="http://schemas.microsoft.com/office/2007/relationships/hdphoto" Target="../media/image23.wdp"/><Relationship Id="rId11" Type="http://schemas.openxmlformats.org/officeDocument/2006/relationships/image" Target="../media/image22.png"/><Relationship Id="rId10" Type="http://schemas.openxmlformats.org/officeDocument/2006/relationships/image" Target="../media/image21.GIF"/><Relationship Id="rId1"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108.png"/></Relationships>
</file>

<file path=ppt/slides/_rels/slide5.xml.rels><?xml version="1.0" encoding="UTF-8" standalone="yes"?>
<Relationships xmlns="http://schemas.openxmlformats.org/package/2006/relationships"><Relationship Id="rId9" Type="http://schemas.openxmlformats.org/officeDocument/2006/relationships/image" Target="../media/image24.GIF"/><Relationship Id="rId8" Type="http://schemas.openxmlformats.org/officeDocument/2006/relationships/image" Target="../media/image20.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9.GIF"/><Relationship Id="rId4" Type="http://schemas.openxmlformats.org/officeDocument/2006/relationships/image" Target="../media/image17.GIF"/><Relationship Id="rId3" Type="http://schemas.microsoft.com/office/2007/relationships/hdphoto" Target="../media/image16.wdp"/><Relationship Id="rId23" Type="http://schemas.openxmlformats.org/officeDocument/2006/relationships/slideLayout" Target="../slideLayouts/slideLayout5.xml"/><Relationship Id="rId22" Type="http://schemas.openxmlformats.org/officeDocument/2006/relationships/audio" Target="../media/audio1.wav"/><Relationship Id="rId21" Type="http://schemas.openxmlformats.org/officeDocument/2006/relationships/image" Target="../media/image45.png"/><Relationship Id="rId20" Type="http://schemas.microsoft.com/office/2007/relationships/media" Target="../media/media3.mp3"/><Relationship Id="rId2" Type="http://schemas.openxmlformats.org/officeDocument/2006/relationships/image" Target="../media/image15.png"/><Relationship Id="rId19" Type="http://schemas.openxmlformats.org/officeDocument/2006/relationships/audio" Target="../media/media3.mp3"/><Relationship Id="rId18" Type="http://schemas.microsoft.com/office/2007/relationships/hdphoto" Target="../media/image32.wdp"/><Relationship Id="rId17" Type="http://schemas.openxmlformats.org/officeDocument/2006/relationships/image" Target="../media/image31.png"/><Relationship Id="rId16" Type="http://schemas.microsoft.com/office/2007/relationships/hdphoto" Target="../media/image30.wdp"/><Relationship Id="rId15" Type="http://schemas.openxmlformats.org/officeDocument/2006/relationships/image" Target="../media/image29.png"/><Relationship Id="rId14" Type="http://schemas.microsoft.com/office/2007/relationships/hdphoto" Target="../media/image28.wdp"/><Relationship Id="rId13" Type="http://schemas.openxmlformats.org/officeDocument/2006/relationships/image" Target="../media/image27.png"/><Relationship Id="rId12" Type="http://schemas.microsoft.com/office/2007/relationships/hdphoto" Target="../media/image26.wdp"/><Relationship Id="rId11" Type="http://schemas.openxmlformats.org/officeDocument/2006/relationships/image" Target="../media/image25.png"/><Relationship Id="rId10" Type="http://schemas.openxmlformats.org/officeDocument/2006/relationships/image" Target="../media/image46.GIF"/><Relationship Id="rId1" Type="http://schemas.openxmlformats.org/officeDocument/2006/relationships/image" Target="../media/image47.png"/></Relationships>
</file>

<file path=ppt/slides/_rels/slide6.xml.rels><?xml version="1.0" encoding="UTF-8" standalone="yes"?>
<Relationships xmlns="http://schemas.openxmlformats.org/package/2006/relationships"><Relationship Id="rId9" Type="http://schemas.openxmlformats.org/officeDocument/2006/relationships/image" Target="../media/image46.GIF"/><Relationship Id="rId8" Type="http://schemas.openxmlformats.org/officeDocument/2006/relationships/image" Target="../media/image24.GIF"/><Relationship Id="rId7" Type="http://schemas.openxmlformats.org/officeDocument/2006/relationships/image" Target="../media/image21.GIF"/><Relationship Id="rId6" Type="http://schemas.openxmlformats.org/officeDocument/2006/relationships/image" Target="../media/image20.png"/><Relationship Id="rId5" Type="http://schemas.microsoft.com/office/2007/relationships/media" Target="../media/media1.mp3"/><Relationship Id="rId4" Type="http://schemas.openxmlformats.org/officeDocument/2006/relationships/audio" Target="../media/media1.mp3"/><Relationship Id="rId3" Type="http://schemas.microsoft.com/office/2007/relationships/hdphoto" Target="../media/image16.wdp"/><Relationship Id="rId2" Type="http://schemas.openxmlformats.org/officeDocument/2006/relationships/image" Target="../media/image15.png"/><Relationship Id="rId17" Type="http://schemas.openxmlformats.org/officeDocument/2006/relationships/slideLayout" Target="../slideLayouts/slideLayout5.xml"/><Relationship Id="rId16" Type="http://schemas.openxmlformats.org/officeDocument/2006/relationships/audio" Target="../media/audio1.wav"/><Relationship Id="rId15" Type="http://schemas.openxmlformats.org/officeDocument/2006/relationships/image" Target="../media/image45.png"/><Relationship Id="rId14" Type="http://schemas.microsoft.com/office/2007/relationships/media" Target="../media/media3.mp3"/><Relationship Id="rId13" Type="http://schemas.openxmlformats.org/officeDocument/2006/relationships/audio" Target="../media/media3.mp3"/><Relationship Id="rId12" Type="http://schemas.openxmlformats.org/officeDocument/2006/relationships/image" Target="../media/image17.GIF"/><Relationship Id="rId11" Type="http://schemas.microsoft.com/office/2007/relationships/hdphoto" Target="../media/image34.wdp"/><Relationship Id="rId10" Type="http://schemas.openxmlformats.org/officeDocument/2006/relationships/image" Target="../media/image33.png"/><Relationship Id="rId1" Type="http://schemas.openxmlformats.org/officeDocument/2006/relationships/image" Target="../media/image48.png"/></Relationships>
</file>

<file path=ppt/slides/_rels/slide7.xml.rels><?xml version="1.0" encoding="UTF-8" standalone="yes"?>
<Relationships xmlns="http://schemas.openxmlformats.org/package/2006/relationships"><Relationship Id="rId9" Type="http://schemas.openxmlformats.org/officeDocument/2006/relationships/image" Target="../media/image46.GIF"/><Relationship Id="rId8" Type="http://schemas.openxmlformats.org/officeDocument/2006/relationships/image" Target="../media/image24.GIF"/><Relationship Id="rId7" Type="http://schemas.openxmlformats.org/officeDocument/2006/relationships/image" Target="../media/image20.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19.GIF"/><Relationship Id="rId3" Type="http://schemas.microsoft.com/office/2007/relationships/hdphoto" Target="../media/image16.wdp"/><Relationship Id="rId2" Type="http://schemas.openxmlformats.org/officeDocument/2006/relationships/image" Target="../media/image15.png"/><Relationship Id="rId17" Type="http://schemas.openxmlformats.org/officeDocument/2006/relationships/slideLayout" Target="../slideLayouts/slideLayout5.xml"/><Relationship Id="rId16" Type="http://schemas.openxmlformats.org/officeDocument/2006/relationships/audio" Target="../media/audio1.wav"/><Relationship Id="rId15" Type="http://schemas.openxmlformats.org/officeDocument/2006/relationships/image" Target="../media/image45.png"/><Relationship Id="rId14" Type="http://schemas.microsoft.com/office/2007/relationships/media" Target="../media/media3.mp3"/><Relationship Id="rId13" Type="http://schemas.openxmlformats.org/officeDocument/2006/relationships/audio" Target="../media/media3.mp3"/><Relationship Id="rId12" Type="http://schemas.microsoft.com/office/2007/relationships/hdphoto" Target="../media/image42.wdp"/><Relationship Id="rId11" Type="http://schemas.openxmlformats.org/officeDocument/2006/relationships/image" Target="../media/image41.png"/><Relationship Id="rId10" Type="http://schemas.openxmlformats.org/officeDocument/2006/relationships/image" Target="../media/image21.GIF"/><Relationship Id="rId1" Type="http://schemas.openxmlformats.org/officeDocument/2006/relationships/image" Target="../media/image49.png"/></Relationships>
</file>

<file path=ppt/slides/_rels/slide8.xml.rels><?xml version="1.0" encoding="UTF-8" standalone="yes"?>
<Relationships xmlns="http://schemas.openxmlformats.org/package/2006/relationships"><Relationship Id="rId9" Type="http://schemas.openxmlformats.org/officeDocument/2006/relationships/image" Target="../media/image20.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 Id="rId3" Type="http://schemas.microsoft.com/office/2007/relationships/hdphoto" Target="../media/image16.wdp"/><Relationship Id="rId2" Type="http://schemas.openxmlformats.org/officeDocument/2006/relationships/image" Target="../media/image15.png"/><Relationship Id="rId14" Type="http://schemas.openxmlformats.org/officeDocument/2006/relationships/slideLayout" Target="../slideLayouts/slideLayout5.xml"/><Relationship Id="rId13" Type="http://schemas.openxmlformats.org/officeDocument/2006/relationships/audio" Target="../media/audio2.wav"/><Relationship Id="rId12" Type="http://schemas.openxmlformats.org/officeDocument/2006/relationships/image" Target="../media/image50.GIF"/><Relationship Id="rId11" Type="http://schemas.openxmlformats.org/officeDocument/2006/relationships/image" Target="../media/image24.GIF"/><Relationship Id="rId10" Type="http://schemas.openxmlformats.org/officeDocument/2006/relationships/image" Target="../media/image21.GIF"/><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image" Target="../media/image56.png"/><Relationship Id="rId6" Type="http://schemas.openxmlformats.org/officeDocument/2006/relationships/image" Target="../media/image55.png"/><Relationship Id="rId5" Type="http://schemas.microsoft.com/office/2007/relationships/hdphoto" Target="../media/image54.wdp"/><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5968999" y="5367867"/>
            <a:ext cx="1268025" cy="1336080"/>
          </a:xfrm>
          <a:prstGeom prst="rect">
            <a:avLst/>
          </a:prstGeom>
        </p:spPr>
      </p:pic>
      <p:pic>
        <p:nvPicPr>
          <p:cNvPr id="4" name="Picture 3"/>
          <p:cNvPicPr>
            <a:picLocks noChangeAspect="1"/>
          </p:cNvPicPr>
          <p:nvPr/>
        </p:nvPicPr>
        <p:blipFill>
          <a:blip r:embed="rId2"/>
          <a:stretch>
            <a:fillRect/>
          </a:stretch>
        </p:blipFill>
        <p:spPr>
          <a:xfrm>
            <a:off x="3896340" y="2690893"/>
            <a:ext cx="3389670" cy="252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742670" y="514208"/>
            <a:ext cx="4877223" cy="707197"/>
          </a:xfrm>
          <a:prstGeom prst="rect">
            <a:avLst/>
          </a:prstGeom>
        </p:spPr>
      </p:pic>
      <p:pic>
        <p:nvPicPr>
          <p:cNvPr id="4" name="Picture 3"/>
          <p:cNvPicPr>
            <a:picLocks noChangeAspect="1"/>
          </p:cNvPicPr>
          <p:nvPr/>
        </p:nvPicPr>
        <p:blipFill>
          <a:blip r:embed="rId2"/>
          <a:stretch>
            <a:fillRect/>
          </a:stretch>
        </p:blipFill>
        <p:spPr>
          <a:xfrm>
            <a:off x="1118774" y="1235816"/>
            <a:ext cx="479286" cy="467048"/>
          </a:xfrm>
          <a:prstGeom prst="rect">
            <a:avLst/>
          </a:prstGeom>
        </p:spPr>
      </p:pic>
      <p:sp>
        <p:nvSpPr>
          <p:cNvPr id="5" name="TextBox 4"/>
          <p:cNvSpPr txBox="1"/>
          <p:nvPr/>
        </p:nvSpPr>
        <p:spPr>
          <a:xfrm>
            <a:off x="1274170" y="1216041"/>
            <a:ext cx="10574930" cy="954107"/>
          </a:xfrm>
          <a:prstGeom prst="rect">
            <a:avLst/>
          </a:prstGeom>
          <a:noFill/>
        </p:spPr>
        <p:txBody>
          <a:bodyPr wrap="square" rtlCol="0">
            <a:spAutoFit/>
          </a:bodyPr>
          <a:lstStyle/>
          <a:p>
            <a:pPr marL="457200" algn="just">
              <a:spcBef>
                <a:spcPts val="1200"/>
              </a:spcBef>
            </a:pPr>
            <a:r>
              <a:rPr lang="en-US" sz="2800" b="1" dirty="0" err="1">
                <a:solidFill>
                  <a:srgbClr val="003399"/>
                </a:solidFill>
                <a:latin typeface="Calibri" panose="020F0502020204030204" pitchFamily="34" charset="0"/>
                <a:cs typeface="Calibri" panose="020F0502020204030204" pitchFamily="34" charset="0"/>
              </a:rPr>
              <a:t>Đọc</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đúng</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từ</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ngữ</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câu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đoạn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và</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toàn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bộ</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câu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chuyện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Bầu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trời</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mùa</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thu</a:t>
            </a:r>
            <a:r>
              <a:rPr lang="en-US" sz="2800" b="1" dirty="0">
                <a:solidFill>
                  <a:srgbClr val="003399"/>
                </a:solidFill>
                <a:latin typeface="Calibri" panose="020F0502020204030204" pitchFamily="34" charset="0"/>
                <a:cs typeface="Calibri" panose="020F0502020204030204" pitchFamily="34" charset="0"/>
              </a:rPr>
              <a:t>.</a:t>
            </a:r>
            <a:endParaRPr lang="en-US" sz="2800" b="1" dirty="0">
              <a:solidFill>
                <a:srgbClr val="003399"/>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011783" y="2121862"/>
            <a:ext cx="479286" cy="467048"/>
          </a:xfrm>
          <a:prstGeom prst="rect">
            <a:avLst/>
          </a:prstGeom>
        </p:spPr>
      </p:pic>
      <p:sp>
        <p:nvSpPr>
          <p:cNvPr id="7" name="TextBox 6"/>
          <p:cNvSpPr txBox="1"/>
          <p:nvPr/>
        </p:nvSpPr>
        <p:spPr>
          <a:xfrm>
            <a:off x="1167179" y="2102087"/>
            <a:ext cx="10574930" cy="1815882"/>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Biết đọc diễn cảm lời đối thoại của các nhân vật trong câu chuyện, nhấn giọng đúng từ ngữ, thể hiện được cảm xú, suy nghĩ của nhân vật qua giọng đọc. Sử dụng được từ điển của </a:t>
            </a:r>
            <a:r>
              <a:rPr lang="en-US" sz="2800" b="1" dirty="0">
                <a:solidFill>
                  <a:srgbClr val="003399"/>
                </a:solidFill>
                <a:latin typeface="Calibri" panose="020F0502020204030204" pitchFamily="34" charset="0"/>
                <a:cs typeface="Calibri" panose="020F0502020204030204" pitchFamily="34" charset="0"/>
              </a:rPr>
              <a:t>HS</a:t>
            </a:r>
            <a:r>
              <a:rPr lang="vi-VN" sz="2800" b="1" dirty="0">
                <a:solidFill>
                  <a:srgbClr val="003399"/>
                </a:solidFill>
                <a:latin typeface="Calibri" panose="020F0502020204030204" pitchFamily="34" charset="0"/>
                <a:cs typeface="Calibri" panose="020F0502020204030204" pitchFamily="34" charset="0"/>
              </a:rPr>
              <a:t> để tìm nghĩa của một số từ.</a:t>
            </a:r>
            <a:endParaRPr lang="en-US" sz="2800" b="1" dirty="0">
              <a:solidFill>
                <a:srgbClr val="003399"/>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2"/>
          <a:stretch>
            <a:fillRect/>
          </a:stretch>
        </p:blipFill>
        <p:spPr>
          <a:xfrm>
            <a:off x="1011783" y="3903037"/>
            <a:ext cx="479286" cy="467048"/>
          </a:xfrm>
          <a:prstGeom prst="rect">
            <a:avLst/>
          </a:prstGeom>
        </p:spPr>
      </p:pic>
      <p:sp>
        <p:nvSpPr>
          <p:cNvPr id="9" name="TextBox 8"/>
          <p:cNvSpPr txBox="1"/>
          <p:nvPr/>
        </p:nvSpPr>
        <p:spPr>
          <a:xfrm>
            <a:off x="1167179" y="3883262"/>
            <a:ext cx="10574930" cy="1384995"/>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Nhận biết được sự vật gắn với thời gian, địa điểm cụ thể; nhận biết được các cách thể hiện sự sáng tạo riêng của mỗi nhân vật trong thực hiện công việc, nhiệm vụ. </a:t>
            </a:r>
            <a:endParaRPr lang="en-US" sz="2800" b="1" dirty="0">
              <a:solidFill>
                <a:srgbClr val="003399"/>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2"/>
          <a:stretch>
            <a:fillRect/>
          </a:stretch>
        </p:blipFill>
        <p:spPr>
          <a:xfrm>
            <a:off x="992733" y="5360362"/>
            <a:ext cx="479286" cy="467048"/>
          </a:xfrm>
          <a:prstGeom prst="rect">
            <a:avLst/>
          </a:prstGeom>
        </p:spPr>
      </p:pic>
      <p:sp>
        <p:nvSpPr>
          <p:cNvPr id="11" name="TextBox 10"/>
          <p:cNvSpPr txBox="1"/>
          <p:nvPr/>
        </p:nvSpPr>
        <p:spPr>
          <a:xfrm>
            <a:off x="1148129" y="5340587"/>
            <a:ext cx="10574930" cy="954107"/>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Hiểu điều tác giả muốn nói qua câu chuyện: Biết học cách sáng tạo của các nhân vật trong miêu tả sự vật.</a:t>
            </a:r>
            <a:endParaRPr lang="en-US" sz="2800" b="1" dirty="0">
              <a:solidFill>
                <a:srgbClr val="003399"/>
              </a:solidFill>
              <a:latin typeface="Calibri" panose="020F0502020204030204" pitchFamily="34" charset="0"/>
              <a:cs typeface="Calibri" panose="020F0502020204030204" pitchFamily="34"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800" decel="100000"/>
                                        <p:tgtEl>
                                          <p:spTgt spid="4"/>
                                        </p:tgtEl>
                                      </p:cBhvr>
                                    </p:animEffect>
                                    <p:anim calcmode="lin" valueType="num">
                                      <p:cBhvr>
                                        <p:cTn id="15" dur="800" decel="100000" fill="hold"/>
                                        <p:tgtEl>
                                          <p:spTgt spid="4"/>
                                        </p:tgtEl>
                                        <p:attrNameLst>
                                          <p:attrName>style.rotation</p:attrName>
                                        </p:attrNameLst>
                                      </p:cBhvr>
                                      <p:tavLst>
                                        <p:tav tm="0">
                                          <p:val>
                                            <p:fltVal val="-90"/>
                                          </p:val>
                                        </p:tav>
                                        <p:tav tm="100000">
                                          <p:val>
                                            <p:fltVal val="0"/>
                                          </p:val>
                                        </p:tav>
                                      </p:tavLst>
                                    </p:anim>
                                    <p:anim calcmode="lin" valueType="num">
                                      <p:cBhvr>
                                        <p:cTn id="16" dur="800" decel="100000" fill="hold"/>
                                        <p:tgtEl>
                                          <p:spTgt spid="4"/>
                                        </p:tgtEl>
                                        <p:attrNameLst>
                                          <p:attrName>ppt_x</p:attrName>
                                        </p:attrNameLst>
                                      </p:cBhvr>
                                      <p:tavLst>
                                        <p:tav tm="0">
                                          <p:val>
                                            <p:strVal val="#ppt_x+0.4"/>
                                          </p:val>
                                        </p:tav>
                                        <p:tav tm="100000">
                                          <p:val>
                                            <p:strVal val="#ppt_x-0.05"/>
                                          </p:val>
                                        </p:tav>
                                      </p:tavLst>
                                    </p:anim>
                                    <p:anim calcmode="lin" valueType="num">
                                      <p:cBhvr>
                                        <p:cTn id="17" dur="800" decel="100000" fill="hold"/>
                                        <p:tgtEl>
                                          <p:spTgt spid="4"/>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800" decel="100000"/>
                                        <p:tgtEl>
                                          <p:spTgt spid="6"/>
                                        </p:tgtEl>
                                      </p:cBhvr>
                                    </p:animEffect>
                                    <p:anim calcmode="lin" valueType="num">
                                      <p:cBhvr>
                                        <p:cTn id="30" dur="800" decel="100000" fill="hold"/>
                                        <p:tgtEl>
                                          <p:spTgt spid="6"/>
                                        </p:tgtEl>
                                        <p:attrNameLst>
                                          <p:attrName>style.rotation</p:attrName>
                                        </p:attrNameLst>
                                      </p:cBhvr>
                                      <p:tavLst>
                                        <p:tav tm="0">
                                          <p:val>
                                            <p:fltVal val="-90"/>
                                          </p:val>
                                        </p:tav>
                                        <p:tav tm="100000">
                                          <p:val>
                                            <p:fltVal val="0"/>
                                          </p:val>
                                        </p:tav>
                                      </p:tavLst>
                                    </p:anim>
                                    <p:anim calcmode="lin" valueType="num">
                                      <p:cBhvr>
                                        <p:cTn id="31" dur="800" decel="100000" fill="hold"/>
                                        <p:tgtEl>
                                          <p:spTgt spid="6"/>
                                        </p:tgtEl>
                                        <p:attrNameLst>
                                          <p:attrName>ppt_x</p:attrName>
                                        </p:attrNameLst>
                                      </p:cBhvr>
                                      <p:tavLst>
                                        <p:tav tm="0">
                                          <p:val>
                                            <p:strVal val="#ppt_x+0.4"/>
                                          </p:val>
                                        </p:tav>
                                        <p:tav tm="100000">
                                          <p:val>
                                            <p:strVal val="#ppt_x-0.05"/>
                                          </p:val>
                                        </p:tav>
                                      </p:tavLst>
                                    </p:anim>
                                    <p:anim calcmode="lin" valueType="num">
                                      <p:cBhvr>
                                        <p:cTn id="32" dur="800" decel="100000" fill="hold"/>
                                        <p:tgtEl>
                                          <p:spTgt spid="6"/>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800" decel="100000"/>
                                        <p:tgtEl>
                                          <p:spTgt spid="8"/>
                                        </p:tgtEl>
                                      </p:cBhvr>
                                    </p:animEffect>
                                    <p:anim calcmode="lin" valueType="num">
                                      <p:cBhvr>
                                        <p:cTn id="45" dur="800" decel="100000" fill="hold"/>
                                        <p:tgtEl>
                                          <p:spTgt spid="8"/>
                                        </p:tgtEl>
                                        <p:attrNameLst>
                                          <p:attrName>style.rotation</p:attrName>
                                        </p:attrNameLst>
                                      </p:cBhvr>
                                      <p:tavLst>
                                        <p:tav tm="0">
                                          <p:val>
                                            <p:fltVal val="-90"/>
                                          </p:val>
                                        </p:tav>
                                        <p:tav tm="100000">
                                          <p:val>
                                            <p:fltVal val="0"/>
                                          </p:val>
                                        </p:tav>
                                      </p:tavLst>
                                    </p:anim>
                                    <p:anim calcmode="lin" valueType="num">
                                      <p:cBhvr>
                                        <p:cTn id="46" dur="800" decel="100000" fill="hold"/>
                                        <p:tgtEl>
                                          <p:spTgt spid="8"/>
                                        </p:tgtEl>
                                        <p:attrNameLst>
                                          <p:attrName>ppt_x</p:attrName>
                                        </p:attrNameLst>
                                      </p:cBhvr>
                                      <p:tavLst>
                                        <p:tav tm="0">
                                          <p:val>
                                            <p:strVal val="#ppt_x+0.4"/>
                                          </p:val>
                                        </p:tav>
                                        <p:tav tm="100000">
                                          <p:val>
                                            <p:strVal val="#ppt_x-0.05"/>
                                          </p:val>
                                        </p:tav>
                                      </p:tavLst>
                                    </p:anim>
                                    <p:anim calcmode="lin" valueType="num">
                                      <p:cBhvr>
                                        <p:cTn id="47" dur="800" decel="100000" fill="hold"/>
                                        <p:tgtEl>
                                          <p:spTgt spid="8"/>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50" presetID="42" presetClass="entr" presetSubtype="0" fill="hold" grpId="0" nodeType="withEffect">
                                  <p:stCondLst>
                                    <p:cond delay="60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anim calcmode="lin" valueType="num">
                                      <p:cBhvr>
                                        <p:cTn id="53" dur="500" fill="hold"/>
                                        <p:tgtEl>
                                          <p:spTgt spid="9"/>
                                        </p:tgtEl>
                                        <p:attrNameLst>
                                          <p:attrName>ppt_x</p:attrName>
                                        </p:attrNameLst>
                                      </p:cBhvr>
                                      <p:tavLst>
                                        <p:tav tm="0">
                                          <p:val>
                                            <p:strVal val="#ppt_x"/>
                                          </p:val>
                                        </p:tav>
                                        <p:tav tm="100000">
                                          <p:val>
                                            <p:strVal val="#ppt_x"/>
                                          </p:val>
                                        </p:tav>
                                      </p:tavLst>
                                    </p:anim>
                                    <p:anim calcmode="lin" valueType="num">
                                      <p:cBhvr>
                                        <p:cTn id="5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800" decel="100000"/>
                                        <p:tgtEl>
                                          <p:spTgt spid="10"/>
                                        </p:tgtEl>
                                      </p:cBhvr>
                                    </p:animEffect>
                                    <p:anim calcmode="lin" valueType="num">
                                      <p:cBhvr>
                                        <p:cTn id="60" dur="800" decel="100000" fill="hold"/>
                                        <p:tgtEl>
                                          <p:spTgt spid="10"/>
                                        </p:tgtEl>
                                        <p:attrNameLst>
                                          <p:attrName>style.rotation</p:attrName>
                                        </p:attrNameLst>
                                      </p:cBhvr>
                                      <p:tavLst>
                                        <p:tav tm="0">
                                          <p:val>
                                            <p:fltVal val="-90"/>
                                          </p:val>
                                        </p:tav>
                                        <p:tav tm="100000">
                                          <p:val>
                                            <p:fltVal val="0"/>
                                          </p:val>
                                        </p:tav>
                                      </p:tavLst>
                                    </p:anim>
                                    <p:anim calcmode="lin" valueType="num">
                                      <p:cBhvr>
                                        <p:cTn id="61" dur="800" decel="100000" fill="hold"/>
                                        <p:tgtEl>
                                          <p:spTgt spid="10"/>
                                        </p:tgtEl>
                                        <p:attrNameLst>
                                          <p:attrName>ppt_x</p:attrName>
                                        </p:attrNameLst>
                                      </p:cBhvr>
                                      <p:tavLst>
                                        <p:tav tm="0">
                                          <p:val>
                                            <p:strVal val="#ppt_x+0.4"/>
                                          </p:val>
                                        </p:tav>
                                        <p:tav tm="100000">
                                          <p:val>
                                            <p:strVal val="#ppt_x-0.05"/>
                                          </p:val>
                                        </p:tav>
                                      </p:tavLst>
                                    </p:anim>
                                    <p:anim calcmode="lin" valueType="num">
                                      <p:cBhvr>
                                        <p:cTn id="62" dur="800" decel="100000" fill="hold"/>
                                        <p:tgtEl>
                                          <p:spTgt spid="10"/>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65" presetID="42" presetClass="entr" presetSubtype="0" fill="hold" grpId="0" nodeType="withEffect">
                                  <p:stCondLst>
                                    <p:cond delay="60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5"/>
          <p:cNvGrpSpPr/>
          <p:nvPr/>
        </p:nvGrpSpPr>
        <p:grpSpPr>
          <a:xfrm>
            <a:off x="581030" y="358289"/>
            <a:ext cx="11013183" cy="1510904"/>
            <a:chOff x="882902" y="242585"/>
            <a:chExt cx="8259887" cy="1133178"/>
          </a:xfrm>
        </p:grpSpPr>
        <p:grpSp>
          <p:nvGrpSpPr>
            <p:cNvPr id="21" name="Nhóm 14"/>
            <p:cNvGrpSpPr/>
            <p:nvPr/>
          </p:nvGrpSpPr>
          <p:grpSpPr>
            <a:xfrm>
              <a:off x="882902" y="242585"/>
              <a:ext cx="8259887" cy="1133178"/>
              <a:chOff x="937956" y="308438"/>
              <a:chExt cx="8259887" cy="1133178"/>
            </a:xfrm>
          </p:grpSpPr>
          <p:sp>
            <p:nvSpPr>
              <p:cNvPr id="26" name="Hình chữ nhật: Góc Tròn 13"/>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a:sym typeface="Arial" panose="020B0604020202020204"/>
                </a:endParaRPr>
              </a:p>
            </p:txBody>
          </p:sp>
          <p:sp>
            <p:nvSpPr>
              <p:cNvPr id="27" name="Hộp Văn bản 12"/>
              <p:cNvSpPr txBox="1"/>
              <p:nvPr/>
            </p:nvSpPr>
            <p:spPr>
              <a:xfrm>
                <a:off x="1738109" y="336417"/>
                <a:ext cx="7459734" cy="1084913"/>
              </a:xfrm>
              <a:prstGeom prst="rect">
                <a:avLst/>
              </a:prstGeom>
              <a:noFill/>
            </p:spPr>
            <p:txBody>
              <a:bodyPr wrap="square" rtlCol="0">
                <a:spAutoFit/>
              </a:bodyPr>
              <a:lstStyle/>
              <a:p>
                <a:pPr algn="ctr" defTabSz="1219200">
                  <a:buClr>
                    <a:srgbClr val="000000"/>
                  </a:buClr>
                </a:pPr>
                <a:r>
                  <a:rPr lang="en-US" sz="4400" b="1" i="0" dirty="0" err="1">
                    <a:solidFill>
                      <a:srgbClr val="000000"/>
                    </a:solidFill>
                    <a:effectLst/>
                    <a:latin typeface="Calibri" panose="020F0502020204030204" pitchFamily="34" charset="0"/>
                    <a:cs typeface="Calibri" panose="020F0502020204030204" pitchFamily="34" charset="0"/>
                  </a:rPr>
                  <a:t>Trao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đổi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với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bạn</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Bầu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trời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đẹp</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nhất</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lúc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Vì</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sao</a:t>
                </a:r>
                <a:r>
                  <a:rPr lang="en-US" sz="4400" b="1" i="0" dirty="0">
                    <a:solidFill>
                      <a:srgbClr val="000000"/>
                    </a:solidFill>
                    <a:effectLst/>
                    <a:latin typeface="Calibri" panose="020F0502020204030204" pitchFamily="34" charset="0"/>
                    <a:cs typeface="Calibri" panose="020F0502020204030204" pitchFamily="34" charset="0"/>
                  </a:rPr>
                  <a:t>?</a:t>
                </a:r>
                <a:endParaRPr lang="en-US" sz="4265" b="1" kern="0" dirty="0">
                  <a:latin typeface="Calibri" panose="020F0502020204030204" pitchFamily="34" charset="0"/>
                  <a:cs typeface="Calibri" panose="020F0502020204030204" pitchFamily="34" charset="0"/>
                  <a:sym typeface="Arial" panose="020B0604020202020204"/>
                </a:endParaRPr>
              </a:p>
            </p:txBody>
          </p:sp>
        </p:grpSp>
        <p:pic>
          <p:nvPicPr>
            <p:cNvPr id="25" name="Hình ảnh 11" descr="Ảnh có chứa văn bản, mẫu họa&#10;&#10;Mô tả được tạo tự động"/>
            <p:cNvPicPr>
              <a:picLocks noChangeAspect="1"/>
            </p:cNvPicPr>
            <p:nvPr/>
          </p:nvPicPr>
          <p:blipFill>
            <a:blip r:embed="rId1"/>
            <a:stretch>
              <a:fillRect/>
            </a:stretch>
          </p:blipFill>
          <p:spPr>
            <a:xfrm>
              <a:off x="1151211" y="334944"/>
              <a:ext cx="603402" cy="948461"/>
            </a:xfrm>
            <a:prstGeom prst="rect">
              <a:avLst/>
            </a:prstGeom>
          </p:spPr>
        </p:pic>
      </p:grpSp>
      <p:pic>
        <p:nvPicPr>
          <p:cNvPr id="1026" name="Picture 2" descr="Hơn 4.700 Bầu Trời Quang đãng ảnh, hình chụp &amp; hình ảnh trả phí bản quyền  một lần sẵn có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599" y="2019300"/>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1890156" y="1855730"/>
            <a:ext cx="7803556" cy="4517528"/>
          </a:xfrm>
          <a:prstGeom prst="rect">
            <a:avLst/>
          </a:prstGeom>
        </p:spPr>
      </p:pic>
      <p:pic>
        <p:nvPicPr>
          <p:cNvPr id="11" name="Picture 10"/>
          <p:cNvPicPr>
            <a:picLocks noChangeAspect="1"/>
          </p:cNvPicPr>
          <p:nvPr/>
        </p:nvPicPr>
        <p:blipFill>
          <a:blip r:embed="rId2"/>
          <a:stretch>
            <a:fillRect/>
          </a:stretch>
        </p:blipFill>
        <p:spPr>
          <a:xfrm>
            <a:off x="1606251" y="680283"/>
            <a:ext cx="9175275" cy="16704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60;p28"/>
          <p:cNvSpPr/>
          <p:nvPr/>
        </p:nvSpPr>
        <p:spPr>
          <a:xfrm>
            <a:off x="2903720" y="1834546"/>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 name="Hộp Văn bản 299"/>
          <p:cNvSpPr txBox="1"/>
          <p:nvPr/>
        </p:nvSpPr>
        <p:spPr>
          <a:xfrm>
            <a:off x="3455437" y="992921"/>
            <a:ext cx="5025813" cy="995209"/>
          </a:xfrm>
          <a:prstGeom prst="rect">
            <a:avLst/>
          </a:prstGeom>
          <a:noFill/>
        </p:spPr>
        <p:txBody>
          <a:bodyPr wrap="square" rtlCol="0">
            <a:spAutoFit/>
          </a:bodyPr>
          <a:lstStyle/>
          <a:p>
            <a:pPr algn="ctr" defTabSz="1219200">
              <a:buClr>
                <a:srgbClr val="000000"/>
              </a:buClr>
            </a:pPr>
            <a:r>
              <a:rPr lang="vi-VN" sz="5865"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panose="020B0604020202020204"/>
              </a:rPr>
              <a:t>ĐỌC MẪU</a:t>
            </a:r>
            <a:endParaRPr lang="en-US" sz="5865"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panose="020B0604020202020204"/>
            </a:endParaRPr>
          </a:p>
        </p:txBody>
      </p:sp>
      <p:grpSp>
        <p:nvGrpSpPr>
          <p:cNvPr id="23" name="Nhóm 13"/>
          <p:cNvGrpSpPr/>
          <p:nvPr/>
        </p:nvGrpSpPr>
        <p:grpSpPr>
          <a:xfrm>
            <a:off x="2023146" y="2321403"/>
            <a:ext cx="8372407" cy="3875745"/>
            <a:chOff x="481515" y="1183839"/>
            <a:chExt cx="6279305" cy="2906809"/>
          </a:xfrm>
        </p:grpSpPr>
        <p:pic>
          <p:nvPicPr>
            <p:cNvPr id="24" name="Hình ảnh 8"/>
            <p:cNvPicPr>
              <a:picLocks noChangeAspect="1"/>
            </p:cNvPicPr>
            <p:nvPr/>
          </p:nvPicPr>
          <p:blipFill>
            <a:blip r:embed="rId1"/>
            <a:stretch>
              <a:fillRect/>
            </a:stretch>
          </p:blipFill>
          <p:spPr>
            <a:xfrm>
              <a:off x="481515" y="1183839"/>
              <a:ext cx="2725751" cy="1524132"/>
            </a:xfrm>
            <a:prstGeom prst="rect">
              <a:avLst/>
            </a:prstGeom>
          </p:spPr>
        </p:pic>
        <p:pic>
          <p:nvPicPr>
            <p:cNvPr id="25" name="Hình ảnh 10"/>
            <p:cNvPicPr>
              <a:picLocks noChangeAspect="1"/>
            </p:cNvPicPr>
            <p:nvPr/>
          </p:nvPicPr>
          <p:blipFill>
            <a:blip r:embed="rId2"/>
            <a:stretch>
              <a:fillRect/>
            </a:stretch>
          </p:blipFill>
          <p:spPr>
            <a:xfrm>
              <a:off x="2327259" y="2789108"/>
              <a:ext cx="2863388" cy="1301540"/>
            </a:xfrm>
            <a:prstGeom prst="rect">
              <a:avLst/>
            </a:prstGeom>
          </p:spPr>
        </p:pic>
        <p:pic>
          <p:nvPicPr>
            <p:cNvPr id="26" name="Hình ảnh 12"/>
            <p:cNvPicPr>
              <a:picLocks noChangeAspect="1"/>
            </p:cNvPicPr>
            <p:nvPr/>
          </p:nvPicPr>
          <p:blipFill>
            <a:blip r:embed="rId3"/>
            <a:stretch>
              <a:fillRect/>
            </a:stretch>
          </p:blipFill>
          <p:spPr>
            <a:xfrm>
              <a:off x="3825651" y="1254359"/>
              <a:ext cx="2935169" cy="147020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p:cNvSpPr txBox="1"/>
          <p:nvPr/>
        </p:nvSpPr>
        <p:spPr>
          <a:xfrm>
            <a:off x="2286000" y="1123950"/>
            <a:ext cx="9344025" cy="3970318"/>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Giờ học hôm nay, thầy giáo cùng cả lớp đi ra cánh đồng. Buổi sáng mùa thu mát mẻ. Thầy nói:</a:t>
            </a:r>
            <a:endParaRPr lang="vi-VN" sz="2800" b="0" i="0" dirty="0">
              <a:solidFill>
                <a:srgbClr val="000000"/>
              </a:solidFill>
              <a:effectLst/>
              <a:latin typeface="Calibri" panose="020F0502020204030204" pitchFamily="34" charset="0"/>
              <a:cs typeface="Calibri" panose="020F0502020204030204" pitchFamily="34" charset="0"/>
            </a:endParaRP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endParaRPr lang="vi-VN" sz="2800" b="0" i="0" dirty="0">
              <a:solidFill>
                <a:srgbClr val="000000"/>
              </a:solidFill>
              <a:effectLst/>
              <a:latin typeface="Calibri" panose="020F0502020204030204" pitchFamily="34" charset="0"/>
              <a:cs typeface="Calibri" panose="020F0502020204030204" pitchFamily="34" charset="0"/>
            </a:endParaRP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Các cô cậu học trò nhìn lên trời và suy nghĩ. Sau vài phút, một em nói:</a:t>
            </a:r>
            <a:endParaRPr lang="vi-VN" sz="2800" b="0" i="0" dirty="0">
              <a:solidFill>
                <a:srgbClr val="000000"/>
              </a:solidFill>
              <a:effectLst/>
              <a:latin typeface="Calibri" panose="020F0502020204030204" pitchFamily="34" charset="0"/>
              <a:cs typeface="Calibri" panose="020F0502020204030204" pitchFamily="34" charset="0"/>
            </a:endParaRP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Bầu trời xanh như mặt nước mệt mỏi trong ao.</a:t>
            </a:r>
            <a:endParaRPr lang="vi-VN" sz="2800" b="0" i="0" dirty="0">
              <a:solidFill>
                <a:srgbClr val="000000"/>
              </a:solidFill>
              <a:effectLst/>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2"/>
          <a:stretch>
            <a:fillRect/>
          </a:stretch>
        </p:blipFill>
        <p:spPr>
          <a:xfrm>
            <a:off x="4127955" y="526890"/>
            <a:ext cx="4145639" cy="755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742949" y="485537"/>
            <a:ext cx="11001375" cy="6232475"/>
          </a:xfrm>
          <a:prstGeom prst="rect">
            <a:avLst/>
          </a:prstGeom>
          <a:noFill/>
        </p:spPr>
        <p:txBody>
          <a:bodyPr wrap="square" rtlCol="0">
            <a:spAutoFit/>
          </a:bodyPr>
          <a:lstStyle/>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Vì sao mặt nước lại mệt mỏi? – Thầy hỏi.</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Các bạn khác tiếp tục nói:</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được rửa mặt sau cơn mưa.</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xanh biếc.</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Còn Va-li-a, vì sao em im lặng thế?</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muốn nói bằng những từ ngữ của mình.</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đã tìm được chưa?</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Sau đó, mỗi em đều muốn nói về bầu trời bằng những từ ngữ của riêng mình:</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buồn bã. Những đám mây xám đang từ phương bắc trôi tới.</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trầm ngâm. Nó nhớ đến tiếng hót của bầy chim sơn ca.</a:t>
            </a:r>
            <a:endParaRPr lang="vi-VN" sz="2100" b="0" i="0" dirty="0">
              <a:solidFill>
                <a:srgbClr val="000000"/>
              </a:solidFill>
              <a:effectLst/>
              <a:latin typeface="Calibri" panose="020F0502020204030204" pitchFamily="34" charset="0"/>
              <a:cs typeface="Calibri" panose="020F0502020204030204" pitchFamily="34" charset="0"/>
            </a:endParaRP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endParaRPr lang="vi-VN" sz="2100" b="0" i="0" dirty="0">
              <a:solidFill>
                <a:srgbClr val="000000"/>
              </a:solidFill>
              <a:effectLst/>
              <a:latin typeface="Calibri" panose="020F0502020204030204" pitchFamily="34" charset="0"/>
              <a:cs typeface="Calibri" panose="020F0502020204030204" pitchFamily="34" charset="0"/>
            </a:endParaRPr>
          </a:p>
          <a:p>
            <a:pPr algn="r"/>
            <a:r>
              <a:rPr lang="vi-VN" sz="2100" b="0" i="0" dirty="0">
                <a:solidFill>
                  <a:srgbClr val="000000"/>
                </a:solidFill>
                <a:effectLst/>
                <a:latin typeface="Calibri" panose="020F0502020204030204" pitchFamily="34" charset="0"/>
                <a:cs typeface="Calibri" panose="020F0502020204030204" pitchFamily="34" charset="0"/>
              </a:rPr>
              <a:t>(Theo Xu-khôm-lin-xki, Mạnh Hưởng dịch)</a:t>
            </a:r>
            <a:r>
              <a:rPr lang="en-US" sz="2100" b="0" i="0" dirty="0">
                <a:solidFill>
                  <a:srgbClr val="000000"/>
                </a:solidFill>
                <a:effectLst/>
                <a:latin typeface="Calibri" panose="020F0502020204030204" pitchFamily="34" charset="0"/>
                <a:cs typeface="Calibri" panose="020F0502020204030204" pitchFamily="34" charset="0"/>
              </a:rPr>
              <a:t> </a:t>
            </a:r>
            <a:endParaRPr lang="vi-VN" sz="2100" b="0" i="0" dirty="0">
              <a:solidFill>
                <a:srgbClr val="000000"/>
              </a:solidFill>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242766" y="1076440"/>
            <a:ext cx="10392269" cy="1569660"/>
          </a:xfrm>
          <a:prstGeom prst="rect">
            <a:avLst/>
          </a:prstGeom>
          <a:noFill/>
        </p:spPr>
        <p:txBody>
          <a:bodyPr wrap="square" rtlCol="0">
            <a:spAutoFit/>
          </a:bodyPr>
          <a:lstStyle/>
          <a:p>
            <a:pPr algn="ctr" defTabSz="121920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Theo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em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bài</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viết</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có</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thể</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 chia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làm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mấy</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đoạn</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a:t>
            </a:r>
            <a:endParaRPr lang="id-ID"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endParaRPr>
          </a:p>
        </p:txBody>
      </p:sp>
      <p:sp>
        <p:nvSpPr>
          <p:cNvPr id="20" name="TextBox 19"/>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200">
              <a:buClr>
                <a:srgbClr val="000000"/>
              </a:buClr>
            </a:pPr>
            <a:r>
              <a:rPr lang="en-US" sz="4265" b="1" kern="0" dirty="0" err="1">
                <a:solidFill>
                  <a:srgbClr val="F369AC"/>
                </a:solidFill>
                <a:latin typeface="Cambria" panose="02040503050406030204" pitchFamily="18" charset="0"/>
                <a:ea typeface="Cambria" panose="02040503050406030204" pitchFamily="18" charset="0"/>
                <a:sym typeface="Arial" panose="020B0604020202020204"/>
              </a:rPr>
              <a:t>Đoạn</a:t>
            </a:r>
            <a:r>
              <a:rPr lang="en-US" sz="4265" b="1" kern="0" dirty="0">
                <a:solidFill>
                  <a:srgbClr val="F369AC"/>
                </a:solidFill>
                <a:latin typeface="Cambria" panose="02040503050406030204" pitchFamily="18" charset="0"/>
                <a:ea typeface="Cambria" panose="02040503050406030204" pitchFamily="18" charset="0"/>
                <a:sym typeface="Arial" panose="020B0604020202020204"/>
              </a:rPr>
              <a:t> 1: </a:t>
            </a:r>
            <a:r>
              <a:rPr lang="en-US" sz="4265" b="1" kern="0" dirty="0" err="1">
                <a:solidFill>
                  <a:srgbClr val="F369AC"/>
                </a:solidFill>
                <a:latin typeface="Cambria" panose="02040503050406030204" pitchFamily="18" charset="0"/>
                <a:ea typeface="Cambria" panose="02040503050406030204" pitchFamily="18" charset="0"/>
                <a:sym typeface="Arial" panose="020B0604020202020204"/>
              </a:rPr>
              <a:t>từ</a:t>
            </a:r>
            <a:r>
              <a:rPr lang="en-US" sz="4265" b="1" kern="0" dirty="0">
                <a:solidFill>
                  <a:srgbClr val="F369AC"/>
                </a:solidFill>
                <a:latin typeface="Cambria" panose="02040503050406030204" pitchFamily="18" charset="0"/>
                <a:ea typeface="Cambria" panose="02040503050406030204" pitchFamily="18" charset="0"/>
                <a:sym typeface="Arial" panose="020B0604020202020204"/>
              </a:rPr>
              <a:t> </a:t>
            </a:r>
            <a:r>
              <a:rPr lang="en-US" sz="4265" b="1" kern="0" dirty="0" err="1">
                <a:solidFill>
                  <a:srgbClr val="F369AC"/>
                </a:solidFill>
                <a:latin typeface="Cambria" panose="02040503050406030204" pitchFamily="18" charset="0"/>
                <a:ea typeface="Cambria" panose="02040503050406030204" pitchFamily="18" charset="0"/>
                <a:sym typeface="Arial" panose="020B0604020202020204"/>
              </a:rPr>
              <a:t>đầu</a:t>
            </a:r>
            <a:r>
              <a:rPr lang="en-US" sz="4265" b="1" kern="0" dirty="0">
                <a:solidFill>
                  <a:srgbClr val="F369AC"/>
                </a:solidFill>
                <a:latin typeface="Cambria" panose="02040503050406030204" pitchFamily="18" charset="0"/>
                <a:ea typeface="Cambria" panose="02040503050406030204" pitchFamily="18" charset="0"/>
                <a:sym typeface="Arial" panose="020B0604020202020204"/>
              </a:rPr>
              <a:t> </a:t>
            </a:r>
            <a:r>
              <a:rPr lang="en-US" sz="4265" b="1" kern="0" dirty="0" err="1">
                <a:solidFill>
                  <a:srgbClr val="F369AC"/>
                </a:solidFill>
                <a:latin typeface="Cambria" panose="02040503050406030204" pitchFamily="18" charset="0"/>
                <a:ea typeface="Cambria" panose="02040503050406030204" pitchFamily="18" charset="0"/>
                <a:sym typeface="Arial" panose="020B0604020202020204"/>
              </a:rPr>
              <a:t>đến</a:t>
            </a:r>
            <a:r>
              <a:rPr lang="en-US" sz="4265" b="1" kern="0" dirty="0">
                <a:solidFill>
                  <a:srgbClr val="F369AC"/>
                </a:solidFill>
                <a:latin typeface="Cambria" panose="02040503050406030204" pitchFamily="18" charset="0"/>
                <a:ea typeface="Cambria" panose="02040503050406030204" pitchFamily="18" charset="0"/>
                <a:sym typeface="Arial" panose="020B0604020202020204"/>
              </a:rPr>
              <a:t> </a:t>
            </a:r>
            <a:r>
              <a:rPr lang="en-US" sz="4265" b="1" i="1" kern="0" dirty="0" err="1">
                <a:solidFill>
                  <a:srgbClr val="F369AC"/>
                </a:solidFill>
                <a:latin typeface="Cambria" panose="02040503050406030204" pitchFamily="18" charset="0"/>
                <a:ea typeface="Cambria" panose="02040503050406030204" pitchFamily="18" charset="0"/>
                <a:sym typeface="Arial" panose="020B0604020202020204"/>
              </a:rPr>
              <a:t>để</a:t>
            </a:r>
            <a:r>
              <a:rPr lang="en-US" sz="4265" b="1" i="1" kern="0" dirty="0">
                <a:solidFill>
                  <a:srgbClr val="F369AC"/>
                </a:solidFill>
                <a:latin typeface="Cambria" panose="02040503050406030204" pitchFamily="18" charset="0"/>
                <a:ea typeface="Cambria" panose="02040503050406030204" pitchFamily="18" charset="0"/>
                <a:sym typeface="Arial" panose="020B0604020202020204"/>
              </a:rPr>
              <a:t> </a:t>
            </a:r>
            <a:r>
              <a:rPr lang="en-US" sz="4265" b="1" i="1" kern="0" dirty="0" err="1">
                <a:solidFill>
                  <a:srgbClr val="F369AC"/>
                </a:solidFill>
                <a:latin typeface="Cambria" panose="02040503050406030204" pitchFamily="18" charset="0"/>
                <a:ea typeface="Cambria" panose="02040503050406030204" pitchFamily="18" charset="0"/>
                <a:sym typeface="Arial" panose="020B0604020202020204"/>
              </a:rPr>
              <a:t>nói</a:t>
            </a:r>
            <a:r>
              <a:rPr lang="en-US" sz="4265" b="1" i="1" kern="0" dirty="0">
                <a:solidFill>
                  <a:srgbClr val="F369AC"/>
                </a:solidFill>
                <a:latin typeface="Cambria" panose="02040503050406030204" pitchFamily="18" charset="0"/>
                <a:ea typeface="Cambria" panose="02040503050406030204" pitchFamily="18" charset="0"/>
                <a:sym typeface="Arial" panose="020B0604020202020204"/>
              </a:rPr>
              <a:t> </a:t>
            </a:r>
            <a:r>
              <a:rPr lang="en-US" sz="4265" b="1" i="1" kern="0" dirty="0" err="1">
                <a:solidFill>
                  <a:srgbClr val="F369AC"/>
                </a:solidFill>
                <a:latin typeface="Cambria" panose="02040503050406030204" pitchFamily="18" charset="0"/>
                <a:ea typeface="Cambria" panose="02040503050406030204" pitchFamily="18" charset="0"/>
                <a:sym typeface="Arial" panose="020B0604020202020204"/>
              </a:rPr>
              <a:t>về</a:t>
            </a:r>
            <a:r>
              <a:rPr lang="en-US" sz="4265" b="1" i="1" kern="0" dirty="0">
                <a:solidFill>
                  <a:srgbClr val="F369AC"/>
                </a:solidFill>
                <a:latin typeface="Cambria" panose="02040503050406030204" pitchFamily="18" charset="0"/>
                <a:ea typeface="Cambria" panose="02040503050406030204" pitchFamily="18" charset="0"/>
                <a:sym typeface="Arial" panose="020B0604020202020204"/>
              </a:rPr>
              <a:t> </a:t>
            </a:r>
            <a:r>
              <a:rPr lang="en-US" sz="4265" b="1" i="1" kern="0" dirty="0" err="1">
                <a:solidFill>
                  <a:srgbClr val="F369AC"/>
                </a:solidFill>
                <a:latin typeface="Cambria" panose="02040503050406030204" pitchFamily="18" charset="0"/>
                <a:ea typeface="Cambria" panose="02040503050406030204" pitchFamily="18" charset="0"/>
                <a:sym typeface="Arial" panose="020B0604020202020204"/>
              </a:rPr>
              <a:t>bầu</a:t>
            </a:r>
            <a:r>
              <a:rPr lang="en-US" sz="4265" b="1" i="1" kern="0" dirty="0">
                <a:solidFill>
                  <a:srgbClr val="F369AC"/>
                </a:solidFill>
                <a:latin typeface="Cambria" panose="02040503050406030204" pitchFamily="18" charset="0"/>
                <a:ea typeface="Cambria" panose="02040503050406030204" pitchFamily="18" charset="0"/>
                <a:sym typeface="Arial" panose="020B0604020202020204"/>
              </a:rPr>
              <a:t> </a:t>
            </a:r>
            <a:r>
              <a:rPr lang="en-US" sz="4265" b="1" i="1" kern="0" dirty="0" err="1">
                <a:solidFill>
                  <a:srgbClr val="F369AC"/>
                </a:solidFill>
                <a:latin typeface="Cambria" panose="02040503050406030204" pitchFamily="18" charset="0"/>
                <a:ea typeface="Cambria" panose="02040503050406030204" pitchFamily="18" charset="0"/>
                <a:sym typeface="Arial" panose="020B0604020202020204"/>
              </a:rPr>
              <a:t>trời</a:t>
            </a:r>
            <a:r>
              <a:rPr lang="en-US" sz="4265" b="1" i="1" kern="0" dirty="0">
                <a:solidFill>
                  <a:srgbClr val="F369AC"/>
                </a:solidFill>
                <a:latin typeface="Cambria" panose="02040503050406030204" pitchFamily="18" charset="0"/>
                <a:ea typeface="Cambria" panose="02040503050406030204" pitchFamily="18" charset="0"/>
                <a:sym typeface="Arial" panose="020B0604020202020204"/>
              </a:rPr>
              <a:t>.</a:t>
            </a:r>
            <a:endParaRPr lang="en-US" sz="4265" b="1" i="1" kern="0" dirty="0">
              <a:solidFill>
                <a:srgbClr val="F369AC"/>
              </a:solidFill>
              <a:latin typeface="Cambria" panose="02040503050406030204" pitchFamily="18" charset="0"/>
              <a:ea typeface="Cambria" panose="02040503050406030204" pitchFamily="18" charset="0"/>
              <a:sym typeface="Arial" panose="020B0604020202020204"/>
            </a:endParaRPr>
          </a:p>
        </p:txBody>
      </p:sp>
      <p:sp>
        <p:nvSpPr>
          <p:cNvPr id="21" name="TextBox 20"/>
          <p:cNvSpPr txBox="1"/>
          <p:nvPr/>
        </p:nvSpPr>
        <p:spPr>
          <a:xfrm>
            <a:off x="166016" y="1713982"/>
            <a:ext cx="12452736" cy="913007"/>
          </a:xfrm>
          <a:prstGeom prst="rect">
            <a:avLst/>
          </a:prstGeom>
          <a:noFill/>
        </p:spPr>
        <p:txBody>
          <a:bodyPr wrap="square" rtlCol="0">
            <a:spAutoFit/>
          </a:bodyPr>
          <a:lstStyle/>
          <a:p>
            <a:pPr algn="ctr" defTabSz="1219200">
              <a:buClr>
                <a:srgbClr val="000000"/>
              </a:buClr>
              <a:defRPr/>
            </a:pPr>
            <a:r>
              <a:rPr lang="en-US" sz="5335"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Bài</a:t>
            </a:r>
            <a:r>
              <a:rPr lang="en-US" sz="5335"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 </a:t>
            </a:r>
            <a:r>
              <a:rPr lang="en-US" sz="5335"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viết</a:t>
            </a:r>
            <a:r>
              <a:rPr lang="en-US" sz="5335"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 </a:t>
            </a:r>
            <a:r>
              <a:rPr lang="en-US" sz="5335"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có</a:t>
            </a:r>
            <a:r>
              <a:rPr lang="en-US" sz="5335"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 </a:t>
            </a:r>
            <a:r>
              <a:rPr lang="en-US" sz="5335"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thể</a:t>
            </a:r>
            <a:r>
              <a:rPr lang="en-US" sz="5335"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 chia </a:t>
            </a:r>
            <a:r>
              <a:rPr lang="en-US" sz="5335"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làm</a:t>
            </a:r>
            <a:r>
              <a:rPr lang="en-US" sz="5335"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 </a:t>
            </a:r>
            <a:r>
              <a:rPr lang="en-US" sz="5335"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3 </a:t>
            </a:r>
            <a:r>
              <a:rPr lang="en-US" sz="5335"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rPr>
              <a:t>đoạn</a:t>
            </a:r>
            <a:endParaRPr lang="id-ID" sz="5335"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panose="020B0604020202020204"/>
            </a:endParaRPr>
          </a:p>
        </p:txBody>
      </p:sp>
      <p:sp>
        <p:nvSpPr>
          <p:cNvPr id="22" name="TextBox 21"/>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200">
              <a:buClr>
                <a:srgbClr val="000000"/>
              </a:buClr>
            </a:pPr>
            <a:r>
              <a:rPr lang="vi-VN" sz="4265" b="1" kern="0" dirty="0">
                <a:solidFill>
                  <a:srgbClr val="002060"/>
                </a:solidFill>
                <a:latin typeface="Cambria" panose="02040503050406030204" pitchFamily="18" charset="0"/>
                <a:ea typeface="Cambria" panose="02040503050406030204" pitchFamily="18" charset="0"/>
                <a:sym typeface="Arial" panose="020B0604020202020204"/>
              </a:rPr>
              <a:t>Đoạn 2: tiếp theo cho đến </a:t>
            </a:r>
            <a:r>
              <a:rPr lang="vi-VN" sz="4265" b="1" i="1" kern="0" dirty="0">
                <a:solidFill>
                  <a:srgbClr val="002060"/>
                </a:solidFill>
                <a:latin typeface="Cambria" panose="02040503050406030204" pitchFamily="18" charset="0"/>
                <a:ea typeface="Cambria" panose="02040503050406030204" pitchFamily="18" charset="0"/>
                <a:sym typeface="Arial" panose="020B0604020202020204"/>
              </a:rPr>
              <a:t>và mỉm cười</a:t>
            </a:r>
            <a:endParaRPr lang="en-US" sz="4265" b="1" i="1" kern="0" dirty="0">
              <a:solidFill>
                <a:srgbClr val="002060"/>
              </a:solidFill>
              <a:latin typeface="Cambria" panose="02040503050406030204" pitchFamily="18" charset="0"/>
              <a:ea typeface="Cambria" panose="02040503050406030204" pitchFamily="18" charset="0"/>
              <a:sym typeface="Arial" panose="020B0604020202020204"/>
            </a:endParaRPr>
          </a:p>
        </p:txBody>
      </p:sp>
      <p:sp>
        <p:nvSpPr>
          <p:cNvPr id="23" name="TextBox 22"/>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200">
              <a:buClr>
                <a:srgbClr val="000000"/>
              </a:buClr>
              <a:defRPr/>
            </a:pPr>
            <a:r>
              <a:rPr lang="en-US" sz="4265" b="1" kern="0" dirty="0" err="1">
                <a:solidFill>
                  <a:srgbClr val="0070C0"/>
                </a:solidFill>
                <a:latin typeface="Cambria" panose="02040503050406030204" pitchFamily="18" charset="0"/>
                <a:ea typeface="Cambria" panose="02040503050406030204" pitchFamily="18" charset="0"/>
                <a:sym typeface="Arial" panose="020B0604020202020204"/>
              </a:rPr>
              <a:t>Đoạn</a:t>
            </a:r>
            <a:r>
              <a:rPr lang="en-US" sz="4265" b="1" kern="0" dirty="0">
                <a:solidFill>
                  <a:srgbClr val="0070C0"/>
                </a:solidFill>
                <a:latin typeface="Cambria" panose="02040503050406030204" pitchFamily="18" charset="0"/>
                <a:ea typeface="Cambria" panose="02040503050406030204" pitchFamily="18" charset="0"/>
                <a:sym typeface="Arial" panose="020B0604020202020204"/>
              </a:rPr>
              <a:t> 3: </a:t>
            </a:r>
            <a:r>
              <a:rPr lang="en-US" sz="4265" b="1" kern="0" dirty="0" err="1">
                <a:solidFill>
                  <a:srgbClr val="0070C0"/>
                </a:solidFill>
                <a:latin typeface="Cambria" panose="02040503050406030204" pitchFamily="18" charset="0"/>
                <a:ea typeface="Cambria" panose="02040503050406030204" pitchFamily="18" charset="0"/>
                <a:sym typeface="Arial" panose="020B0604020202020204"/>
              </a:rPr>
              <a:t>Còn</a:t>
            </a:r>
            <a:r>
              <a:rPr lang="en-US" sz="4265" b="1" kern="0" dirty="0">
                <a:solidFill>
                  <a:srgbClr val="0070C0"/>
                </a:solidFill>
                <a:latin typeface="Cambria" panose="02040503050406030204" pitchFamily="18" charset="0"/>
                <a:ea typeface="Cambria" panose="02040503050406030204" pitchFamily="18" charset="0"/>
                <a:sym typeface="Arial" panose="020B0604020202020204"/>
              </a:rPr>
              <a:t> </a:t>
            </a:r>
            <a:r>
              <a:rPr lang="en-US" sz="4265" b="1" kern="0" dirty="0" err="1">
                <a:solidFill>
                  <a:srgbClr val="0070C0"/>
                </a:solidFill>
                <a:latin typeface="Cambria" panose="02040503050406030204" pitchFamily="18" charset="0"/>
                <a:ea typeface="Cambria" panose="02040503050406030204" pitchFamily="18" charset="0"/>
                <a:sym typeface="Arial" panose="020B0604020202020204"/>
              </a:rPr>
              <a:t>lại</a:t>
            </a:r>
            <a:r>
              <a:rPr lang="en-US" sz="4265" b="1" kern="0" dirty="0">
                <a:solidFill>
                  <a:srgbClr val="0070C0"/>
                </a:solidFill>
                <a:latin typeface="Cambria" panose="02040503050406030204" pitchFamily="18" charset="0"/>
                <a:ea typeface="Cambria" panose="02040503050406030204" pitchFamily="18" charset="0"/>
                <a:sym typeface="Arial" panose="020B0604020202020204"/>
              </a:rPr>
              <a:t>.</a:t>
            </a:r>
            <a:endParaRPr lang="en-US" sz="4265" b="1" kern="0" dirty="0">
              <a:solidFill>
                <a:srgbClr val="0070C0"/>
              </a:solidFill>
              <a:latin typeface="Cambria" panose="02040503050406030204" pitchFamily="18" charset="0"/>
              <a:ea typeface="Cambria" panose="020405030504060302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strVal val="ppt_h"/>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750" fill="hold"/>
                                        <p:tgtEl>
                                          <p:spTgt spid="21"/>
                                        </p:tgtEl>
                                        <p:attrNameLst>
                                          <p:attrName>ppt_w</p:attrName>
                                        </p:attrNameLst>
                                      </p:cBhvr>
                                      <p:tavLst>
                                        <p:tav tm="0">
                                          <p:val>
                                            <p:fltVal val="0"/>
                                          </p:val>
                                        </p:tav>
                                        <p:tav tm="100000">
                                          <p:val>
                                            <p:strVal val="#ppt_w"/>
                                          </p:val>
                                        </p:tav>
                                      </p:tavLst>
                                    </p:anim>
                                    <p:anim calcmode="lin" valueType="num">
                                      <p:cBhvr>
                                        <p:cTn id="18" dur="1750" fill="hold"/>
                                        <p:tgtEl>
                                          <p:spTgt spid="21"/>
                                        </p:tgtEl>
                                        <p:attrNameLst>
                                          <p:attrName>ppt_h</p:attrName>
                                        </p:attrNameLst>
                                      </p:cBhvr>
                                      <p:tavLst>
                                        <p:tav tm="0">
                                          <p:val>
                                            <p:fltVal val="0"/>
                                          </p:val>
                                        </p:tav>
                                        <p:tav tm="100000">
                                          <p:val>
                                            <p:strVal val="#ppt_h"/>
                                          </p:val>
                                        </p:tav>
                                      </p:tavLst>
                                    </p:anim>
                                    <p:animEffect transition="in" filter="fade">
                                      <p:cBhvr>
                                        <p:cTn id="19" dur="1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animBg="1"/>
      <p:bldP spid="21" grpId="0"/>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375435" y="834382"/>
            <a:ext cx="9620322" cy="1670449"/>
          </a:xfrm>
          <a:prstGeom prst="rect">
            <a:avLst/>
          </a:prstGeom>
        </p:spPr>
      </p:pic>
      <p:sp>
        <p:nvSpPr>
          <p:cNvPr id="3" name="圆角矩形 17"/>
          <p:cNvSpPr/>
          <p:nvPr/>
        </p:nvSpPr>
        <p:spPr>
          <a:xfrm>
            <a:off x="2117249" y="2859781"/>
            <a:ext cx="5677183"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p:cNvSpPr txBox="1"/>
          <p:nvPr/>
        </p:nvSpPr>
        <p:spPr>
          <a:xfrm>
            <a:off x="2731357" y="3026699"/>
            <a:ext cx="4730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圆角矩形 17"/>
          <p:cNvSpPr/>
          <p:nvPr/>
        </p:nvSpPr>
        <p:spPr>
          <a:xfrm>
            <a:off x="3456305" y="4177559"/>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p:cNvSpPr txBox="1"/>
          <p:nvPr/>
        </p:nvSpPr>
        <p:spPr>
          <a:xfrm>
            <a:off x="4172367" y="4366189"/>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p:cNvSpPr/>
          <p:nvPr/>
        </p:nvSpPr>
        <p:spPr>
          <a:xfrm>
            <a:off x="5913755" y="5463434"/>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p:cNvSpPr txBox="1"/>
          <p:nvPr/>
        </p:nvSpPr>
        <p:spPr>
          <a:xfrm>
            <a:off x="6629817" y="5652064"/>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7640" y="1827327"/>
            <a:ext cx="3850926" cy="830997"/>
          </a:xfrm>
          <a:prstGeom prst="rect">
            <a:avLst/>
          </a:prstGeom>
          <a:solidFill>
            <a:srgbClr val="F98D89"/>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400">
              <a:defRPr/>
            </a:pP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panose="020B0604020202020204"/>
              </a:rPr>
              <a:t>Trầm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panose="020B0604020202020204"/>
              </a:rPr>
              <a:t>ngâm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panose="020B0604020202020204"/>
              </a:rPr>
              <a:t>:</a:t>
            </a:r>
            <a:endPar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
        <p:nvSpPr>
          <p:cNvPr id="27" name="Rectangle 26"/>
          <p:cNvSpPr/>
          <p:nvPr/>
        </p:nvSpPr>
        <p:spPr>
          <a:xfrm>
            <a:off x="4253501" y="1597883"/>
            <a:ext cx="7648939" cy="1405641"/>
          </a:xfrm>
          <a:prstGeom prst="rect">
            <a:avLst/>
          </a:prstGeom>
          <a:solidFill>
            <a:sysClr val="window" lastClr="FFFFFF"/>
          </a:solidFill>
          <a:ln w="28575">
            <a:solidFill>
              <a:srgbClr val="FF6698"/>
            </a:solidFill>
            <a:prstDash val="dashDot"/>
          </a:ln>
        </p:spPr>
        <p:txBody>
          <a:bodyPr wrap="square">
            <a:spAutoFit/>
          </a:bodyPr>
          <a:lstStyle/>
          <a:p>
            <a:pPr algn="just" defTabSz="914400">
              <a:defRPr/>
            </a:pPr>
            <a:r>
              <a:rPr lang="en-US" sz="4265"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panose="020B0604020202020204"/>
              </a:rPr>
              <a:t>c</a:t>
            </a:r>
            <a:r>
              <a:rPr lang="vi-VN" sz="4265"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panose="020B0604020202020204"/>
              </a:rPr>
              <a:t>ó dáng vẻ đang suy nghĩ, nghiền ngẫm điều gì.</a:t>
            </a:r>
            <a:endParaRPr lang="en-US" sz="4265"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pic>
        <p:nvPicPr>
          <p:cNvPr id="28" name="Picture 27"/>
          <p:cNvPicPr>
            <a:picLocks noChangeAspect="1"/>
          </p:cNvPicPr>
          <p:nvPr/>
        </p:nvPicPr>
        <p:blipFill>
          <a:blip r:embed="rId1"/>
          <a:stretch>
            <a:fillRect/>
          </a:stretch>
        </p:blipFill>
        <p:spPr>
          <a:xfrm>
            <a:off x="4081055" y="-182880"/>
            <a:ext cx="5743269" cy="1727879"/>
          </a:xfrm>
          <a:prstGeom prst="rect">
            <a:avLst/>
          </a:prstGeom>
        </p:spPr>
      </p:pic>
      <p:pic>
        <p:nvPicPr>
          <p:cNvPr id="2050" name="Picture 2" descr="ảnh Cậu Bé Trầm Ngâm đối Mặt Với Thực Vật Tải Xuống Miễn Phí, ảnh bọn trẻ,  những cậu bé, mô hình đẹp Trên Lov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195" y="3351373"/>
            <a:ext cx="4581846" cy="3054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30" name="Google Shape;3211;p31"/>
          <p:cNvGrpSpPr/>
          <p:nvPr/>
        </p:nvGrpSpPr>
        <p:grpSpPr>
          <a:xfrm>
            <a:off x="10906734" y="2304101"/>
            <a:ext cx="661868" cy="786783"/>
            <a:chOff x="7696225" y="1728075"/>
            <a:chExt cx="496401" cy="590087"/>
          </a:xfrm>
        </p:grpSpPr>
        <p:sp>
          <p:nvSpPr>
            <p:cNvPr id="31" name="Google Shape;3212;p31"/>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 name="Google Shape;3213;p31"/>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 name="Google Shape;3214;p31"/>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34" name="Google Shape;3216;p31"/>
          <p:cNvGrpSpPr/>
          <p:nvPr/>
        </p:nvGrpSpPr>
        <p:grpSpPr>
          <a:xfrm>
            <a:off x="9794125" y="5655741"/>
            <a:ext cx="693520" cy="739187"/>
            <a:chOff x="6007652" y="4071639"/>
            <a:chExt cx="602433" cy="642102"/>
          </a:xfrm>
        </p:grpSpPr>
        <p:sp>
          <p:nvSpPr>
            <p:cNvPr id="35" name="Google Shape;3217;p31"/>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 name="Google Shape;3218;p31"/>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 name="Google Shape;3219;p31"/>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 name="Google Shape;3220;p31"/>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Google Shape;3221;p31"/>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 name="Google Shape;3222;p31"/>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 name="Google Shape;3223;p31"/>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 name="Google Shape;3224;p31"/>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 name="Google Shape;3225;p31"/>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 name="Google Shape;3226;p31"/>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5" name="Google Shape;3227;p31"/>
          <p:cNvGrpSpPr/>
          <p:nvPr/>
        </p:nvGrpSpPr>
        <p:grpSpPr>
          <a:xfrm flipH="1">
            <a:off x="6977980" y="5721619"/>
            <a:ext cx="718821" cy="818131"/>
            <a:chOff x="6927297" y="3003225"/>
            <a:chExt cx="825599" cy="939660"/>
          </a:xfrm>
        </p:grpSpPr>
        <p:sp>
          <p:nvSpPr>
            <p:cNvPr id="46" name="Google Shape;3228;p31"/>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 name="Google Shape;3229;p31"/>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 name="Google Shape;3230;p31"/>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9" name="Google Shape;3231;p31"/>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0" name="Google Shape;3232;p31"/>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 name="Google Shape;3233;p31"/>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 name="Google Shape;3234;p31"/>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3" name="Google Shape;3235;p31"/>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55" name="Hộp Văn bản 90"/>
          <p:cNvSpPr txBox="1"/>
          <p:nvPr/>
        </p:nvSpPr>
        <p:spPr>
          <a:xfrm>
            <a:off x="578449" y="2628683"/>
            <a:ext cx="11035101" cy="3416320"/>
          </a:xfrm>
          <a:prstGeom prst="rect">
            <a:avLst/>
          </a:prstGeom>
          <a:solidFill>
            <a:schemeClr val="bg1"/>
          </a:solidFill>
        </p:spPr>
        <p:txBody>
          <a:bodyPr wrap="square" rtlCol="0">
            <a:spAutoFit/>
          </a:bodyPr>
          <a:lstStyle/>
          <a:p>
            <a:pPr algn="just" defTabSz="1219200">
              <a:buClr>
                <a:srgbClr val="000000"/>
              </a:buClr>
            </a:pP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Giờ</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học</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hôm</a:t>
            </a:r>
            <a:r>
              <a:rPr lang="en-US" sz="3600" kern="0" dirty="0">
                <a:solidFill>
                  <a:srgbClr val="000000"/>
                </a:solidFill>
                <a:latin typeface="Calibri" panose="020F0502020204030204"/>
                <a:cs typeface="Arial" panose="020B0604020202020204"/>
                <a:sym typeface="Arial" panose="020B0604020202020204"/>
              </a:rPr>
              <a:t> nay, </a:t>
            </a:r>
            <a:r>
              <a:rPr lang="en-US" sz="3600" kern="0" dirty="0" err="1">
                <a:solidFill>
                  <a:srgbClr val="000000"/>
                </a:solidFill>
                <a:latin typeface="Calibri" panose="020F0502020204030204"/>
                <a:cs typeface="Arial" panose="020B0604020202020204"/>
                <a:sym typeface="Arial" panose="020B0604020202020204"/>
              </a:rPr>
              <a:t>thầy</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giáo</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cùng</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cả</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lớp</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đi</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ra</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cánh</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đồng</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Buổi</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sáng</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mùa</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thu</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mát</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mẻ</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Thầy</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nói</a:t>
            </a:r>
            <a:r>
              <a:rPr lang="en-US" sz="3600" kern="0" dirty="0">
                <a:solidFill>
                  <a:srgbClr val="000000"/>
                </a:solidFill>
                <a:latin typeface="Calibri" panose="020F0502020204030204"/>
                <a:cs typeface="Arial" panose="020B0604020202020204"/>
                <a:sym typeface="Arial" panose="020B0604020202020204"/>
              </a:rPr>
              <a:t>:</a:t>
            </a:r>
            <a:endParaRPr lang="en-US" sz="3600" kern="0" dirty="0">
              <a:solidFill>
                <a:srgbClr val="000000"/>
              </a:solidFill>
              <a:latin typeface="Calibri" panose="020F0502020204030204"/>
              <a:cs typeface="Arial" panose="020B0604020202020204"/>
              <a:sym typeface="Arial" panose="020B0604020202020204"/>
            </a:endParaRPr>
          </a:p>
          <a:p>
            <a:pPr algn="just" defTabSz="1219200">
              <a:buClr>
                <a:srgbClr val="000000"/>
              </a:buClr>
            </a:pPr>
            <a:r>
              <a:rPr lang="en-US" sz="3600" kern="0" dirty="0">
                <a:solidFill>
                  <a:srgbClr val="000000"/>
                </a:solidFill>
                <a:latin typeface="Calibri" panose="020F0502020204030204"/>
                <a:cs typeface="Arial" panose="020B0604020202020204"/>
                <a:sym typeface="Arial" panose="020B0604020202020204"/>
              </a:rPr>
              <a:t>   - </a:t>
            </a:r>
            <a:r>
              <a:rPr lang="en-US" sz="3600" kern="0" dirty="0" err="1">
                <a:solidFill>
                  <a:srgbClr val="000000"/>
                </a:solidFill>
                <a:latin typeface="Calibri" panose="020F0502020204030204"/>
                <a:cs typeface="Arial" panose="020B0604020202020204"/>
                <a:sym typeface="Arial" panose="020B0604020202020204"/>
              </a:rPr>
              <a:t>Các</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em</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hãy</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nhìn</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lên</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bầu</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trời</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Mùa</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hè</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nó</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rất</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nóng</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với</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những</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tia</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nắng</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mặt</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trời</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chói</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chang</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Còn</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bây</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giờ</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bầu</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trời</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thế</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nào</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Các</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em</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hãy</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suy</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nghĩ</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và</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chọn</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những</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từ</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ngữ</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thích</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hợp</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để</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nói</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về</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bầu</a:t>
            </a:r>
            <a:r>
              <a:rPr lang="en-US" sz="3600" kern="0" dirty="0">
                <a:solidFill>
                  <a:srgbClr val="000000"/>
                </a:solidFill>
                <a:latin typeface="Calibri" panose="020F0502020204030204"/>
                <a:cs typeface="Arial" panose="020B0604020202020204"/>
                <a:sym typeface="Arial" panose="020B0604020202020204"/>
              </a:rPr>
              <a:t> </a:t>
            </a:r>
            <a:r>
              <a:rPr lang="en-US" sz="3600" kern="0" dirty="0" err="1">
                <a:solidFill>
                  <a:srgbClr val="000000"/>
                </a:solidFill>
                <a:latin typeface="Calibri" panose="020F0502020204030204"/>
                <a:cs typeface="Arial" panose="020B0604020202020204"/>
                <a:sym typeface="Arial" panose="020B0604020202020204"/>
              </a:rPr>
              <a:t>trời</a:t>
            </a:r>
            <a:r>
              <a:rPr lang="en-US" sz="3600" kern="0" dirty="0">
                <a:solidFill>
                  <a:srgbClr val="000000"/>
                </a:solidFill>
                <a:latin typeface="Calibri" panose="020F0502020204030204"/>
                <a:cs typeface="Arial" panose="020B0604020202020204"/>
                <a:sym typeface="Arial" panose="020B0604020202020204"/>
              </a:rPr>
              <a:t>.</a:t>
            </a:r>
            <a:endParaRPr lang="en-US" sz="3600" kern="0" dirty="0">
              <a:solidFill>
                <a:srgbClr val="000000"/>
              </a:solidFill>
              <a:latin typeface="Calibri" panose="020F0502020204030204"/>
              <a:cs typeface="Arial" panose="020B0604020202020204"/>
              <a:sym typeface="Arial" panose="020B0604020202020204"/>
            </a:endParaRPr>
          </a:p>
        </p:txBody>
      </p:sp>
      <p:grpSp>
        <p:nvGrpSpPr>
          <p:cNvPr id="56" name="Nhóm 3"/>
          <p:cNvGrpSpPr/>
          <p:nvPr/>
        </p:nvGrpSpPr>
        <p:grpSpPr>
          <a:xfrm>
            <a:off x="496005" y="1386852"/>
            <a:ext cx="2975329" cy="958904"/>
            <a:chOff x="372003" y="1040139"/>
            <a:chExt cx="2231497" cy="719178"/>
          </a:xfrm>
        </p:grpSpPr>
        <p:sp>
          <p:nvSpPr>
            <p:cNvPr id="57" name="Hình chữ nhật: Góc Tròn 87"/>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Calibri" panose="020F0502020204030204"/>
                <a:sym typeface="Arial" panose="020B0604020202020204"/>
              </a:endParaRPr>
            </a:p>
          </p:txBody>
        </p:sp>
        <p:sp>
          <p:nvSpPr>
            <p:cNvPr id="58" name="Hộp Văn bản 91"/>
            <p:cNvSpPr txBox="1"/>
            <p:nvPr/>
          </p:nvSpPr>
          <p:spPr>
            <a:xfrm>
              <a:off x="615888" y="1107340"/>
              <a:ext cx="1837496" cy="561741"/>
            </a:xfrm>
            <a:prstGeom prst="rect">
              <a:avLst/>
            </a:prstGeom>
            <a:noFill/>
          </p:spPr>
          <p:txBody>
            <a:bodyPr wrap="square" rtlCol="0">
              <a:spAutoFit/>
            </a:bodyPr>
            <a:lstStyle/>
            <a:p>
              <a:pPr defTabSz="1219200">
                <a:buClr>
                  <a:srgbClr val="000000"/>
                </a:buClr>
              </a:pPr>
              <a:r>
                <a:rPr lang="en-US" sz="4265" b="1" kern="0" dirty="0">
                  <a:solidFill>
                    <a:srgbClr val="5A8401"/>
                  </a:solidFill>
                  <a:latin typeface="Calibri" panose="020F0502020204030204"/>
                  <a:cs typeface="Arial" panose="020B0604020202020204"/>
                  <a:sym typeface="Arial" panose="020B0604020202020204"/>
                </a:rPr>
                <a:t>ĐOẠN 1:</a:t>
              </a:r>
              <a:endParaRPr lang="en-US" sz="4265" b="1" kern="0" dirty="0">
                <a:solidFill>
                  <a:srgbClr val="5A8401"/>
                </a:solidFill>
                <a:latin typeface="Calibri" panose="020F0502020204030204"/>
                <a:cs typeface="Arial" panose="020B0604020202020204"/>
                <a:sym typeface="Arial" panose="020B0604020202020204"/>
              </a:endParaRPr>
            </a:p>
          </p:txBody>
        </p:sp>
      </p:grpSp>
      <p:pic>
        <p:nvPicPr>
          <p:cNvPr id="60" name="Picture 59"/>
          <p:cNvPicPr>
            <a:picLocks noChangeAspect="1"/>
          </p:cNvPicPr>
          <p:nvPr/>
        </p:nvPicPr>
        <p:blipFill>
          <a:blip r:embed="rId1"/>
          <a:stretch>
            <a:fillRect/>
          </a:stretch>
        </p:blipFill>
        <p:spPr>
          <a:xfrm>
            <a:off x="1336912" y="384389"/>
            <a:ext cx="9175275" cy="926672"/>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9" name="Picture 18"/>
          <p:cNvPicPr>
            <a:picLocks noChangeAspect="1"/>
          </p:cNvPicPr>
          <p:nvPr/>
        </p:nvPicPr>
        <p:blipFill>
          <a:blip r:embed="rId4"/>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5"/>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6"/>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8" name="Tiếng yeah của trẻ con mp3.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690648" y="4131995"/>
            <a:ext cx="609600" cy="609600"/>
          </a:xfrm>
          <a:prstGeom prst="rect">
            <a:avLst/>
          </a:prstGeom>
        </p:spPr>
      </p:pic>
      <p:pic>
        <p:nvPicPr>
          <p:cNvPr id="41" name="r5"/>
          <p:cNvPicPr>
            <a:picLocks noChangeAspect="1"/>
          </p:cNvPicPr>
          <p:nvPr/>
        </p:nvPicPr>
        <p:blipFill>
          <a:blip r:embed="rId10"/>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DỌN SẠCH ĐẠI DƯƠNG</a:t>
            </a:r>
            <a:endPar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62" name="Picture 61"/>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a:fillRect/>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30" name="Google Shape;3211;p31"/>
          <p:cNvGrpSpPr/>
          <p:nvPr/>
        </p:nvGrpSpPr>
        <p:grpSpPr>
          <a:xfrm>
            <a:off x="10906734" y="2304101"/>
            <a:ext cx="661868" cy="786783"/>
            <a:chOff x="7696225" y="1728075"/>
            <a:chExt cx="496401" cy="590087"/>
          </a:xfrm>
        </p:grpSpPr>
        <p:sp>
          <p:nvSpPr>
            <p:cNvPr id="31" name="Google Shape;3212;p31"/>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3213;p31"/>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3214;p31"/>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4" name="Google Shape;3216;p31"/>
          <p:cNvGrpSpPr/>
          <p:nvPr/>
        </p:nvGrpSpPr>
        <p:grpSpPr>
          <a:xfrm>
            <a:off x="9794125" y="5655741"/>
            <a:ext cx="693520" cy="739187"/>
            <a:chOff x="6007652" y="4071639"/>
            <a:chExt cx="602433" cy="642102"/>
          </a:xfrm>
        </p:grpSpPr>
        <p:sp>
          <p:nvSpPr>
            <p:cNvPr id="35" name="Google Shape;3217;p31"/>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3218;p31"/>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3219;p31"/>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3220;p31"/>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3221;p31"/>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3222;p31"/>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3223;p31"/>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3224;p31"/>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3225;p31"/>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3226;p31"/>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5" name="Google Shape;3227;p31"/>
          <p:cNvGrpSpPr/>
          <p:nvPr/>
        </p:nvGrpSpPr>
        <p:grpSpPr>
          <a:xfrm flipH="1">
            <a:off x="6977980" y="5721619"/>
            <a:ext cx="718821" cy="818131"/>
            <a:chOff x="6927297" y="3003225"/>
            <a:chExt cx="825599" cy="939660"/>
          </a:xfrm>
        </p:grpSpPr>
        <p:sp>
          <p:nvSpPr>
            <p:cNvPr id="46" name="Google Shape;3228;p31"/>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3229;p31"/>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3230;p31"/>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3231;p31"/>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3232;p31"/>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3233;p31"/>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3234;p31"/>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3235;p31"/>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5" name="Hộp Văn bản 90"/>
          <p:cNvSpPr txBox="1"/>
          <p:nvPr/>
        </p:nvSpPr>
        <p:spPr>
          <a:xfrm>
            <a:off x="619545" y="2567038"/>
            <a:ext cx="11035101" cy="4093428"/>
          </a:xfrm>
          <a:prstGeom prst="rect">
            <a:avLst/>
          </a:prstGeom>
          <a:solidFill>
            <a:schemeClr val="bg1"/>
          </a:solid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r>
              <a:rPr kumimoji="0" lang="vi-VN" sz="20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Các cô cậu học trò nhìn lên trời và suy nghĩ. Sau vài phút, một em nói:</a:t>
            </a:r>
            <a:endParaRPr kumimoji="0" lang="vi-VN" sz="20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r>
              <a:rPr kumimoji="0" lang="vi-VN" sz="20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 Bầu trời xanh như mặt nước mệt mỏi trong ao.</a:t>
            </a:r>
            <a:endParaRPr kumimoji="0" lang="en-US" sz="20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endParaRPr>
          </a:p>
          <a:p>
            <a:pPr algn="just"/>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Vì sao mặt nước lại mệt mỏi? – Thầy hỏi.</a:t>
            </a:r>
            <a:endParaRPr lang="vi-VN" sz="2000" b="0" i="0" dirty="0">
              <a:solidFill>
                <a:srgbClr val="000000"/>
              </a:solidFill>
              <a:effectLst/>
              <a:latin typeface="Calibri" panose="020F0502020204030204" pitchFamily="34" charset="0"/>
              <a:cs typeface="Calibri" panose="020F0502020204030204" pitchFamily="34" charset="0"/>
            </a:endParaRP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endParaRPr lang="vi-VN" sz="2000" b="0" i="0" dirty="0">
              <a:solidFill>
                <a:srgbClr val="000000"/>
              </a:solidFill>
              <a:effectLst/>
              <a:latin typeface="Calibri" panose="020F0502020204030204" pitchFamily="34" charset="0"/>
              <a:cs typeface="Calibri" panose="020F0502020204030204" pitchFamily="34" charset="0"/>
            </a:endParaRP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Các bạn khác tiếp tục nói:</a:t>
            </a:r>
            <a:endParaRPr lang="vi-VN" sz="2000" b="0" i="0" dirty="0">
              <a:solidFill>
                <a:srgbClr val="000000"/>
              </a:solidFill>
              <a:effectLst/>
              <a:latin typeface="Calibri" panose="020F0502020204030204" pitchFamily="34" charset="0"/>
              <a:cs typeface="Calibri" panose="020F0502020204030204" pitchFamily="34" charset="0"/>
            </a:endParaRP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được rửa mặt sau cơn mưa.</a:t>
            </a:r>
            <a:endParaRPr lang="vi-VN" sz="2000" b="0" i="0" dirty="0">
              <a:solidFill>
                <a:srgbClr val="000000"/>
              </a:solidFill>
              <a:effectLst/>
              <a:latin typeface="Calibri" panose="020F0502020204030204" pitchFamily="34" charset="0"/>
              <a:cs typeface="Calibri" panose="020F0502020204030204" pitchFamily="34" charset="0"/>
            </a:endParaRP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xanh biếc.</a:t>
            </a:r>
            <a:endParaRPr lang="vi-VN" sz="2000" b="0" i="0" dirty="0">
              <a:solidFill>
                <a:srgbClr val="000000"/>
              </a:solidFill>
              <a:effectLst/>
              <a:latin typeface="Calibri" panose="020F0502020204030204" pitchFamily="34" charset="0"/>
              <a:cs typeface="Calibri" panose="020F0502020204030204" pitchFamily="34" charset="0"/>
            </a:endParaRP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endParaRPr lang="vi-VN" sz="2000" b="0" i="0" dirty="0">
              <a:solidFill>
                <a:srgbClr val="000000"/>
              </a:solidFill>
              <a:effectLst/>
              <a:latin typeface="Calibri" panose="020F0502020204030204" pitchFamily="34" charset="0"/>
              <a:cs typeface="Calibri" panose="020F0502020204030204" pitchFamily="34" charset="0"/>
            </a:endParaRP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Còn Va-li-a, vì sao em im lặng thế?</a:t>
            </a:r>
            <a:endParaRPr lang="vi-VN" sz="2000" b="0" i="0" dirty="0">
              <a:solidFill>
                <a:srgbClr val="000000"/>
              </a:solidFill>
              <a:effectLst/>
              <a:latin typeface="Calibri" panose="020F0502020204030204" pitchFamily="34" charset="0"/>
              <a:cs typeface="Calibri" panose="020F0502020204030204" pitchFamily="34" charset="0"/>
            </a:endParaRP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muốn nói bằng những từ ngữ của mình.</a:t>
            </a:r>
            <a:endParaRPr lang="vi-VN" sz="2000" b="0" i="0" dirty="0">
              <a:solidFill>
                <a:srgbClr val="000000"/>
              </a:solidFill>
              <a:effectLst/>
              <a:latin typeface="Calibri" panose="020F0502020204030204" pitchFamily="34" charset="0"/>
              <a:cs typeface="Calibri" panose="020F0502020204030204" pitchFamily="34" charset="0"/>
            </a:endParaRP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đã tìm được chưa?</a:t>
            </a:r>
            <a:endParaRPr lang="vi-VN" sz="2000" b="0" i="0" dirty="0">
              <a:solidFill>
                <a:srgbClr val="000000"/>
              </a:solidFill>
              <a:effectLst/>
              <a:latin typeface="Calibri" panose="020F0502020204030204" pitchFamily="34" charset="0"/>
              <a:cs typeface="Calibri" panose="020F0502020204030204" pitchFamily="34" charset="0"/>
            </a:endParaRP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endParaRPr lang="vi-VN" sz="2000" b="0" i="0" dirty="0">
              <a:solidFill>
                <a:srgbClr val="000000"/>
              </a:solidFill>
              <a:effectLst/>
              <a:latin typeface="Calibri" panose="020F0502020204030204" pitchFamily="34" charset="0"/>
              <a:cs typeface="Calibri" panose="020F0502020204030204" pitchFamily="34" charset="0"/>
            </a:endParaRPr>
          </a:p>
        </p:txBody>
      </p:sp>
      <p:grpSp>
        <p:nvGrpSpPr>
          <p:cNvPr id="56" name="Nhóm 3"/>
          <p:cNvGrpSpPr/>
          <p:nvPr/>
        </p:nvGrpSpPr>
        <p:grpSpPr>
          <a:xfrm>
            <a:off x="496005" y="1386852"/>
            <a:ext cx="2975329" cy="958904"/>
            <a:chOff x="372003" y="1040139"/>
            <a:chExt cx="2231497" cy="719178"/>
          </a:xfrm>
        </p:grpSpPr>
        <p:sp>
          <p:nvSpPr>
            <p:cNvPr id="57" name="Hình chữ nhật: Góc Tròn 87"/>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Calibri" panose="020F0502020204030204"/>
                <a:ea typeface="+mn-ea"/>
                <a:cs typeface="+mn-cs"/>
                <a:sym typeface="Arial" panose="020B0604020202020204"/>
              </a:endParaRPr>
            </a:p>
          </p:txBody>
        </p:sp>
        <p:sp>
          <p:nvSpPr>
            <p:cNvPr id="58" name="Hộp Văn bản 91"/>
            <p:cNvSpPr txBox="1"/>
            <p:nvPr/>
          </p:nvSpPr>
          <p:spPr>
            <a:xfrm>
              <a:off x="615888" y="1107340"/>
              <a:ext cx="1837496" cy="561741"/>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US" sz="4265" b="1" i="0" u="none" strike="noStrike" kern="0" cap="none" spc="0" normalizeH="0" baseline="0" noProof="0" dirty="0">
                  <a:ln>
                    <a:noFill/>
                  </a:ln>
                  <a:solidFill>
                    <a:srgbClr val="5A8401"/>
                  </a:solidFill>
                  <a:effectLst/>
                  <a:uLnTx/>
                  <a:uFillTx/>
                  <a:latin typeface="Calibri" panose="020F0502020204030204"/>
                  <a:ea typeface="+mn-ea"/>
                  <a:cs typeface="Arial" panose="020B0604020202020204"/>
                  <a:sym typeface="Arial" panose="020B0604020202020204"/>
                </a:rPr>
                <a:t>ĐOẠN 2:</a:t>
              </a:r>
              <a:endParaRPr kumimoji="0" lang="en-US" sz="4265" b="1" i="0" u="none" strike="noStrike" kern="0" cap="none" spc="0" normalizeH="0" baseline="0" noProof="0" dirty="0">
                <a:ln>
                  <a:noFill/>
                </a:ln>
                <a:solidFill>
                  <a:srgbClr val="5A8401"/>
                </a:solidFill>
                <a:effectLst/>
                <a:uLnTx/>
                <a:uFillTx/>
                <a:latin typeface="Calibri" panose="020F0502020204030204"/>
                <a:ea typeface="+mn-ea"/>
                <a:cs typeface="Arial" panose="020B0604020202020204"/>
                <a:sym typeface="Arial" panose="020B0604020202020204"/>
              </a:endParaRPr>
            </a:p>
          </p:txBody>
        </p:sp>
      </p:grpSp>
      <p:pic>
        <p:nvPicPr>
          <p:cNvPr id="60" name="Picture 59"/>
          <p:cNvPicPr>
            <a:picLocks noChangeAspect="1"/>
          </p:cNvPicPr>
          <p:nvPr/>
        </p:nvPicPr>
        <p:blipFill>
          <a:blip r:embed="rId1"/>
          <a:stretch>
            <a:fillRect/>
          </a:stretch>
        </p:blipFill>
        <p:spPr>
          <a:xfrm>
            <a:off x="1336912" y="384389"/>
            <a:ext cx="9175275" cy="926672"/>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30" name="Google Shape;3211;p31"/>
          <p:cNvGrpSpPr/>
          <p:nvPr/>
        </p:nvGrpSpPr>
        <p:grpSpPr>
          <a:xfrm>
            <a:off x="10906734" y="2304101"/>
            <a:ext cx="661868" cy="786783"/>
            <a:chOff x="7696225" y="1728075"/>
            <a:chExt cx="496401" cy="590087"/>
          </a:xfrm>
        </p:grpSpPr>
        <p:sp>
          <p:nvSpPr>
            <p:cNvPr id="31" name="Google Shape;3212;p31"/>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3213;p31"/>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3214;p31"/>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4" name="Google Shape;3216;p31"/>
          <p:cNvGrpSpPr/>
          <p:nvPr/>
        </p:nvGrpSpPr>
        <p:grpSpPr>
          <a:xfrm>
            <a:off x="9794125" y="5655741"/>
            <a:ext cx="693520" cy="739187"/>
            <a:chOff x="6007652" y="4071639"/>
            <a:chExt cx="602433" cy="642102"/>
          </a:xfrm>
        </p:grpSpPr>
        <p:sp>
          <p:nvSpPr>
            <p:cNvPr id="35" name="Google Shape;3217;p31"/>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3218;p31"/>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3219;p31"/>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3220;p31"/>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3221;p31"/>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3222;p31"/>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3223;p31"/>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3224;p31"/>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3225;p31"/>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3226;p31"/>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5" name="Google Shape;3227;p31"/>
          <p:cNvGrpSpPr/>
          <p:nvPr/>
        </p:nvGrpSpPr>
        <p:grpSpPr>
          <a:xfrm flipH="1">
            <a:off x="6977980" y="5721619"/>
            <a:ext cx="718821" cy="818131"/>
            <a:chOff x="6927297" y="3003225"/>
            <a:chExt cx="825599" cy="939660"/>
          </a:xfrm>
        </p:grpSpPr>
        <p:sp>
          <p:nvSpPr>
            <p:cNvPr id="46" name="Google Shape;3228;p31"/>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3229;p31"/>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3230;p31"/>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3231;p31"/>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3232;p31"/>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3233;p31"/>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3234;p31"/>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3235;p31"/>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55" name="Hộp Văn bản 90"/>
          <p:cNvSpPr txBox="1"/>
          <p:nvPr/>
        </p:nvSpPr>
        <p:spPr>
          <a:xfrm>
            <a:off x="619545" y="2567038"/>
            <a:ext cx="11035101" cy="3970318"/>
          </a:xfrm>
          <a:prstGeom prst="rect">
            <a:avLst/>
          </a:prstGeom>
          <a:solidFill>
            <a:schemeClr val="bg1"/>
          </a:solid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Sau đó, mỗi em đều muốn nói về bầu trời bằng những từ ngữ của riêng mình:</a:t>
            </a:r>
            <a:endParaRPr kumimoji="0" lang="vi-VN" sz="2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 Bầu trời buồn bã. Những đám mây xám đang từ phương bắc trôi tới.</a:t>
            </a:r>
            <a:endParaRPr kumimoji="0" lang="vi-VN" sz="2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 Bầu trời trầm ngâm. Nó nhớ đến tiếng hót của bầy chim sơn ca.</a:t>
            </a:r>
            <a:endParaRPr kumimoji="0" lang="vi-VN" sz="2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endParaRPr>
          </a:p>
          <a:p>
            <a:pPr marL="0" marR="0" lvl="0" indent="0" algn="just" defTabSz="1219200" rtl="0" eaLnBrk="1" fontAlgn="auto" latinLnBrk="0" hangingPunct="1">
              <a:lnSpc>
                <a:spcPct val="10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endParaRPr kumimoji="0" lang="vi-VN" sz="2800" b="0"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endParaRPr>
          </a:p>
        </p:txBody>
      </p:sp>
      <p:grpSp>
        <p:nvGrpSpPr>
          <p:cNvPr id="56" name="Nhóm 3"/>
          <p:cNvGrpSpPr/>
          <p:nvPr/>
        </p:nvGrpSpPr>
        <p:grpSpPr>
          <a:xfrm>
            <a:off x="496005" y="1386852"/>
            <a:ext cx="2975329" cy="958904"/>
            <a:chOff x="372003" y="1040139"/>
            <a:chExt cx="2231497" cy="719178"/>
          </a:xfrm>
        </p:grpSpPr>
        <p:sp>
          <p:nvSpPr>
            <p:cNvPr id="57" name="Hình chữ nhật: Góc Tròn 87"/>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Calibri" panose="020F0502020204030204"/>
                <a:ea typeface="+mn-ea"/>
                <a:cs typeface="+mn-cs"/>
                <a:sym typeface="Arial" panose="020B0604020202020204"/>
              </a:endParaRPr>
            </a:p>
          </p:txBody>
        </p:sp>
        <p:sp>
          <p:nvSpPr>
            <p:cNvPr id="58" name="Hộp Văn bản 91"/>
            <p:cNvSpPr txBox="1"/>
            <p:nvPr/>
          </p:nvSpPr>
          <p:spPr>
            <a:xfrm>
              <a:off x="615888" y="1107340"/>
              <a:ext cx="1837496" cy="561741"/>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kumimoji="0" lang="en-US" sz="4265" b="1" i="0" u="none" strike="noStrike" kern="0" cap="none" spc="0" normalizeH="0" baseline="0" noProof="0" dirty="0">
                  <a:ln>
                    <a:noFill/>
                  </a:ln>
                  <a:solidFill>
                    <a:srgbClr val="5A8401"/>
                  </a:solidFill>
                  <a:effectLst/>
                  <a:uLnTx/>
                  <a:uFillTx/>
                  <a:latin typeface="Calibri" panose="020F0502020204030204"/>
                  <a:ea typeface="+mn-ea"/>
                  <a:cs typeface="Arial" panose="020B0604020202020204"/>
                  <a:sym typeface="Arial" panose="020B0604020202020204"/>
                </a:rPr>
                <a:t>ĐOẠN 3:</a:t>
              </a:r>
              <a:endParaRPr kumimoji="0" lang="en-US" sz="4265" b="1" i="0" u="none" strike="noStrike" kern="0" cap="none" spc="0" normalizeH="0" baseline="0" noProof="0" dirty="0">
                <a:ln>
                  <a:noFill/>
                </a:ln>
                <a:solidFill>
                  <a:srgbClr val="5A8401"/>
                </a:solidFill>
                <a:effectLst/>
                <a:uLnTx/>
                <a:uFillTx/>
                <a:latin typeface="Calibri" panose="020F0502020204030204"/>
                <a:ea typeface="+mn-ea"/>
                <a:cs typeface="Arial" panose="020B0604020202020204"/>
                <a:sym typeface="Arial" panose="020B0604020202020204"/>
              </a:endParaRPr>
            </a:p>
          </p:txBody>
        </p:sp>
      </p:grpSp>
      <p:pic>
        <p:nvPicPr>
          <p:cNvPr id="60" name="Picture 59"/>
          <p:cNvPicPr>
            <a:picLocks noChangeAspect="1"/>
          </p:cNvPicPr>
          <p:nvPr/>
        </p:nvPicPr>
        <p:blipFill>
          <a:blip r:embed="rId1"/>
          <a:stretch>
            <a:fillRect/>
          </a:stretch>
        </p:blipFill>
        <p:spPr>
          <a:xfrm>
            <a:off x="1336912" y="384389"/>
            <a:ext cx="9175275" cy="926672"/>
          </a:xfrm>
          <a:prstGeom prst="rect">
            <a:avLst/>
          </a:prstGeom>
        </p:spPr>
      </p:pic>
      <p:cxnSp>
        <p:nvCxnSpPr>
          <p:cNvPr id="2" name="Straight Connector 1"/>
          <p:cNvCxnSpPr/>
          <p:nvPr/>
        </p:nvCxnSpPr>
        <p:spPr>
          <a:xfrm flipH="1">
            <a:off x="3904179" y="466446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7233006" y="465419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198777" y="464392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448655" y="5147353"/>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582327" y="511653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729625"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9832367"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962525" y="5106257"/>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068511" y="5496675"/>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633590" y="552749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770668" y="5537772"/>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42506" y="5969286"/>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486344" y="598983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351;p42"/>
          <p:cNvSpPr txBox="1"/>
          <p:nvPr/>
        </p:nvSpPr>
        <p:spPr>
          <a:xfrm>
            <a:off x="1438276" y="287677"/>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200">
              <a:buClr>
                <a:srgbClr val="E6FFFD"/>
              </a:buClr>
            </a:pP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20" name="Group 19"/>
          <p:cNvGrpSpPr/>
          <p:nvPr/>
        </p:nvGrpSpPr>
        <p:grpSpPr>
          <a:xfrm>
            <a:off x="5211415" y="2254081"/>
            <a:ext cx="6634712" cy="3169925"/>
            <a:chOff x="2975205" y="1255651"/>
            <a:chExt cx="5432196" cy="3036949"/>
          </a:xfrm>
        </p:grpSpPr>
        <p:sp>
          <p:nvSpPr>
            <p:cNvPr id="22" name="Rectangle: Rounded Corners 21"/>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555" algn="just" defTabSz="121920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Phân</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công</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theo</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đoạn</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a:t>
              </a:r>
              <a:endParaRPr lang="en-US" sz="3600" kern="0" dirty="0">
                <a:solidFill>
                  <a:srgbClr val="000000"/>
                </a:solidFill>
                <a:latin typeface="Calibri" panose="020F0502020204030204" pitchFamily="34" charset="0"/>
                <a:cs typeface="Calibri" panose="020F0502020204030204" pitchFamily="34" charset="0"/>
                <a:sym typeface="Arial" panose="020B0604020202020204"/>
              </a:endParaRPr>
            </a:p>
            <a:p>
              <a:pPr marL="757555" algn="just" defTabSz="121920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Tất</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cả</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thành</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viên</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đều</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a:t>
              </a:r>
              <a:endParaRPr lang="en-US" sz="3600" kern="0" dirty="0">
                <a:solidFill>
                  <a:srgbClr val="000000"/>
                </a:solidFill>
                <a:latin typeface="Calibri" panose="020F0502020204030204" pitchFamily="34" charset="0"/>
                <a:cs typeface="Calibri" panose="020F0502020204030204" pitchFamily="34" charset="0"/>
                <a:sym typeface="Arial" panose="020B0604020202020204"/>
              </a:endParaRPr>
            </a:p>
            <a:p>
              <a:pPr marL="757555" algn="just" defTabSz="121920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Giải</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nghĩa</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từ</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cùng</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r>
                <a:rPr lang="en-US" sz="3600" kern="0" dirty="0" err="1">
                  <a:solidFill>
                    <a:srgbClr val="000000"/>
                  </a:solidFill>
                  <a:latin typeface="Calibri" panose="020F0502020204030204" pitchFamily="34" charset="0"/>
                  <a:cs typeface="Calibri" panose="020F0502020204030204" pitchFamily="34" charset="0"/>
                  <a:sym typeface="Arial" panose="020B0604020202020204"/>
                </a:rPr>
                <a:t>nhau</a:t>
              </a:r>
              <a:r>
                <a:rPr lang="en-US" sz="3600" kern="0" dirty="0">
                  <a:solidFill>
                    <a:srgbClr val="000000"/>
                  </a:solidFill>
                  <a:latin typeface="Calibri" panose="020F0502020204030204" pitchFamily="34" charset="0"/>
                  <a:cs typeface="Calibri" panose="020F0502020204030204" pitchFamily="34" charset="0"/>
                  <a:sym typeface="Arial" panose="020B0604020202020204"/>
                </a:rPr>
                <a:t>. </a:t>
              </a:r>
              <a:endParaRPr lang="vi-VN" sz="3600"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23" name="Rectangle: Rounded Corners 22"/>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panose="020B0604020202020204"/>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panose="020B0604020202020204"/>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panose="020B0604020202020204"/>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panose="020B0604020202020204"/>
              </a:endParaRPr>
            </a:p>
          </p:txBody>
        </p:sp>
        <p:pic>
          <p:nvPicPr>
            <p:cNvPr id="24" name="Picture 23"/>
            <p:cNvPicPr>
              <a:picLocks noChangeAspect="1"/>
            </p:cNvPicPr>
            <p:nvPr/>
          </p:nvPicPr>
          <p:blipFill>
            <a:blip r:embed="rId1"/>
            <a:stretch>
              <a:fillRect/>
            </a:stretch>
          </p:blipFill>
          <p:spPr>
            <a:xfrm flipH="1">
              <a:off x="3156233" y="2248596"/>
              <a:ext cx="539794" cy="539794"/>
            </a:xfrm>
            <a:prstGeom prst="rect">
              <a:avLst/>
            </a:prstGeom>
          </p:spPr>
        </p:pic>
        <p:pic>
          <p:nvPicPr>
            <p:cNvPr id="25" name="Picture 24"/>
            <p:cNvPicPr>
              <a:picLocks noChangeAspect="1"/>
            </p:cNvPicPr>
            <p:nvPr/>
          </p:nvPicPr>
          <p:blipFill>
            <a:blip r:embed="rId1"/>
            <a:stretch>
              <a:fillRect/>
            </a:stretch>
          </p:blipFill>
          <p:spPr>
            <a:xfrm flipH="1">
              <a:off x="3125205" y="2853858"/>
              <a:ext cx="539793" cy="539793"/>
            </a:xfrm>
            <a:prstGeom prst="rect">
              <a:avLst/>
            </a:prstGeom>
          </p:spPr>
        </p:pic>
        <p:pic>
          <p:nvPicPr>
            <p:cNvPr id="26" name="Picture 25"/>
            <p:cNvPicPr>
              <a:picLocks noChangeAspect="1"/>
            </p:cNvPicPr>
            <p:nvPr/>
          </p:nvPicPr>
          <p:blipFill>
            <a:blip r:embed="rId1"/>
            <a:stretch>
              <a:fillRect/>
            </a:stretch>
          </p:blipFill>
          <p:spPr>
            <a:xfrm flipH="1">
              <a:off x="3150160" y="3571452"/>
              <a:ext cx="545867" cy="545867"/>
            </a:xfrm>
            <a:prstGeom prst="rect">
              <a:avLst/>
            </a:prstGeom>
          </p:spPr>
        </p:pic>
      </p:grpSp>
      <p:pic>
        <p:nvPicPr>
          <p:cNvPr id="27" name="Picture 26" descr="A group of dolls&#10;&#10;Description automatically generated with low confidence"/>
          <p:cNvPicPr>
            <a:picLocks noChangeAspect="1"/>
          </p:cNvPicPr>
          <p:nvPr/>
        </p:nvPicPr>
        <p:blipFill>
          <a:blip r:embed="rId2">
            <a:extLst>
              <a:ext uri="{BEBA8EAE-BF5A-486C-A8C5-ECC9F3942E4B}">
                <a14:imgProps xmlns:a14="http://schemas.microsoft.com/office/drawing/2010/main">
                  <a14:imgLayer r:embed="rId3">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ationary&#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9641458" y="3933220"/>
            <a:ext cx="2550542" cy="2924780"/>
          </a:xfrm>
          <a:prstGeom prst="rect">
            <a:avLst/>
          </a:prstGeom>
        </p:spPr>
      </p:pic>
      <p:grpSp>
        <p:nvGrpSpPr>
          <p:cNvPr id="3" name="Group 2"/>
          <p:cNvGrpSpPr/>
          <p:nvPr/>
        </p:nvGrpSpPr>
        <p:grpSpPr>
          <a:xfrm>
            <a:off x="1710821" y="1804664"/>
            <a:ext cx="8200530" cy="3778388"/>
            <a:chOff x="353341" y="1443489"/>
            <a:chExt cx="6150398" cy="2833791"/>
          </a:xfrm>
        </p:grpSpPr>
        <p:grpSp>
          <p:nvGrpSpPr>
            <p:cNvPr id="4" name="Group 3"/>
            <p:cNvGrpSpPr/>
            <p:nvPr/>
          </p:nvGrpSpPr>
          <p:grpSpPr>
            <a:xfrm>
              <a:off x="353341" y="1443489"/>
              <a:ext cx="6150398" cy="2833791"/>
              <a:chOff x="2975204" y="1281370"/>
              <a:chExt cx="6912500" cy="2816973"/>
            </a:xfrm>
          </p:grpSpPr>
          <p:sp>
            <p:nvSpPr>
              <p:cNvPr id="17" name="Rectangle: Rounded Corners 16"/>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200">
                  <a:lnSpc>
                    <a:spcPct val="110000"/>
                  </a:lnSpc>
                  <a:buClr>
                    <a:srgbClr val="000000"/>
                  </a:buClr>
                </a:pPr>
                <a:r>
                  <a:rPr lang="en-US" sz="4265" kern="0" dirty="0">
                    <a:solidFill>
                      <a:srgbClr val="000000"/>
                    </a:solidFill>
                    <a:latin typeface="Calibri" panose="020F0502020204030204" pitchFamily="34" charset="0"/>
                    <a:cs typeface="Calibri" panose="020F0502020204030204" pitchFamily="34" charset="0"/>
                    <a:sym typeface="Arial" panose="020B0604020202020204"/>
                  </a:rPr>
                  <a:t>1. </a:t>
                </a:r>
                <a:r>
                  <a:rPr lang="en-US" sz="4265"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4265"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5" kern="0" dirty="0" err="1">
                    <a:solidFill>
                      <a:srgbClr val="000000"/>
                    </a:solidFill>
                    <a:latin typeface="Calibri" panose="020F0502020204030204" pitchFamily="34" charset="0"/>
                    <a:cs typeface="Calibri" panose="020F0502020204030204" pitchFamily="34" charset="0"/>
                    <a:sym typeface="Arial" panose="020B0604020202020204"/>
                  </a:rPr>
                  <a:t>đúng</a:t>
                </a:r>
                <a:r>
                  <a:rPr lang="en-US" sz="4265" kern="0" dirty="0">
                    <a:solidFill>
                      <a:srgbClr val="000000"/>
                    </a:solidFill>
                    <a:latin typeface="Calibri" panose="020F0502020204030204" pitchFamily="34" charset="0"/>
                    <a:cs typeface="Calibri" panose="020F0502020204030204" pitchFamily="34" charset="0"/>
                    <a:sym typeface="Arial" panose="020B0604020202020204"/>
                  </a:rPr>
                  <a:t>.</a:t>
                </a:r>
                <a:endParaRPr lang="en-US" sz="4265" kern="0" dirty="0">
                  <a:solidFill>
                    <a:srgbClr val="000000"/>
                  </a:solidFill>
                  <a:latin typeface="Calibri" panose="020F0502020204030204" pitchFamily="34" charset="0"/>
                  <a:cs typeface="Calibri" panose="020F0502020204030204" pitchFamily="34" charset="0"/>
                  <a:sym typeface="Arial" panose="020B0604020202020204"/>
                </a:endParaRPr>
              </a:p>
              <a:p>
                <a:pPr algn="just" defTabSz="1219200">
                  <a:lnSpc>
                    <a:spcPct val="110000"/>
                  </a:lnSpc>
                  <a:buClr>
                    <a:srgbClr val="000000"/>
                  </a:buClr>
                </a:pPr>
                <a:r>
                  <a:rPr lang="en-US" sz="4265" kern="0" dirty="0">
                    <a:solidFill>
                      <a:srgbClr val="000000"/>
                    </a:solidFill>
                    <a:latin typeface="Calibri" panose="020F0502020204030204" pitchFamily="34" charset="0"/>
                    <a:cs typeface="Calibri" panose="020F0502020204030204" pitchFamily="34" charset="0"/>
                    <a:sym typeface="Arial" panose="020B0604020202020204"/>
                  </a:rPr>
                  <a:t>2. </a:t>
                </a:r>
                <a:r>
                  <a:rPr lang="en-US" sz="4265"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4265" kern="0" dirty="0">
                    <a:solidFill>
                      <a:srgbClr val="000000"/>
                    </a:solidFill>
                    <a:latin typeface="Calibri" panose="020F0502020204030204" pitchFamily="34" charset="0"/>
                    <a:cs typeface="Calibri" panose="020F0502020204030204" pitchFamily="34" charset="0"/>
                    <a:sym typeface="Arial" panose="020B0604020202020204"/>
                  </a:rPr>
                  <a:t> to, </a:t>
                </a:r>
                <a:r>
                  <a:rPr lang="en-US" sz="4265" kern="0" dirty="0" err="1">
                    <a:solidFill>
                      <a:srgbClr val="000000"/>
                    </a:solidFill>
                    <a:latin typeface="Calibri" panose="020F0502020204030204" pitchFamily="34" charset="0"/>
                    <a:cs typeface="Calibri" panose="020F0502020204030204" pitchFamily="34" charset="0"/>
                    <a:sym typeface="Arial" panose="020B0604020202020204"/>
                  </a:rPr>
                  <a:t>rõ</a:t>
                </a:r>
                <a:r>
                  <a:rPr lang="en-US" sz="4265" kern="0" dirty="0">
                    <a:solidFill>
                      <a:srgbClr val="000000"/>
                    </a:solidFill>
                    <a:latin typeface="Calibri" panose="020F0502020204030204" pitchFamily="34" charset="0"/>
                    <a:cs typeface="Calibri" panose="020F0502020204030204" pitchFamily="34" charset="0"/>
                    <a:sym typeface="Arial" panose="020B0604020202020204"/>
                  </a:rPr>
                  <a:t>.</a:t>
                </a:r>
                <a:endParaRPr lang="en-US" sz="4265" kern="0" dirty="0">
                  <a:solidFill>
                    <a:srgbClr val="000000"/>
                  </a:solidFill>
                  <a:latin typeface="Calibri" panose="020F0502020204030204" pitchFamily="34" charset="0"/>
                  <a:cs typeface="Calibri" panose="020F0502020204030204" pitchFamily="34" charset="0"/>
                  <a:sym typeface="Arial" panose="020B0604020202020204"/>
                </a:endParaRPr>
              </a:p>
              <a:p>
                <a:pPr algn="just" defTabSz="1219200">
                  <a:lnSpc>
                    <a:spcPct val="110000"/>
                  </a:lnSpc>
                  <a:buClr>
                    <a:srgbClr val="000000"/>
                  </a:buClr>
                </a:pPr>
                <a:r>
                  <a:rPr lang="en-US" sz="4265" kern="0" dirty="0">
                    <a:solidFill>
                      <a:srgbClr val="000000"/>
                    </a:solidFill>
                    <a:latin typeface="Calibri" panose="020F0502020204030204" pitchFamily="34" charset="0"/>
                    <a:cs typeface="Calibri" panose="020F0502020204030204" pitchFamily="34" charset="0"/>
                    <a:sym typeface="Arial" panose="020B0604020202020204"/>
                  </a:rPr>
                  <a:t>3. </a:t>
                </a:r>
                <a:r>
                  <a:rPr lang="en-US" sz="4265" kern="0" dirty="0" err="1">
                    <a:solidFill>
                      <a:srgbClr val="000000"/>
                    </a:solidFill>
                    <a:latin typeface="Calibri" panose="020F0502020204030204" pitchFamily="34" charset="0"/>
                    <a:cs typeface="Calibri" panose="020F0502020204030204" pitchFamily="34" charset="0"/>
                    <a:sym typeface="Arial" panose="020B0604020202020204"/>
                  </a:rPr>
                  <a:t>Đọc</a:t>
                </a:r>
                <a:r>
                  <a:rPr lang="en-US" sz="4265"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5" kern="0" dirty="0" err="1">
                    <a:solidFill>
                      <a:srgbClr val="000000"/>
                    </a:solidFill>
                    <a:latin typeface="Calibri" panose="020F0502020204030204" pitchFamily="34" charset="0"/>
                    <a:cs typeface="Calibri" panose="020F0502020204030204" pitchFamily="34" charset="0"/>
                    <a:sym typeface="Arial" panose="020B0604020202020204"/>
                  </a:rPr>
                  <a:t>ngắt</a:t>
                </a:r>
                <a:r>
                  <a:rPr lang="en-US" sz="4265"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5" kern="0" dirty="0" err="1">
                    <a:solidFill>
                      <a:srgbClr val="000000"/>
                    </a:solidFill>
                    <a:latin typeface="Calibri" panose="020F0502020204030204" pitchFamily="34" charset="0"/>
                    <a:cs typeface="Calibri" panose="020F0502020204030204" pitchFamily="34" charset="0"/>
                    <a:sym typeface="Arial" panose="020B0604020202020204"/>
                  </a:rPr>
                  <a:t>nghỉ</a:t>
                </a:r>
                <a:r>
                  <a:rPr lang="en-US" sz="4265"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5" kern="0" dirty="0" err="1">
                    <a:solidFill>
                      <a:srgbClr val="000000"/>
                    </a:solidFill>
                    <a:latin typeface="Calibri" panose="020F0502020204030204" pitchFamily="34" charset="0"/>
                    <a:cs typeface="Calibri" panose="020F0502020204030204" pitchFamily="34" charset="0"/>
                    <a:sym typeface="Arial" panose="020B0604020202020204"/>
                  </a:rPr>
                  <a:t>đúng</a:t>
                </a:r>
                <a:r>
                  <a:rPr lang="en-US" sz="4265"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5" kern="0" dirty="0" err="1">
                    <a:solidFill>
                      <a:srgbClr val="000000"/>
                    </a:solidFill>
                    <a:latin typeface="Calibri" panose="020F0502020204030204" pitchFamily="34" charset="0"/>
                    <a:cs typeface="Calibri" panose="020F0502020204030204" pitchFamily="34" charset="0"/>
                    <a:sym typeface="Arial" panose="020B0604020202020204"/>
                  </a:rPr>
                  <a:t>chỗ</a:t>
                </a:r>
                <a:r>
                  <a:rPr lang="en-US" sz="4800" kern="0" dirty="0">
                    <a:solidFill>
                      <a:srgbClr val="000000"/>
                    </a:solidFill>
                    <a:latin typeface="Calibri" panose="020F0502020204030204" pitchFamily="34" charset="0"/>
                    <a:cs typeface="Calibri" panose="020F0502020204030204" pitchFamily="34" charset="0"/>
                    <a:sym typeface="Arial" panose="020B0604020202020204"/>
                  </a:rPr>
                  <a:t>.</a:t>
                </a:r>
                <a:endParaRPr lang="en-US" sz="4800"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8" name="Rectangle: Rounded Corners 17"/>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panose="020B0604020202020204"/>
                  </a:rPr>
                  <a:t>Tiêu</a:t>
                </a:r>
                <a:r>
                  <a:rPr lang="en-US" sz="5335"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panose="020B0604020202020204"/>
                  </a:rPr>
                  <a:t> </a:t>
                </a:r>
                <a:r>
                  <a:rPr lang="en-US" sz="5335"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panose="020B0604020202020204"/>
                  </a:rPr>
                  <a:t>chí</a:t>
                </a:r>
                <a:r>
                  <a:rPr lang="en-US" sz="5335"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panose="020B0604020202020204"/>
                  </a:rPr>
                  <a:t> </a:t>
                </a:r>
                <a:r>
                  <a:rPr lang="en-US" sz="5335"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panose="020B0604020202020204"/>
                  </a:rPr>
                  <a:t>đánh</a:t>
                </a:r>
                <a:r>
                  <a:rPr lang="en-US" sz="5335"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panose="020B0604020202020204"/>
                  </a:rPr>
                  <a:t> </a:t>
                </a:r>
                <a:r>
                  <a:rPr lang="en-US" sz="5335"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panose="020B0604020202020204"/>
                  </a:rPr>
                  <a:t>giá</a:t>
                </a:r>
                <a:endParaRPr lang="en-US" sz="5335"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panose="020B0604020202020204"/>
                </a:endParaRPr>
              </a:p>
            </p:txBody>
          </p:sp>
        </p:grpSp>
        <p:grpSp>
          <p:nvGrpSpPr>
            <p:cNvPr id="5" name="Group 4"/>
            <p:cNvGrpSpPr/>
            <p:nvPr/>
          </p:nvGrpSpPr>
          <p:grpSpPr>
            <a:xfrm>
              <a:off x="2702638" y="2480959"/>
              <a:ext cx="1558526" cy="498928"/>
              <a:chOff x="2701706" y="2485915"/>
              <a:chExt cx="1558526" cy="498928"/>
            </a:xfrm>
          </p:grpSpPr>
          <p:pic>
            <p:nvPicPr>
              <p:cNvPr id="14" name="Picture 13" descr="Shape, circle&#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701706" y="2490883"/>
                <a:ext cx="456217" cy="493960"/>
              </a:xfrm>
              <a:prstGeom prst="rect">
                <a:avLst/>
              </a:prstGeom>
            </p:spPr>
          </p:pic>
          <p:pic>
            <p:nvPicPr>
              <p:cNvPr id="15" name="Picture 14" descr="Shape, circle&#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733933" y="2485915"/>
                <a:ext cx="526299" cy="477713"/>
              </a:xfrm>
              <a:prstGeom prst="rect">
                <a:avLst/>
              </a:prstGeom>
            </p:spPr>
          </p:pic>
          <p:pic>
            <p:nvPicPr>
              <p:cNvPr id="16" name="Picture 15" descr="Shape, circle&#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3161764" y="2512099"/>
                <a:ext cx="604846" cy="451529"/>
              </a:xfrm>
              <a:prstGeom prst="rect">
                <a:avLst/>
              </a:prstGeom>
            </p:spPr>
          </p:pic>
        </p:grpSp>
        <p:grpSp>
          <p:nvGrpSpPr>
            <p:cNvPr id="6" name="Group 5"/>
            <p:cNvGrpSpPr/>
            <p:nvPr/>
          </p:nvGrpSpPr>
          <p:grpSpPr>
            <a:xfrm>
              <a:off x="2948616" y="3022602"/>
              <a:ext cx="1538406" cy="493960"/>
              <a:chOff x="2701706" y="2490884"/>
              <a:chExt cx="1538406" cy="493960"/>
            </a:xfrm>
          </p:grpSpPr>
          <p:pic>
            <p:nvPicPr>
              <p:cNvPr id="11" name="Picture 10" descr="Shape, circle&#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701706" y="2490884"/>
                <a:ext cx="456217" cy="493960"/>
              </a:xfrm>
              <a:prstGeom prst="rect">
                <a:avLst/>
              </a:prstGeom>
            </p:spPr>
          </p:pic>
          <p:pic>
            <p:nvPicPr>
              <p:cNvPr id="12" name="Picture 11" descr="Shape, circle&#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713813" y="2495060"/>
                <a:ext cx="526299" cy="477713"/>
              </a:xfrm>
              <a:prstGeom prst="rect">
                <a:avLst/>
              </a:prstGeom>
            </p:spPr>
          </p:pic>
          <p:pic>
            <p:nvPicPr>
              <p:cNvPr id="13" name="Picture 12" descr="Shape, circle&#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3161763" y="2512099"/>
                <a:ext cx="604846" cy="451529"/>
              </a:xfrm>
              <a:prstGeom prst="rect">
                <a:avLst/>
              </a:prstGeom>
            </p:spPr>
          </p:pic>
        </p:grpSp>
        <p:grpSp>
          <p:nvGrpSpPr>
            <p:cNvPr id="7" name="Group 6"/>
            <p:cNvGrpSpPr/>
            <p:nvPr/>
          </p:nvGrpSpPr>
          <p:grpSpPr>
            <a:xfrm>
              <a:off x="4955611" y="3606874"/>
              <a:ext cx="1465985" cy="498928"/>
              <a:chOff x="2647569" y="2485915"/>
              <a:chExt cx="1465985" cy="498928"/>
            </a:xfrm>
          </p:grpSpPr>
          <p:pic>
            <p:nvPicPr>
              <p:cNvPr id="8" name="Picture 7" descr="Shape, circle&#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647569" y="2490883"/>
                <a:ext cx="456217" cy="493960"/>
              </a:xfrm>
              <a:prstGeom prst="rect">
                <a:avLst/>
              </a:prstGeom>
            </p:spPr>
          </p:pic>
          <p:pic>
            <p:nvPicPr>
              <p:cNvPr id="9" name="Picture 8" descr="Shape, circle&#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587255" y="2485915"/>
                <a:ext cx="526299" cy="477713"/>
              </a:xfrm>
              <a:prstGeom prst="rect">
                <a:avLst/>
              </a:prstGeom>
            </p:spPr>
          </p:pic>
          <p:pic>
            <p:nvPicPr>
              <p:cNvPr id="10" name="Picture 9" descr="Shape, circle&#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3087004" y="2512099"/>
                <a:ext cx="604846" cy="451529"/>
              </a:xfrm>
              <a:prstGeom prst="rect">
                <a:avLst/>
              </a:prstGeom>
            </p:spPr>
          </p:pic>
        </p:grpSp>
      </p:grpSp>
      <p:sp>
        <p:nvSpPr>
          <p:cNvPr id="19" name="Google Shape;2351;p42"/>
          <p:cNvSpPr txBox="1"/>
          <p:nvPr/>
        </p:nvSpPr>
        <p:spPr>
          <a:xfrm>
            <a:off x="1602280" y="331740"/>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200">
              <a:buClr>
                <a:srgbClr val="E6FFFD"/>
              </a:buClr>
            </a:pPr>
            <a:r>
              <a:rPr lang="en-US" sz="5865"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LUYỆN </a:t>
            </a:r>
            <a:r>
              <a:rPr lang="en-US" sz="5865" b="1" kern="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ĐỌC TRƯỚC LỚP</a:t>
            </a:r>
            <a:endParaRPr lang="en-US" sz="5865"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5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85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p:cNvPicPr>
            <a:picLocks noChangeAspect="1"/>
          </p:cNvPicPr>
          <p:nvPr/>
        </p:nvPicPr>
        <p:blipFill>
          <a:blip r:embed="rId1"/>
          <a:stretch>
            <a:fillRect/>
          </a:stretch>
        </p:blipFill>
        <p:spPr>
          <a:xfrm>
            <a:off x="6998996" y="1817861"/>
            <a:ext cx="4141150" cy="4141150"/>
          </a:xfrm>
          <a:prstGeom prst="rect">
            <a:avLst/>
          </a:prstGeom>
        </p:spPr>
      </p:pic>
      <p:pic>
        <p:nvPicPr>
          <p:cNvPr id="4" name="Picture 3"/>
          <p:cNvPicPr>
            <a:picLocks noChangeAspect="1"/>
          </p:cNvPicPr>
          <p:nvPr/>
        </p:nvPicPr>
        <p:blipFill>
          <a:blip r:embed="rId2"/>
          <a:stretch>
            <a:fillRect/>
          </a:stretch>
        </p:blipFill>
        <p:spPr>
          <a:xfrm>
            <a:off x="1269648" y="1474153"/>
            <a:ext cx="7084166" cy="35603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20560" b="39441"/>
          <a:stretch>
            <a:fillRect/>
          </a:stretch>
        </p:blipFill>
        <p:spPr>
          <a:xfrm>
            <a:off x="560322" y="269600"/>
            <a:ext cx="1148239" cy="1159681"/>
          </a:xfrm>
          <a:prstGeom prst="rect">
            <a:avLst/>
          </a:prstGeom>
        </p:spPr>
      </p:pic>
      <p:sp>
        <p:nvSpPr>
          <p:cNvPr id="7" name="矩形 9"/>
          <p:cNvSpPr/>
          <p:nvPr/>
        </p:nvSpPr>
        <p:spPr>
          <a:xfrm>
            <a:off x="723691" y="546822"/>
            <a:ext cx="705642" cy="646331"/>
          </a:xfrm>
          <a:prstGeom prst="rect">
            <a:avLst/>
          </a:prstGeom>
        </p:spPr>
        <p:txBody>
          <a:bodyPr wrap="none">
            <a:spAutoFit/>
          </a:bodyPr>
          <a:lstStyle/>
          <a:p>
            <a:pPr defTabSz="914400">
              <a:defRPr/>
            </a:pPr>
            <a:r>
              <a:rPr lang="en-US" altLang="zh-CN" sz="3600" dirty="0">
                <a:solidFill>
                  <a:srgbClr val="1D7C26"/>
                </a:solidFill>
                <a:latin typeface="#9Slide07 Koni" pitchFamily="2" charset="0"/>
                <a:ea typeface="字魂131号-酷乐潮玩体" panose="00000500000000000000" pitchFamily="2" charset="-122"/>
                <a:cs typeface="Arial" panose="020B0604020202020204"/>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panose="020B0604020202020204"/>
              <a:sym typeface="Arial" panose="020B0604020202020204" pitchFamily="34" charset="0"/>
            </a:endParaRPr>
          </a:p>
        </p:txBody>
      </p:sp>
      <p:sp>
        <p:nvSpPr>
          <p:cNvPr id="8" name="矩形 1"/>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400"/>
            <a:r>
              <a:rPr lang="vi-VN" sz="3600" b="1" dirty="0">
                <a:solidFill>
                  <a:srgbClr val="404CA8"/>
                </a:solidFill>
                <a:latin typeface="Cambria" panose="02040503050406030204" pitchFamily="18" charset="0"/>
                <a:ea typeface="Cambria" panose="02040503050406030204" pitchFamily="18" charset="0"/>
                <a:sym typeface="Arial" panose="020B0604020202020204"/>
              </a:rPr>
              <a:t>Các bạn học sinh được thầy giáo giao cho nhiệm vụ gì?</a:t>
            </a:r>
            <a:endParaRPr lang="vi-VN" sz="3600" b="1" dirty="0">
              <a:solidFill>
                <a:srgbClr val="404CA8"/>
              </a:solidFill>
              <a:latin typeface="Cambria" panose="02040503050406030204" pitchFamily="18" charset="0"/>
              <a:ea typeface="Cambria" panose="02040503050406030204" pitchFamily="18" charset="0"/>
              <a:sym typeface="Arial" panose="020B0604020202020204"/>
            </a:endParaRPr>
          </a:p>
        </p:txBody>
      </p:sp>
      <p:sp>
        <p:nvSpPr>
          <p:cNvPr id="9" name="Rectangle 8"/>
          <p:cNvSpPr/>
          <p:nvPr/>
        </p:nvSpPr>
        <p:spPr>
          <a:xfrm>
            <a:off x="2522476" y="2381291"/>
            <a:ext cx="9066773" cy="2554545"/>
          </a:xfrm>
          <a:prstGeom prst="rect">
            <a:avLst/>
          </a:prstGeom>
          <a:solidFill>
            <a:schemeClr val="accent4">
              <a:lumMod val="20000"/>
              <a:lumOff val="80000"/>
            </a:schemeClr>
          </a:solidFill>
          <a:ln w="57150">
            <a:solidFill>
              <a:schemeClr val="tx1"/>
            </a:solidFill>
          </a:ln>
        </p:spPr>
        <p:txBody>
          <a:bodyPr wrap="square">
            <a:spAutoFit/>
          </a:bodyPr>
          <a:lstStyle/>
          <a:p>
            <a:pPr algn="just" defTabSz="914400"/>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Thầy</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giáo</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dẫn</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các</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bạn</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học</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sinh</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ra</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cánh</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đồng</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vào</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một</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buổi</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sáng</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mua</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thu</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để</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quan</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sát</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bầu</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trời</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và</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tập</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tả</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bầu</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trời</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a:t>
            </a:r>
            <a:endPar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20560" b="39441"/>
          <a:stretch>
            <a:fillRect/>
          </a:stretch>
        </p:blipFill>
        <p:spPr>
          <a:xfrm>
            <a:off x="560322" y="269600"/>
            <a:ext cx="1148239" cy="1159681"/>
          </a:xfrm>
          <a:prstGeom prst="rect">
            <a:avLst/>
          </a:prstGeom>
        </p:spPr>
      </p:pic>
      <p:sp>
        <p:nvSpPr>
          <p:cNvPr id="7" name="矩形 9"/>
          <p:cNvSpPr/>
          <p:nvPr/>
        </p:nvSpPr>
        <p:spPr>
          <a:xfrm>
            <a:off x="723691" y="546822"/>
            <a:ext cx="7409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panose="020B0604020202020204"/>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panose="020B0604020202020204"/>
              <a:sym typeface="Arial" panose="020B0604020202020204" pitchFamily="34" charset="0"/>
            </a:endParaRPr>
          </a:p>
        </p:txBody>
      </p:sp>
      <p:sp>
        <p:nvSpPr>
          <p:cNvPr id="8" name="矩形 1"/>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400"/>
            <a:r>
              <a:rPr lang="vi-VN" sz="3600" b="1" dirty="0">
                <a:solidFill>
                  <a:srgbClr val="404CA8"/>
                </a:solidFill>
                <a:latin typeface="Cambria" panose="02040503050406030204" pitchFamily="18" charset="0"/>
                <a:ea typeface="Cambria" panose="02040503050406030204" pitchFamily="18" charset="0"/>
                <a:sym typeface="Arial" panose="020B0604020202020204"/>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1" name="Picture 10"/>
          <p:cNvPicPr>
            <a:picLocks noChangeAspect="1"/>
          </p:cNvPicPr>
          <p:nvPr/>
        </p:nvPicPr>
        <p:blipFill>
          <a:blip r:embed="rId3"/>
          <a:stretch>
            <a:fillRect/>
          </a:stretch>
        </p:blipFill>
        <p:spPr>
          <a:xfrm>
            <a:off x="2725210" y="2166129"/>
            <a:ext cx="8138865" cy="3286029"/>
          </a:xfrm>
          <a:prstGeom prst="rect">
            <a:avLst/>
          </a:prstGeom>
        </p:spPr>
      </p:pic>
      <p:sp>
        <p:nvSpPr>
          <p:cNvPr id="12" name="Rectangle 11"/>
          <p:cNvSpPr/>
          <p:nvPr/>
        </p:nvSpPr>
        <p:spPr>
          <a:xfrm>
            <a:off x="2347816" y="2329920"/>
            <a:ext cx="9066773" cy="3754874"/>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400"/>
            <a:r>
              <a:rPr lang="vi-VN" sz="34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Qua các câu văn được nêu, cách cảm nhận về bầu trời có một điểm chung: </a:t>
            </a:r>
            <a:r>
              <a:rPr lang="vi-VN" sz="3400" b="1" i="1"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Bầu trời có hành động, cử chỉ, điệu bộ (rửa mặt, cúi xuống, ghe sát,…), có tâm trạng, cảm xúc (trầm ngâm, nhớ, buồn bã,…), có tính tình, tính cách dịu dàng của con người, giống như con người. </a:t>
            </a:r>
            <a:endParaRPr kumimoji="0" lang="en-US" sz="3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20560" b="39441"/>
          <a:stretch>
            <a:fillRect/>
          </a:stretch>
        </p:blipFill>
        <p:spPr>
          <a:xfrm>
            <a:off x="560322" y="269600"/>
            <a:ext cx="1148239" cy="1159681"/>
          </a:xfrm>
          <a:prstGeom prst="rect">
            <a:avLst/>
          </a:prstGeom>
        </p:spPr>
      </p:pic>
      <p:sp>
        <p:nvSpPr>
          <p:cNvPr id="7" name="矩形 9"/>
          <p:cNvSpPr/>
          <p:nvPr/>
        </p:nvSpPr>
        <p:spPr>
          <a:xfrm>
            <a:off x="723691" y="546822"/>
            <a:ext cx="75212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panose="020B0604020202020204"/>
                <a:sym typeface="Arial" panose="020B0604020202020204" pitchFamily="34" charset="0"/>
              </a:rPr>
              <a:t>03</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panose="020B0604020202020204"/>
              <a:sym typeface="Arial" panose="020B0604020202020204" pitchFamily="34" charset="0"/>
            </a:endParaRPr>
          </a:p>
        </p:txBody>
      </p:sp>
      <p:sp>
        <p:nvSpPr>
          <p:cNvPr id="8" name="矩形 1"/>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400"/>
            <a:r>
              <a:rPr lang="vi-VN" sz="3600" b="1" dirty="0">
                <a:solidFill>
                  <a:srgbClr val="404CA8"/>
                </a:solidFill>
                <a:latin typeface="Cambria" panose="02040503050406030204" pitchFamily="18" charset="0"/>
                <a:ea typeface="Cambria" panose="02040503050406030204" pitchFamily="18" charset="0"/>
                <a:sym typeface="Arial" panose="020B0604020202020204"/>
              </a:rPr>
              <a:t>Trong bài có rất nhiều câu văn tả bầu trời, em thích câu văn nào? Vì sao?</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2" name="Rectangle 11"/>
          <p:cNvSpPr/>
          <p:nvPr/>
        </p:nvSpPr>
        <p:spPr>
          <a:xfrm>
            <a:off x="2532750" y="2525130"/>
            <a:ext cx="9066773" cy="1323439"/>
          </a:xfrm>
          <a:prstGeom prst="rect">
            <a:avLst/>
          </a:prstGeom>
          <a:solidFill>
            <a:schemeClr val="accent4">
              <a:lumMod val="20000"/>
              <a:lumOff val="80000"/>
            </a:schemeClr>
          </a:solidFill>
          <a:ln w="57150">
            <a:solidFill>
              <a:schemeClr val="tx1"/>
            </a:solidFill>
          </a:ln>
        </p:spPr>
        <p:txBody>
          <a:bodyPr wrap="square">
            <a:spAutoFit/>
          </a:bodyPr>
          <a:lstStyle/>
          <a:p>
            <a:pPr algn="just" defTabSz="914400"/>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N</a:t>
            </a:r>
            <a:r>
              <a:rPr lang="vi-VN"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ói theo cảm nhận của mình, ý thích của riêng mình.</a:t>
            </a:r>
            <a:endParaRPr lang="en-US" sz="4000" b="1" i="1"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7756" y="3275563"/>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20560" b="39441"/>
          <a:stretch>
            <a:fillRect/>
          </a:stretch>
        </p:blipFill>
        <p:spPr>
          <a:xfrm>
            <a:off x="560322" y="269600"/>
            <a:ext cx="1148239" cy="1159681"/>
          </a:xfrm>
          <a:prstGeom prst="rect">
            <a:avLst/>
          </a:prstGeom>
        </p:spPr>
      </p:pic>
      <p:sp>
        <p:nvSpPr>
          <p:cNvPr id="7" name="矩形 9"/>
          <p:cNvSpPr/>
          <p:nvPr/>
        </p:nvSpPr>
        <p:spPr>
          <a:xfrm>
            <a:off x="723691" y="546822"/>
            <a:ext cx="77938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panose="020B0604020202020204"/>
                <a:sym typeface="Arial" panose="020B0604020202020204" pitchFamily="34" charset="0"/>
              </a:rPr>
              <a:t>04</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panose="020B0604020202020204"/>
              <a:sym typeface="Arial" panose="020B0604020202020204" pitchFamily="34" charset="0"/>
            </a:endParaRPr>
          </a:p>
        </p:txBody>
      </p:sp>
      <p:sp>
        <p:nvSpPr>
          <p:cNvPr id="8" name="矩形 1"/>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400"/>
            <a:r>
              <a:rPr lang="vi-VN" sz="3600" b="1" dirty="0">
                <a:solidFill>
                  <a:srgbClr val="404CA8"/>
                </a:solidFill>
                <a:latin typeface="Cambria" panose="02040503050406030204" pitchFamily="18" charset="0"/>
                <a:ea typeface="Cambria" panose="02040503050406030204" pitchFamily="18" charset="0"/>
                <a:sym typeface="Arial" panose="020B0604020202020204"/>
              </a:rPr>
              <a:t>Theo em, vì sao hình ảnh bầu trời trong các câu văn của mỗi bạn nhỏ rất khác nhau?</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2" name="Rectangle 11"/>
          <p:cNvSpPr/>
          <p:nvPr/>
        </p:nvSpPr>
        <p:spPr>
          <a:xfrm>
            <a:off x="2234800" y="2545678"/>
            <a:ext cx="9261983" cy="2308324"/>
          </a:xfrm>
          <a:prstGeom prst="rect">
            <a:avLst/>
          </a:prstGeom>
          <a:solidFill>
            <a:schemeClr val="accent4">
              <a:lumMod val="20000"/>
              <a:lumOff val="80000"/>
            </a:schemeClr>
          </a:solidFill>
          <a:ln w="57150">
            <a:solidFill>
              <a:schemeClr val="tx1"/>
            </a:solidFill>
          </a:ln>
        </p:spPr>
        <p:txBody>
          <a:bodyPr wrap="square">
            <a:spAutoFit/>
          </a:bodyPr>
          <a:lstStyle/>
          <a:p>
            <a:pPr marL="457200" lvl="0" indent="-457200" algn="just" defTabSz="914400">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Vì các bạn nhìn bầu trời các góc, các hướng khác nhau</a:t>
            </a:r>
            <a:endParaRPr lang="en-US" sz="36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endParaRPr>
          </a:p>
          <a:p>
            <a:pPr marL="457200" lvl="0" indent="-457200" algn="just" defTabSz="914400">
              <a:buFont typeface="Arial" panose="020B0604020202020204" pitchFamily="34" charset="0"/>
              <a:buChar char="•"/>
            </a:pPr>
            <a:r>
              <a:rPr lang="en-US" sz="36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Hoặc</a:t>
            </a:r>
            <a:r>
              <a:rPr lang="en-US" sz="36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v</a:t>
            </a:r>
            <a:r>
              <a:rPr lang="vi-VN" sz="36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ì các bạn nhìn bầu trời, có những liên tưởng và tưởng tượng khác nhau/ …</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20560" b="39441"/>
          <a:stretch>
            <a:fillRect/>
          </a:stretch>
        </p:blipFill>
        <p:spPr>
          <a:xfrm>
            <a:off x="560322" y="269600"/>
            <a:ext cx="1148239" cy="1159681"/>
          </a:xfrm>
          <a:prstGeom prst="rect">
            <a:avLst/>
          </a:prstGeom>
        </p:spPr>
      </p:pic>
      <p:sp>
        <p:nvSpPr>
          <p:cNvPr id="7" name="矩形 9"/>
          <p:cNvSpPr/>
          <p:nvPr/>
        </p:nvSpPr>
        <p:spPr>
          <a:xfrm>
            <a:off x="723691" y="546822"/>
            <a:ext cx="75212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panose="020B0604020202020204"/>
                <a:sym typeface="Arial" panose="020B0604020202020204" pitchFamily="34" charset="0"/>
              </a:rPr>
              <a:t>05</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panose="020B0604020202020204"/>
              <a:sym typeface="Arial" panose="020B0604020202020204" pitchFamily="34" charset="0"/>
            </a:endParaRPr>
          </a:p>
        </p:txBody>
      </p:sp>
      <p:sp>
        <p:nvSpPr>
          <p:cNvPr id="8" name="矩形 1"/>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400"/>
            <a:r>
              <a:rPr lang="vi-VN" sz="3600" b="1" dirty="0">
                <a:solidFill>
                  <a:srgbClr val="404CA8"/>
                </a:solidFill>
                <a:latin typeface="Cambria" panose="02040503050406030204" pitchFamily="18" charset="0"/>
                <a:ea typeface="Cambria" panose="02040503050406030204" pitchFamily="18" charset="0"/>
                <a:sym typeface="Arial" panose="020B0604020202020204"/>
              </a:rPr>
              <a:t>Viết 1 – 2 câu văn tả bầu trời theo quan sát và cảm nhận của em.</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2" name="Rectangle 11"/>
          <p:cNvSpPr/>
          <p:nvPr/>
        </p:nvSpPr>
        <p:spPr>
          <a:xfrm>
            <a:off x="2532750" y="2525130"/>
            <a:ext cx="9066773" cy="3170099"/>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400"/>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Ví</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dụ</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Bầu trời cao, trong xanh như một tấm thảm khổng lồ. Ông mặt trời từ từ vươn khỏi dãy núi để tưới tắm cho muôn loài những tia nắng vàng tươi, ấm áp.</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9" name="Picture 18"/>
          <p:cNvPicPr>
            <a:picLocks noChangeAspect="1"/>
          </p:cNvPicPr>
          <p:nvPr/>
        </p:nvPicPr>
        <p:blipFill>
          <a:blip r:embed="rId2"/>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3"/>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4"/>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1" name="r5"/>
          <p:cNvPicPr>
            <a:picLocks noChangeAspect="1"/>
          </p:cNvPicPr>
          <p:nvPr/>
        </p:nvPicPr>
        <p:blipFill>
          <a:blip r:embed="rId5"/>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8"/>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99970" y="3951902"/>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5"/>
            <p:extLst>
              <p:ext uri="{DAA4B4D4-6D71-4841-9C94-3DE7FCFB9230}">
                <p14:media xmlns:p14="http://schemas.microsoft.com/office/powerpoint/2010/main" r:embed="rId26"/>
              </p:ext>
            </p:extLst>
          </p:nvPr>
        </p:nvPicPr>
        <p:blipFill>
          <a:blip r:embed="rId27"/>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28"/>
            <p:extLst>
              <p:ext uri="{DAA4B4D4-6D71-4841-9C94-3DE7FCFB9230}">
                <p14:media xmlns:p14="http://schemas.microsoft.com/office/powerpoint/2010/main" r:embed="rId29"/>
              </p:ext>
            </p:extLst>
          </p:nvPr>
        </p:nvPicPr>
        <p:blipFill>
          <a:blip r:embed="rId30"/>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24464" b="24464"/>
          <a:stretch>
            <a:fillRect/>
          </a:stretch>
        </p:blipFill>
        <p:spPr>
          <a:xfrm>
            <a:off x="-733646" y="1003245"/>
            <a:ext cx="12163646" cy="4559356"/>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l="22688" r="22688"/>
          <a:stretch>
            <a:fillRect/>
          </a:stretch>
        </p:blipFill>
        <p:spPr>
          <a:xfrm>
            <a:off x="9437208" y="2259876"/>
            <a:ext cx="2511664" cy="4598125"/>
          </a:xfrm>
          <a:prstGeom prst="rect">
            <a:avLst/>
          </a:prstGeom>
        </p:spPr>
      </p:pic>
      <p:sp>
        <p:nvSpPr>
          <p:cNvPr id="2" name="Rectangle 1"/>
          <p:cNvSpPr/>
          <p:nvPr/>
        </p:nvSpPr>
        <p:spPr>
          <a:xfrm>
            <a:off x="882650" y="1566545"/>
            <a:ext cx="8554720" cy="2945130"/>
          </a:xfrm>
          <a:prstGeom prst="rect">
            <a:avLst/>
          </a:prstGeom>
        </p:spPr>
        <p:txBody>
          <a:bodyPr wrap="square">
            <a:noAutofit/>
          </a:bodyPr>
          <a:lstStyle/>
          <a:p>
            <a:pPr algn="just" defTabSz="914400"/>
            <a:r>
              <a:rPr lang="vi-VN" sz="2800" b="1" i="1"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altLang="vi-VN" sz="2800" b="1" i="1"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800" b="1" i="1"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Hình ảnh bầu trời trong các câu văn của mỗi bạn nhỏ rất khác nhau. Các bạn hào hứng suy nghĩ và tưởng tượng để nói về bầu trời theo cách của riêng mình. Nhờ vậy bầu trời trở nên rất sinh động.</a:t>
            </a:r>
            <a:endParaRPr lang="vi-VN" sz="2800" b="1" i="1"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8" name="Picture 7"/>
          <p:cNvPicPr>
            <a:picLocks noChangeAspect="1"/>
          </p:cNvPicPr>
          <p:nvPr/>
        </p:nvPicPr>
        <p:blipFill>
          <a:blip r:embed="rId4"/>
          <a:stretch>
            <a:fillRect/>
          </a:stretch>
        </p:blipFill>
        <p:spPr>
          <a:xfrm>
            <a:off x="4498941" y="109666"/>
            <a:ext cx="4548011" cy="14570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2496620" y="2206816"/>
            <a:ext cx="7197092" cy="4166442"/>
          </a:xfrm>
          <a:prstGeom prst="rect">
            <a:avLst/>
          </a:prstGeom>
        </p:spPr>
      </p:pic>
      <p:pic>
        <p:nvPicPr>
          <p:cNvPr id="3" name="Picture 2"/>
          <p:cNvPicPr>
            <a:picLocks noChangeAspect="1"/>
          </p:cNvPicPr>
          <p:nvPr/>
        </p:nvPicPr>
        <p:blipFill>
          <a:blip r:embed="rId2"/>
          <a:stretch>
            <a:fillRect/>
          </a:stretch>
        </p:blipFill>
        <p:spPr>
          <a:xfrm>
            <a:off x="3089732" y="523933"/>
            <a:ext cx="5889246" cy="19265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479" y="1024292"/>
            <a:ext cx="11109512" cy="486941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Câu văn nào dưới đây sử dụng cả hai biện pháp so sánh và nhân hoá?</a:t>
            </a:r>
            <a:endParaRPr lang="vi-VN" sz="4000" b="1" dirty="0">
              <a:solidFill>
                <a:srgbClr val="002060"/>
              </a:solidFill>
              <a:latin typeface="Cambria" panose="02040503050406030204" pitchFamily="18" charset="0"/>
              <a:ea typeface="Cambria" panose="02040503050406030204" pitchFamily="18" charset="0"/>
            </a:endParaRPr>
          </a:p>
          <a:p>
            <a:pPr algn="just"/>
            <a:r>
              <a:rPr lang="vi-VN" sz="4000" dirty="0">
                <a:solidFill>
                  <a:srgbClr val="002060"/>
                </a:solidFill>
                <a:latin typeface="Cambria" panose="02040503050406030204" pitchFamily="18" charset="0"/>
                <a:ea typeface="Cambria" panose="02040503050406030204" pitchFamily="18" charset="0"/>
              </a:rPr>
              <a:t>A. Bầu trời xanh như mặt nước mệt mỏi trong ao.</a:t>
            </a:r>
            <a:endParaRPr lang="vi-VN" sz="4000" dirty="0">
              <a:solidFill>
                <a:srgbClr val="002060"/>
              </a:solidFill>
              <a:latin typeface="Cambria" panose="02040503050406030204" pitchFamily="18" charset="0"/>
              <a:ea typeface="Cambria" panose="02040503050406030204" pitchFamily="18" charset="0"/>
            </a:endParaRPr>
          </a:p>
          <a:p>
            <a:r>
              <a:rPr lang="vi-VN" sz="4000" dirty="0">
                <a:solidFill>
                  <a:srgbClr val="002060"/>
                </a:solidFill>
                <a:latin typeface="Cambria" panose="02040503050406030204" pitchFamily="18" charset="0"/>
                <a:ea typeface="Cambria" panose="02040503050406030204" pitchFamily="18" charset="0"/>
              </a:rPr>
              <a:t>B. Mùa hè, nước dạo chơi cùng những làn sóng.</a:t>
            </a:r>
            <a:endParaRPr lang="vi-VN" sz="4000" dirty="0">
              <a:solidFill>
                <a:srgbClr val="002060"/>
              </a:solidFill>
              <a:latin typeface="Cambria" panose="02040503050406030204" pitchFamily="18" charset="0"/>
              <a:ea typeface="Cambria" panose="02040503050406030204" pitchFamily="18" charset="0"/>
            </a:endParaRPr>
          </a:p>
          <a:p>
            <a:r>
              <a:rPr lang="vi-VN" sz="4000" dirty="0">
                <a:solidFill>
                  <a:srgbClr val="002060"/>
                </a:solidFill>
                <a:latin typeface="Cambria" panose="02040503050406030204" pitchFamily="18" charset="0"/>
                <a:ea typeface="Cambria" panose="02040503050406030204" pitchFamily="18" charset="0"/>
              </a:rPr>
              <a:t>C. Bầu trời được rửa mặt sau cơn mưa.</a:t>
            </a:r>
            <a:endParaRPr lang="vi-VN" sz="4000" dirty="0">
              <a:solidFill>
                <a:srgbClr val="002060"/>
              </a:solidFill>
              <a:latin typeface="Cambria" panose="02040503050406030204" pitchFamily="18" charset="0"/>
              <a:ea typeface="Cambria" panose="02040503050406030204" pitchFamily="18" charset="0"/>
            </a:endParaRPr>
          </a:p>
          <a:p>
            <a:r>
              <a:rPr lang="vi-VN" sz="4000" dirty="0">
                <a:solidFill>
                  <a:srgbClr val="002060"/>
                </a:solidFill>
                <a:latin typeface="Cambria" panose="02040503050406030204" pitchFamily="18" charset="0"/>
                <a:ea typeface="Cambria" panose="02040503050406030204" pitchFamily="18" charset="0"/>
              </a:rPr>
              <a:t>D. Bầu trời dịu dàng.</a:t>
            </a:r>
            <a:endParaRPr lang="vi-VN" sz="4000" dirty="0">
              <a:solidFill>
                <a:srgbClr val="002060"/>
              </a:solidFill>
              <a:latin typeface="Cambria" panose="02040503050406030204" pitchFamily="18" charset="0"/>
              <a:ea typeface="Cambria" panose="02040503050406030204" pitchFamily="18" charset="0"/>
            </a:endParaRPr>
          </a:p>
        </p:txBody>
      </p:sp>
      <p:sp>
        <p:nvSpPr>
          <p:cNvPr id="3" name="Oval 2"/>
          <p:cNvSpPr/>
          <p:nvPr/>
        </p:nvSpPr>
        <p:spPr>
          <a:xfrm>
            <a:off x="688369" y="2558265"/>
            <a:ext cx="811658" cy="64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5627" y="546821"/>
            <a:ext cx="10882683"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400"/>
            <a:r>
              <a:rPr lang="en-US" sz="3600" b="1" dirty="0">
                <a:solidFill>
                  <a:srgbClr val="404CA8"/>
                </a:solidFill>
                <a:latin typeface="Cambria" panose="02040503050406030204" pitchFamily="18" charset="0"/>
                <a:ea typeface="Cambria" panose="02040503050406030204" pitchFamily="18" charset="0"/>
                <a:sym typeface="Arial" panose="020B0604020202020204"/>
              </a:rPr>
              <a:t>2. </a:t>
            </a:r>
            <a:r>
              <a:rPr lang="vi-VN" sz="3600" b="1" dirty="0">
                <a:solidFill>
                  <a:srgbClr val="404CA8"/>
                </a:solidFill>
                <a:latin typeface="Cambria" panose="02040503050406030204" pitchFamily="18" charset="0"/>
                <a:ea typeface="Cambria" panose="02040503050406030204" pitchFamily="18" charset="0"/>
                <a:sym typeface="Arial" panose="020B0604020202020204"/>
              </a:rPr>
              <a:t>Đặt câu kể, tả về một hiện tượng tự nhiên, trong đó có sử dụng biện pháp nhân hoá.</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4" name="Cloud 3"/>
          <p:cNvSpPr/>
          <p:nvPr/>
        </p:nvSpPr>
        <p:spPr>
          <a:xfrm>
            <a:off x="852755" y="2373330"/>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mây</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Cloud 4"/>
          <p:cNvSpPr/>
          <p:nvPr/>
        </p:nvSpPr>
        <p:spPr>
          <a:xfrm>
            <a:off x="3585681" y="2363056"/>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gió</a:t>
            </a:r>
            <a:endParaRPr lang="en-US" sz="4400" b="1" dirty="0">
              <a:solidFill>
                <a:srgbClr val="002060"/>
              </a:solidFill>
              <a:latin typeface="Cambria" panose="02040503050406030204" pitchFamily="18" charset="0"/>
              <a:ea typeface="Cambria" panose="02040503050406030204" pitchFamily="18" charset="0"/>
            </a:endParaRPr>
          </a:p>
        </p:txBody>
      </p:sp>
      <p:sp>
        <p:nvSpPr>
          <p:cNvPr id="6" name="Cloud 5"/>
          <p:cNvSpPr/>
          <p:nvPr/>
        </p:nvSpPr>
        <p:spPr>
          <a:xfrm>
            <a:off x="6431623"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nắng</a:t>
            </a:r>
            <a:endParaRPr lang="en-US" sz="4400" b="1" dirty="0">
              <a:solidFill>
                <a:srgbClr val="002060"/>
              </a:solidFill>
              <a:latin typeface="Cambria" panose="02040503050406030204" pitchFamily="18" charset="0"/>
              <a:ea typeface="Cambria" panose="02040503050406030204" pitchFamily="18" charset="0"/>
            </a:endParaRPr>
          </a:p>
        </p:txBody>
      </p:sp>
      <p:sp>
        <p:nvSpPr>
          <p:cNvPr id="7" name="Cloud 6"/>
          <p:cNvSpPr/>
          <p:nvPr/>
        </p:nvSpPr>
        <p:spPr>
          <a:xfrm>
            <a:off x="9257017"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mưa</a:t>
            </a:r>
            <a:endParaRPr lang="en-US" sz="4400" b="1" dirty="0">
              <a:solidFill>
                <a:srgbClr val="002060"/>
              </a:solidFill>
              <a:latin typeface="Cambria" panose="02040503050406030204" pitchFamily="18" charset="0"/>
              <a:ea typeface="Cambria" panose="02040503050406030204" pitchFamily="18" charset="0"/>
            </a:endParaRPr>
          </a:p>
        </p:txBody>
      </p:sp>
      <p:sp>
        <p:nvSpPr>
          <p:cNvPr id="8" name="Rectangle 7"/>
          <p:cNvSpPr/>
          <p:nvPr/>
        </p:nvSpPr>
        <p:spPr>
          <a:xfrm>
            <a:off x="1577253" y="4086802"/>
            <a:ext cx="9066773" cy="1938992"/>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400"/>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Ví</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dụ</a:t>
            </a:r>
            <a:r>
              <a:rPr lang="en-US"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0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Những chị mây diện những chiếc váy trắng muốt đang bay trên bầu trời xanh cao.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p:cNvPicPr>
            <a:picLocks noChangeAspect="1"/>
          </p:cNvPicPr>
          <p:nvPr/>
        </p:nvPicPr>
        <p:blipFill>
          <a:blip r:embed="rId1"/>
          <a:stretch>
            <a:fillRect/>
          </a:stretch>
        </p:blipFill>
        <p:spPr>
          <a:xfrm>
            <a:off x="7784284" y="1802173"/>
            <a:ext cx="4660272" cy="4660272"/>
          </a:xfrm>
          <a:prstGeom prst="rect">
            <a:avLst/>
          </a:prstGeom>
        </p:spPr>
      </p:pic>
      <p:pic>
        <p:nvPicPr>
          <p:cNvPr id="4" name="Picture 3"/>
          <p:cNvPicPr>
            <a:picLocks noChangeAspect="1"/>
          </p:cNvPicPr>
          <p:nvPr/>
        </p:nvPicPr>
        <p:blipFill>
          <a:blip r:embed="rId2"/>
          <a:stretch>
            <a:fillRect/>
          </a:stretch>
        </p:blipFill>
        <p:spPr>
          <a:xfrm>
            <a:off x="1604297" y="1441311"/>
            <a:ext cx="7401185" cy="43041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6805" y="1"/>
            <a:ext cx="10795196" cy="7312068"/>
          </a:xfrm>
          <a:prstGeom prst="rect">
            <a:avLst/>
          </a:prstGeom>
        </p:spPr>
      </p:pic>
      <p:sp>
        <p:nvSpPr>
          <p:cNvPr id="10" name="Rectangle 9"/>
          <p:cNvSpPr/>
          <p:nvPr/>
        </p:nvSpPr>
        <p:spPr>
          <a:xfrm>
            <a:off x="3017827" y="1869249"/>
            <a:ext cx="8659166" cy="3477875"/>
          </a:xfrm>
          <a:prstGeom prst="rect">
            <a:avLst/>
          </a:prstGeom>
        </p:spPr>
        <p:txBody>
          <a:bodyPr wrap="square">
            <a:spAutoFit/>
          </a:bodyPr>
          <a:lstStyle/>
          <a:p>
            <a:pPr marL="0" marR="0" lvl="0" indent="0" algn="just" defTabSz="812800" rtl="0" eaLnBrk="1" fontAlgn="auto" latinLnBrk="0" hangingPunct="1">
              <a:lnSpc>
                <a:spcPct val="100000"/>
              </a:lnSpc>
              <a:spcBef>
                <a:spcPts val="0"/>
              </a:spcBef>
              <a:spcAft>
                <a:spcPts val="0"/>
              </a:spcAft>
              <a:buClr>
                <a:srgbClr val="000000"/>
              </a:buClr>
              <a:buSzTx/>
              <a:buFontTx/>
              <a:buNone/>
              <a:defRPr/>
            </a:pPr>
            <a:r>
              <a:rPr lang="en-US" sz="4400" kern="0" dirty="0" err="1">
                <a:solidFill>
                  <a:srgbClr val="362983"/>
                </a:solidFill>
                <a:latin typeface="Arial" panose="020B0604020202020204"/>
                <a:cs typeface="Arial" panose="020B0604020202020204"/>
                <a:sym typeface="Arial" panose="020B0604020202020204"/>
              </a:rPr>
              <a:t>Đọc</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diễn</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cảm</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nhấn</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giọng</a:t>
            </a:r>
            <a:r>
              <a:rPr lang="en-US" sz="4400" kern="0" dirty="0">
                <a:solidFill>
                  <a:srgbClr val="362983"/>
                </a:solidFill>
                <a:latin typeface="Arial" panose="020B0604020202020204"/>
                <a:cs typeface="Arial" panose="020B0604020202020204"/>
                <a:sym typeface="Arial" panose="020B0604020202020204"/>
              </a:rPr>
              <a:t> ở </a:t>
            </a:r>
            <a:r>
              <a:rPr lang="en-US" sz="4400" kern="0" dirty="0" err="1">
                <a:solidFill>
                  <a:srgbClr val="362983"/>
                </a:solidFill>
                <a:latin typeface="Arial" panose="020B0604020202020204"/>
                <a:cs typeface="Arial" panose="020B0604020202020204"/>
                <a:sym typeface="Arial" panose="020B0604020202020204"/>
              </a:rPr>
              <a:t>những</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từ</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ngữ</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thể</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hiện</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những</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tình</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tiết</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bất</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ngờ</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hoặc</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từ</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ngữ</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thể</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hiện</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tâm</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trạng</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cảm</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xúc</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của</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nhân</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vật</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trong</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câu</a:t>
            </a:r>
            <a:r>
              <a:rPr lang="en-US" sz="4400" kern="0" dirty="0">
                <a:solidFill>
                  <a:srgbClr val="362983"/>
                </a:solidFill>
                <a:latin typeface="Arial" panose="020B0604020202020204"/>
                <a:cs typeface="Arial" panose="020B0604020202020204"/>
                <a:sym typeface="Arial" panose="020B0604020202020204"/>
              </a:rPr>
              <a:t> </a:t>
            </a:r>
            <a:r>
              <a:rPr lang="en-US" sz="4400" kern="0" dirty="0" err="1">
                <a:solidFill>
                  <a:srgbClr val="362983"/>
                </a:solidFill>
                <a:latin typeface="Arial" panose="020B0604020202020204"/>
                <a:cs typeface="Arial" panose="020B0604020202020204"/>
                <a:sym typeface="Arial" panose="020B0604020202020204"/>
              </a:rPr>
              <a:t>chuyện</a:t>
            </a:r>
            <a:r>
              <a:rPr lang="en-US" sz="4400" kern="0" dirty="0">
                <a:solidFill>
                  <a:srgbClr val="362983"/>
                </a:solidFill>
                <a:latin typeface="Arial" panose="020B0604020202020204"/>
                <a:cs typeface="Arial" panose="020B0604020202020204"/>
                <a:sym typeface="Arial" panose="020B0604020202020204"/>
              </a:rPr>
              <a:t>.</a:t>
            </a:r>
            <a:endParaRPr kumimoji="0" lang="vi-VN" sz="4400" b="0" i="0" u="none" strike="noStrike" kern="0" cap="none" spc="0" normalizeH="0" baseline="0" noProof="0" dirty="0">
              <a:ln>
                <a:noFill/>
              </a:ln>
              <a:solidFill>
                <a:srgbClr val="362983"/>
              </a:solidFill>
              <a:effectLst/>
              <a:uLnTx/>
              <a:uFillTx/>
              <a:latin typeface="Arial" panose="020B0604020202020204"/>
              <a:ea typeface="+mn-ea"/>
              <a:cs typeface="Arial" panose="020B0604020202020204"/>
              <a:sym typeface="Arial" panose="020B0604020202020204"/>
            </a:endParaRPr>
          </a:p>
        </p:txBody>
      </p:sp>
      <p:pic>
        <p:nvPicPr>
          <p:cNvPr id="12" name="Picture 11"/>
          <p:cNvPicPr>
            <a:picLocks noChangeAspect="1"/>
          </p:cNvPicPr>
          <p:nvPr/>
        </p:nvPicPr>
        <p:blipFill>
          <a:blip r:embed="rId4"/>
          <a:stretch>
            <a:fillRect/>
          </a:stretch>
        </p:blipFill>
        <p:spPr>
          <a:xfrm>
            <a:off x="934402" y="540563"/>
            <a:ext cx="3040201" cy="103213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p:cNvSpPr txBox="1"/>
          <p:nvPr/>
        </p:nvSpPr>
        <p:spPr>
          <a:xfrm>
            <a:off x="2286000" y="1123950"/>
            <a:ext cx="93440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Giờ học hôm nay, thầy giáo cùng cả lớp đi ra cánh đồng. Buổi sáng mùa thu mát mẻ. Thầy nói:</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cô cậu học trò nhìn lên trời và suy nghĩ. Sau vài phút, một em nói:</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như mặt nước mệt mỏi trong ao.</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3" name="Picture 22"/>
          <p:cNvPicPr>
            <a:picLocks noChangeAspect="1"/>
          </p:cNvPicPr>
          <p:nvPr/>
        </p:nvPicPr>
        <p:blipFill>
          <a:blip r:embed="rId2"/>
          <a:stretch>
            <a:fillRect/>
          </a:stretch>
        </p:blipFill>
        <p:spPr>
          <a:xfrm>
            <a:off x="4127955" y="526890"/>
            <a:ext cx="4145639" cy="755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742949" y="485537"/>
            <a:ext cx="11001375" cy="62324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Vì sao mặt nước lại mệt mỏi? – Thầy hỏi.</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Thưa thầy, mùa hè, nước dạo chơi cùng những làn sóng. Mùa thu, nó mệt nên đứng yên với màu xanh nhạt.</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bạn khác tiếp tục nói:</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được rửa mặt sau cơn mưa.</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biếc.</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cô bé Va-li-a vẻ mặt đăm chiêu, thầy giáo hỏi:</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Còn Va-li-a, vì sao em im lặng thế?</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muốn nói bằng những từ ngữ của mình.</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đã tìm được chưa?</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dịu dàng. – Va-li-a khẽ nói và mỉm cười.</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đó, mỗi em đều muốn nói về bầu trời bằng những từ ngữ của riêng mình:</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buồn bã. Những đám mây xám đang từ phương bắc trôi tới.</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trầm ngâm. Nó nhớ đến tiếng hót của bầy chim sơn ca.</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Xu-khôm-lin-xki, Mạnh Hưởng dịch)</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5335" kern="0">
              <a:solidFill>
                <a:prstClr val="white"/>
              </a:solidFill>
              <a:latin typeface="Cambria" panose="02040503050406030204" pitchFamily="18" charset="0"/>
              <a:ea typeface="Cambria" panose="02040503050406030204" pitchFamily="18" charset="0"/>
              <a:sym typeface="Arial" panose="020B0604020202020204"/>
            </a:endParaRPr>
          </a:p>
        </p:txBody>
      </p:sp>
      <p:grpSp>
        <p:nvGrpSpPr>
          <p:cNvPr id="4" name="Group 3"/>
          <p:cNvGrpSpPr/>
          <p:nvPr/>
        </p:nvGrpSpPr>
        <p:grpSpPr>
          <a:xfrm rot="207621">
            <a:off x="4398748" y="5094324"/>
            <a:ext cx="7399889" cy="1838192"/>
            <a:chOff x="1959630" y="2352678"/>
            <a:chExt cx="6167269" cy="1517767"/>
          </a:xfrm>
        </p:grpSpPr>
        <p:sp>
          <p:nvSpPr>
            <p:cNvPr id="5" name="Freeform: Shape 4"/>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200">
                <a:buClr>
                  <a:srgbClr val="000000"/>
                </a:buClr>
              </a:pPr>
              <a:endParaRPr lang="id-ID" sz="5865" b="1" kern="0">
                <a:solidFill>
                  <a:srgbClr val="4472C4"/>
                </a:solidFill>
                <a:latin typeface="Cambria" panose="02040503050406030204" pitchFamily="18" charset="0"/>
                <a:ea typeface="Cambria" panose="02040503050406030204" pitchFamily="18" charset="0"/>
                <a:sym typeface="Arial" panose="020B0604020202020204"/>
              </a:endParaRPr>
            </a:p>
          </p:txBody>
        </p:sp>
        <p:sp>
          <p:nvSpPr>
            <p:cNvPr id="6" name="TextBox 5"/>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200">
                <a:buClr>
                  <a:srgbClr val="000000"/>
                </a:buClr>
              </a:pPr>
              <a:r>
                <a:rPr lang="en-US" sz="4665" b="1" kern="0">
                  <a:solidFill>
                    <a:srgbClr val="002060"/>
                  </a:solidFill>
                  <a:latin typeface="Cambria" panose="02040503050406030204" pitchFamily="18" charset="0"/>
                  <a:ea typeface="Cambria" panose="02040503050406030204" pitchFamily="18" charset="0"/>
                  <a:sym typeface="Arial" panose="020B0604020202020204"/>
                </a:rPr>
                <a:t>Chấm điểm nào!</a:t>
              </a:r>
              <a:endParaRPr lang="vi-VN" sz="4665" b="1" kern="0">
                <a:solidFill>
                  <a:srgbClr val="002060"/>
                </a:solidFill>
                <a:latin typeface="Cambria" panose="02040503050406030204" pitchFamily="18" charset="0"/>
                <a:ea typeface="Cambria" panose="02040503050406030204" pitchFamily="18" charset="0"/>
                <a:sym typeface="Arial" panose="020B0604020202020204"/>
              </a:endParaRPr>
            </a:p>
          </p:txBody>
        </p:sp>
      </p:grpSp>
      <p:grpSp>
        <p:nvGrpSpPr>
          <p:cNvPr id="7" name="Group 6"/>
          <p:cNvGrpSpPr/>
          <p:nvPr/>
        </p:nvGrpSpPr>
        <p:grpSpPr>
          <a:xfrm>
            <a:off x="-643696" y="2017129"/>
            <a:ext cx="4351855" cy="2424167"/>
            <a:chOff x="-371806" y="1517769"/>
            <a:chExt cx="3479180" cy="1864745"/>
          </a:xfrm>
        </p:grpSpPr>
        <p:pic>
          <p:nvPicPr>
            <p:cNvPr id="8" name="图片 25"/>
            <p:cNvPicPr>
              <a:picLocks noChangeAspect="1"/>
            </p:cNvPicPr>
            <p:nvPr/>
          </p:nvPicPr>
          <p:blipFill>
            <a:blip r:embed="rId1"/>
            <a:stretch>
              <a:fillRect/>
            </a:stretch>
          </p:blipFill>
          <p:spPr>
            <a:xfrm>
              <a:off x="196251" y="1517769"/>
              <a:ext cx="2443093" cy="1722610"/>
            </a:xfrm>
            <a:prstGeom prst="rect">
              <a:avLst/>
            </a:prstGeom>
          </p:spPr>
        </p:pic>
        <p:sp>
          <p:nvSpPr>
            <p:cNvPr id="9" name="TextBox 8"/>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200">
                <a:buClr>
                  <a:srgbClr val="000000"/>
                </a:buClr>
              </a:pPr>
              <a:r>
                <a:rPr lang="en-US" sz="5865" b="1" kern="0" dirty="0" err="1">
                  <a:solidFill>
                    <a:srgbClr val="FFFF00"/>
                  </a:solidFill>
                  <a:latin typeface="Cambria" panose="02040503050406030204" pitchFamily="18" charset="0"/>
                  <a:ea typeface="Cambria" panose="02040503050406030204" pitchFamily="18" charset="0"/>
                  <a:sym typeface="Arial" panose="020B0604020202020204"/>
                </a:rPr>
                <a:t>Tổ</a:t>
              </a:r>
              <a:r>
                <a:rPr lang="en-US" sz="5865" b="1" kern="0" dirty="0">
                  <a:solidFill>
                    <a:srgbClr val="FFFF00"/>
                  </a:solidFill>
                  <a:latin typeface="Cambria" panose="02040503050406030204" pitchFamily="18" charset="0"/>
                  <a:ea typeface="Cambria" panose="02040503050406030204" pitchFamily="18" charset="0"/>
                  <a:sym typeface="Arial" panose="020B0604020202020204"/>
                </a:rPr>
                <a:t> 1</a:t>
              </a:r>
              <a:endParaRPr lang="vi-VN" sz="5865" b="1" kern="0" dirty="0">
                <a:solidFill>
                  <a:srgbClr val="FFFF00"/>
                </a:solidFill>
                <a:latin typeface="Cambria" panose="02040503050406030204" pitchFamily="18" charset="0"/>
                <a:ea typeface="Cambria" panose="02040503050406030204" pitchFamily="18" charset="0"/>
                <a:sym typeface="Arial" panose="020B0604020202020204"/>
              </a:endParaRPr>
            </a:p>
          </p:txBody>
        </p:sp>
      </p:grpSp>
      <p:grpSp>
        <p:nvGrpSpPr>
          <p:cNvPr id="10" name="Group 9"/>
          <p:cNvGrpSpPr/>
          <p:nvPr/>
        </p:nvGrpSpPr>
        <p:grpSpPr>
          <a:xfrm rot="321486">
            <a:off x="2621658" y="1378021"/>
            <a:ext cx="3993971" cy="2304330"/>
            <a:chOff x="2509656" y="2424897"/>
            <a:chExt cx="3479180" cy="2012296"/>
          </a:xfrm>
        </p:grpSpPr>
        <p:pic>
          <p:nvPicPr>
            <p:cNvPr id="11" name="图片 23"/>
            <p:cNvPicPr>
              <a:picLocks noChangeAspect="1"/>
            </p:cNvPicPr>
            <p:nvPr/>
          </p:nvPicPr>
          <p:blipFill>
            <a:blip r:embed="rId2"/>
            <a:stretch>
              <a:fillRect/>
            </a:stretch>
          </p:blipFill>
          <p:spPr>
            <a:xfrm>
              <a:off x="2875042" y="2424897"/>
              <a:ext cx="2895682" cy="1998856"/>
            </a:xfrm>
            <a:prstGeom prst="rect">
              <a:avLst/>
            </a:prstGeom>
          </p:spPr>
        </p:pic>
        <p:sp>
          <p:nvSpPr>
            <p:cNvPr id="12" name="TextBox 11"/>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200">
                <a:buClr>
                  <a:srgbClr val="000000"/>
                </a:buClr>
              </a:pPr>
              <a:r>
                <a:rPr lang="en-US" sz="5865" b="1" kern="0" dirty="0" err="1">
                  <a:solidFill>
                    <a:srgbClr val="FFFF00"/>
                  </a:solidFill>
                  <a:latin typeface="Cambria" panose="02040503050406030204" pitchFamily="18" charset="0"/>
                  <a:ea typeface="Cambria" panose="02040503050406030204" pitchFamily="18" charset="0"/>
                  <a:sym typeface="Arial" panose="020B0604020202020204"/>
                </a:rPr>
                <a:t>Tổ</a:t>
              </a:r>
              <a:r>
                <a:rPr lang="en-US" sz="5865" b="1" kern="0" dirty="0">
                  <a:solidFill>
                    <a:srgbClr val="FFFF00"/>
                  </a:solidFill>
                  <a:latin typeface="Cambria" panose="02040503050406030204" pitchFamily="18" charset="0"/>
                  <a:ea typeface="Cambria" panose="02040503050406030204" pitchFamily="18" charset="0"/>
                  <a:sym typeface="Arial" panose="020B0604020202020204"/>
                </a:rPr>
                <a:t> 2</a:t>
              </a:r>
              <a:endParaRPr lang="vi-VN" sz="5865" b="1" kern="0" dirty="0">
                <a:solidFill>
                  <a:srgbClr val="FFFF00"/>
                </a:solidFill>
                <a:latin typeface="Cambria" panose="02040503050406030204" pitchFamily="18" charset="0"/>
                <a:ea typeface="Cambria" panose="02040503050406030204" pitchFamily="18" charset="0"/>
                <a:sym typeface="Arial" panose="020B0604020202020204"/>
              </a:endParaRPr>
            </a:p>
          </p:txBody>
        </p:sp>
      </p:grpSp>
      <p:grpSp>
        <p:nvGrpSpPr>
          <p:cNvPr id="13" name="Group 12"/>
          <p:cNvGrpSpPr/>
          <p:nvPr/>
        </p:nvGrpSpPr>
        <p:grpSpPr>
          <a:xfrm>
            <a:off x="5599350" y="1531584"/>
            <a:ext cx="4351855" cy="2137507"/>
            <a:chOff x="4633453" y="1886839"/>
            <a:chExt cx="3479180" cy="1577911"/>
          </a:xfrm>
        </p:grpSpPr>
        <p:pic>
          <p:nvPicPr>
            <p:cNvPr id="14" name="图片 24"/>
            <p:cNvPicPr>
              <a:picLocks noChangeAspect="1"/>
            </p:cNvPicPr>
            <p:nvPr/>
          </p:nvPicPr>
          <p:blipFill>
            <a:blip r:embed="rId3"/>
            <a:stretch>
              <a:fillRect/>
            </a:stretch>
          </p:blipFill>
          <p:spPr>
            <a:xfrm>
              <a:off x="5028442" y="1886839"/>
              <a:ext cx="2378332" cy="1457485"/>
            </a:xfrm>
            <a:prstGeom prst="rect">
              <a:avLst/>
            </a:prstGeom>
          </p:spPr>
        </p:pic>
        <p:sp>
          <p:nvSpPr>
            <p:cNvPr id="15" name="TextBox 14"/>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200">
                <a:buClr>
                  <a:srgbClr val="000000"/>
                </a:buClr>
              </a:pPr>
              <a:r>
                <a:rPr lang="en-US" sz="5865" b="1" kern="0">
                  <a:solidFill>
                    <a:srgbClr val="002060"/>
                  </a:solidFill>
                  <a:latin typeface="Cambria" panose="02040503050406030204" pitchFamily="18" charset="0"/>
                  <a:ea typeface="Cambria" panose="02040503050406030204" pitchFamily="18" charset="0"/>
                  <a:sym typeface="Arial" panose="020B0604020202020204"/>
                </a:rPr>
                <a:t>Tổ 3</a:t>
              </a:r>
              <a:endParaRPr lang="vi-VN" sz="5865" b="1" kern="0">
                <a:solidFill>
                  <a:srgbClr val="002060"/>
                </a:solidFill>
                <a:latin typeface="Cambria" panose="02040503050406030204" pitchFamily="18" charset="0"/>
                <a:ea typeface="Cambria" panose="02040503050406030204" pitchFamily="18" charset="0"/>
                <a:sym typeface="Arial" panose="020B0604020202020204"/>
              </a:endParaRPr>
            </a:p>
          </p:txBody>
        </p:sp>
      </p:grpSp>
      <p:grpSp>
        <p:nvGrpSpPr>
          <p:cNvPr id="16" name="Group 15"/>
          <p:cNvGrpSpPr/>
          <p:nvPr/>
        </p:nvGrpSpPr>
        <p:grpSpPr>
          <a:xfrm>
            <a:off x="8171597" y="1083126"/>
            <a:ext cx="4638907" cy="2259414"/>
            <a:chOff x="6327221" y="1535251"/>
            <a:chExt cx="3479180" cy="1694560"/>
          </a:xfrm>
        </p:grpSpPr>
        <p:pic>
          <p:nvPicPr>
            <p:cNvPr id="17" name="图片 26"/>
            <p:cNvPicPr>
              <a:picLocks noChangeAspect="1"/>
            </p:cNvPicPr>
            <p:nvPr/>
          </p:nvPicPr>
          <p:blipFill>
            <a:blip r:embed="rId4"/>
            <a:stretch>
              <a:fillRect/>
            </a:stretch>
          </p:blipFill>
          <p:spPr>
            <a:xfrm>
              <a:off x="7099533" y="1535251"/>
              <a:ext cx="2134614" cy="1651009"/>
            </a:xfrm>
            <a:prstGeom prst="rect">
              <a:avLst/>
            </a:prstGeom>
          </p:spPr>
        </p:pic>
        <p:sp>
          <p:nvSpPr>
            <p:cNvPr id="18" name="TextBox 17"/>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200">
                <a:buClr>
                  <a:srgbClr val="000000"/>
                </a:buClr>
              </a:pPr>
              <a:r>
                <a:rPr lang="en-US" sz="5865" b="1" kern="0">
                  <a:solidFill>
                    <a:srgbClr val="4472C4"/>
                  </a:solidFill>
                  <a:latin typeface="Cambria" panose="02040503050406030204" pitchFamily="18" charset="0"/>
                  <a:ea typeface="Cambria" panose="02040503050406030204" pitchFamily="18" charset="0"/>
                  <a:sym typeface="Arial" panose="020B0604020202020204"/>
                </a:rPr>
                <a:t>Tổ 4</a:t>
              </a:r>
              <a:endParaRPr lang="vi-VN" sz="5865" b="1" kern="0">
                <a:solidFill>
                  <a:srgbClr val="4472C4"/>
                </a:solidFill>
                <a:latin typeface="Cambria" panose="02040503050406030204" pitchFamily="18" charset="0"/>
                <a:ea typeface="Cambria" panose="02040503050406030204" pitchFamily="18" charset="0"/>
                <a:sym typeface="Arial" panose="020B0604020202020204"/>
              </a:endParaRPr>
            </a:p>
          </p:txBody>
        </p:sp>
      </p:grpSp>
      <p:pic>
        <p:nvPicPr>
          <p:cNvPr id="22" name="Picture 21"/>
          <p:cNvPicPr>
            <a:picLocks noChangeAspect="1"/>
          </p:cNvPicPr>
          <p:nvPr/>
        </p:nvPicPr>
        <p:blipFill>
          <a:blip r:embed="rId5"/>
          <a:stretch>
            <a:fillRect/>
          </a:stretch>
        </p:blipFill>
        <p:spPr>
          <a:xfrm>
            <a:off x="-419654" y="-141948"/>
            <a:ext cx="4462659" cy="3011685"/>
          </a:xfrm>
          <a:prstGeom prst="rect">
            <a:avLst/>
          </a:prstGeom>
        </p:spPr>
      </p:pic>
      <p:pic>
        <p:nvPicPr>
          <p:cNvPr id="23" name="Picture 22"/>
          <p:cNvPicPr>
            <a:picLocks noChangeAspect="1"/>
          </p:cNvPicPr>
          <p:nvPr/>
        </p:nvPicPr>
        <p:blipFill>
          <a:blip r:embed="rId6"/>
          <a:stretch>
            <a:fillRect/>
          </a:stretch>
        </p:blipFill>
        <p:spPr>
          <a:xfrm>
            <a:off x="2988959" y="123229"/>
            <a:ext cx="8638781" cy="1371719"/>
          </a:xfrm>
          <a:prstGeom prst="rect">
            <a:avLst/>
          </a:prstGeom>
        </p:spPr>
      </p:pic>
    </p:spTree>
    <p:controls/>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307127" y="757760"/>
            <a:ext cx="7968163" cy="22191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r"/>
      </p:transition>
    </mc:Choice>
    <mc:Fallback>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9" name="Picture 18"/>
          <p:cNvPicPr>
            <a:picLocks noChangeAspect="1"/>
          </p:cNvPicPr>
          <p:nvPr/>
        </p:nvPicPr>
        <p:blipFill>
          <a:blip r:embed="rId4"/>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5"/>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6"/>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8" name="Tiếng yeah của trẻ con mp3.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690648" y="4131995"/>
            <a:ext cx="609600" cy="609600"/>
          </a:xfrm>
          <a:prstGeom prst="rect">
            <a:avLst/>
          </a:prstGeom>
        </p:spPr>
      </p:pic>
      <p:pic>
        <p:nvPicPr>
          <p:cNvPr id="41" name="r5"/>
          <p:cNvPicPr>
            <a:picLocks noChangeAspect="1"/>
          </p:cNvPicPr>
          <p:nvPr/>
        </p:nvPicPr>
        <p:blipFill>
          <a:blip r:embed="rId10"/>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mj-lt"/>
                </a:rPr>
                <a:t>Trong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 </a:t>
              </a:r>
              <a:r>
                <a:rPr lang="en-US" sz="2800" b="1" dirty="0" err="1">
                  <a:solidFill>
                    <a:srgbClr val="FF0000"/>
                  </a:solidFill>
                  <a:latin typeface="+mj-lt"/>
                </a:rPr>
                <a:t>nhắc</a:t>
              </a:r>
              <a:r>
                <a:rPr lang="en-US" sz="2800" b="1" dirty="0">
                  <a:solidFill>
                    <a:srgbClr val="FF0000"/>
                  </a:solidFill>
                  <a:latin typeface="+mj-lt"/>
                </a:rPr>
                <a:t> </a:t>
              </a:r>
              <a:r>
                <a:rPr lang="en-US" sz="2800" b="1" dirty="0" err="1">
                  <a:solidFill>
                    <a:srgbClr val="FF0000"/>
                  </a:solidFill>
                  <a:latin typeface="+mj-lt"/>
                </a:rPr>
                <a:t>đến</a:t>
              </a:r>
              <a:r>
                <a:rPr lang="en-US" sz="2800" b="1" dirty="0">
                  <a:solidFill>
                    <a:srgbClr val="FF0000"/>
                  </a:solidFill>
                  <a:latin typeface="+mj-lt"/>
                </a:rPr>
                <a:t> </a:t>
              </a:r>
              <a:r>
                <a:rPr lang="en-US" sz="2800" b="1" dirty="0" err="1">
                  <a:solidFill>
                    <a:srgbClr val="FF0000"/>
                  </a:solidFill>
                  <a:latin typeface="+mj-lt"/>
                </a:rPr>
                <a:t>tiếng</a:t>
              </a:r>
              <a:r>
                <a:rPr lang="en-US" sz="2800" b="1" dirty="0">
                  <a:solidFill>
                    <a:srgbClr val="FF0000"/>
                  </a:solidFill>
                  <a:latin typeface="+mj-lt"/>
                </a:rPr>
                <a:t> </a:t>
              </a: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dân</a:t>
              </a:r>
              <a:r>
                <a:rPr lang="en-US" sz="2800" b="1" dirty="0">
                  <a:solidFill>
                    <a:srgbClr val="FF0000"/>
                  </a:solidFill>
                  <a:latin typeface="+mj-lt"/>
                </a:rPr>
                <a:t> </a:t>
              </a:r>
              <a:r>
                <a:rPr lang="en-US" sz="2800" b="1" dirty="0" err="1">
                  <a:solidFill>
                    <a:srgbClr val="FF0000"/>
                  </a:solidFill>
                  <a:latin typeface="+mj-lt"/>
                </a:rPr>
                <a:t>tộc</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a:t>
              </a:r>
              <a:endParaRPr lang="en-US" sz="2800" b="1" dirty="0">
                <a:solidFill>
                  <a:srgbClr val="FF0000"/>
                </a:solidFill>
                <a:latin typeface="+mj-lt"/>
              </a:endParaRPr>
            </a:p>
          </p:txBody>
        </p:sp>
        <p:pic>
          <p:nvPicPr>
            <p:cNvPr id="7" name="Picture 12" descr="Cartoon Fish Sticker by Box Office for iOS &amp; Android | GIPHY"/>
            <p:cNvPicPr>
              <a:picLocks noChangeAspect="1" noChangeArrowheads="1" noCrop="1"/>
            </p:cNvPicPr>
            <p:nvPr/>
          </p:nvPicPr>
          <p:blipFill>
            <a:blip r:embed="rId13"/>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7"/>
          <a:stretch>
            <a:fillRect/>
          </a:stretch>
        </p:blipFill>
        <p:spPr>
          <a:xfrm>
            <a:off x="-4566477" y="173683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8"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8"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1518634" y="1682260"/>
            <a:ext cx="6584251" cy="2591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4"/>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5"/>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r>
                <a:rPr lang="en-US" sz="2800" b="1" dirty="0">
                  <a:solidFill>
                    <a:srgbClr val="FF0000"/>
                  </a:solidFill>
                  <a:latin typeface="+mj-lt"/>
                </a:rPr>
                <a:t> </a:t>
              </a:r>
              <a:r>
                <a:rPr lang="en-US" sz="2800" b="1" dirty="0" err="1">
                  <a:solidFill>
                    <a:srgbClr val="FF0000"/>
                  </a:solidFill>
                  <a:latin typeface="+mj-lt"/>
                </a:rPr>
                <a:t>được</a:t>
              </a:r>
              <a:r>
                <a:rPr lang="en-US" sz="2800" b="1" dirty="0">
                  <a:solidFill>
                    <a:srgbClr val="FF0000"/>
                  </a:solidFill>
                  <a:latin typeface="+mj-lt"/>
                </a:rPr>
                <a:t> </a:t>
              </a:r>
              <a:r>
                <a:rPr lang="en-US" sz="2800" b="1" dirty="0" err="1">
                  <a:solidFill>
                    <a:srgbClr val="FF0000"/>
                  </a:solidFill>
                  <a:latin typeface="+mj-lt"/>
                </a:rPr>
                <a:t>chế</a:t>
              </a:r>
              <a:r>
                <a:rPr lang="en-US" sz="2800" b="1" dirty="0">
                  <a:solidFill>
                    <a:srgbClr val="FF0000"/>
                  </a:solidFill>
                  <a:latin typeface="+mj-lt"/>
                </a:rPr>
                <a:t> </a:t>
              </a:r>
              <a:r>
                <a:rPr lang="en-US" sz="2800" b="1" dirty="0" err="1">
                  <a:solidFill>
                    <a:srgbClr val="FF0000"/>
                  </a:solidFill>
                  <a:latin typeface="+mj-lt"/>
                </a:rPr>
                <a:t>tác</a:t>
              </a:r>
              <a:r>
                <a:rPr lang="en-US" sz="2800" b="1" dirty="0">
                  <a:solidFill>
                    <a:srgbClr val="FF0000"/>
                  </a:solidFill>
                  <a:latin typeface="+mj-lt"/>
                </a:rPr>
                <a:t> </a:t>
              </a:r>
              <a:r>
                <a:rPr lang="en-US" sz="2800" b="1" dirty="0" err="1">
                  <a:solidFill>
                    <a:srgbClr val="FF0000"/>
                  </a:solidFill>
                  <a:latin typeface="+mj-lt"/>
                </a:rPr>
                <a:t>bằng</a:t>
              </a:r>
              <a:r>
                <a:rPr lang="en-US" sz="2800" b="1" dirty="0">
                  <a:solidFill>
                    <a:srgbClr val="FF0000"/>
                  </a:solidFill>
                  <a:latin typeface="+mj-lt"/>
                </a:rPr>
                <a:t> </a:t>
              </a:r>
              <a:r>
                <a:rPr lang="en-US" sz="2800" b="1" dirty="0" err="1">
                  <a:solidFill>
                    <a:srgbClr val="FF0000"/>
                  </a:solidFill>
                  <a:latin typeface="+mj-lt"/>
                </a:rPr>
                <a:t>vật</a:t>
              </a:r>
              <a:r>
                <a:rPr lang="en-US" sz="2800" b="1" dirty="0">
                  <a:solidFill>
                    <a:srgbClr val="FF0000"/>
                  </a:solidFill>
                  <a:latin typeface="+mj-lt"/>
                </a:rPr>
                <a:t> </a:t>
              </a:r>
              <a:r>
                <a:rPr lang="en-US" sz="2800" b="1" dirty="0" err="1">
                  <a:solidFill>
                    <a:srgbClr val="FF0000"/>
                  </a:solidFill>
                  <a:latin typeface="+mj-lt"/>
                </a:rPr>
                <a:t>liệu</a:t>
              </a:r>
              <a:r>
                <a:rPr lang="en-US" sz="2800" b="1" dirty="0">
                  <a:solidFill>
                    <a:srgbClr val="FF0000"/>
                  </a:solidFill>
                  <a:latin typeface="+mj-lt"/>
                </a:rPr>
                <a:t>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là</a:t>
              </a:r>
              <a:r>
                <a:rPr lang="en-US" sz="2800" b="1" dirty="0">
                  <a:solidFill>
                    <a:srgbClr val="FF0000"/>
                  </a:solidFill>
                  <a:latin typeface="+mj-lt"/>
                </a:rPr>
                <a:t> </a:t>
              </a:r>
              <a:r>
                <a:rPr lang="en-US" sz="2800" b="1" dirty="0" err="1">
                  <a:solidFill>
                    <a:srgbClr val="FF0000"/>
                  </a:solidFill>
                  <a:latin typeface="+mj-lt"/>
                </a:rPr>
                <a:t>gì</a:t>
              </a:r>
              <a:r>
                <a:rPr lang="en-US" sz="2800" b="1" dirty="0">
                  <a:solidFill>
                    <a:srgbClr val="FF0000"/>
                  </a:solidFill>
                  <a:latin typeface="+mj-lt"/>
                </a:rPr>
                <a:t>?</a:t>
              </a:r>
              <a:endParaRPr lang="en-US" sz="2800" b="1" dirty="0">
                <a:solidFill>
                  <a:srgbClr val="FF0000"/>
                </a:solidFill>
                <a:latin typeface="+mj-lt"/>
              </a:endParaRPr>
            </a:p>
          </p:txBody>
        </p:sp>
        <p:pic>
          <p:nvPicPr>
            <p:cNvPr id="7" name="Picture 12" descr="Cartoon Fish Sticker by Box Office for iOS &amp; Android | GIPHY"/>
            <p:cNvPicPr>
              <a:picLocks noChangeAspect="1" noChangeArrowheads="1" noCrop="1"/>
            </p:cNvPicPr>
            <p:nvPr/>
          </p:nvPicPr>
          <p:blipFill>
            <a:blip r:embed="rId9"/>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Ống</a:t>
              </a:r>
              <a:r>
                <a:rPr lang="en-US" sz="2800" b="1" dirty="0">
                  <a:solidFill>
                    <a:srgbClr val="FF0000"/>
                  </a:solidFill>
                  <a:latin typeface="+mj-lt"/>
                </a:rPr>
                <a:t> </a:t>
              </a:r>
              <a:r>
                <a:rPr lang="en-US" sz="2800" b="1" dirty="0" err="1">
                  <a:solidFill>
                    <a:srgbClr val="FF0000"/>
                  </a:solidFill>
                  <a:latin typeface="+mj-lt"/>
                </a:rPr>
                <a:t>trúc</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0"/>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19"/>
            <p:extLst>
              <p:ext uri="{DAA4B4D4-6D71-4841-9C94-3DE7FCFB9230}">
                <p14:media xmlns:p14="http://schemas.microsoft.com/office/powerpoint/2010/main" r:embed="rId20"/>
              </p:ext>
            </p:extLst>
          </p:nvPr>
        </p:nvPicPr>
        <p:blipFill>
          <a:blip r:embed="rId21"/>
          <a:stretch>
            <a:fillRect/>
          </a:stretch>
        </p:blipFill>
        <p:spPr>
          <a:xfrm>
            <a:off x="-4566477" y="173683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2"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2"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2690648" y="4131995"/>
            <a:ext cx="609600" cy="609600"/>
          </a:xfrm>
          <a:prstGeom prst="rect">
            <a:avLst/>
          </a:prstGeom>
        </p:spPr>
      </p:pic>
      <p:pic>
        <p:nvPicPr>
          <p:cNvPr id="41" name="r5"/>
          <p:cNvPicPr>
            <a:picLocks noChangeAspect="1"/>
          </p:cNvPicPr>
          <p:nvPr/>
        </p:nvPicPr>
        <p:blipFill>
          <a:blip r:embed="rId7"/>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Nêu</a:t>
              </a:r>
              <a:r>
                <a:rPr lang="en-US" sz="2800" b="1" dirty="0">
                  <a:solidFill>
                    <a:srgbClr val="FF0000"/>
                  </a:solidFill>
                  <a:latin typeface="+mj-lt"/>
                </a:rPr>
                <a:t> </a:t>
              </a:r>
              <a:r>
                <a:rPr lang="en-US" sz="2800" b="1" dirty="0" err="1">
                  <a:solidFill>
                    <a:srgbClr val="FF0000"/>
                  </a:solidFill>
                  <a:latin typeface="+mj-lt"/>
                </a:rPr>
                <a:t>nội</a:t>
              </a:r>
              <a:r>
                <a:rPr lang="en-US" sz="2800" b="1" dirty="0">
                  <a:solidFill>
                    <a:srgbClr val="FF0000"/>
                  </a:solidFill>
                  <a:latin typeface="+mj-lt"/>
                </a:rPr>
                <a:t> dung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a:t>
              </a:r>
              <a:endParaRPr lang="en-US" sz="2800" b="1" dirty="0">
                <a:solidFill>
                  <a:srgbClr val="FF0000"/>
                </a:solidFill>
                <a:latin typeface="+mj-lt"/>
              </a:endParaRPr>
            </a:p>
          </p:txBody>
        </p:sp>
        <p:pic>
          <p:nvPicPr>
            <p:cNvPr id="7" name="Picture 12" descr="Cartoon Fish Sticker by Box Office for iOS &amp; Android | GIPHY"/>
            <p:cNvPicPr>
              <a:picLocks noChangeAspect="1" noChangeArrowheads="1" noCrop="1"/>
            </p:cNvPicPr>
            <p:nvPr/>
          </p:nvPicPr>
          <p:blipFill>
            <a:blip r:embed="rId8"/>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411356" y="1595462"/>
            <a:ext cx="10488179" cy="2370251"/>
            <a:chOff x="1527618" y="1849622"/>
            <a:chExt cx="10488179" cy="2370251"/>
          </a:xfrm>
        </p:grpSpPr>
        <p:sp>
          <p:nvSpPr>
            <p:cNvPr id="46" name="Rounded Rectangle 45"/>
            <p:cNvSpPr/>
            <p:nvPr/>
          </p:nvSpPr>
          <p:spPr>
            <a:xfrm>
              <a:off x="1527618" y="2201277"/>
              <a:ext cx="9611139" cy="2018596"/>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black"/>
                  </a:solidFill>
                  <a:latin typeface="Cambria" panose="02040503050406030204" pitchFamily="18" charset="0"/>
                </a:rPr>
                <a:t>Bài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đọc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ca </a:t>
              </a:r>
              <a:r>
                <a:rPr lang="en-US" sz="2800" b="1" dirty="0" err="1">
                  <a:solidFill>
                    <a:prstClr val="black"/>
                  </a:solidFill>
                  <a:latin typeface="Cambria" panose="02040503050406030204" pitchFamily="18" charset="0"/>
                </a:rPr>
                <a:t>ngợi</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endParaRPr lang="vi-VN" sz="2800" b="1" dirty="0">
                <a:solidFill>
                  <a:prstClr val="black"/>
                </a:solidFill>
                <a:latin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9"/>
            <a:srcRect/>
            <a:stretch>
              <a:fillRect/>
            </a:stretch>
          </p:blipFill>
          <p:spPr bwMode="auto">
            <a:xfrm>
              <a:off x="10683163" y="1849622"/>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2"/>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4566477" y="173683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5" name="Picture 9" descr="C:\Users\ADMIN\Desktop\Doreamon cau ca\seahorse-animated-clipart-1.jpg"/>
          <p:cNvPicPr>
            <a:picLocks noChangeAspect="1" noChangeArrowheads="1" noCrop="1"/>
          </p:cNvPicPr>
          <p:nvPr/>
        </p:nvPicPr>
        <p:blipFill>
          <a:blip r:embed="rId4"/>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Em</a:t>
              </a:r>
              <a:r>
                <a:rPr lang="en-US" sz="2800" b="1" dirty="0">
                  <a:solidFill>
                    <a:srgbClr val="FF0000"/>
                  </a:solidFill>
                  <a:latin typeface="+mj-lt"/>
                </a:rPr>
                <a:t> </a:t>
              </a:r>
              <a:r>
                <a:rPr lang="en-US" sz="2800" b="1" dirty="0" err="1">
                  <a:solidFill>
                    <a:srgbClr val="FF0000"/>
                  </a:solidFill>
                  <a:latin typeface="+mj-lt"/>
                </a:rPr>
                <a:t>nhớ</a:t>
              </a:r>
              <a:r>
                <a:rPr lang="en-US" sz="2800" b="1" dirty="0">
                  <a:solidFill>
                    <a:srgbClr val="FF0000"/>
                  </a:solidFill>
                  <a:latin typeface="+mj-lt"/>
                </a:rPr>
                <a:t> </a:t>
              </a:r>
              <a:r>
                <a:rPr lang="en-US" sz="2800" b="1" dirty="0" err="1">
                  <a:solidFill>
                    <a:srgbClr val="FF0000"/>
                  </a:solidFill>
                  <a:latin typeface="+mj-lt"/>
                </a:rPr>
                <a:t>nhất</a:t>
              </a:r>
              <a:r>
                <a:rPr lang="en-US" sz="2800" b="1" dirty="0">
                  <a:solidFill>
                    <a:srgbClr val="FF0000"/>
                  </a:solidFill>
                  <a:latin typeface="+mj-lt"/>
                </a:rPr>
                <a:t> </a:t>
              </a:r>
              <a:r>
                <a:rPr lang="en-US" sz="2800" b="1" dirty="0" err="1">
                  <a:solidFill>
                    <a:srgbClr val="FF0000"/>
                  </a:solidFill>
                  <a:latin typeface="+mj-lt"/>
                </a:rPr>
                <a:t>câu</a:t>
              </a:r>
              <a:r>
                <a:rPr lang="en-US" sz="2800" b="1" dirty="0">
                  <a:solidFill>
                    <a:srgbClr val="FF0000"/>
                  </a:solidFill>
                  <a:latin typeface="+mj-lt"/>
                </a:rPr>
                <a:t> </a:t>
              </a:r>
              <a:r>
                <a:rPr lang="en-US" sz="2800" b="1" dirty="0" err="1">
                  <a:solidFill>
                    <a:srgbClr val="FF0000"/>
                  </a:solidFill>
                  <a:latin typeface="+mj-lt"/>
                </a:rPr>
                <a:t>văn</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 </a:t>
              </a:r>
              <a:r>
                <a:rPr lang="en-US" sz="2800" b="1" dirty="0" err="1">
                  <a:solidFill>
                    <a:srgbClr val="FF0000"/>
                  </a:solidFill>
                  <a:latin typeface="+mj-lt"/>
                </a:rPr>
                <a:t>trong</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a:t>
              </a:r>
              <a:r>
                <a:rPr lang="en-US" sz="2800" b="1" dirty="0" err="1">
                  <a:solidFill>
                    <a:srgbClr val="FF0000"/>
                  </a:solidFill>
                  <a:latin typeface="+mj-lt"/>
                </a:rPr>
                <a:t>Vì</a:t>
              </a:r>
              <a:r>
                <a:rPr lang="en-US" sz="2800" b="1" dirty="0">
                  <a:solidFill>
                    <a:srgbClr val="FF0000"/>
                  </a:solidFill>
                  <a:latin typeface="+mj-lt"/>
                </a:rPr>
                <a:t> </a:t>
              </a:r>
              <a:r>
                <a:rPr lang="en-US" sz="2800" b="1" dirty="0" err="1">
                  <a:solidFill>
                    <a:srgbClr val="FF0000"/>
                  </a:solidFill>
                  <a:latin typeface="+mj-lt"/>
                </a:rPr>
                <a:t>sao</a:t>
              </a:r>
              <a:r>
                <a:rPr lang="en-US" sz="2800" b="1" dirty="0">
                  <a:solidFill>
                    <a:srgbClr val="FF0000"/>
                  </a:solidFill>
                  <a:latin typeface="+mj-lt"/>
                </a:rPr>
                <a:t>?</a:t>
              </a:r>
              <a:endParaRPr lang="en-US" sz="2800" b="1" dirty="0">
                <a:solidFill>
                  <a:srgbClr val="FF0000"/>
                </a:solidFill>
                <a:latin typeface="+mj-lt"/>
              </a:endParaRPr>
            </a:p>
          </p:txBody>
        </p:sp>
        <p:pic>
          <p:nvPicPr>
            <p:cNvPr id="7" name="Picture 12" descr="Cartoon Fish Sticker by Box Office for iOS &amp; Android | GIPHY"/>
            <p:cNvPicPr>
              <a:picLocks noChangeAspect="1" noChangeArrowheads="1" noCrop="1"/>
            </p:cNvPicPr>
            <p:nvPr/>
          </p:nvPicPr>
          <p:blipFill>
            <a:blip r:embed="rId8"/>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Trả</a:t>
              </a:r>
              <a:r>
                <a:rPr lang="en-US" sz="2800" b="1" dirty="0">
                  <a:solidFill>
                    <a:srgbClr val="FF0000"/>
                  </a:solidFill>
                  <a:latin typeface="+mj-lt"/>
                </a:rPr>
                <a:t> </a:t>
              </a:r>
              <a:r>
                <a:rPr lang="en-US" sz="2800" b="1" dirty="0" err="1">
                  <a:solidFill>
                    <a:srgbClr val="FF0000"/>
                  </a:solidFill>
                  <a:latin typeface="+mj-lt"/>
                </a:rPr>
                <a:t>lời</a:t>
              </a:r>
              <a:r>
                <a:rPr lang="en-US" sz="2800" b="1" dirty="0">
                  <a:solidFill>
                    <a:srgbClr val="FF0000"/>
                  </a:solidFill>
                  <a:latin typeface="+mj-lt"/>
                </a:rPr>
                <a:t> </a:t>
              </a:r>
              <a:r>
                <a:rPr lang="en-US" sz="2800" b="1" dirty="0" err="1">
                  <a:solidFill>
                    <a:srgbClr val="FF0000"/>
                  </a:solidFill>
                  <a:latin typeface="+mj-lt"/>
                </a:rPr>
                <a:t>theo</a:t>
              </a:r>
              <a:r>
                <a:rPr lang="en-US" sz="2800" b="1" dirty="0">
                  <a:solidFill>
                    <a:srgbClr val="FF0000"/>
                  </a:solidFill>
                  <a:latin typeface="+mj-lt"/>
                </a:rPr>
                <a:t> </a:t>
              </a:r>
              <a:r>
                <a:rPr lang="en-US" sz="2800" b="1" dirty="0" err="1">
                  <a:solidFill>
                    <a:srgbClr val="FF0000"/>
                  </a:solidFill>
                  <a:latin typeface="+mj-lt"/>
                </a:rPr>
                <a:t>suy</a:t>
              </a:r>
              <a:r>
                <a:rPr lang="en-US" sz="2800" b="1" dirty="0">
                  <a:solidFill>
                    <a:srgbClr val="FF0000"/>
                  </a:solidFill>
                  <a:latin typeface="+mj-lt"/>
                </a:rPr>
                <a:t> </a:t>
              </a:r>
              <a:r>
                <a:rPr lang="en-US" sz="2800" b="1" dirty="0" err="1">
                  <a:solidFill>
                    <a:srgbClr val="FF0000"/>
                  </a:solidFill>
                  <a:latin typeface="+mj-lt"/>
                </a:rPr>
                <a:t>nghĩ</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em</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9"/>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p:cNvPicPr>
            <a:picLocks noChangeAspect="1"/>
          </p:cNvPicPr>
          <p:nvPr/>
        </p:nvPicPr>
        <p:blipFill>
          <a:blip r:embed="rId10"/>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4566477" y="173683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9" name="Picture 18"/>
          <p:cNvPicPr>
            <a:picLocks noChangeAspect="1"/>
          </p:cNvPicPr>
          <p:nvPr/>
        </p:nvPicPr>
        <p:blipFill>
          <a:blip r:embed="rId4"/>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5"/>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6"/>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8" name="Tiếng yeah của trẻ con mp3.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2690648" y="4131995"/>
            <a:ext cx="609600" cy="609600"/>
          </a:xfrm>
          <a:prstGeom prst="rect">
            <a:avLst/>
          </a:prstGeom>
        </p:spPr>
      </p:pic>
      <p:pic>
        <p:nvPicPr>
          <p:cNvPr id="41" name="r5"/>
          <p:cNvPicPr>
            <a:picLocks noChangeAspect="1"/>
          </p:cNvPicPr>
          <p:nvPr/>
        </p:nvPicPr>
        <p:blipFill>
          <a:blip r:embed="rId10"/>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1"/>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2"/>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1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1244600" y="2445373"/>
            <a:ext cx="1993900" cy="1506706"/>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flipH="1">
            <a:off x="6921499" y="1828800"/>
            <a:ext cx="2336802" cy="4270260"/>
          </a:xfrm>
          <a:prstGeom prst="rect">
            <a:avLst/>
          </a:prstGeom>
        </p:spPr>
      </p:pic>
      <p:pic>
        <p:nvPicPr>
          <p:cNvPr id="10" name="Picture 9"/>
          <p:cNvPicPr>
            <a:picLocks noChangeAspect="1"/>
          </p:cNvPicPr>
          <p:nvPr/>
        </p:nvPicPr>
        <p:blipFill>
          <a:blip r:embed="rId3"/>
          <a:stretch>
            <a:fillRect/>
          </a:stretch>
        </p:blipFill>
        <p:spPr>
          <a:xfrm>
            <a:off x="3281946" y="0"/>
            <a:ext cx="2639797" cy="1329043"/>
          </a:xfrm>
          <a:prstGeom prst="rect">
            <a:avLst/>
          </a:prstGeom>
        </p:spPr>
      </p:pic>
      <p:pic>
        <p:nvPicPr>
          <p:cNvPr id="12" name="Picture 11"/>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rightnessContrast contrast="-4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981199" y="843280"/>
            <a:ext cx="6677025" cy="3481069"/>
          </a:xfrm>
          <a:prstGeom prst="rect">
            <a:avLst/>
          </a:prstGeom>
        </p:spPr>
      </p:pic>
      <p:pic>
        <p:nvPicPr>
          <p:cNvPr id="15" name="Picture 14"/>
          <p:cNvPicPr>
            <a:picLocks noChangeAspect="1"/>
          </p:cNvPicPr>
          <p:nvPr/>
        </p:nvPicPr>
        <p:blipFill>
          <a:blip r:embed="rId6"/>
          <a:stretch>
            <a:fillRect/>
          </a:stretch>
        </p:blipFill>
        <p:spPr>
          <a:xfrm>
            <a:off x="2917608" y="1635900"/>
            <a:ext cx="4999153" cy="2633700"/>
          </a:xfrm>
          <a:prstGeom prst="rect">
            <a:avLst/>
          </a:prstGeom>
        </p:spPr>
      </p:pic>
      <p:pic>
        <p:nvPicPr>
          <p:cNvPr id="23" name="Picture 22"/>
          <p:cNvPicPr>
            <a:picLocks noChangeAspect="1"/>
          </p:cNvPicPr>
          <p:nvPr/>
        </p:nvPicPr>
        <p:blipFill>
          <a:blip r:embed="rId7"/>
          <a:stretch>
            <a:fillRect/>
          </a:stretch>
        </p:blipFill>
        <p:spPr>
          <a:xfrm>
            <a:off x="504825" y="357268"/>
            <a:ext cx="2658086" cy="252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ISLIDE.ICON" val="#370031;"/>
</p:tagLst>
</file>

<file path=ppt/tags/tag2.xml><?xml version="1.0" encoding="utf-8"?>
<p:tagLst xmlns:p="http://schemas.openxmlformats.org/presentationml/2006/main">
  <p:tag name="ISLIDE.ICON" val="#143885;#140092;#540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7636</Words>
  <Application>WPS Presentation</Application>
  <PresentationFormat>Widescreen</PresentationFormat>
  <Paragraphs>198</Paragraphs>
  <Slides>40</Slides>
  <Notes>15</Notes>
  <HiddenSlides>0</HiddenSlides>
  <MMClips>12</MMClips>
  <ScaleCrop>false</ScaleCrop>
  <HeadingPairs>
    <vt:vector size="6" baseType="variant">
      <vt:variant>
        <vt:lpstr>已用的字体</vt:lpstr>
      </vt:variant>
      <vt:variant>
        <vt:i4>18</vt:i4>
      </vt:variant>
      <vt:variant>
        <vt:lpstr>主题</vt:lpstr>
      </vt:variant>
      <vt:variant>
        <vt:i4>4</vt:i4>
      </vt:variant>
      <vt:variant>
        <vt:lpstr>幻灯片标题</vt:lpstr>
      </vt:variant>
      <vt:variant>
        <vt:i4>40</vt:i4>
      </vt:variant>
    </vt:vector>
  </HeadingPairs>
  <TitlesOfParts>
    <vt:vector size="62" baseType="lpstr">
      <vt:lpstr>Arial</vt:lpstr>
      <vt:lpstr>SimSun</vt:lpstr>
      <vt:lpstr>Wingdings</vt:lpstr>
      <vt:lpstr>Calibri</vt:lpstr>
      <vt:lpstr>Times New Roman</vt:lpstr>
      <vt:lpstr>Cambria</vt:lpstr>
      <vt:lpstr>Calibri</vt:lpstr>
      <vt:lpstr>等线</vt:lpstr>
      <vt:lpstr>Microsoft YaHei</vt:lpstr>
      <vt:lpstr>Arial Unicode MS</vt:lpstr>
      <vt:lpstr>Arial</vt:lpstr>
      <vt:lpstr>#9Slide05 Bodega Script</vt:lpstr>
      <vt:lpstr>Segoe Print</vt:lpstr>
      <vt:lpstr>思源黑体 CN Bold</vt:lpstr>
      <vt:lpstr>Pacifico</vt:lpstr>
      <vt:lpstr>Bebas Neue</vt:lpstr>
      <vt:lpstr>#9Slide07 Koni</vt:lpstr>
      <vt:lpstr>字魂131号-酷乐潮玩体</vt:lpstr>
      <vt:lpstr>Office 主题​​</vt:lpstr>
      <vt:lpstr>Office Theme</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Loc Thi</cp:lastModifiedBy>
  <cp:revision>57</cp:revision>
  <dcterms:created xsi:type="dcterms:W3CDTF">2023-08-29T08:29:00Z</dcterms:created>
  <dcterms:modified xsi:type="dcterms:W3CDTF">2025-11-18T03:47:35Z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780AC372280C462294A79FE292B8C3E9_12</vt:lpwstr>
  </property>
  <property fmtid="{D5CDD505-2E9C-101B-9397-08002B2CF9AE}" pid="3" name="KSOProductBuildVer">
    <vt:lpwstr>1033-12.2.0.23155</vt:lpwstr>
  </property>
</Properties>
</file>