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notesMasterIdLst>
    <p:notesMasterId r:id="rId26"/>
  </p:notesMasterIdLst>
  <p:sldIdLst>
    <p:sldId id="402" r:id="rId3"/>
    <p:sldId id="400" r:id="rId4"/>
    <p:sldId id="401" r:id="rId5"/>
    <p:sldId id="377" r:id="rId6"/>
    <p:sldId id="378" r:id="rId7"/>
    <p:sldId id="379" r:id="rId8"/>
    <p:sldId id="380" r:id="rId9"/>
    <p:sldId id="381" r:id="rId10"/>
    <p:sldId id="397" r:id="rId11"/>
    <p:sldId id="257" r:id="rId12"/>
    <p:sldId id="385" r:id="rId13"/>
    <p:sldId id="386" r:id="rId14"/>
    <p:sldId id="387" r:id="rId15"/>
    <p:sldId id="274" r:id="rId16"/>
    <p:sldId id="382" r:id="rId17"/>
    <p:sldId id="395" r:id="rId18"/>
    <p:sldId id="275" r:id="rId19"/>
    <p:sldId id="389" r:id="rId20"/>
    <p:sldId id="392" r:id="rId21"/>
    <p:sldId id="394" r:id="rId22"/>
    <p:sldId id="396" r:id="rId23"/>
    <p:sldId id="398" r:id="rId24"/>
    <p:sldId id="40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50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11404-84A7-41F2-A260-67A6B9F42F7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2C44-FDC6-4D52-8FFD-7AD7E0D4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8F278-2B02-4B37-9528-20C6DE55EE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4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19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61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92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607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708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82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" name="Google Shape;3216;ga98da3b58c_0_1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7" name="Google Shape;3217;ga98da3b58c_0_1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57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57530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76949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67151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48922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913791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92240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231263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02522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62292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963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98086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07423"/>
      </p:ext>
    </p:extLst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6878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67732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25253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38588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83245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56120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53593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31343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61751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057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11023"/>
      </p:ext>
    </p:extLst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08319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92619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34358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93529"/>
      </p:ext>
    </p:extLst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473263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48417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8023353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6916673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298893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lt2"/>
        </a:solidFill>
        <a:effectLst/>
      </p:bgPr>
    </p:bg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13"/>
          <p:cNvSpPr txBox="1">
            <a:spLocks noGrp="1"/>
          </p:cNvSpPr>
          <p:nvPr>
            <p:ph type="title"/>
          </p:nvPr>
        </p:nvSpPr>
        <p:spPr>
          <a:xfrm>
            <a:off x="3147784" y="1104900"/>
            <a:ext cx="5896400" cy="2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26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0951"/>
      </p:ext>
    </p:extLst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4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842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81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0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16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8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5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42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71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72900"/>
      </p:ext>
    </p:extLst>
  </p:cSld>
  <p:clrMapOvr>
    <a:masterClrMapping/>
  </p:clrMapOvr>
  <p:transition spd="slow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81758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18118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93846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07129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7" r:id="rId36"/>
    <p:sldLayoutId id="2147483698" r:id="rId37"/>
    <p:sldLayoutId id="2147483700" r:id="rId38"/>
    <p:sldLayoutId id="2147483713" r:id="rId39"/>
  </p:sldLayoutIdLst>
  <p:transition spd="slow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3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1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audio" Target="NUL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4.png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jpeg"/><Relationship Id="rId5" Type="http://schemas.openxmlformats.org/officeDocument/2006/relationships/audio" Target="NULL" TargetMode="External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1.svg"/><Relationship Id="rId22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4.png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jpeg"/><Relationship Id="rId5" Type="http://schemas.openxmlformats.org/officeDocument/2006/relationships/audio" Target="NULL" TargetMode="External"/><Relationship Id="rId15" Type="http://schemas.openxmlformats.org/officeDocument/2006/relationships/image" Target="../media/image17.png"/><Relationship Id="rId23" Type="http://schemas.openxmlformats.org/officeDocument/2006/relationships/image" Target="../media/image20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1.svg"/><Relationship Id="rId22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4.png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jpeg"/><Relationship Id="rId24" Type="http://schemas.openxmlformats.org/officeDocument/2006/relationships/image" Target="../media/image22.svg"/><Relationship Id="rId5" Type="http://schemas.openxmlformats.org/officeDocument/2006/relationships/audio" Target="NULL" TargetMode="External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1.svg"/><Relationship Id="rId22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23.png"/><Relationship Id="rId12" Type="http://schemas.openxmlformats.org/officeDocument/2006/relationships/image" Target="../media/image2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openxmlformats.org/officeDocument/2006/relationships/image" Target="../media/image22.png"/><Relationship Id="rId10" Type="http://schemas.openxmlformats.org/officeDocument/2006/relationships/image" Target="../media/image22.sv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8" name="Picture 4" descr="Hinh nen 127c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" y="29678"/>
            <a:ext cx="11785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9669" name="WordArt 5"/>
          <p:cNvSpPr>
            <a:spLocks noChangeArrowheads="1" noChangeShapeType="1" noTextEdit="1"/>
          </p:cNvSpPr>
          <p:nvPr/>
        </p:nvSpPr>
        <p:spPr bwMode="auto">
          <a:xfrm>
            <a:off x="3073400" y="1866900"/>
            <a:ext cx="619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69670" name="WordArt 6"/>
          <p:cNvSpPr>
            <a:spLocks noChangeArrowheads="1" noChangeShapeType="1" noTextEdit="1"/>
          </p:cNvSpPr>
          <p:nvPr/>
        </p:nvSpPr>
        <p:spPr bwMode="auto">
          <a:xfrm>
            <a:off x="3073400" y="3344378"/>
            <a:ext cx="56896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000" b="1" i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LỚP </a:t>
            </a:r>
            <a:r>
              <a:rPr lang="en-US" sz="6000" b="1" i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5A5</a:t>
            </a:r>
            <a:endParaRPr lang="en-US" sz="6000" b="1" i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369671" name="WordArt 7"/>
          <p:cNvSpPr>
            <a:spLocks noChangeArrowheads="1" noChangeShapeType="1" noTextEdit="1"/>
          </p:cNvSpPr>
          <p:nvPr/>
        </p:nvSpPr>
        <p:spPr bwMode="auto">
          <a:xfrm>
            <a:off x="808522" y="539014"/>
            <a:ext cx="10261600" cy="643328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16880"/>
              </a:avLst>
            </a:prstTxWarp>
          </a:bodyPr>
          <a:lstStyle/>
          <a:p>
            <a:pPr algn="ctr"/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54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54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54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54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54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54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54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54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</a:t>
            </a:r>
            <a:endParaRPr lang="en-US" sz="5400" b="1" i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69672" name="Text Box 8"/>
          <p:cNvSpPr txBox="1">
            <a:spLocks noChangeArrowheads="1"/>
          </p:cNvSpPr>
          <p:nvPr/>
        </p:nvSpPr>
        <p:spPr bwMode="auto">
          <a:xfrm>
            <a:off x="2097920" y="5021400"/>
            <a:ext cx="60030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384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3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3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9" grpId="0" animBg="1"/>
      <p:bldP spid="369670" grpId="0" animBg="1"/>
      <p:bldP spid="36967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xmlns="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655" y="-104509"/>
            <a:ext cx="974677" cy="97467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77613C3-891F-F68E-8624-8369A1B3CC62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BD2BD4-69B8-D4D6-1B95-E049C22E2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3391" y="190828"/>
            <a:ext cx="9268742" cy="2786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77962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848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065283" y="190200"/>
            <a:ext cx="8047147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b="1" u="sng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Bài1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C5A0F32-5F18-F36C-1C88-3726C6176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262286"/>
              </p:ext>
            </p:extLst>
          </p:nvPr>
        </p:nvGraphicFramePr>
        <p:xfrm>
          <a:off x="1266825" y="1885950"/>
          <a:ext cx="9915525" cy="4013128"/>
        </p:xfrm>
        <a:graphic>
          <a:graphicData uri="http://schemas.openxmlformats.org/drawingml/2006/table">
            <a:tbl>
              <a:tblPr/>
              <a:tblGrid>
                <a:gridCol w="6543675">
                  <a:extLst>
                    <a:ext uri="{9D8B030D-6E8A-4147-A177-3AD203B41FA5}">
                      <a16:colId xmlns:a16="http://schemas.microsoft.com/office/drawing/2014/main" xmlns="" val="215943938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xmlns="" val="219815968"/>
                    </a:ext>
                  </a:extLst>
                </a:gridCol>
              </a:tblGrid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536104"/>
                  </a:ext>
                </a:extLst>
              </a:tr>
              <a:tr h="98839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chục, bảy đơn vị, ba phần mười, sáu phần trăm, bốn phần nghìn</a:t>
                      </a:r>
                      <a:r>
                        <a:rPr lang="vi-VN" sz="28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37,364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5116594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 trăm linh tám đơn vị, bốn mươi hai phần trăm.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508,42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5101172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đơn vị, hai mươi lăm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0,025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8174415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 nghìn đơn vị, bảy mươi mốt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1000,071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308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5937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8960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8409590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b="1" u="sng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3600" b="1" u="sng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40EA061-E454-36DC-D82B-914658F68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97809"/>
              </p:ext>
            </p:extLst>
          </p:nvPr>
        </p:nvGraphicFramePr>
        <p:xfrm>
          <a:off x="1171575" y="1828800"/>
          <a:ext cx="9696449" cy="1864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5350">
                  <a:extLst>
                    <a:ext uri="{9D8B030D-6E8A-4147-A177-3AD203B41FA5}">
                      <a16:colId xmlns:a16="http://schemas.microsoft.com/office/drawing/2014/main" xmlns="" val="4243781236"/>
                    </a:ext>
                  </a:extLst>
                </a:gridCol>
                <a:gridCol w="4991099">
                  <a:extLst>
                    <a:ext uri="{9D8B030D-6E8A-4147-A177-3AD203B41FA5}">
                      <a16:colId xmlns:a16="http://schemas.microsoft.com/office/drawing/2014/main" xmlns="" val="4196557444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m 45 cm =           m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 mm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         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2969941"/>
                  </a:ext>
                </a:extLst>
              </a:tr>
              <a:tr h="835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kg 256 g =            kg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518 ml =           </a:t>
                      </a:r>
                      <a:r>
                        <a:rPr lang="en-US" sz="32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  <a:endParaRPr lang="en-US" sz="36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4211300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3C735C2-FA45-D5FB-9F3A-BD0B5605BA6F}"/>
              </a:ext>
            </a:extLst>
          </p:cNvPr>
          <p:cNvSpPr/>
          <p:nvPr/>
        </p:nvSpPr>
        <p:spPr>
          <a:xfrm>
            <a:off x="3619500" y="198120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F0E0AC2-998E-03A7-75B9-C6318673BDA2}"/>
              </a:ext>
            </a:extLst>
          </p:cNvPr>
          <p:cNvSpPr/>
          <p:nvPr/>
        </p:nvSpPr>
        <p:spPr>
          <a:xfrm>
            <a:off x="3514725" y="3000375"/>
            <a:ext cx="8667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856F8FE-BF10-C036-7B27-379373A3117A}"/>
              </a:ext>
            </a:extLst>
          </p:cNvPr>
          <p:cNvSpPr/>
          <p:nvPr/>
        </p:nvSpPr>
        <p:spPr>
          <a:xfrm>
            <a:off x="8734425" y="196215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97AD9AF-3CB4-5E6E-B40D-F496668E5AEE}"/>
              </a:ext>
            </a:extLst>
          </p:cNvPr>
          <p:cNvSpPr/>
          <p:nvPr/>
        </p:nvSpPr>
        <p:spPr>
          <a:xfrm>
            <a:off x="7600950" y="2962275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00259DB-2F95-DE00-3414-92DAC32EE242}"/>
              </a:ext>
            </a:extLst>
          </p:cNvPr>
          <p:cNvSpPr/>
          <p:nvPr/>
        </p:nvSpPr>
        <p:spPr>
          <a:xfrm>
            <a:off x="3514726" y="1971674"/>
            <a:ext cx="895350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3,45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FBB66B09-3798-1E34-437C-0318A3CD82C5}"/>
              </a:ext>
            </a:extLst>
          </p:cNvPr>
          <p:cNvSpPr/>
          <p:nvPr/>
        </p:nvSpPr>
        <p:spPr>
          <a:xfrm>
            <a:off x="3514726" y="2990849"/>
            <a:ext cx="96202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5,256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9C07746-6424-C9AF-7B49-E571A6C17CAD}"/>
              </a:ext>
            </a:extLst>
          </p:cNvPr>
          <p:cNvSpPr/>
          <p:nvPr/>
        </p:nvSpPr>
        <p:spPr>
          <a:xfrm>
            <a:off x="8686801" y="1971674"/>
            <a:ext cx="86677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4,06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81197D2C-575B-0047-A285-36B4946FBC6E}"/>
              </a:ext>
            </a:extLst>
          </p:cNvPr>
          <p:cNvSpPr/>
          <p:nvPr/>
        </p:nvSpPr>
        <p:spPr>
          <a:xfrm>
            <a:off x="7591426" y="2971799"/>
            <a:ext cx="914399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0,518</a:t>
            </a:r>
          </a:p>
        </p:txBody>
      </p:sp>
    </p:spTree>
    <p:extLst>
      <p:ext uri="{BB962C8B-B14F-4D97-AF65-F5344CB8AC3E}">
        <p14:creationId xmlns:p14="http://schemas.microsoft.com/office/powerpoint/2010/main" val="2786901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4200525" y="133050"/>
            <a:ext cx="4114800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3600" b="1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276425-92BC-0827-9429-67E7A30A133E}"/>
              </a:ext>
            </a:extLst>
          </p:cNvPr>
          <p:cNvSpPr txBox="1"/>
          <p:nvPr/>
        </p:nvSpPr>
        <p:spPr>
          <a:xfrm>
            <a:off x="1695450" y="1876425"/>
            <a:ext cx="9144000" cy="281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2,35 m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cm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4,75 kg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g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7A0A6A8-585E-6D11-C43C-7F7104AB07D4}"/>
              </a:ext>
            </a:extLst>
          </p:cNvPr>
          <p:cNvSpPr/>
          <p:nvPr/>
        </p:nvSpPr>
        <p:spPr>
          <a:xfrm>
            <a:off x="4210050" y="25336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4800CC1-713D-B73F-28EE-54B99B5691D4}"/>
              </a:ext>
            </a:extLst>
          </p:cNvPr>
          <p:cNvSpPr/>
          <p:nvPr/>
        </p:nvSpPr>
        <p:spPr>
          <a:xfrm>
            <a:off x="5829300" y="256222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420F37D-74E5-D11E-87F3-9FDB3A611F4B}"/>
              </a:ext>
            </a:extLst>
          </p:cNvPr>
          <p:cNvSpPr/>
          <p:nvPr/>
        </p:nvSpPr>
        <p:spPr>
          <a:xfrm>
            <a:off x="8267700" y="25431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279AF4D-AA1F-140A-E89A-3CD9C337A123}"/>
              </a:ext>
            </a:extLst>
          </p:cNvPr>
          <p:cNvSpPr/>
          <p:nvPr/>
        </p:nvSpPr>
        <p:spPr>
          <a:xfrm>
            <a:off x="4219575" y="403859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75ABDF84-DB14-1331-8834-3439E931F8FE}"/>
              </a:ext>
            </a:extLst>
          </p:cNvPr>
          <p:cNvSpPr/>
          <p:nvPr/>
        </p:nvSpPr>
        <p:spPr>
          <a:xfrm>
            <a:off x="5857875" y="40195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92090D17-F010-F2CD-AFD8-0A7864F2D4C7}"/>
              </a:ext>
            </a:extLst>
          </p:cNvPr>
          <p:cNvSpPr/>
          <p:nvPr/>
        </p:nvSpPr>
        <p:spPr>
          <a:xfrm>
            <a:off x="7810500" y="40195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88031AF-33F0-E8EA-64A7-474967AF5AC0}"/>
              </a:ext>
            </a:extLst>
          </p:cNvPr>
          <p:cNvSpPr/>
          <p:nvPr/>
        </p:nvSpPr>
        <p:spPr>
          <a:xfrm>
            <a:off x="4219575" y="25336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2F854CD-1AF0-3033-ED4F-94A964F8F0A6}"/>
              </a:ext>
            </a:extLst>
          </p:cNvPr>
          <p:cNvSpPr/>
          <p:nvPr/>
        </p:nvSpPr>
        <p:spPr>
          <a:xfrm>
            <a:off x="5800725" y="255269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7B1F8BF2-D46D-0E7B-8AAF-5B6B687973FF}"/>
              </a:ext>
            </a:extLst>
          </p:cNvPr>
          <p:cNvSpPr/>
          <p:nvPr/>
        </p:nvSpPr>
        <p:spPr>
          <a:xfrm>
            <a:off x="8181975" y="2562224"/>
            <a:ext cx="100964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3127F4D5-B284-D713-FC04-0954F5FE10CE}"/>
              </a:ext>
            </a:extLst>
          </p:cNvPr>
          <p:cNvSpPr/>
          <p:nvPr/>
        </p:nvSpPr>
        <p:spPr>
          <a:xfrm>
            <a:off x="4229100" y="40290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4DCC0727-691D-CB44-259E-15DCAB9373AB}"/>
              </a:ext>
            </a:extLst>
          </p:cNvPr>
          <p:cNvSpPr/>
          <p:nvPr/>
        </p:nvSpPr>
        <p:spPr>
          <a:xfrm>
            <a:off x="5857875" y="40290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FB73B0C6-DA9D-D605-F9F6-0D6474F6D4C6}"/>
              </a:ext>
            </a:extLst>
          </p:cNvPr>
          <p:cNvSpPr/>
          <p:nvPr/>
        </p:nvSpPr>
        <p:spPr>
          <a:xfrm>
            <a:off x="7800975" y="4019549"/>
            <a:ext cx="1028700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4750</a:t>
            </a:r>
          </a:p>
        </p:txBody>
      </p:sp>
    </p:spTree>
    <p:extLst>
      <p:ext uri="{BB962C8B-B14F-4D97-AF65-F5344CB8AC3E}">
        <p14:creationId xmlns:p14="http://schemas.microsoft.com/office/powerpoint/2010/main" val="28429283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  <p:bldP spid="7" grpId="0" animBg="1"/>
      <p:bldP spid="8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076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74936" y="326365"/>
            <a:ext cx="11144250" cy="523318"/>
          </a:xfrm>
          <a:prstGeom prst="roundRect">
            <a:avLst/>
          </a:prstGeom>
          <a:solidFill>
            <a:srgbClr val="FFC000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một số loại chất lỏng có dung tích 1 l như bảng sau: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511B36-A62F-048B-E4F0-601A1927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35" y="1393934"/>
            <a:ext cx="4413935" cy="4563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B063D8-E266-4095-DCB1-D196E661A899}"/>
              </a:ext>
            </a:extLst>
          </p:cNvPr>
          <p:cNvSpPr txBox="1"/>
          <p:nvPr/>
        </p:nvSpPr>
        <p:spPr>
          <a:xfrm>
            <a:off x="5123794" y="1535824"/>
            <a:ext cx="66057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số thập phân trong bảng rồi làm tròn:</a:t>
            </a:r>
          </a:p>
          <a:p>
            <a:pPr marL="514350" indent="-514350" algn="just">
              <a:buAutoNum type="alphaLcParenR"/>
            </a:pPr>
            <a:r>
              <a:rPr lang="vi-VN" sz="28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 nhiên gần nhất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 số thập phân ứng với </a:t>
            </a:r>
            <a:r>
              <a:rPr lang="vi-VN" sz="2800" b="1" i="0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dầu ăn và thủy ngân</a:t>
            </a:r>
            <a:r>
              <a:rPr lang="vi-VN" sz="2800" b="1" i="0" u="sng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i="0" u="sng" dirty="0" smtClean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vi-VN" sz="2800" b="1" i="0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Đến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 phần mười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 số thập phân ứng với </a:t>
            </a:r>
            <a:r>
              <a:rPr lang="vi-VN" sz="2800" b="1" i="0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rượu và mật ong</a:t>
            </a:r>
            <a:r>
              <a:rPr lang="vi-VN" sz="2800" b="0" i="0" u="sng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0" i="0" u="sng" dirty="0" smtClean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vi-VN" sz="2800" b="0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Đến hàng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 trăm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 số thập phân ứng với </a:t>
            </a:r>
            <a:r>
              <a:rPr lang="vi-VN" sz="2800" b="1" i="0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 biển và hi-đrô lỏng.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582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0F756E-4D5C-D061-E796-2B875DB03ABB}"/>
              </a:ext>
            </a:extLst>
          </p:cNvPr>
          <p:cNvSpPr txBox="1"/>
          <p:nvPr/>
        </p:nvSpPr>
        <p:spPr>
          <a:xfrm>
            <a:off x="331075" y="298683"/>
            <a:ext cx="1149306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PHIẾU HỌC TẬP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Dầu ăn: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0,9 kg </a:t>
            </a: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 tròn đến số tự nhiên gần nhất </a:t>
            </a:r>
            <a:r>
              <a:rPr lang="vi-VN" sz="2800" b="1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2800" b="1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…1…     </a:t>
            </a:r>
            <a:r>
              <a:rPr lang="vi-VN" sz="28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lang="vi-VN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Thủy </a:t>
            </a: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ngân: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13,56 kg </a:t>
            </a: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 tròn </a:t>
            </a:r>
            <a:r>
              <a:rPr lang="en-US" sz="2800" b="1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 nhiên gần nhất là </a:t>
            </a:r>
            <a:r>
              <a:rPr lang="en-US" sz="28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...14...</a:t>
            </a:r>
            <a:r>
              <a:rPr lang="vi-VN" sz="28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lang="en-US" sz="2800" b="1" i="0" dirty="0" smtClean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Rượu: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0,79 kg </a:t>
            </a:r>
            <a:r>
              <a:rPr lang="vi-VN" sz="28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 </a:t>
            </a:r>
            <a:r>
              <a:rPr lang="vi-VN" sz="2800" b="1" i="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1" i="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i="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 phần mười </a:t>
            </a:r>
            <a:r>
              <a:rPr lang="vi-VN" sz="2800" b="1" i="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…0,8……     </a:t>
            </a:r>
            <a:r>
              <a:rPr lang="vi-VN" sz="28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lang="vi-VN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i="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2800" b="1" i="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Mật </a:t>
            </a:r>
            <a:r>
              <a:rPr lang="vi-VN" sz="28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ong: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1,36 kg </a:t>
            </a:r>
            <a:r>
              <a:rPr lang="vi-VN" sz="28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 </a:t>
            </a:r>
            <a:r>
              <a:rPr lang="vi-VN" sz="2800" b="1" i="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1" i="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vi-VN" sz="2800" b="1" i="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 phần mười </a:t>
            </a:r>
            <a:r>
              <a:rPr lang="vi-VN" sz="2800" b="1" i="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b="1" i="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……1,4……   </a:t>
            </a:r>
            <a:r>
              <a:rPr lang="vi-VN" sz="28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lang="en-US" sz="2800" b="1" i="0" dirty="0" smtClean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800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Nước biển: </a:t>
            </a: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1,026 kg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 </a:t>
            </a:r>
            <a:r>
              <a:rPr lang="vi-VN" sz="28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vi-VN" sz="28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 phần trăm </a:t>
            </a:r>
            <a:r>
              <a:rPr lang="vi-VN" sz="28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…1,03……  </a:t>
            </a:r>
            <a:r>
              <a:rPr lang="vi-VN" sz="2800" b="1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Hi-đrô lỏng: </a:t>
            </a: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0,07085 kg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 tròn </a:t>
            </a:r>
            <a:r>
              <a:rPr lang="en-US" sz="28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 trăm </a:t>
            </a:r>
            <a:r>
              <a:rPr lang="vi-VN" sz="28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28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…0,07…   </a:t>
            </a:r>
            <a:r>
              <a:rPr lang="vi-VN" sz="2800" b="1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lang="en-US" sz="2800" b="1" i="0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8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342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F159432-9724-AF51-C6FF-F5522377E125}"/>
              </a:ext>
            </a:extLst>
          </p:cNvPr>
          <p:cNvGrpSpPr/>
          <p:nvPr/>
        </p:nvGrpSpPr>
        <p:grpSpPr>
          <a:xfrm>
            <a:off x="380244" y="520481"/>
            <a:ext cx="11697079" cy="871538"/>
            <a:chOff x="373376" y="114300"/>
            <a:chExt cx="10359756" cy="871538"/>
          </a:xfrm>
        </p:grpSpPr>
        <p:sp>
          <p:nvSpPr>
            <p:cNvPr id="5" name="Rounded Rectangle 4"/>
            <p:cNvSpPr/>
            <p:nvPr/>
          </p:nvSpPr>
          <p:spPr>
            <a:xfrm>
              <a:off x="373376" y="114300"/>
              <a:ext cx="10359756" cy="87153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800" b="1" u="sng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800" b="1" u="sng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 năm thẻ 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         </a:t>
              </a:r>
              <a:r>
                <a:rPr lang="en-US" sz="2800" dirty="0" err="1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lập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tất cả các số thập phân </a:t>
              </a:r>
              <a:r>
                <a: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bé hơn 1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952B0573-CF3E-2826-92CC-35D89B144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32752" y="292642"/>
              <a:ext cx="1947862" cy="514853"/>
            </a:xfrm>
            <a:prstGeom prst="rect">
              <a:avLst/>
            </a:prstGeom>
          </p:spPr>
        </p:pic>
      </p:grp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xmlns="" id="{2EDA049B-70C1-8644-BAED-8B0D904F82D8}"/>
              </a:ext>
            </a:extLst>
          </p:cNvPr>
          <p:cNvSpPr/>
          <p:nvPr/>
        </p:nvSpPr>
        <p:spPr>
          <a:xfrm>
            <a:off x="1890548" y="191354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0,157</a:t>
            </a:r>
            <a:endParaRPr lang="en-US" sz="4000" dirty="0"/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xmlns="" id="{F472D3A1-3348-C8EB-2482-78AE7579801C}"/>
              </a:ext>
            </a:extLst>
          </p:cNvPr>
          <p:cNvSpPr/>
          <p:nvPr/>
        </p:nvSpPr>
        <p:spPr>
          <a:xfrm>
            <a:off x="1890548" y="3841926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0,517</a:t>
            </a:r>
            <a:endParaRPr lang="en-US" sz="4000" dirty="0"/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xmlns="" id="{F472D3A1-3348-C8EB-2482-78AE7579801C}"/>
              </a:ext>
            </a:extLst>
          </p:cNvPr>
          <p:cNvSpPr/>
          <p:nvPr/>
        </p:nvSpPr>
        <p:spPr>
          <a:xfrm>
            <a:off x="4333340" y="1965978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0,175</a:t>
            </a:r>
            <a:endParaRPr lang="en-US" sz="4000" dirty="0"/>
          </a:p>
        </p:txBody>
      </p:sp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xmlns="" id="{F472D3A1-3348-C8EB-2482-78AE7579801C}"/>
              </a:ext>
            </a:extLst>
          </p:cNvPr>
          <p:cNvSpPr/>
          <p:nvPr/>
        </p:nvSpPr>
        <p:spPr>
          <a:xfrm>
            <a:off x="4253062" y="3841927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0,715</a:t>
            </a:r>
            <a:endParaRPr lang="en-US" sz="4000" dirty="0"/>
          </a:p>
        </p:txBody>
      </p:sp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xmlns="" id="{F472D3A1-3348-C8EB-2482-78AE7579801C}"/>
              </a:ext>
            </a:extLst>
          </p:cNvPr>
          <p:cNvSpPr/>
          <p:nvPr/>
        </p:nvSpPr>
        <p:spPr>
          <a:xfrm>
            <a:off x="6771264" y="1965978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0,751</a:t>
            </a:r>
            <a:endParaRPr lang="en-US" sz="4000" dirty="0"/>
          </a:p>
        </p:txBody>
      </p:sp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xmlns="" id="{F472D3A1-3348-C8EB-2482-78AE7579801C}"/>
              </a:ext>
            </a:extLst>
          </p:cNvPr>
          <p:cNvSpPr/>
          <p:nvPr/>
        </p:nvSpPr>
        <p:spPr>
          <a:xfrm>
            <a:off x="6771264" y="38419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0,571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1002513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4613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731" y="7535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BT </a:t>
            </a:r>
            <a:r>
              <a:rPr lang="en-US" b="1" u="sng" dirty="0" err="1" smtClean="0"/>
              <a:t>thêm</a:t>
            </a:r>
            <a:r>
              <a:rPr lang="en-US" b="1" u="sng" dirty="0" smtClean="0"/>
              <a:t>:  </a:t>
            </a:r>
          </a:p>
          <a:p>
            <a:pPr marL="0" indent="0">
              <a:buNone/>
            </a:pPr>
            <a:r>
              <a:rPr lang="en-US" b="1" dirty="0" err="1" smtClean="0"/>
              <a:t>Viết</a:t>
            </a:r>
            <a:r>
              <a:rPr lang="en-US" b="1" dirty="0" smtClean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thập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lập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ở </a:t>
            </a:r>
            <a:r>
              <a:rPr lang="en-US" b="1" dirty="0" smtClean="0"/>
              <a:t>BT 4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bé</a:t>
            </a:r>
            <a:r>
              <a:rPr lang="en-US" b="1" dirty="0"/>
              <a:t> </a:t>
            </a:r>
            <a:r>
              <a:rPr lang="en-US" b="1" dirty="0" smtClean="0"/>
              <a:t>: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70313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730" y="80086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BT </a:t>
            </a:r>
            <a:r>
              <a:rPr lang="en-US" b="1" u="sng" dirty="0" err="1"/>
              <a:t>thêm</a:t>
            </a:r>
            <a:r>
              <a:rPr lang="en-US" b="1" u="sng" dirty="0"/>
              <a:t>:  </a:t>
            </a:r>
          </a:p>
          <a:p>
            <a:pPr marL="0" indent="0">
              <a:buNone/>
            </a:pPr>
            <a:r>
              <a:rPr lang="en-US" b="1" dirty="0" smtClean="0"/>
              <a:t>          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thập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thứ</a:t>
            </a:r>
            <a:r>
              <a:rPr lang="en-US" b="1" dirty="0" smtClean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bé</a:t>
            </a:r>
            <a:r>
              <a:rPr lang="en-US" b="1" dirty="0"/>
              <a:t> 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b="1" dirty="0" smtClean="0"/>
              <a:t>0,751   ;    0,715  ;   0,571     ;    0,517   ;    0,175  ;    0,157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083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9807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mium Vector | Happy cute kids smile with teacher together">
            <a:extLst>
              <a:ext uri="{FF2B5EF4-FFF2-40B4-BE49-F238E27FC236}">
                <a16:creationId xmlns="" xmlns:a16="http://schemas.microsoft.com/office/drawing/2014/main" id="{F579A3F0-90D1-C769-67CD-7669D8308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5" b="90702" l="6450" r="92950">
                        <a14:foregroundMark x1="49400" y1="11158" x2="52150" y2="14032"/>
                        <a14:foregroundMark x1="49650" y1="42181" x2="50550" y2="52747"/>
                        <a14:foregroundMark x1="35100" y1="30854" x2="37800" y2="36602"/>
                        <a14:foregroundMark x1="33600" y1="28064" x2="34250" y2="29079"/>
                        <a14:foregroundMark x1="33150" y1="29839" x2="33500" y2="30769"/>
                        <a14:foregroundMark x1="48550" y1="34658" x2="51250" y2="43364"/>
                        <a14:foregroundMark x1="47250" y1="67963" x2="47600" y2="77430"/>
                        <a14:foregroundMark x1="47600" y1="77430" x2="47600" y2="77430"/>
                        <a14:foregroundMark x1="51950" y1="67963" x2="51800" y2="78614"/>
                        <a14:foregroundMark x1="59100" y1="69738" x2="60800" y2="72781"/>
                        <a14:foregroundMark x1="61250" y1="47591" x2="62100" y2="55030"/>
                        <a14:foregroundMark x1="71550" y1="48943" x2="75150" y2="55875"/>
                        <a14:foregroundMark x1="72550" y1="66779" x2="74250" y2="73204"/>
                        <a14:foregroundMark x1="88950" y1="53931" x2="90650" y2="63145"/>
                        <a14:foregroundMark x1="85000" y1="67625" x2="86700" y2="75063"/>
                        <a14:foregroundMark x1="91250" y1="46746" x2="92950" y2="51395"/>
                        <a14:foregroundMark x1="83750" y1="90702" x2="85100" y2="88926"/>
                        <a14:foregroundMark x1="88400" y1="90110" x2="90300" y2="90279"/>
                        <a14:foregroundMark x1="69350" y1="90363" x2="72350" y2="89603"/>
                        <a14:foregroundMark x1="75750" y1="89772" x2="77450" y2="90533"/>
                        <a14:foregroundMark x1="56850" y1="90363" x2="59700" y2="89941"/>
                        <a14:foregroundMark x1="64100" y1="90279" x2="66550" y2="90533"/>
                        <a14:foregroundMark x1="34950" y1="67202" x2="36700" y2="73035"/>
                        <a14:foregroundMark x1="7500" y1="51986" x2="10800" y2="58918"/>
                        <a14:foregroundMark x1="10500" y1="68385" x2="11950" y2="75655"/>
                        <a14:foregroundMark x1="13200" y1="81065" x2="13000" y2="84362"/>
                        <a14:foregroundMark x1="10350" y1="82249" x2="10500" y2="84700"/>
                        <a14:foregroundMark x1="6450" y1="57396" x2="7500" y2="60440"/>
                        <a14:foregroundMark x1="38250" y1="38377" x2="40100" y2="40068"/>
                        <a14:foregroundMark x1="36900" y1="29417" x2="36900" y2="30600"/>
                        <a14:foregroundMark x1="50350" y1="37785" x2="52250" y2="42519"/>
                        <a14:foregroundMark x1="59350" y1="82249" x2="59350" y2="84108"/>
                        <a14:foregroundMark x1="63700" y1="83009" x2="64100" y2="84193"/>
                        <a14:foregroundMark x1="70850" y1="83432" x2="71200" y2="84362"/>
                        <a14:foregroundMark x1="75050" y1="82587" x2="75400" y2="84954"/>
                        <a14:foregroundMark x1="70650" y1="81826" x2="70950" y2="86137"/>
                        <a14:foregroundMark x1="34650" y1="82418" x2="34300" y2="87236"/>
                        <a14:foregroundMark x1="37500" y1="82249" x2="39150" y2="87574"/>
                        <a14:foregroundMark x1="20500" y1="89772" x2="21950" y2="88588"/>
                        <a14:foregroundMark x1="32350" y1="66779" x2="31900" y2="69569"/>
                        <a14:foregroundMark x1="30850" y1="75317" x2="31200" y2="73035"/>
                        <a14:foregroundMark x1="8650" y1="90110" x2="9550" y2="89518"/>
                        <a14:foregroundMark x1="10500" y1="87405" x2="10600" y2="88588"/>
                        <a14:foregroundMark x1="71050" y1="86475" x2="71200" y2="88250"/>
                        <a14:foregroundMark x1="74850" y1="85883" x2="75400" y2="87997"/>
                        <a14:foregroundMark x1="41900" y1="59510" x2="43400" y2="57566"/>
                        <a14:foregroundMark x1="42950" y1="55114" x2="42700" y2="54522"/>
                        <a14:foregroundMark x1="13450" y1="86475" x2="13750" y2="89011"/>
                        <a14:foregroundMark x1="41600" y1="53931" x2="41600" y2="55452"/>
                        <a14:foregroundMark x1="40900" y1="57227" x2="41350" y2="56805"/>
                        <a14:foregroundMark x1="56500" y1="57735" x2="56400" y2="55621"/>
                        <a14:foregroundMark x1="68550" y1="54691" x2="69250" y2="56044"/>
                        <a14:foregroundMark x1="7050" y1="47422" x2="7150" y2="48521"/>
                        <a14:backgroundMark x1="42000" y1="57396" x2="42000" y2="56974"/>
                        <a14:backgroundMark x1="38850" y1="60270" x2="39850" y2="59341"/>
                        <a14:backgroundMark x1="49000" y1="73035" x2="49100" y2="76669"/>
                        <a14:backgroundMark x1="73800" y1="84193" x2="73600" y2="87405"/>
                        <a14:backgroundMark x1="11700" y1="88588" x2="11950" y2="84193"/>
                        <a14:backgroundMark x1="42250" y1="56805" x2="42250" y2="56805"/>
                        <a14:backgroundMark x1="40300" y1="58495" x2="42663" y2="5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31" t="38816"/>
          <a:stretch/>
        </p:blipFill>
        <p:spPr bwMode="auto">
          <a:xfrm>
            <a:off x="3992880" y="4094481"/>
            <a:ext cx="4460240" cy="32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DB8AF04-7145-0C53-AADF-3060A1502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204" y="658770"/>
            <a:ext cx="9388654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2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45926" y="2524637"/>
            <a:ext cx="10270884" cy="376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49" y="2998792"/>
            <a:ext cx="10110638" cy="2816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695149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C38E5B-9756-8C22-6F2E-48F8232E3A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5590D80-DBA6-872F-4403-01CF616EC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665" y="1476128"/>
            <a:ext cx="4109003" cy="5244386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7F42C594-58D0-20FD-BD5D-60B71DCFE9DC}"/>
              </a:ext>
            </a:extLst>
          </p:cNvPr>
          <p:cNvSpPr/>
          <p:nvPr/>
        </p:nvSpPr>
        <p:spPr>
          <a:xfrm>
            <a:off x="5954723" y="1744297"/>
            <a:ext cx="4815018" cy="2354024"/>
          </a:xfrm>
          <a:prstGeom prst="wedgeRoundRectCallout">
            <a:avLst>
              <a:gd name="adj1" fmla="val -56849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hãy giúp mình chuẩn bị một số đồ dùng cần thiết trước khi cơn mưa đến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B2C6EE-AD79-91D6-26E6-10E83D512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155"/>
            <a:ext cx="12192000" cy="1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xmlns="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m² 4 dm² = ... m²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8336612-F495-ED65-75A8-0F467FCAC213}"/>
              </a:ext>
            </a:extLst>
          </p:cNvPr>
          <p:cNvGrpSpPr/>
          <p:nvPr/>
        </p:nvGrpSpPr>
        <p:grpSpPr>
          <a:xfrm>
            <a:off x="167974" y="2855277"/>
            <a:ext cx="5592400" cy="1559845"/>
            <a:chOff x="-6599" y="4298451"/>
            <a:chExt cx="8388599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xmlns="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 smtClean="0">
                  <a:solidFill>
                    <a:srgbClr val="009999"/>
                  </a:solidFill>
                  <a:latin typeface="Calibri" panose="020F0502020204030204"/>
                </a:rPr>
                <a:t>2,4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xmlns="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6599" y="4298451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516771" cy="1459872"/>
            <a:chOff x="9105900" y="4442090"/>
            <a:chExt cx="8275156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xmlns="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 smtClean="0">
                  <a:solidFill>
                    <a:srgbClr val="009999"/>
                  </a:solidFill>
                  <a:latin typeface="Calibri" panose="020F0502020204030204"/>
                </a:rPr>
                <a:t>2,004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xmlns="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xmlns="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 smtClean="0">
                  <a:solidFill>
                    <a:srgbClr val="009999"/>
                  </a:solidFill>
                  <a:latin typeface="Calibri" panose="020F0502020204030204"/>
                </a:rPr>
                <a:t>2</a:t>
              </a:r>
              <a:r>
                <a:rPr kumimoji="0" lang="en-US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,04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xmlns="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571705" cy="1473200"/>
            <a:chOff x="9023498" y="7402261"/>
            <a:chExt cx="8357557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xmlns="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 smtClean="0">
                  <a:solidFill>
                    <a:srgbClr val="009999"/>
                  </a:solidFill>
                  <a:latin typeface="Calibri" panose="020F0502020204030204"/>
                </a:rPr>
                <a:t>24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xmlns="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xmlns="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" y="5108914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2CAA5B5-C3EF-1693-9278-1106D195645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435714" y="2853692"/>
            <a:ext cx="4579665" cy="3587156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xmlns="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9686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6846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11957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 p14:bounceEnd="75000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1957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19185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6846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6846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xmlns="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324,96 đến số tự nhiên gần nhất,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xmlns="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xmlns="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xmlns="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324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xmlns="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xmlns="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xmlns="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xmlns="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326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xmlns="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xmlns="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" y="3026239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xmlns="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6" name="Freeform 9">
            <a:extLst>
              <a:ext uri="{FF2B5EF4-FFF2-40B4-BE49-F238E27FC236}">
                <a16:creationId xmlns:a16="http://schemas.microsoft.com/office/drawing/2014/main" xmlns="" id="{C88BD4A7-94A7-439A-72E1-C9A4F0766635}"/>
              </a:ext>
            </a:extLst>
          </p:cNvPr>
          <p:cNvSpPr/>
          <p:nvPr/>
        </p:nvSpPr>
        <p:spPr>
          <a:xfrm rot="1903864">
            <a:off x="12710365" y="3360370"/>
            <a:ext cx="4809187" cy="2206214"/>
          </a:xfrm>
          <a:custGeom>
            <a:avLst/>
            <a:gdLst/>
            <a:ahLst/>
            <a:cxnLst/>
            <a:rect l="l" t="t" r="r" b="b"/>
            <a:pathLst>
              <a:path w="2743386" h="1258528">
                <a:moveTo>
                  <a:pt x="0" y="0"/>
                </a:moveTo>
                <a:lnTo>
                  <a:pt x="2743386" y="0"/>
                </a:lnTo>
                <a:lnTo>
                  <a:pt x="2743386" y="1258528"/>
                </a:lnTo>
                <a:lnTo>
                  <a:pt x="0" y="125852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9686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11957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 p14:bounceEnd="75000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1957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19185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6846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6846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6846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xmlns="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0,939 đến hàng phần trăm, ta được số: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xmlns="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xmlns="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xmlns="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0,95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xmlns="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xmlns="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0,93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xmlns="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xmlns="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0,94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xmlns="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xmlns="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60" y="5071028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xmlns="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xmlns="" id="{94548456-5D44-15B9-D89A-0CCC07EA8DEC}"/>
              </a:ext>
            </a:extLst>
          </p:cNvPr>
          <p:cNvSpPr/>
          <p:nvPr/>
        </p:nvSpPr>
        <p:spPr>
          <a:xfrm>
            <a:off x="-4122734" y="3779925"/>
            <a:ext cx="3874892" cy="2421808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9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9686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6846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6846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11957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 p14:bounceEnd="75000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1957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19185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6846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54DC178-C62E-8886-44A7-C191BF99A0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71" r="171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7F42C594-58D0-20FD-BD5D-60B71DCFE9DC}"/>
              </a:ext>
            </a:extLst>
          </p:cNvPr>
          <p:cNvSpPr/>
          <p:nvPr/>
        </p:nvSpPr>
        <p:spPr>
          <a:xfrm>
            <a:off x="5974403" y="1525732"/>
            <a:ext cx="4815018" cy="2354024"/>
          </a:xfrm>
          <a:prstGeom prst="wedgeRoundRectCallout">
            <a:avLst>
              <a:gd name="adj1" fmla="val -64291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 nhà mình đã an tâm tránh mưa bão rồi. Cảm ơn các bạn rất nhiều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ABD91A7-0337-AB52-28C5-6BC430E94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339" y="3978264"/>
            <a:ext cx="3532727" cy="276711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41CF3DD-5132-0DD3-3847-76D6EAF85224}"/>
              </a:ext>
            </a:extLst>
          </p:cNvPr>
          <p:cNvGrpSpPr/>
          <p:nvPr/>
        </p:nvGrpSpPr>
        <p:grpSpPr>
          <a:xfrm>
            <a:off x="573872" y="1583843"/>
            <a:ext cx="4754992" cy="5274157"/>
            <a:chOff x="573872" y="1583843"/>
            <a:chExt cx="4754992" cy="527415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50E84932-EB2C-5944-96FB-760B07284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95"/>
            <a:stretch/>
          </p:blipFill>
          <p:spPr>
            <a:xfrm>
              <a:off x="983193" y="1583843"/>
              <a:ext cx="4345671" cy="5274157"/>
            </a:xfrm>
            <a:prstGeom prst="rect">
              <a:avLst/>
            </a:prstGeom>
          </p:spPr>
        </p:pic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xmlns="" id="{EBE35473-78D5-73BB-243B-282B4A578557}"/>
                </a:ext>
              </a:extLst>
            </p:cNvPr>
            <p:cNvSpPr/>
            <p:nvPr/>
          </p:nvSpPr>
          <p:spPr>
            <a:xfrm rot="4495537">
              <a:off x="50500" y="3605712"/>
              <a:ext cx="1933935" cy="887192"/>
            </a:xfrm>
            <a:custGeom>
              <a:avLst/>
              <a:gdLst/>
              <a:ahLst/>
              <a:cxnLst/>
              <a:rect l="l" t="t" r="r" b="b"/>
              <a:pathLst>
                <a:path w="2743386" h="1258528">
                  <a:moveTo>
                    <a:pt x="0" y="0"/>
                  </a:moveTo>
                  <a:lnTo>
                    <a:pt x="2743386" y="0"/>
                  </a:lnTo>
                  <a:lnTo>
                    <a:pt x="2743386" y="1258528"/>
                  </a:lnTo>
                  <a:lnTo>
                    <a:pt x="0" y="1258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Freeform 9">
            <a:extLst>
              <a:ext uri="{FF2B5EF4-FFF2-40B4-BE49-F238E27FC236}">
                <a16:creationId xmlns:a16="http://schemas.microsoft.com/office/drawing/2014/main" xmlns="" id="{242FCBF3-CF49-E16D-743C-9ACAE553774A}"/>
              </a:ext>
            </a:extLst>
          </p:cNvPr>
          <p:cNvSpPr/>
          <p:nvPr/>
        </p:nvSpPr>
        <p:spPr>
          <a:xfrm>
            <a:off x="8541845" y="5098369"/>
            <a:ext cx="2445774" cy="1528609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xmlns="" id="{8C4CB6AD-A59E-F6DF-DA3B-5C57991A3F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59E16D-2335-9842-1ABC-AD01E893E7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654" y="-11557"/>
            <a:ext cx="11485859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918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3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591</Words>
  <Application>Microsoft Office PowerPoint</Application>
  <PresentationFormat>Custom</PresentationFormat>
  <Paragraphs>101</Paragraphs>
  <Slides>23</Slides>
  <Notes>8</Notes>
  <HiddenSlides>0</HiddenSlides>
  <MMClips>19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ismail - [2010]</cp:lastModifiedBy>
  <cp:revision>53</cp:revision>
  <dcterms:created xsi:type="dcterms:W3CDTF">2024-07-19T09:20:00Z</dcterms:created>
  <dcterms:modified xsi:type="dcterms:W3CDTF">2025-10-16T03:25:57Z</dcterms:modified>
</cp:coreProperties>
</file>