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31.wav" ContentType="audio/x-wav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72" r:id="rId4"/>
    <p:sldId id="278" r:id="rId5"/>
    <p:sldId id="256" r:id="rId6"/>
    <p:sldId id="264" r:id="rId7"/>
    <p:sldId id="257" r:id="rId8"/>
    <p:sldId id="265" r:id="rId9"/>
    <p:sldId id="258" r:id="rId10"/>
    <p:sldId id="284" r:id="rId11"/>
    <p:sldId id="263" r:id="rId12"/>
    <p:sldId id="285" r:id="rId13"/>
    <p:sldId id="279" r:id="rId14"/>
    <p:sldId id="280" r:id="rId15"/>
    <p:sldId id="281" r:id="rId16"/>
    <p:sldId id="282" r:id="rId17"/>
    <p:sldId id="267" r:id="rId18"/>
    <p:sldId id="286" r:id="rId19"/>
    <p:sldId id="287" r:id="rId20"/>
    <p:sldId id="28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25" autoAdjust="0"/>
    <p:restoredTop sz="94660"/>
  </p:normalViewPr>
  <p:slideViewPr>
    <p:cSldViewPr snapToGrid="0">
      <p:cViewPr>
        <p:scale>
          <a:sx n="50" d="100"/>
          <a:sy n="50" d="100"/>
        </p:scale>
        <p:origin x="-1278" y="-59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A5F66-A725-4C53-B6E4-88CC654AB616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C2950-E5B4-4490-A01F-0822ECA26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339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350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855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830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1252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0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34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495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pPr/>
              <a:t>2025/11/25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494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44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10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627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294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43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165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229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907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5CD1A-B3CD-488C-933E-ED1B7B101299}" type="datetimeFigureOut">
              <a:rPr lang="en-US" smtClean="0"/>
              <a:pPr/>
              <a:t>2025-11-25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4B36-319F-4484-B7C5-C61D3D73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684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3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7 Rectángulo">
            <a:extLst>
              <a:ext uri="{FF2B5EF4-FFF2-40B4-BE49-F238E27FC236}">
                <a16:creationId xmlns:a16="http://schemas.microsoft.com/office/drawing/2014/main" xmlns="" id="{AAF21249-CBC6-8E17-564C-274B6C32889E}"/>
              </a:ext>
            </a:extLst>
          </p:cNvPr>
          <p:cNvSpPr/>
          <p:nvPr/>
        </p:nvSpPr>
        <p:spPr>
          <a:xfrm>
            <a:off x="6339868" y="3126901"/>
            <a:ext cx="388937" cy="3695695"/>
          </a:xfrm>
          <a:custGeom>
            <a:avLst/>
            <a:gdLst>
              <a:gd name="connsiteX0" fmla="*/ 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0 w 389847"/>
              <a:gd name="connsiteY4" fmla="*/ 0 h 3327663"/>
              <a:gd name="connsiteX0" fmla="*/ 6858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47" h="3327663">
                <a:moveTo>
                  <a:pt x="68580" y="0"/>
                </a:moveTo>
                <a:lnTo>
                  <a:pt x="267927" y="15240"/>
                </a:lnTo>
                <a:cubicBezTo>
                  <a:pt x="232367" y="1119381"/>
                  <a:pt x="349207" y="2223522"/>
                  <a:pt x="389847" y="3327663"/>
                </a:cubicBezTo>
                <a:lnTo>
                  <a:pt x="0" y="3327663"/>
                </a:lnTo>
                <a:lnTo>
                  <a:pt x="6858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xmlns="" id="{E6869186-9663-CB7B-2034-EB0EC0F7C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2844" y="3142931"/>
            <a:ext cx="3380261" cy="2521646"/>
          </a:xfrm>
          <a:prstGeom prst="round2DiagRect">
            <a:avLst>
              <a:gd name="adj1" fmla="val 4728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36DC8DD5-325C-8C4F-A29F-6D317E68F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816" y="201435"/>
            <a:ext cx="3588394" cy="2674982"/>
          </a:xfrm>
          <a:prstGeom prst="round2DiagRect">
            <a:avLst>
              <a:gd name="adj1" fmla="val 0"/>
              <a:gd name="adj2" fmla="val 4883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BA1EA31F-F101-8B2F-0C85-5BB068CE2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646" y="151695"/>
            <a:ext cx="3512121" cy="277446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xmlns="" id="{8AD0FFB7-1A3E-4EC2-6D20-FB6D26C7C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5568" y="3126901"/>
            <a:ext cx="3373086" cy="2621306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20 Redondear rectángulo de esquina diagonal">
            <a:extLst>
              <a:ext uri="{FF2B5EF4-FFF2-40B4-BE49-F238E27FC236}">
                <a16:creationId xmlns:a16="http://schemas.microsoft.com/office/drawing/2014/main" xmlns="" id="{E82E939B-4C82-D1F8-EE96-8B84A6628072}"/>
              </a:ext>
            </a:extLst>
          </p:cNvPr>
          <p:cNvSpPr/>
          <p:nvPr/>
        </p:nvSpPr>
        <p:spPr>
          <a:xfrm rot="2231084">
            <a:off x="6854555" y="5844839"/>
            <a:ext cx="952500" cy="93662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1 Elipse">
            <a:extLst>
              <a:ext uri="{FF2B5EF4-FFF2-40B4-BE49-F238E27FC236}">
                <a16:creationId xmlns:a16="http://schemas.microsoft.com/office/drawing/2014/main" xmlns="" id="{5BE87E73-FB66-3D44-EEFB-127EB050013C}"/>
              </a:ext>
            </a:extLst>
          </p:cNvPr>
          <p:cNvSpPr/>
          <p:nvPr/>
        </p:nvSpPr>
        <p:spPr>
          <a:xfrm>
            <a:off x="6025171" y="2395653"/>
            <a:ext cx="1080120" cy="9641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520700" prst="coolSlant"/>
            <a:bevelB w="215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5183" y="5916100"/>
            <a:ext cx="3722018" cy="59698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 </a:t>
            </a:r>
            <a:r>
              <a:rPr lang="en-US" sz="5400" dirty="0" smtClean="0">
                <a:latin typeface="Calibri Light" panose="020F0302020204030204"/>
              </a:rPr>
              <a:t>can swim.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95785" y="2503786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latin typeface="Calibri Light" panose="020F030202020403020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342767" y="2205294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49516" y="5193355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461896" y="5168471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3793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" y="108065"/>
            <a:ext cx="11995265" cy="68081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8032" y="190912"/>
            <a:ext cx="3231715" cy="6967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Let’s chant.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track-5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50309" y="3268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365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726040" y="39889"/>
            <a:ext cx="5217899" cy="7976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Can she draw?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91801" y="3389814"/>
            <a:ext cx="5065745" cy="8256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noProof="0" dirty="0" smtClean="0">
                <a:solidFill>
                  <a:srgbClr val="FFFF00"/>
                </a:solidFill>
                <a:latin typeface="Calibri" panose="020F0502020204030204"/>
              </a:rPr>
              <a:t>Can he swim?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02979" y="869569"/>
            <a:ext cx="9642199" cy="8332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noProof="0" dirty="0" smtClean="0">
                <a:solidFill>
                  <a:srgbClr val="FFFF00"/>
                </a:solidFill>
                <a:latin typeface="Calibri" panose="020F0502020204030204"/>
              </a:rPr>
              <a:t>No, she can’t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No, she can’t.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00296" y="1731111"/>
            <a:ext cx="7107915" cy="7976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Can she ride a bike</a:t>
            </a:r>
            <a:r>
              <a:rPr lang="en-US" sz="6600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71630" y="4218118"/>
            <a:ext cx="9023434" cy="8317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noProof="0" dirty="0" smtClean="0">
                <a:solidFill>
                  <a:srgbClr val="FFFF00"/>
                </a:solidFill>
                <a:latin typeface="Calibri" panose="020F0502020204030204"/>
              </a:rPr>
              <a:t>No, he can’t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No, he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can’t.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86197" y="5049905"/>
            <a:ext cx="8022316" cy="9589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Can he play the piano</a:t>
            </a:r>
            <a:r>
              <a:rPr lang="en-US" sz="6600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71630" y="2540234"/>
            <a:ext cx="8965245" cy="8404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Yes</a:t>
            </a:r>
            <a:r>
              <a:rPr lang="en-US" sz="6600" noProof="0" dirty="0" smtClean="0">
                <a:solidFill>
                  <a:srgbClr val="FFFF00"/>
                </a:solidFill>
                <a:latin typeface="Calibri" panose="020F0502020204030204"/>
              </a:rPr>
              <a:t>, she can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Yes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she can.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94274" y="6008836"/>
            <a:ext cx="8413991" cy="8001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Yes</a:t>
            </a:r>
            <a:r>
              <a:rPr lang="en-US" sz="6600" noProof="0" dirty="0" smtClean="0">
                <a:solidFill>
                  <a:srgbClr val="FFFF00"/>
                </a:solidFill>
                <a:latin typeface="Calibri" panose="020F0502020204030204"/>
              </a:rPr>
              <a:t>, he can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6600" dirty="0" smtClean="0">
                <a:solidFill>
                  <a:srgbClr val="FFFF00"/>
                </a:solidFill>
                <a:latin typeface="Calibri" panose="020F0502020204030204"/>
              </a:rPr>
              <a:t>Yes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he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can.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track-5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151382" y="1938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3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8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0" y="256226"/>
            <a:ext cx="12192000" cy="660177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5400" dirty="0" smtClean="0">
                <a:solidFill>
                  <a:srgbClr val="7030A0"/>
                </a:solidFill>
                <a:latin typeface="Calibri" panose="020F0502020204030204"/>
              </a:rPr>
              <a:t>Can she </a:t>
            </a:r>
            <a:r>
              <a:rPr lang="en-US" sz="5400" dirty="0">
                <a:solidFill>
                  <a:srgbClr val="7030A0"/>
                </a:solidFill>
              </a:rPr>
              <a:t>draw? </a:t>
            </a:r>
            <a:r>
              <a:rPr lang="en-US" sz="5400" dirty="0" smtClean="0">
                <a:solidFill>
                  <a:srgbClr val="7030A0"/>
                </a:solidFill>
              </a:rPr>
              <a:t>No</a:t>
            </a:r>
            <a:r>
              <a:rPr lang="en-US" sz="5400" dirty="0">
                <a:solidFill>
                  <a:srgbClr val="7030A0"/>
                </a:solidFill>
              </a:rPr>
              <a:t>, she can’t. No, she can’t</a:t>
            </a:r>
            <a:r>
              <a:rPr lang="en-US" sz="5400" dirty="0" smtClean="0">
                <a:solidFill>
                  <a:srgbClr val="7030A0"/>
                </a:solidFill>
              </a:rPr>
              <a:t>.</a:t>
            </a:r>
          </a:p>
          <a:p>
            <a:pPr marL="0" lvl="0" indent="0">
              <a:buNone/>
              <a:defRPr/>
            </a:pPr>
            <a:r>
              <a:rPr lang="en-US" sz="5400" dirty="0">
                <a:solidFill>
                  <a:srgbClr val="7030A0"/>
                </a:solidFill>
              </a:rPr>
              <a:t>Can she ride a </a:t>
            </a:r>
            <a:r>
              <a:rPr lang="en-US" sz="5400" dirty="0" smtClean="0">
                <a:solidFill>
                  <a:srgbClr val="7030A0"/>
                </a:solidFill>
              </a:rPr>
              <a:t>bike?</a:t>
            </a:r>
          </a:p>
          <a:p>
            <a:pPr marL="0" lvl="0" indent="0">
              <a:buNone/>
              <a:defRPr/>
            </a:pPr>
            <a:r>
              <a:rPr lang="en-US" sz="5400" dirty="0" smtClean="0">
                <a:solidFill>
                  <a:srgbClr val="7030A0"/>
                </a:solidFill>
              </a:rPr>
              <a:t>Yes</a:t>
            </a:r>
            <a:r>
              <a:rPr lang="en-US" sz="5400" dirty="0">
                <a:solidFill>
                  <a:srgbClr val="7030A0"/>
                </a:solidFill>
              </a:rPr>
              <a:t>, she can. Yes, she can</a:t>
            </a:r>
            <a:r>
              <a:rPr lang="en-US" sz="5400" dirty="0" smtClean="0">
                <a:solidFill>
                  <a:srgbClr val="7030A0"/>
                </a:solidFill>
              </a:rPr>
              <a:t>.</a:t>
            </a:r>
          </a:p>
          <a:p>
            <a:pPr marL="0" lvl="0" indent="0">
              <a:buNone/>
              <a:defRPr/>
            </a:pPr>
            <a:r>
              <a:rPr lang="en-US" sz="5400" dirty="0" smtClean="0">
                <a:solidFill>
                  <a:srgbClr val="7030A0"/>
                </a:solidFill>
              </a:rPr>
              <a:t>Can </a:t>
            </a:r>
            <a:r>
              <a:rPr lang="en-US" sz="5400" dirty="0">
                <a:solidFill>
                  <a:srgbClr val="7030A0"/>
                </a:solidFill>
              </a:rPr>
              <a:t>he swim? </a:t>
            </a:r>
            <a:endParaRPr lang="en-US" sz="5400" dirty="0" smtClean="0">
              <a:solidFill>
                <a:srgbClr val="7030A0"/>
              </a:solidFill>
            </a:endParaRPr>
          </a:p>
          <a:p>
            <a:pPr marL="0" lvl="0" indent="0">
              <a:buNone/>
              <a:defRPr/>
            </a:pPr>
            <a:r>
              <a:rPr lang="en-US" sz="5400" dirty="0" smtClean="0">
                <a:solidFill>
                  <a:srgbClr val="7030A0"/>
                </a:solidFill>
              </a:rPr>
              <a:t>No</a:t>
            </a:r>
            <a:r>
              <a:rPr lang="en-US" sz="5400" dirty="0">
                <a:solidFill>
                  <a:srgbClr val="7030A0"/>
                </a:solidFill>
              </a:rPr>
              <a:t>, he can’t. </a:t>
            </a:r>
            <a:r>
              <a:rPr lang="en-US" sz="5400" dirty="0" smtClean="0">
                <a:solidFill>
                  <a:srgbClr val="7030A0"/>
                </a:solidFill>
              </a:rPr>
              <a:t>No</a:t>
            </a:r>
            <a:r>
              <a:rPr lang="en-US" sz="5400" dirty="0">
                <a:solidFill>
                  <a:srgbClr val="7030A0"/>
                </a:solidFill>
              </a:rPr>
              <a:t>, he can’t. </a:t>
            </a:r>
            <a:endParaRPr lang="en-US" sz="5400" dirty="0" smtClean="0">
              <a:solidFill>
                <a:srgbClr val="7030A0"/>
              </a:solidFill>
            </a:endParaRPr>
          </a:p>
          <a:p>
            <a:pPr marL="0" lvl="0" indent="0">
              <a:buNone/>
              <a:defRPr/>
            </a:pPr>
            <a:r>
              <a:rPr lang="en-US" sz="5400" dirty="0" smtClean="0">
                <a:solidFill>
                  <a:srgbClr val="7030A0"/>
                </a:solidFill>
              </a:rPr>
              <a:t>Can </a:t>
            </a:r>
            <a:r>
              <a:rPr lang="en-US" sz="5400" dirty="0">
                <a:solidFill>
                  <a:srgbClr val="7030A0"/>
                </a:solidFill>
              </a:rPr>
              <a:t>he play the </a:t>
            </a:r>
            <a:r>
              <a:rPr lang="en-US" sz="5400" dirty="0" smtClean="0">
                <a:solidFill>
                  <a:srgbClr val="7030A0"/>
                </a:solidFill>
              </a:rPr>
              <a:t>piano?</a:t>
            </a:r>
          </a:p>
          <a:p>
            <a:pPr marL="0" lvl="0" indent="0">
              <a:buNone/>
              <a:defRPr/>
            </a:pPr>
            <a:r>
              <a:rPr lang="en-US" sz="5400" dirty="0">
                <a:solidFill>
                  <a:srgbClr val="7030A0"/>
                </a:solidFill>
              </a:rPr>
              <a:t>Y</a:t>
            </a:r>
            <a:r>
              <a:rPr lang="en-US" sz="5400" dirty="0" smtClean="0">
                <a:solidFill>
                  <a:srgbClr val="7030A0"/>
                </a:solidFill>
              </a:rPr>
              <a:t>es</a:t>
            </a:r>
            <a:r>
              <a:rPr lang="en-US" sz="5400" dirty="0">
                <a:solidFill>
                  <a:srgbClr val="7030A0"/>
                </a:solidFill>
              </a:rPr>
              <a:t>, he can. Yes, he can.</a:t>
            </a:r>
          </a:p>
          <a:p>
            <a:pPr marL="0" lvl="0" indent="0">
              <a:buNone/>
              <a:defRPr/>
            </a:pPr>
            <a:endParaRPr lang="en-US" sz="6600" dirty="0">
              <a:solidFill>
                <a:srgbClr val="FFFF00"/>
              </a:solidFill>
            </a:endParaRPr>
          </a:p>
          <a:p>
            <a:pPr marL="0" lvl="0" indent="0">
              <a:buNone/>
              <a:defRPr/>
            </a:pPr>
            <a:endParaRPr lang="en-US" sz="6600" dirty="0" smtClean="0">
              <a:solidFill>
                <a:srgbClr val="FFFF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44" y="1035697"/>
            <a:ext cx="4599993" cy="5187821"/>
          </a:xfrm>
          <a:prstGeom prst="rect">
            <a:avLst/>
          </a:prstGeom>
        </p:spPr>
      </p:pic>
      <p:pic>
        <p:nvPicPr>
          <p:cNvPr id="10" name="track-5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18056" y="12157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5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8390553" y="5027929"/>
            <a:ext cx="3707423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r</a:t>
            </a:r>
            <a:r>
              <a:rPr lang="en-US" sz="4800" dirty="0" smtClean="0">
                <a:solidFill>
                  <a:srgbClr val="C00000"/>
                </a:solidFill>
              </a:rPr>
              <a:t>ide a horse.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68447" y="5069279"/>
            <a:ext cx="3293443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draw.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2223" y="5018614"/>
            <a:ext cx="3663537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 ride a bike.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4" y="5723677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103" y="5493866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216" y="5784435"/>
            <a:ext cx="854801" cy="1097521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7323992" y="4817620"/>
            <a:ext cx="1557288" cy="151049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43864" y="153870"/>
            <a:ext cx="764824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can_____________.</a:t>
            </a:r>
            <a:endParaRPr lang="en-US" sz="5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7743" y="1214708"/>
            <a:ext cx="5889246" cy="37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91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3.33333E-6 L 0.41211 -0.4111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8233552" y="4883797"/>
            <a:ext cx="3418841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Yes, I can.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22927" y="4908347"/>
            <a:ext cx="379504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 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smtClean="0">
                <a:solidFill>
                  <a:srgbClr val="C00000"/>
                </a:solidFill>
              </a:rPr>
              <a:t>Yes, she can.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8" y="4928826"/>
            <a:ext cx="3303535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No, I can’t.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24" y="5385712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78" y="5554045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971" y="5509016"/>
            <a:ext cx="788291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08315" y="61247"/>
            <a:ext cx="7277954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play the piano?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3860848" y="4514573"/>
            <a:ext cx="1557288" cy="1510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4743" y="401216"/>
            <a:ext cx="7874722" cy="44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205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2.96296E-6 L 0.63633 -0.431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850" y="954686"/>
            <a:ext cx="6106619" cy="372049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233552" y="4883797"/>
            <a:ext cx="3418841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dance.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22927" y="4908347"/>
            <a:ext cx="379504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 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5400" dirty="0" smtClean="0">
                <a:solidFill>
                  <a:srgbClr val="C00000"/>
                </a:solidFill>
              </a:rPr>
              <a:t>draw.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0424" y="4928826"/>
            <a:ext cx="343185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skate.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24" y="5385712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278" y="5554045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971" y="5509016"/>
            <a:ext cx="788291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02842" y="61247"/>
            <a:ext cx="6288902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_________.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3860848" y="451457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2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2.96296E-6 L 0.63633 -0.431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TRÁNH ĐUỐI NƯỚC CHO TRẺ LỚP MG 5-6 TUỔ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1942" y="401216"/>
            <a:ext cx="7212563" cy="45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390553" y="5027929"/>
            <a:ext cx="3707423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No, she can’t.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07297" y="5069279"/>
            <a:ext cx="355459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Yes, she can.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2224" y="5018614"/>
            <a:ext cx="334341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 No, I can’t.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4" y="5723677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328" y="5572868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216" y="5784435"/>
            <a:ext cx="854801" cy="1097521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7323992" y="4817620"/>
            <a:ext cx="1557288" cy="151049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41780" y="66485"/>
            <a:ext cx="616753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swim?</a:t>
            </a:r>
            <a:endParaRPr lang="en-US" sz="5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70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3.33333E-6 L 0.41211 -0.4111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8378171" y="1401007"/>
            <a:ext cx="3349690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Yes, I can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53535" y="1008810"/>
            <a:ext cx="3349690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No, I can’t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3892538" y="113928"/>
            <a:ext cx="3945177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you swim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5" name="Picture 2" descr="PHÒNG TRÁNH ĐUỐI NƯỚC CHO TRẺ LỚP MG 5-6 TU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39" y="1020588"/>
            <a:ext cx="7907696" cy="554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39" y="1082723"/>
            <a:ext cx="7907696" cy="5484162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7949799" y="113929"/>
            <a:ext cx="3945177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you draw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658160" y="6058264"/>
            <a:ext cx="4328567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Yes/No question</a:t>
            </a:r>
            <a:r>
              <a:rPr lang="en-US" sz="4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903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856377" y="171996"/>
            <a:ext cx="3470986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Yes, he can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073021" y="163451"/>
            <a:ext cx="5840962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he play the guitar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982" y="1427584"/>
            <a:ext cx="6468449" cy="5435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4" y="485192"/>
            <a:ext cx="7081934" cy="6476510"/>
          </a:xfrm>
          <a:prstGeom prst="rect">
            <a:avLst/>
          </a:prstGeo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1131335" y="760435"/>
            <a:ext cx="5103844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he roller skate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56377" y="845041"/>
            <a:ext cx="3769566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No, he can’t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8285540" y="935541"/>
            <a:ext cx="3704297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Yes, she can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285539" y="163451"/>
            <a:ext cx="3713547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Yes, she can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082352" y="113928"/>
            <a:ext cx="6111550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she play the piano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082353" y="909763"/>
            <a:ext cx="3517640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she sing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746" y="1307302"/>
            <a:ext cx="10347649" cy="5466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0237" y="1175657"/>
            <a:ext cx="6503356" cy="5671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77" y="1121421"/>
            <a:ext cx="8969052" cy="5411754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219977" y="293745"/>
            <a:ext cx="5080519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Can she ride a bike</a:t>
            </a:r>
            <a:r>
              <a:rPr lang="vi-VN" sz="4800" dirty="0" smtClean="0">
                <a:solidFill>
                  <a:srgbClr val="002060"/>
                </a:solidFill>
              </a:rPr>
              <a:t>?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43396" y="312779"/>
            <a:ext cx="4301412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FF0000"/>
                </a:solidFill>
                <a:latin typeface="Calibri Light" panose="020F0302020204030204"/>
              </a:rPr>
              <a:t>No, she can’t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0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5" grpId="0" animBg="1"/>
      <p:bldP spid="7" grpId="0" animBg="1"/>
      <p:bldP spid="7" grpId="1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">
            <a:extLst>
              <a:ext uri="{FF2B5EF4-FFF2-40B4-BE49-F238E27FC236}">
                <a16:creationId xmlns:a16="http://schemas.microsoft.com/office/drawing/2014/main" xmlns="" id="{5F045FBE-8B0D-FB54-BCAC-5CD293D01D5C}"/>
              </a:ext>
            </a:extLst>
          </p:cNvPr>
          <p:cNvSpPr/>
          <p:nvPr/>
        </p:nvSpPr>
        <p:spPr>
          <a:xfrm>
            <a:off x="5905981" y="3162305"/>
            <a:ext cx="388937" cy="3616564"/>
          </a:xfrm>
          <a:custGeom>
            <a:avLst/>
            <a:gdLst>
              <a:gd name="connsiteX0" fmla="*/ 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0 w 389847"/>
              <a:gd name="connsiteY4" fmla="*/ 0 h 3327663"/>
              <a:gd name="connsiteX0" fmla="*/ 6858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47" h="3327663">
                <a:moveTo>
                  <a:pt x="68580" y="0"/>
                </a:moveTo>
                <a:lnTo>
                  <a:pt x="267927" y="15240"/>
                </a:lnTo>
                <a:cubicBezTo>
                  <a:pt x="232367" y="1119381"/>
                  <a:pt x="349207" y="2223522"/>
                  <a:pt x="389847" y="3327663"/>
                </a:cubicBezTo>
                <a:lnTo>
                  <a:pt x="0" y="3327663"/>
                </a:lnTo>
                <a:lnTo>
                  <a:pt x="6858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20 Redondear rectángulo de esquina diagonal">
            <a:extLst>
              <a:ext uri="{FF2B5EF4-FFF2-40B4-BE49-F238E27FC236}">
                <a16:creationId xmlns:a16="http://schemas.microsoft.com/office/drawing/2014/main" xmlns="" id="{857C16F3-A299-50F6-D5D6-7F1E0130B596}"/>
              </a:ext>
            </a:extLst>
          </p:cNvPr>
          <p:cNvSpPr/>
          <p:nvPr/>
        </p:nvSpPr>
        <p:spPr>
          <a:xfrm rot="2231084">
            <a:off x="6481134" y="5676980"/>
            <a:ext cx="952500" cy="93662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xmlns="" id="{03C2938F-40F1-34BE-53E8-F79C28945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4699" y="3043533"/>
            <a:ext cx="3190775" cy="2534003"/>
          </a:xfrm>
          <a:prstGeom prst="round2DiagRect">
            <a:avLst>
              <a:gd name="adj1" fmla="val 4728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193B8C4C-B337-0BB8-6995-A4CF7F43F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4917" y="240735"/>
            <a:ext cx="3390603" cy="251804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586C9152-4EA1-2D78-FED3-0466E8115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5635" y="179189"/>
            <a:ext cx="3399839" cy="2579587"/>
          </a:xfrm>
          <a:prstGeom prst="round2DiagRect">
            <a:avLst>
              <a:gd name="adj1" fmla="val 291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xmlns="" id="{0529D2E1-4095-60B8-9AD7-EE8ED253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048" y="3129987"/>
            <a:ext cx="3325473" cy="2395827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1 Elipse">
            <a:extLst>
              <a:ext uri="{FF2B5EF4-FFF2-40B4-BE49-F238E27FC236}">
                <a16:creationId xmlns:a16="http://schemas.microsoft.com/office/drawing/2014/main" xmlns="" id="{7E12D544-8F78-45D4-4B65-26C8FFD2728B}"/>
              </a:ext>
            </a:extLst>
          </p:cNvPr>
          <p:cNvSpPr/>
          <p:nvPr/>
        </p:nvSpPr>
        <p:spPr>
          <a:xfrm>
            <a:off x="5634789" y="2550696"/>
            <a:ext cx="1080120" cy="9641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520700" prst="coolSlant"/>
            <a:bevelB w="215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0245" y="5981064"/>
            <a:ext cx="5367288" cy="59698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 </a:t>
            </a:r>
            <a:r>
              <a:rPr lang="en-US" sz="5400" dirty="0" smtClean="0">
                <a:latin typeface="Calibri Light" panose="020F0302020204030204"/>
              </a:rPr>
              <a:t>can ride a horse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74968" y="2161792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latin typeface="Calibri Light" panose="020F030202020403020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737267" y="2290334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72983" y="5099323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32336" y="5099323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958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522098" y="163451"/>
            <a:ext cx="4357396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smtClean="0">
                <a:solidFill>
                  <a:srgbClr val="FF0000"/>
                </a:solidFill>
                <a:latin typeface="Calibri Light" panose="020F0302020204030204"/>
              </a:rPr>
              <a:t>I can fly a kite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56377" y="163451"/>
            <a:ext cx="3741574" cy="5969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smtClean="0">
                <a:solidFill>
                  <a:srgbClr val="FF0000"/>
                </a:solidFill>
                <a:latin typeface="Calibri Light" panose="020F0302020204030204"/>
              </a:rPr>
              <a:t>I can swim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082352" y="113928"/>
            <a:ext cx="4870579" cy="6960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2060"/>
                </a:solidFill>
              </a:rPr>
              <a:t>What can you do? 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70" y="923731"/>
            <a:ext cx="9890447" cy="5934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52" y="973255"/>
            <a:ext cx="10422293" cy="52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75" y="2241243"/>
            <a:ext cx="10258425" cy="1216882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</a:rPr>
              <a:t>Thanks for your attention!</a:t>
            </a:r>
            <a:endParaRPr lang="vi-VN" sz="7200" b="1" dirty="0" smtClean="0">
              <a:solidFill>
                <a:srgbClr val="0070C0"/>
              </a:solidFill>
            </a:endParaRPr>
          </a:p>
        </p:txBody>
      </p:sp>
      <p:sp>
        <p:nvSpPr>
          <p:cNvPr id="8" name="Heart 7"/>
          <p:cNvSpPr/>
          <p:nvPr/>
        </p:nvSpPr>
        <p:spPr>
          <a:xfrm>
            <a:off x="3829049" y="3762650"/>
            <a:ext cx="914400" cy="885825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867525" y="3734075"/>
            <a:ext cx="914400" cy="914400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5348287" y="3734075"/>
            <a:ext cx="914400" cy="914400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429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7 Rectángulo">
            <a:extLst>
              <a:ext uri="{FF2B5EF4-FFF2-40B4-BE49-F238E27FC236}">
                <a16:creationId xmlns:a16="http://schemas.microsoft.com/office/drawing/2014/main" xmlns="" id="{AAF21249-CBC6-8E17-564C-274B6C32889E}"/>
              </a:ext>
            </a:extLst>
          </p:cNvPr>
          <p:cNvSpPr/>
          <p:nvPr/>
        </p:nvSpPr>
        <p:spPr>
          <a:xfrm>
            <a:off x="5905981" y="3162304"/>
            <a:ext cx="388937" cy="3695695"/>
          </a:xfrm>
          <a:custGeom>
            <a:avLst/>
            <a:gdLst>
              <a:gd name="connsiteX0" fmla="*/ 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0 w 389847"/>
              <a:gd name="connsiteY4" fmla="*/ 0 h 3327663"/>
              <a:gd name="connsiteX0" fmla="*/ 6858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47" h="3327663">
                <a:moveTo>
                  <a:pt x="68580" y="0"/>
                </a:moveTo>
                <a:lnTo>
                  <a:pt x="267927" y="15240"/>
                </a:lnTo>
                <a:cubicBezTo>
                  <a:pt x="232367" y="1119381"/>
                  <a:pt x="349207" y="2223522"/>
                  <a:pt x="389847" y="3327663"/>
                </a:cubicBezTo>
                <a:lnTo>
                  <a:pt x="0" y="3327663"/>
                </a:lnTo>
                <a:lnTo>
                  <a:pt x="6858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xmlns="" id="{E6869186-9663-CB7B-2034-EB0EC0F7C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1002" y="3053348"/>
            <a:ext cx="3608354" cy="2717206"/>
          </a:xfrm>
          <a:prstGeom prst="round2DiagRect">
            <a:avLst>
              <a:gd name="adj1" fmla="val 4728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36DC8DD5-325C-8C4F-A29F-6D317E68F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7627" y="91831"/>
            <a:ext cx="3626123" cy="2764667"/>
          </a:xfrm>
          <a:prstGeom prst="round2DiagRect">
            <a:avLst>
              <a:gd name="adj1" fmla="val 0"/>
              <a:gd name="adj2" fmla="val 4883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BA1EA31F-F101-8B2F-0C85-5BB068CE2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6801" y="120554"/>
            <a:ext cx="3955544" cy="2707223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xmlns="" id="{8AD0FFB7-1A3E-4EC2-6D20-FB6D26C7C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6801" y="3053348"/>
            <a:ext cx="3955544" cy="2717206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20 Redondear rectángulo de esquina diagonal">
            <a:extLst>
              <a:ext uri="{FF2B5EF4-FFF2-40B4-BE49-F238E27FC236}">
                <a16:creationId xmlns:a16="http://schemas.microsoft.com/office/drawing/2014/main" xmlns="" id="{E82E939B-4C82-D1F8-EE96-8B84A6628072}"/>
              </a:ext>
            </a:extLst>
          </p:cNvPr>
          <p:cNvSpPr/>
          <p:nvPr/>
        </p:nvSpPr>
        <p:spPr>
          <a:xfrm rot="2231084">
            <a:off x="6392311" y="5811243"/>
            <a:ext cx="952500" cy="93662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1 Elipse">
            <a:extLst>
              <a:ext uri="{FF2B5EF4-FFF2-40B4-BE49-F238E27FC236}">
                <a16:creationId xmlns:a16="http://schemas.microsoft.com/office/drawing/2014/main" xmlns="" id="{5BE87E73-FB66-3D44-EEFB-127EB050013C}"/>
              </a:ext>
            </a:extLst>
          </p:cNvPr>
          <p:cNvSpPr/>
          <p:nvPr/>
        </p:nvSpPr>
        <p:spPr>
          <a:xfrm>
            <a:off x="5634789" y="2550696"/>
            <a:ext cx="1080120" cy="9641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520700" prst="coolSlant"/>
            <a:bevelB w="215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0247" y="5981064"/>
            <a:ext cx="3690445" cy="59698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 </a:t>
            </a:r>
            <a:r>
              <a:rPr lang="en-US" sz="5400" dirty="0" smtClean="0">
                <a:latin typeface="Calibri Light" panose="020F0302020204030204"/>
              </a:rPr>
              <a:t>can draw</a:t>
            </a:r>
            <a:r>
              <a:rPr lang="vi-VN" sz="5400" dirty="0" smtClean="0">
                <a:latin typeface="Calibri Light" panose="020F0302020204030204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74968" y="2161792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latin typeface="Calibri Light" panose="020F030202020403020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105375" y="2252204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31779" y="5173570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087391" y="5173570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8817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">
            <a:extLst>
              <a:ext uri="{FF2B5EF4-FFF2-40B4-BE49-F238E27FC236}">
                <a16:creationId xmlns:a16="http://schemas.microsoft.com/office/drawing/2014/main" xmlns="" id="{5F045FBE-8B0D-FB54-BCAC-5CD293D01D5C}"/>
              </a:ext>
            </a:extLst>
          </p:cNvPr>
          <p:cNvSpPr/>
          <p:nvPr/>
        </p:nvSpPr>
        <p:spPr>
          <a:xfrm>
            <a:off x="6000629" y="3189669"/>
            <a:ext cx="388937" cy="3616564"/>
          </a:xfrm>
          <a:custGeom>
            <a:avLst/>
            <a:gdLst>
              <a:gd name="connsiteX0" fmla="*/ 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0 w 389847"/>
              <a:gd name="connsiteY4" fmla="*/ 0 h 3327663"/>
              <a:gd name="connsiteX0" fmla="*/ 68580 w 389847"/>
              <a:gd name="connsiteY0" fmla="*/ 0 h 3327663"/>
              <a:gd name="connsiteX1" fmla="*/ 389847 w 389847"/>
              <a:gd name="connsiteY1" fmla="*/ 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  <a:gd name="connsiteX0" fmla="*/ 68580 w 389847"/>
              <a:gd name="connsiteY0" fmla="*/ 0 h 3327663"/>
              <a:gd name="connsiteX1" fmla="*/ 267927 w 389847"/>
              <a:gd name="connsiteY1" fmla="*/ 15240 h 3327663"/>
              <a:gd name="connsiteX2" fmla="*/ 389847 w 389847"/>
              <a:gd name="connsiteY2" fmla="*/ 3327663 h 3327663"/>
              <a:gd name="connsiteX3" fmla="*/ 0 w 389847"/>
              <a:gd name="connsiteY3" fmla="*/ 3327663 h 3327663"/>
              <a:gd name="connsiteX4" fmla="*/ 68580 w 389847"/>
              <a:gd name="connsiteY4" fmla="*/ 0 h 332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47" h="3327663">
                <a:moveTo>
                  <a:pt x="68580" y="0"/>
                </a:moveTo>
                <a:lnTo>
                  <a:pt x="267927" y="15240"/>
                </a:lnTo>
                <a:cubicBezTo>
                  <a:pt x="232367" y="1119381"/>
                  <a:pt x="349207" y="2223522"/>
                  <a:pt x="389847" y="3327663"/>
                </a:cubicBezTo>
                <a:lnTo>
                  <a:pt x="0" y="3327663"/>
                </a:lnTo>
                <a:lnTo>
                  <a:pt x="6858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20 Redondear rectángulo de esquina diagonal">
            <a:extLst>
              <a:ext uri="{FF2B5EF4-FFF2-40B4-BE49-F238E27FC236}">
                <a16:creationId xmlns:a16="http://schemas.microsoft.com/office/drawing/2014/main" xmlns="" id="{857C16F3-A299-50F6-D5D6-7F1E0130B596}"/>
              </a:ext>
            </a:extLst>
          </p:cNvPr>
          <p:cNvSpPr/>
          <p:nvPr/>
        </p:nvSpPr>
        <p:spPr>
          <a:xfrm rot="2231084">
            <a:off x="6481134" y="5676980"/>
            <a:ext cx="952500" cy="93662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xmlns="" id="{03C2938F-40F1-34BE-53E8-F79C28945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662" y="3043533"/>
            <a:ext cx="3754315" cy="2534003"/>
          </a:xfrm>
          <a:prstGeom prst="round2DiagRect">
            <a:avLst>
              <a:gd name="adj1" fmla="val 4728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193B8C4C-B337-0BB8-6995-A4CF7F43F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048" y="240735"/>
            <a:ext cx="3548883" cy="251804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xmlns="" id="{586C9152-4EA1-2D78-FED3-0466E8115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662" y="179189"/>
            <a:ext cx="3868615" cy="2579587"/>
          </a:xfrm>
          <a:prstGeom prst="round2DiagRect">
            <a:avLst>
              <a:gd name="adj1" fmla="val 291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xmlns="" id="{0529D2E1-4095-60B8-9AD7-EE8ED253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648" y="3043533"/>
            <a:ext cx="3457284" cy="2395827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1 Elipse">
            <a:extLst>
              <a:ext uri="{FF2B5EF4-FFF2-40B4-BE49-F238E27FC236}">
                <a16:creationId xmlns:a16="http://schemas.microsoft.com/office/drawing/2014/main" xmlns="" id="{7E12D544-8F78-45D4-4B65-26C8FFD2728B}"/>
              </a:ext>
            </a:extLst>
          </p:cNvPr>
          <p:cNvSpPr/>
          <p:nvPr/>
        </p:nvSpPr>
        <p:spPr>
          <a:xfrm>
            <a:off x="5634789" y="2550696"/>
            <a:ext cx="1080120" cy="9641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520700" prst="coolSlant"/>
            <a:bevelB w="215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0245" y="5981064"/>
            <a:ext cx="5815736" cy="59698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 </a:t>
            </a:r>
            <a:r>
              <a:rPr lang="en-US" sz="5400" dirty="0" smtClean="0">
                <a:latin typeface="Calibri Light" panose="020F0302020204030204"/>
              </a:rPr>
              <a:t>can play the piano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74968" y="2161792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latin typeface="Calibri Light" panose="020F030202020403020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737267" y="2290334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72983" y="5099323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32336" y="5099323"/>
            <a:ext cx="848031" cy="59698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 smtClean="0">
                <a:latin typeface="Calibri Light" panose="020F030202020403020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548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9675" y="652829"/>
            <a:ext cx="10296525" cy="76212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Dong </a:t>
            </a:r>
            <a:r>
              <a:rPr lang="en-US" sz="6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vi-VN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Primary school</a:t>
            </a:r>
            <a:endParaRPr lang="en-US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25" y="1924903"/>
            <a:ext cx="11449050" cy="2980472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vi-VN" sz="8000" b="1" dirty="0" smtClean="0">
                <a:solidFill>
                  <a:srgbClr val="FF0000"/>
                </a:solidFill>
              </a:rPr>
              <a:t>Unit </a:t>
            </a:r>
            <a:r>
              <a:rPr lang="en-US" sz="8000" b="1" dirty="0" smtClean="0">
                <a:solidFill>
                  <a:srgbClr val="FF0000"/>
                </a:solidFill>
              </a:rPr>
              <a:t>5 Things we can do </a:t>
            </a:r>
            <a:endParaRPr lang="vi-VN" sz="8000" b="1" dirty="0" smtClean="0">
              <a:solidFill>
                <a:srgbClr val="FF0000"/>
              </a:solidFill>
            </a:endParaRPr>
          </a:p>
          <a:p>
            <a:r>
              <a:rPr lang="en-US" sz="8000" b="1" dirty="0" smtClean="0">
                <a:solidFill>
                  <a:srgbClr val="FF0000"/>
                </a:solidFill>
              </a:rPr>
              <a:t>(Lesson 3: 1,2,3)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11214" y="5538787"/>
            <a:ext cx="7204565" cy="723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 smtClean="0"/>
              <a:t>Teacher: </a:t>
            </a:r>
            <a:r>
              <a:rPr lang="en-US" dirty="0" smtClean="0"/>
              <a:t>Vu Thu </a:t>
            </a:r>
            <a:r>
              <a:rPr lang="en-US" dirty="0" err="1" smtClean="0"/>
              <a:t>Thuy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68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51" y="156695"/>
            <a:ext cx="3368431" cy="549275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Keep silent/Repeat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1955" y="-275567"/>
            <a:ext cx="6858000" cy="612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18" y="156695"/>
            <a:ext cx="6096000" cy="60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954" y="181708"/>
            <a:ext cx="6096000" cy="60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466" y="730983"/>
            <a:ext cx="9460522" cy="569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593" y="156695"/>
            <a:ext cx="5886450" cy="6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8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283" y="163756"/>
            <a:ext cx="6415454" cy="984739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1.Listen and repeat.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971" y="1092714"/>
            <a:ext cx="11976159" cy="1178169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rgbClr val="FF0000"/>
                </a:solidFill>
              </a:rPr>
              <a:t> y</a:t>
            </a:r>
            <a:r>
              <a:rPr lang="en-US" sz="7200" dirty="0">
                <a:solidFill>
                  <a:schemeClr val="bg1"/>
                </a:solidFill>
              </a:rPr>
              <a:t>  </a:t>
            </a:r>
            <a:r>
              <a:rPr lang="en-US" sz="7200" dirty="0" smtClean="0">
                <a:solidFill>
                  <a:schemeClr val="bg1"/>
                </a:solidFill>
              </a:rPr>
              <a:t>         </a:t>
            </a:r>
            <a:r>
              <a:rPr lang="en-US" sz="7200" dirty="0" smtClean="0">
                <a:solidFill>
                  <a:srgbClr val="FF0000"/>
                </a:solidFill>
              </a:rPr>
              <a:t>Y</a:t>
            </a:r>
            <a:r>
              <a:rPr lang="en-US" sz="7200" dirty="0" smtClean="0"/>
              <a:t>es</a:t>
            </a:r>
            <a:r>
              <a:rPr lang="en-US" sz="7200" dirty="0">
                <a:solidFill>
                  <a:schemeClr val="bg1"/>
                </a:solidFill>
              </a:rPr>
              <a:t> </a:t>
            </a:r>
            <a:r>
              <a:rPr lang="en-US" sz="7200" dirty="0" smtClean="0">
                <a:solidFill>
                  <a:schemeClr val="bg1"/>
                </a:solidFill>
              </a:rPr>
              <a:t>     </a:t>
            </a:r>
            <a:r>
              <a:rPr lang="en-US" sz="7200" dirty="0" smtClean="0"/>
              <a:t>Can you draw? </a:t>
            </a:r>
            <a:r>
              <a:rPr lang="en-US" sz="7200" dirty="0">
                <a:solidFill>
                  <a:schemeClr val="bg1"/>
                </a:solidFill>
              </a:rPr>
              <a:t>  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971" y="3781425"/>
            <a:ext cx="11976158" cy="10668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b="1" dirty="0" smtClean="0">
                <a:solidFill>
                  <a:srgbClr val="FF0000"/>
                </a:solidFill>
              </a:rPr>
              <a:t> n </a:t>
            </a:r>
            <a:r>
              <a:rPr lang="en-US" sz="7200" dirty="0" smtClean="0"/>
              <a:t>          </a:t>
            </a:r>
            <a:r>
              <a:rPr lang="en-US" sz="7200" dirty="0" smtClean="0">
                <a:solidFill>
                  <a:srgbClr val="FF0000"/>
                </a:solidFill>
              </a:rPr>
              <a:t>N</a:t>
            </a:r>
            <a:r>
              <a:rPr lang="en-US" sz="7200" dirty="0" smtClean="0"/>
              <a:t>o</a:t>
            </a:r>
            <a:r>
              <a:rPr lang="en-US" sz="7200" dirty="0" smtClean="0">
                <a:solidFill>
                  <a:schemeClr val="bg1"/>
                </a:solidFill>
              </a:rPr>
              <a:t>      </a:t>
            </a:r>
            <a:r>
              <a:rPr lang="en-US" sz="7200" dirty="0" smtClean="0"/>
              <a:t>Can she swim?  </a:t>
            </a:r>
            <a:endParaRPr lang="en-US" sz="7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01024" y="5190130"/>
            <a:ext cx="5350071" cy="10668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dirty="0" err="1" smtClean="0">
                <a:solidFill>
                  <a:srgbClr val="FF0000"/>
                </a:solidFill>
              </a:rPr>
              <a:t>N</a:t>
            </a:r>
            <a:r>
              <a:rPr lang="en-US" sz="7200" dirty="0" err="1" smtClean="0"/>
              <a:t>o,she</a:t>
            </a:r>
            <a:r>
              <a:rPr lang="en-US" sz="7200" dirty="0" smtClean="0"/>
              <a:t> can’t. </a:t>
            </a:r>
            <a:endParaRPr lang="en-US" sz="7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364063" y="2372720"/>
            <a:ext cx="3887032" cy="10668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dirty="0" err="1" smtClean="0">
                <a:solidFill>
                  <a:srgbClr val="FF0000"/>
                </a:solidFill>
              </a:rPr>
              <a:t>Y</a:t>
            </a:r>
            <a:r>
              <a:rPr lang="en-US" sz="7200" dirty="0" err="1" smtClean="0"/>
              <a:t>es,I</a:t>
            </a:r>
            <a:r>
              <a:rPr lang="en-US" sz="7200" dirty="0" smtClean="0"/>
              <a:t> can. </a:t>
            </a:r>
            <a:endParaRPr lang="en-US" sz="7200" dirty="0"/>
          </a:p>
        </p:txBody>
      </p:sp>
      <p:pic>
        <p:nvPicPr>
          <p:cNvPr id="4" name="Track 5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07579" y="503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62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5144" y="159339"/>
            <a:ext cx="7353597" cy="696031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2060"/>
                </a:solidFill>
              </a:rPr>
              <a:t>I can  </a:t>
            </a:r>
            <a:r>
              <a:rPr lang="en-US" sz="4800" dirty="0" smtClean="0">
                <a:solidFill>
                  <a:srgbClr val="002060"/>
                </a:solidFill>
              </a:rPr>
              <a:t>_________________. 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48085" y="127151"/>
            <a:ext cx="2464244" cy="596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sing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89351" y="180233"/>
            <a:ext cx="3749358" cy="596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ride a horse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52257" y="172991"/>
            <a:ext cx="3055900" cy="596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ride a bike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86048" y="172847"/>
            <a:ext cx="2307740" cy="596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draw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52257" y="186643"/>
            <a:ext cx="4655126" cy="596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</a:rPr>
              <a:t>p</a:t>
            </a:r>
            <a:r>
              <a:rPr lang="en-US" sz="5400" dirty="0" smtClean="0">
                <a:solidFill>
                  <a:srgbClr val="FF0000"/>
                </a:solidFill>
              </a:rPr>
              <a:t>lay badminton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652257" y="166086"/>
            <a:ext cx="4655126" cy="5969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</a:rPr>
              <a:t>p</a:t>
            </a:r>
            <a:r>
              <a:rPr lang="en-US" sz="5400" dirty="0" smtClean="0">
                <a:solidFill>
                  <a:srgbClr val="FF0000"/>
                </a:solidFill>
              </a:rPr>
              <a:t>lay the piano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07" y="1029294"/>
            <a:ext cx="5886450" cy="5778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19" y="975205"/>
            <a:ext cx="6022790" cy="58866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78" y="997430"/>
            <a:ext cx="6489961" cy="58643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4173" y="297559"/>
            <a:ext cx="6858000" cy="6244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076" y="1024214"/>
            <a:ext cx="6467098" cy="5628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1699" y="889666"/>
            <a:ext cx="7001894" cy="59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420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075" y="85727"/>
            <a:ext cx="5386754" cy="852854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2</a:t>
            </a:r>
            <a:r>
              <a:rPr lang="en-US" sz="6000" dirty="0" smtClean="0"/>
              <a:t>.Listen and circle.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6628"/>
            <a:ext cx="12192000" cy="2140927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   </a:t>
            </a:r>
            <a:r>
              <a:rPr lang="en-US" sz="7200" dirty="0" smtClean="0"/>
              <a:t>1</a:t>
            </a:r>
            <a:r>
              <a:rPr lang="en-US" sz="7200" dirty="0"/>
              <a:t>. </a:t>
            </a:r>
            <a:r>
              <a:rPr lang="en-US" sz="7200" dirty="0" smtClean="0"/>
              <a:t>Can he swim</a:t>
            </a:r>
            <a:r>
              <a:rPr lang="en-US" sz="7200" dirty="0"/>
              <a:t>? </a:t>
            </a:r>
            <a:endParaRPr lang="en-US" sz="7200" dirty="0" smtClean="0"/>
          </a:p>
          <a:p>
            <a:pPr marL="0" indent="0">
              <a:buNone/>
            </a:pPr>
            <a:r>
              <a:rPr lang="en-US" sz="7200" dirty="0" smtClean="0"/>
              <a:t>a. Yes, he can.   </a:t>
            </a:r>
            <a:r>
              <a:rPr lang="en-US" sz="7200" dirty="0" err="1" smtClean="0"/>
              <a:t>b.No</a:t>
            </a:r>
            <a:r>
              <a:rPr lang="en-US" sz="7200" dirty="0" smtClean="0"/>
              <a:t>, he can’t.</a:t>
            </a:r>
            <a:r>
              <a:rPr lang="en-US" sz="7200" dirty="0"/>
              <a:t> 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3247906"/>
            <a:ext cx="12192000" cy="297561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dirty="0" smtClean="0"/>
              <a:t>2</a:t>
            </a:r>
            <a:r>
              <a:rPr lang="en-US" sz="6600" dirty="0" smtClean="0"/>
              <a:t>. Can they draw? </a:t>
            </a:r>
          </a:p>
          <a:p>
            <a:pPr marL="0" indent="0">
              <a:buNone/>
            </a:pPr>
            <a:r>
              <a:rPr lang="en-US" sz="6600" dirty="0" smtClean="0"/>
              <a:t>a. Yes, they can.  </a:t>
            </a:r>
          </a:p>
          <a:p>
            <a:pPr marL="0" indent="0">
              <a:buNone/>
            </a:pPr>
            <a:r>
              <a:rPr lang="en-US" sz="6600" dirty="0" smtClean="0"/>
              <a:t>b. No, they can’t    </a:t>
            </a:r>
            <a:r>
              <a:rPr lang="en-US" sz="6600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en-US" sz="6600" dirty="0" smtClean="0"/>
              <a:t> </a:t>
            </a:r>
            <a:endParaRPr lang="en-US" sz="6600" dirty="0"/>
          </a:p>
        </p:txBody>
      </p:sp>
      <p:sp>
        <p:nvSpPr>
          <p:cNvPr id="4" name="Oval 3"/>
          <p:cNvSpPr/>
          <p:nvPr/>
        </p:nvSpPr>
        <p:spPr>
          <a:xfrm>
            <a:off x="80611" y="2090739"/>
            <a:ext cx="914400" cy="9144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0" y="5309118"/>
            <a:ext cx="914400" cy="9144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b</a:t>
            </a:r>
          </a:p>
        </p:txBody>
      </p:sp>
      <p:pic>
        <p:nvPicPr>
          <p:cNvPr id="5" name="Track 5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36943" y="417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72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3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477</Words>
  <Application>Microsoft Office PowerPoint</Application>
  <PresentationFormat>Custom</PresentationFormat>
  <Paragraphs>113</Paragraphs>
  <Slides>21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Dong Kinh Primary school</vt:lpstr>
      <vt:lpstr>Keep silent/Repeat</vt:lpstr>
      <vt:lpstr>1.Listen and repeat.</vt:lpstr>
      <vt:lpstr>I can  _________________. </vt:lpstr>
      <vt:lpstr>2.Listen and circle.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 Rong Primary school</dc:title>
  <dc:creator>Admin</dc:creator>
  <cp:lastModifiedBy>Windows User</cp:lastModifiedBy>
  <cp:revision>89</cp:revision>
  <dcterms:created xsi:type="dcterms:W3CDTF">2025-10-06T03:37:03Z</dcterms:created>
  <dcterms:modified xsi:type="dcterms:W3CDTF">2025-11-25T08:29:58Z</dcterms:modified>
</cp:coreProperties>
</file>