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75" r:id="rId4"/>
    <p:sldId id="258" r:id="rId5"/>
    <p:sldId id="264" r:id="rId6"/>
    <p:sldId id="268" r:id="rId7"/>
    <p:sldId id="282" r:id="rId8"/>
    <p:sldId id="276" r:id="rId9"/>
    <p:sldId id="259" r:id="rId10"/>
    <p:sldId id="270" r:id="rId11"/>
    <p:sldId id="277" r:id="rId12"/>
    <p:sldId id="271" r:id="rId13"/>
    <p:sldId id="272" r:id="rId14"/>
    <p:sldId id="278" r:id="rId15"/>
    <p:sldId id="273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>
    <p:extLst>
      <p:ext uri="{19B8F6BF-5375-455C-9EA6-DF929625EA0E}">
        <p15:presenceInfo xmlns:p15="http://schemas.microsoft.com/office/powerpoint/2012/main" userId="S::chau.lb146072@sis.hust.edu.vn::7531fa02-6262-4b07-8b72-56c3de680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47C"/>
    <a:srgbClr val="D9F4FD"/>
    <a:srgbClr val="EBF2DE"/>
    <a:srgbClr val="FDEAD9"/>
    <a:srgbClr val="CFE6C5"/>
    <a:srgbClr val="EF5F5F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5T20:37:35.93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655" y="193963"/>
            <a:ext cx="11055927" cy="6289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C7E7-CE21-8C41-8751-E791DA616CF0}"/>
              </a:ext>
            </a:extLst>
          </p:cNvPr>
          <p:cNvGrpSpPr/>
          <p:nvPr/>
        </p:nvGrpSpPr>
        <p:grpSpPr>
          <a:xfrm>
            <a:off x="865668" y="4451125"/>
            <a:ext cx="6096000" cy="1872239"/>
            <a:chOff x="865668" y="4451125"/>
            <a:chExt cx="6096000" cy="187223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528279D-54E8-0A47-B428-E2A91C575E88}"/>
                </a:ext>
              </a:extLst>
            </p:cNvPr>
            <p:cNvGrpSpPr/>
            <p:nvPr/>
          </p:nvGrpSpPr>
          <p:grpSpPr>
            <a:xfrm>
              <a:off x="865668" y="4451125"/>
              <a:ext cx="6096000" cy="1845565"/>
              <a:chOff x="839789" y="2418248"/>
              <a:chExt cx="6096000" cy="1845565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40A9F3F-B6AF-D842-AB6E-9D673CD7755E}"/>
                  </a:ext>
                </a:extLst>
              </p:cNvPr>
              <p:cNvSpPr/>
              <p:nvPr/>
            </p:nvSpPr>
            <p:spPr>
              <a:xfrm>
                <a:off x="839789" y="2418248"/>
                <a:ext cx="6096000" cy="17972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xăng-ti-mét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x-none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cm –             cm =           cm</a:t>
                </a:r>
                <a:endParaRPr lang="x-none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77959CC9-B2B8-5342-B548-12B920DEDDC1}"/>
                  </a:ext>
                </a:extLst>
              </p:cNvPr>
              <p:cNvSpPr/>
              <p:nvPr/>
            </p:nvSpPr>
            <p:spPr>
              <a:xfrm>
                <a:off x="4764735" y="3542771"/>
                <a:ext cx="679431" cy="721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C6158A4D-1B0C-B64C-8736-23BB98263823}"/>
                </a:ext>
              </a:extLst>
            </p:cNvPr>
            <p:cNvSpPr/>
            <p:nvPr/>
          </p:nvSpPr>
          <p:spPr>
            <a:xfrm>
              <a:off x="3132316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C25F49FF-C867-4F4D-AF66-C298660BE704}"/>
                </a:ext>
              </a:extLst>
            </p:cNvPr>
            <p:cNvSpPr/>
            <p:nvPr/>
          </p:nvSpPr>
          <p:spPr>
            <a:xfrm>
              <a:off x="1417094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4955247" y="18204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5615442" y="407154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78EFFC3-B612-4D4D-992C-7EA9D5710A89}"/>
              </a:ext>
            </a:extLst>
          </p:cNvPr>
          <p:cNvGrpSpPr/>
          <p:nvPr/>
        </p:nvGrpSpPr>
        <p:grpSpPr>
          <a:xfrm>
            <a:off x="7433198" y="1967784"/>
            <a:ext cx="3727860" cy="3535360"/>
            <a:chOff x="6615953" y="1375818"/>
            <a:chExt cx="4329952" cy="41063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9B194A-5668-3541-995C-36F6C6DC6AFC}"/>
                </a:ext>
              </a:extLst>
            </p:cNvPr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3A74495-3854-4740-ACB0-8C7A80A6317C}"/>
                </a:ext>
              </a:extLst>
            </p:cNvPr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D65F51-495D-CD44-93FC-9B46C4CB1989}"/>
                </a:ext>
              </a:extLst>
            </p:cNvPr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260A99-0D62-C343-9B28-636224978375}"/>
                </a:ext>
              </a:extLst>
            </p:cNvPr>
            <p:cNvSpPr txBox="1"/>
            <p:nvPr/>
          </p:nvSpPr>
          <p:spPr>
            <a:xfrm>
              <a:off x="7826188" y="1375818"/>
              <a:ext cx="1707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7 cm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4A8AAF1-9962-0742-B7E0-50FAB3E91FD3}"/>
                </a:ext>
              </a:extLst>
            </p:cNvPr>
            <p:cNvSpPr txBox="1"/>
            <p:nvPr/>
          </p:nvSpPr>
          <p:spPr>
            <a:xfrm>
              <a:off x="7100047" y="2803241"/>
              <a:ext cx="170777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4 cm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E955208-6800-4043-88A9-A2A359EBC367}"/>
                </a:ext>
              </a:extLst>
            </p:cNvPr>
            <p:cNvSpPr txBox="1"/>
            <p:nvPr/>
          </p:nvSpPr>
          <p:spPr>
            <a:xfrm>
              <a:off x="7597587" y="4232143"/>
              <a:ext cx="1707777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6 cm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DCA4992-839F-0345-8DA2-D4633C6C01B2}"/>
              </a:ext>
            </a:extLst>
          </p:cNvPr>
          <p:cNvSpPr/>
          <p:nvPr/>
        </p:nvSpPr>
        <p:spPr>
          <a:xfrm>
            <a:off x="789629" y="1002392"/>
            <a:ext cx="10612741" cy="12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xăng-ti-mét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indent="-76200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 cm – 4cm = 2 cm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8D8769-EAEC-DB4E-87BF-731EF7E121B1}"/>
              </a:ext>
            </a:extLst>
          </p:cNvPr>
          <p:cNvGrpSpPr/>
          <p:nvPr/>
        </p:nvGrpSpPr>
        <p:grpSpPr>
          <a:xfrm>
            <a:off x="839789" y="2418248"/>
            <a:ext cx="6096000" cy="1845565"/>
            <a:chOff x="839789" y="2418248"/>
            <a:chExt cx="6096000" cy="18455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61BE4A-6B8B-5145-B720-E61C03FA491B}"/>
                </a:ext>
              </a:extLst>
            </p:cNvPr>
            <p:cNvSpPr/>
            <p:nvPr/>
          </p:nvSpPr>
          <p:spPr>
            <a:xfrm>
              <a:off x="839789" y="2418248"/>
              <a:ext cx="6096000" cy="1797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xăng-ti-mét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cm – 4 cm =           cm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02E34F80-607E-2340-8D88-78726A0F61C7}"/>
                </a:ext>
              </a:extLst>
            </p:cNvPr>
            <p:cNvSpPr/>
            <p:nvPr/>
          </p:nvSpPr>
          <p:spPr>
            <a:xfrm>
              <a:off x="4316157" y="3542771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EEF4504B-5954-E84B-9892-FCBF054F1DF1}"/>
              </a:ext>
            </a:extLst>
          </p:cNvPr>
          <p:cNvSpPr/>
          <p:nvPr/>
        </p:nvSpPr>
        <p:spPr>
          <a:xfrm>
            <a:off x="4316738" y="3535557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30CBFAC-8353-DD48-A727-C90E9710DC19}"/>
              </a:ext>
            </a:extLst>
          </p:cNvPr>
          <p:cNvSpPr/>
          <p:nvPr/>
        </p:nvSpPr>
        <p:spPr>
          <a:xfrm>
            <a:off x="1417094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28C03646-45FD-B344-AAC6-A97AF4E8FE66}"/>
              </a:ext>
            </a:extLst>
          </p:cNvPr>
          <p:cNvSpPr/>
          <p:nvPr/>
        </p:nvSpPr>
        <p:spPr>
          <a:xfrm>
            <a:off x="3132316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35291C4C-1B93-FB46-9740-19A77EB6C314}"/>
              </a:ext>
            </a:extLst>
          </p:cNvPr>
          <p:cNvSpPr/>
          <p:nvPr/>
        </p:nvSpPr>
        <p:spPr>
          <a:xfrm>
            <a:off x="4790613" y="558209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A7B28-40DA-8A40-96AB-573C2E3C5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3" y="637702"/>
            <a:ext cx="9519280" cy="35347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624FEB-1092-544E-9B6B-B6B2E84CA84A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BA291B-F14B-CE45-B143-8397FA43E4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FE8885-CFBB-9740-81D1-4F5D4A4E162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59ADF68-49A9-AB44-9CAD-A192C700FDE5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a) Bút nào ngắn nhất? </a:t>
            </a:r>
            <a:endParaRPr lang="x-none" sz="3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52FF29-715D-2B43-ABAE-55EF7C136380}"/>
              </a:ext>
            </a:extLst>
          </p:cNvPr>
          <p:cNvSpPr/>
          <p:nvPr/>
        </p:nvSpPr>
        <p:spPr>
          <a:xfrm>
            <a:off x="1117471" y="4844148"/>
            <a:ext cx="262373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chì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6F74C14-E0A4-9B4E-8D77-596404359AA0}"/>
              </a:ext>
            </a:extLst>
          </p:cNvPr>
          <p:cNvSpPr/>
          <p:nvPr/>
        </p:nvSpPr>
        <p:spPr>
          <a:xfrm>
            <a:off x="4591335" y="4839473"/>
            <a:ext cx="270416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mực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4C7E83A-BD2C-474C-AF4B-CEC0FCDAF138}"/>
              </a:ext>
            </a:extLst>
          </p:cNvPr>
          <p:cNvSpPr/>
          <p:nvPr/>
        </p:nvSpPr>
        <p:spPr>
          <a:xfrm>
            <a:off x="8274499" y="4853883"/>
            <a:ext cx="243146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1E9F71-9B19-5544-AAE9-E1853ADE7162}"/>
              </a:ext>
            </a:extLst>
          </p:cNvPr>
          <p:cNvSpPr/>
          <p:nvPr/>
        </p:nvSpPr>
        <p:spPr>
          <a:xfrm>
            <a:off x="1106263" y="4844148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D90F9-18D8-D749-A83C-FA953F5D3589}"/>
              </a:ext>
            </a:extLst>
          </p:cNvPr>
          <p:cNvSpPr/>
          <p:nvPr/>
        </p:nvSpPr>
        <p:spPr>
          <a:xfrm>
            <a:off x="4600529" y="4829738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E23E53-B2CD-EE4A-AF3B-2C44319BDD33}"/>
              </a:ext>
            </a:extLst>
          </p:cNvPr>
          <p:cNvSpPr/>
          <p:nvPr/>
        </p:nvSpPr>
        <p:spPr>
          <a:xfrm>
            <a:off x="8272457" y="485388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368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38B289E-62ED-4A40-B613-F5E57A62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0" y="777272"/>
            <a:ext cx="9519280" cy="35347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4399B42-355A-FD44-9B01-C1299CE4544D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20FA72-6BA0-3E4E-827A-2739FB3158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3EA08D-7D8F-F34C-8CC9-D73F3CAEC3F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2EE7C89-1FC7-994A-8FFC-506F65D99842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b) Số? </a:t>
            </a:r>
            <a:endParaRPr lang="x-none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54412E-B5B9-9845-B3CD-25997C929EFC}"/>
              </a:ext>
            </a:extLst>
          </p:cNvPr>
          <p:cNvGrpSpPr/>
          <p:nvPr/>
        </p:nvGrpSpPr>
        <p:grpSpPr>
          <a:xfrm>
            <a:off x="571633" y="4224254"/>
            <a:ext cx="9284353" cy="1909305"/>
            <a:chOff x="847681" y="4172495"/>
            <a:chExt cx="9284353" cy="19093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606B67-8877-B64E-BCC2-1746C0BFE45F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chì dài hơn bút mực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sáp ngắn hơn bút chì           cm. </a:t>
              </a:r>
              <a:endParaRPr lang="x-none" sz="3200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0B88A98-65A8-C04A-9F64-01E4F8D7B6AA}"/>
                </a:ext>
              </a:extLst>
            </p:cNvPr>
            <p:cNvSpPr/>
            <p:nvPr/>
          </p:nvSpPr>
          <p:spPr>
            <a:xfrm>
              <a:off x="5973009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871B51F-8CE4-DB47-9818-4EEBE2B2410D}"/>
                </a:ext>
              </a:extLst>
            </p:cNvPr>
            <p:cNvSpPr/>
            <p:nvPr/>
          </p:nvSpPr>
          <p:spPr>
            <a:xfrm>
              <a:off x="6263670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81091D1-FAC3-1744-8C0F-8AE75D266869}"/>
              </a:ext>
            </a:extLst>
          </p:cNvPr>
          <p:cNvSpPr/>
          <p:nvPr/>
        </p:nvSpPr>
        <p:spPr>
          <a:xfrm>
            <a:off x="5696960" y="4440611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C9270DA-BE17-E84A-8BB1-DAAE8A7AE9A0}"/>
              </a:ext>
            </a:extLst>
          </p:cNvPr>
          <p:cNvSpPr/>
          <p:nvPr/>
        </p:nvSpPr>
        <p:spPr>
          <a:xfrm>
            <a:off x="5849599" y="5412517"/>
            <a:ext cx="913509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DE9CA-C4C1-7C45-9BC9-FC3EDAB73CEB}"/>
              </a:ext>
            </a:extLst>
          </p:cNvPr>
          <p:cNvSpPr/>
          <p:nvPr/>
        </p:nvSpPr>
        <p:spPr>
          <a:xfrm>
            <a:off x="7302188" y="4537446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20 cm = 5 cm)</a:t>
            </a:r>
            <a:endParaRPr lang="x-none" sz="16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0CDBFC-1A4A-654F-8EEA-9CFF28EBF532}"/>
              </a:ext>
            </a:extLst>
          </p:cNvPr>
          <p:cNvSpPr/>
          <p:nvPr/>
        </p:nvSpPr>
        <p:spPr>
          <a:xfrm>
            <a:off x="7506347" y="554680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10 cm = 15 cm)</a:t>
            </a:r>
            <a:endParaRPr lang="x-non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9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Ba bạn rô- bốt rủ nhau đo chiều cao.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68F0A7-93BE-2C4F-9D55-0F63CCC0C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835D42E-208D-B84F-A388-0E78DAFA3471}"/>
              </a:ext>
            </a:extLst>
          </p:cNvPr>
          <p:cNvSpPr/>
          <p:nvPr/>
        </p:nvSpPr>
        <p:spPr>
          <a:xfrm>
            <a:off x="1018594" y="5327227"/>
            <a:ext cx="286618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A18B791-A5BB-7447-B6C5-026E54D14D8A}"/>
              </a:ext>
            </a:extLst>
          </p:cNvPr>
          <p:cNvSpPr/>
          <p:nvPr/>
        </p:nvSpPr>
        <p:spPr>
          <a:xfrm>
            <a:off x="4492457" y="5322552"/>
            <a:ext cx="2866189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73CBDBB-67CB-954D-8B1F-C070B5C43D50}"/>
              </a:ext>
            </a:extLst>
          </p:cNvPr>
          <p:cNvSpPr/>
          <p:nvPr/>
        </p:nvSpPr>
        <p:spPr>
          <a:xfrm>
            <a:off x="8175622" y="5336962"/>
            <a:ext cx="2866189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8635525-ECD4-D447-B145-C67892C528A9}"/>
              </a:ext>
            </a:extLst>
          </p:cNvPr>
          <p:cNvSpPr/>
          <p:nvPr/>
        </p:nvSpPr>
        <p:spPr>
          <a:xfrm>
            <a:off x="1007386" y="5327227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0686E65-7A61-7341-9DA0-44EB8AEDDE73}"/>
              </a:ext>
            </a:extLst>
          </p:cNvPr>
          <p:cNvSpPr/>
          <p:nvPr/>
        </p:nvSpPr>
        <p:spPr>
          <a:xfrm>
            <a:off x="4501652" y="5312817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5E45296-BAB4-5B47-9D85-0C1EEC267B36}"/>
              </a:ext>
            </a:extLst>
          </p:cNvPr>
          <p:cNvSpPr/>
          <p:nvPr/>
        </p:nvSpPr>
        <p:spPr>
          <a:xfrm>
            <a:off x="8173580" y="5336962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A3F89A-90CB-D148-8E7C-8F916F7340B4}"/>
              </a:ext>
            </a:extLst>
          </p:cNvPr>
          <p:cNvSpPr txBox="1"/>
          <p:nvPr/>
        </p:nvSpPr>
        <p:spPr>
          <a:xfrm>
            <a:off x="1018594" y="4587785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Rô- bốt cao nhất là?</a:t>
            </a:r>
          </a:p>
        </p:txBody>
      </p: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DB4F7-224F-8D42-94FF-E72E9292A223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E05503-29AB-6249-8C46-AFE8D9673EFB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0DBC5C5-DC27-0040-8CF1-8F5E33FAFF0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04290F-CB35-4D4E-A19D-45F92BB765C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071F1B4-D1E7-BE4A-8F9A-92EC2BD68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7EF152-8851-CD49-96C4-FCBB4AB0905A}"/>
              </a:ext>
            </a:extLst>
          </p:cNvPr>
          <p:cNvGrpSpPr/>
          <p:nvPr/>
        </p:nvGrpSpPr>
        <p:grpSpPr>
          <a:xfrm>
            <a:off x="571633" y="4414037"/>
            <a:ext cx="9284353" cy="1909305"/>
            <a:chOff x="847681" y="4172495"/>
            <a:chExt cx="9284353" cy="1909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C0CE2-4D13-EB41-815F-D4AF5819FD8E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A cao hơn rô-bốt B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B thấp hơn rô-bốt C         cm. </a:t>
              </a:r>
              <a:endParaRPr lang="x-none" sz="3200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048BFCA-850B-E649-8F36-70481B8317EF}"/>
                </a:ext>
              </a:extLst>
            </p:cNvPr>
            <p:cNvSpPr/>
            <p:nvPr/>
          </p:nvSpPr>
          <p:spPr>
            <a:xfrm>
              <a:off x="6438835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5E500D6-5D96-E14F-AB90-0685EDA68542}"/>
                </a:ext>
              </a:extLst>
            </p:cNvPr>
            <p:cNvSpPr/>
            <p:nvPr/>
          </p:nvSpPr>
          <p:spPr>
            <a:xfrm>
              <a:off x="6487957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FC1C116-B184-7241-988C-70AB4D309DCD}"/>
              </a:ext>
            </a:extLst>
          </p:cNvPr>
          <p:cNvSpPr/>
          <p:nvPr/>
        </p:nvSpPr>
        <p:spPr>
          <a:xfrm>
            <a:off x="6162790" y="4630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6B67C48-554A-4F46-88FA-2AB03705D482}"/>
              </a:ext>
            </a:extLst>
          </p:cNvPr>
          <p:cNvSpPr/>
          <p:nvPr/>
        </p:nvSpPr>
        <p:spPr>
          <a:xfrm>
            <a:off x="6211904" y="5602300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9AB4F1-FCAF-1D4F-A188-12ADB802249E}"/>
              </a:ext>
            </a:extLst>
          </p:cNvPr>
          <p:cNvSpPr/>
          <p:nvPr/>
        </p:nvSpPr>
        <p:spPr>
          <a:xfrm>
            <a:off x="7578234" y="4727229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( 56 cm – 54 cm = 2 cm)</a:t>
            </a:r>
            <a:endParaRPr lang="x-none" sz="1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2A0C3-ED55-F540-857F-7EA9B1B00D5F}"/>
              </a:ext>
            </a:extLst>
          </p:cNvPr>
          <p:cNvSpPr/>
          <p:nvPr/>
        </p:nvSpPr>
        <p:spPr>
          <a:xfrm>
            <a:off x="7659553" y="5718464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( 59 cm – 54 cm = 5 cm)</a:t>
            </a:r>
            <a:endParaRPr lang="x-none" sz="16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43177" y="906956"/>
            <a:ext cx="1136073" cy="815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026714" y="906956"/>
            <a:ext cx="1136073" cy="815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8127279" y="739400"/>
            <a:ext cx="1136073" cy="815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 animBg="1"/>
      <p:bldP spid="15" grpId="1" animBg="1"/>
      <p:bldP spid="18" grpId="0" animBg="1"/>
      <p:bldP spid="18" grpId="1" animBg="1"/>
      <p:bldP spid="18" grpId="2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468085" y="492097"/>
            <a:ext cx="98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</a:t>
            </a:r>
            <a:r>
              <a:rPr lang="vi-VN" sz="2800" dirty="0"/>
              <a:t>Mai và Nam gấp được các thuyền giấy như hình dưới đây:</a:t>
            </a:r>
            <a:endParaRPr lang="x-none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CCD75A-4C1E-4F42-9CB2-CA04FC21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6" y="1102479"/>
            <a:ext cx="6008058" cy="29637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79BE22-A7EC-8848-A3EC-95B63BFDA70C}"/>
              </a:ext>
            </a:extLst>
          </p:cNvPr>
          <p:cNvGrpSpPr/>
          <p:nvPr/>
        </p:nvGrpSpPr>
        <p:grpSpPr>
          <a:xfrm>
            <a:off x="914019" y="4153402"/>
            <a:ext cx="9368668" cy="2049169"/>
            <a:chOff x="914019" y="4153402"/>
            <a:chExt cx="9368668" cy="20491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E5EF23-286F-E240-987D-FFF69B4AFADB}"/>
                </a:ext>
              </a:extLst>
            </p:cNvPr>
            <p:cNvSpPr/>
            <p:nvPr/>
          </p:nvSpPr>
          <p:spPr>
            <a:xfrm>
              <a:off x="914019" y="4153402"/>
              <a:ext cx="9368668" cy="202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Mai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Nam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2613669-35D3-B44E-9EC8-36FE64E314B0}"/>
                </a:ext>
              </a:extLst>
            </p:cNvPr>
            <p:cNvSpPr/>
            <p:nvPr/>
          </p:nvSpPr>
          <p:spPr>
            <a:xfrm>
              <a:off x="6024766" y="4319840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38442CD-1F0A-5342-B6CA-D0558DEAFA0F}"/>
                </a:ext>
              </a:extLst>
            </p:cNvPr>
            <p:cNvSpPr/>
            <p:nvPr/>
          </p:nvSpPr>
          <p:spPr>
            <a:xfrm>
              <a:off x="6073880" y="5481529"/>
              <a:ext cx="679432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49DB7DA-E4A6-FD48-921E-36B61344D321}"/>
              </a:ext>
            </a:extLst>
          </p:cNvPr>
          <p:cNvSpPr/>
          <p:nvPr/>
        </p:nvSpPr>
        <p:spPr>
          <a:xfrm>
            <a:off x="6025871" y="4320296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E60FB84-EDB5-EA4B-8B17-9275CE4243F9}"/>
              </a:ext>
            </a:extLst>
          </p:cNvPr>
          <p:cNvSpPr/>
          <p:nvPr/>
        </p:nvSpPr>
        <p:spPr>
          <a:xfrm>
            <a:off x="6074985" y="5481985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11BEA0-9851-BE47-99AD-F24A87FA5873}"/>
              </a:ext>
            </a:extLst>
          </p:cNvPr>
          <p:cNvSpPr/>
          <p:nvPr/>
        </p:nvSpPr>
        <p:spPr>
          <a:xfrm rot="1216043">
            <a:off x="3994590" y="2064064"/>
            <a:ext cx="1544370" cy="1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6BC1CB6C-E566-2640-9469-0C517F92F379}"/>
              </a:ext>
            </a:extLst>
          </p:cNvPr>
          <p:cNvSpPr/>
          <p:nvPr/>
        </p:nvSpPr>
        <p:spPr>
          <a:xfrm>
            <a:off x="1215704" y="2982165"/>
            <a:ext cx="1559655" cy="1084076"/>
          </a:xfrm>
          <a:prstGeom prst="wedgeRoundRectCallout">
            <a:avLst>
              <a:gd name="adj1" fmla="val 51444"/>
              <a:gd name="adj2" fmla="val -83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A7DEBC-46F1-A647-B513-179C1CA7496A}"/>
              </a:ext>
            </a:extLst>
          </p:cNvPr>
          <p:cNvSpPr/>
          <p:nvPr/>
        </p:nvSpPr>
        <p:spPr>
          <a:xfrm rot="20043691">
            <a:off x="6089017" y="2027060"/>
            <a:ext cx="1623751" cy="18754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30CBC20E-360E-5245-AB75-6F44B60E01FA}"/>
              </a:ext>
            </a:extLst>
          </p:cNvPr>
          <p:cNvSpPr/>
          <p:nvPr/>
        </p:nvSpPr>
        <p:spPr>
          <a:xfrm>
            <a:off x="8619531" y="2928968"/>
            <a:ext cx="1559655" cy="1084076"/>
          </a:xfrm>
          <a:prstGeom prst="wedgeRoundRectCallout">
            <a:avLst>
              <a:gd name="adj1" fmla="val -58484"/>
              <a:gd name="adj2" fmla="val -890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0DC474-6488-D442-9707-C5BE225854EF}"/>
              </a:ext>
            </a:extLst>
          </p:cNvPr>
          <p:cNvSpPr/>
          <p:nvPr/>
        </p:nvSpPr>
        <p:spPr>
          <a:xfrm>
            <a:off x="8854584" y="4418751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9B4CA9-6DEC-5E4D-B30B-2C0577B5A34D}"/>
              </a:ext>
            </a:extLst>
          </p:cNvPr>
          <p:cNvSpPr/>
          <p:nvPr/>
        </p:nvSpPr>
        <p:spPr>
          <a:xfrm>
            <a:off x="8854584" y="5481529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x-non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A0C46-531C-4740-912B-395E0CBC1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" y="862966"/>
            <a:ext cx="10398826" cy="239428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</a:t>
            </a:r>
            <a:r>
              <a:rPr lang="vi-VN" sz="2800" dirty="0"/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gà</a:t>
            </a:r>
            <a:r>
              <a:rPr lang="en-US" sz="3000" dirty="0"/>
              <a:t> </a:t>
            </a:r>
            <a:r>
              <a:rPr lang="en-US" sz="3000" dirty="0" err="1"/>
              <a:t>hơn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/>
              <a:t>10 – 7 = 3 (con)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3 con</a:t>
            </a:r>
            <a:endParaRPr lang="x-none" sz="3000" dirty="0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1" grpId="0" animBg="1"/>
      <p:bldP spid="22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kém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  <a:endParaRPr lang="x-non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ngỗng</a:t>
            </a:r>
            <a:r>
              <a:rPr lang="en-US" sz="3000" dirty="0"/>
              <a:t> </a:t>
            </a:r>
            <a:r>
              <a:rPr lang="en-US" sz="3000" dirty="0" err="1"/>
              <a:t>kém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dirty="0"/>
              <a:t>7 – 5 = 2 (con)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2 con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68ED75-3AD1-B641-A5A5-8FECC74509EB}"/>
              </a:ext>
            </a:extLst>
          </p:cNvPr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B748D5-4EEE-F340-AA6E-D1CC1CA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96F24-05C6-7847-8F81-962A3BA5AB25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7435510" y="1468725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9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build="p"/>
      <p:bldP spid="19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655" y="193963"/>
            <a:ext cx="11055927" cy="6289963"/>
          </a:xfrm>
          <a:prstGeom prst="rect">
            <a:avLst/>
          </a:prstGeom>
          <a:solidFill>
            <a:srgbClr val="B7E4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CDC262B9-9811-4C4C-A633-691E4F03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160105"/>
            <a:ext cx="5569747" cy="4280452"/>
          </a:xfrm>
          <a:prstGeom prst="rect">
            <a:avLst/>
          </a:prstGeom>
        </p:spPr>
      </p:pic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608408" y="1225042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Số chim cành trên hơn số chim cành dưới mấy con? </a:t>
            </a:r>
            <a:endParaRPr lang="x-none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530D9B-A156-9948-8C04-AD1CCFB260A6}"/>
              </a:ext>
            </a:extLst>
          </p:cNvPr>
          <p:cNvGrpSpPr/>
          <p:nvPr/>
        </p:nvGrpSpPr>
        <p:grpSpPr>
          <a:xfrm>
            <a:off x="699616" y="1953705"/>
            <a:ext cx="7553326" cy="3225691"/>
            <a:chOff x="779632" y="2533675"/>
            <a:chExt cx="7553326" cy="32256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4D8DD8-0C46-E645-9683-36DFE28D3DCC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algn="ctr"/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24CDCEAD-47B3-8A4D-99A1-78D6EB80C0DE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82DAD91C-4B37-7D47-B1B4-D64248BB8AB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7B4006FF-2A8E-1041-A6E5-353273148F0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C108AAA6-E51C-7F4C-BD27-B4589DE69D89}"/>
                </a:ext>
              </a:extLst>
            </p:cNvPr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AF1C001-F260-494B-B83B-A6A6B0D038F7}"/>
              </a:ext>
            </a:extLst>
          </p:cNvPr>
          <p:cNvSpPr/>
          <p:nvPr/>
        </p:nvSpPr>
        <p:spPr>
          <a:xfrm>
            <a:off x="2190537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989C3567-1DA4-F84E-BCE4-7CF2F1C07CF0}"/>
              </a:ext>
            </a:extLst>
          </p:cNvPr>
          <p:cNvSpPr/>
          <p:nvPr/>
        </p:nvSpPr>
        <p:spPr>
          <a:xfrm>
            <a:off x="3510963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931A7437-1D39-5D47-A7C5-CC9F9EB177F4}"/>
              </a:ext>
            </a:extLst>
          </p:cNvPr>
          <p:cNvSpPr/>
          <p:nvPr/>
        </p:nvSpPr>
        <p:spPr>
          <a:xfrm>
            <a:off x="4847504" y="346455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C84D1B35-3BB6-7344-8923-34FD06804234}"/>
              </a:ext>
            </a:extLst>
          </p:cNvPr>
          <p:cNvSpPr/>
          <p:nvPr/>
        </p:nvSpPr>
        <p:spPr>
          <a:xfrm>
            <a:off x="4141750" y="45026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16014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228006"/>
            <a:ext cx="9284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Việt đã tô màu 6 bông hoa, còn 4 bông hoa chưa tô màu. Hỏi số bông hoa chưa tô màu kém số bông hoa đã tô màu mấy bông? </a:t>
            </a:r>
            <a:endParaRPr lang="x-none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46133B0-63C9-F94F-A1CC-1B408087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5" y="1217449"/>
            <a:ext cx="5250513" cy="245881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8E54F100-03C4-024F-8334-8D1BD33C324B}"/>
              </a:ext>
            </a:extLst>
          </p:cNvPr>
          <p:cNvGrpSpPr/>
          <p:nvPr/>
        </p:nvGrpSpPr>
        <p:grpSpPr>
          <a:xfrm>
            <a:off x="1729552" y="3454270"/>
            <a:ext cx="8748937" cy="2839826"/>
            <a:chOff x="752918" y="2763643"/>
            <a:chExt cx="8748937" cy="283982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800A110-14E3-D444-89CA-60BCA1A978F6}"/>
                </a:ext>
              </a:extLst>
            </p:cNvPr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C484BF8-735B-E640-AA14-2AF560B7E968}"/>
                </a:ext>
              </a:extLst>
            </p:cNvPr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E0CD4BA2-1AE4-7749-ABB0-41DAE274E4C8}"/>
                </a:ext>
              </a:extLst>
            </p:cNvPr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64A9B394-577D-8940-959B-072BC12EF338}"/>
                </a:ext>
              </a:extLst>
            </p:cNvPr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4A01122A-C984-9A47-B32D-D7D6E2590F21}"/>
                </a:ext>
              </a:extLst>
            </p:cNvPr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C7E29D18-398F-B545-B3F4-A7E688409940}"/>
              </a:ext>
            </a:extLst>
          </p:cNvPr>
          <p:cNvSpPr/>
          <p:nvPr/>
        </p:nvSpPr>
        <p:spPr>
          <a:xfrm>
            <a:off x="3514242" y="47377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7E5C80A-59BF-F54B-BFE9-FF89486E64A6}"/>
              </a:ext>
            </a:extLst>
          </p:cNvPr>
          <p:cNvSpPr/>
          <p:nvPr/>
        </p:nvSpPr>
        <p:spPr>
          <a:xfrm>
            <a:off x="4759718" y="473611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378D4888-EE1B-C548-B02D-9C08786E59CD}"/>
              </a:ext>
            </a:extLst>
          </p:cNvPr>
          <p:cNvSpPr/>
          <p:nvPr/>
        </p:nvSpPr>
        <p:spPr>
          <a:xfrm>
            <a:off x="6163534" y="47361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5477D9B9-C3F2-BA49-A1AA-8617642F0FA0}"/>
              </a:ext>
            </a:extLst>
          </p:cNvPr>
          <p:cNvSpPr/>
          <p:nvPr/>
        </p:nvSpPr>
        <p:spPr>
          <a:xfrm>
            <a:off x="5616199" y="561097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4" grpId="0" animBg="1"/>
      <p:bldP spid="7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04FA0E-C181-A541-8242-ECAB4A54E1C6}"/>
              </a:ext>
            </a:extLst>
          </p:cNvPr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764478-1E9A-154B-977F-AE4AFB9009E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B74FEC-04C0-A143-8B11-EDFE48E7DFA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D1FCBA3-A0DF-EC47-A749-5FDFC35844D3}"/>
              </a:ext>
            </a:extLst>
          </p:cNvPr>
          <p:cNvSpPr txBox="1"/>
          <p:nvPr/>
        </p:nvSpPr>
        <p:spPr>
          <a:xfrm>
            <a:off x="1917815" y="713605"/>
            <a:ext cx="909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Mai 7 tuổi, bố 38 tuổi. Hỏi bố hơn Mai bao nhiêu </a:t>
            </a:r>
            <a:r>
              <a:rPr lang="vi-VN" sz="2800" dirty="0" smtClean="0"/>
              <a:t>tuổi</a:t>
            </a:r>
            <a:r>
              <a:rPr lang="en-US" sz="2800" dirty="0" smtClean="0"/>
              <a:t> </a:t>
            </a:r>
            <a:r>
              <a:rPr lang="vi-VN" sz="2800" dirty="0" smtClean="0"/>
              <a:t>?</a:t>
            </a:r>
            <a:endParaRPr lang="x-none" sz="28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747657" y="1221018"/>
            <a:ext cx="4728754" cy="158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747657" y="713605"/>
            <a:ext cx="570016" cy="507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02523" y="647891"/>
            <a:ext cx="163427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91991" y="679409"/>
            <a:ext cx="107952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</a:t>
            </a:r>
            <a:r>
              <a:rPr lang="en-US" sz="2800" dirty="0" err="1" smtClean="0">
                <a:solidFill>
                  <a:srgbClr val="FF0000"/>
                </a:solidFill>
              </a:rPr>
              <a:t>à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7859" y="1728431"/>
            <a:ext cx="6096000" cy="6690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x-none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7054" y="2294981"/>
            <a:ext cx="36776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Mai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62853" y="2964075"/>
            <a:ext cx="684804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 </a:t>
            </a:r>
            <a:endParaRPr lang="x-none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07243" y="2964075"/>
            <a:ext cx="404277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endParaRPr lang="x-none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1294" y="2964075"/>
            <a:ext cx="484428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endParaRPr lang="x-none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36577" y="2964075"/>
            <a:ext cx="894797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31</a:t>
            </a:r>
            <a:endParaRPr lang="x-none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51303" y="2964075"/>
            <a:ext cx="1183337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x-none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17673" y="3830387"/>
            <a:ext cx="2762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Đáp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: </a:t>
            </a:r>
            <a:r>
              <a:rPr lang="en-US" sz="2800" b="1" dirty="0" smtClean="0"/>
              <a:t>31 </a:t>
            </a:r>
            <a:r>
              <a:rPr lang="en-US" sz="2800" b="1" dirty="0" err="1" smtClean="0"/>
              <a:t>tuổi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5235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  <p:bldP spid="25" grpId="0" animBg="1"/>
      <p:bldP spid="6" grpId="0"/>
      <p:bldP spid="7" grpId="0"/>
      <p:bldP spid="12" grpId="0"/>
      <p:bldP spid="13" grpId="0"/>
      <p:bldP spid="14" grpId="0"/>
      <p:bldP spid="15" grpId="0"/>
      <p:bldP spid="1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01E385-E72B-F54E-B1D4-7B457B3BEBB9}"/>
              </a:ext>
            </a:extLst>
          </p:cNvPr>
          <p:cNvSpPr txBox="1"/>
          <p:nvPr/>
        </p:nvSpPr>
        <p:spPr>
          <a:xfrm>
            <a:off x="1547955" y="547335"/>
            <a:ext cx="10224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Một trường học có 5 thùng đựng rác tái chế và 10 thùng đựng rác khác. Hỏi số thùng đựng rác khác hơn số thùng đựng rác tái chế mấy </a:t>
            </a:r>
            <a:r>
              <a:rPr lang="vi-VN" sz="2800" dirty="0" smtClean="0"/>
              <a:t>thùng</a:t>
            </a:r>
            <a:r>
              <a:rPr lang="en-US" sz="2800" dirty="0" smtClean="0"/>
              <a:t> </a:t>
            </a:r>
            <a:r>
              <a:rPr lang="vi-VN" sz="2800" dirty="0" smtClean="0"/>
              <a:t>?</a:t>
            </a:r>
            <a:endParaRPr lang="x-none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5EE149-64CE-6C4A-BFCE-ADD58ABB366C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AC6FC25-16B4-E741-B3E7-2901939C2A4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6F2FF0-2080-7342-8254-D46FE617C10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32C33E0-E2F7-5540-BBCF-EBC8BE08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5" y="2294280"/>
            <a:ext cx="10976295" cy="31456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C1AFDF2-B98E-8740-85C5-561B6E9FA9A1}"/>
              </a:ext>
            </a:extLst>
          </p:cNvPr>
          <p:cNvGrpSpPr/>
          <p:nvPr/>
        </p:nvGrpSpPr>
        <p:grpSpPr>
          <a:xfrm>
            <a:off x="873097" y="2223261"/>
            <a:ext cx="10799397" cy="3170099"/>
            <a:chOff x="752918" y="2763643"/>
            <a:chExt cx="10799397" cy="31700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86D800-206B-624B-ACDC-C649479B64AF}"/>
                </a:ext>
              </a:extLst>
            </p:cNvPr>
            <p:cNvSpPr/>
            <p:nvPr/>
          </p:nvSpPr>
          <p:spPr>
            <a:xfrm>
              <a:off x="752918" y="2763643"/>
              <a:ext cx="1079939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800" dirty="0" smtClean="0"/>
                <a:t>Số thùng đựng rác khác hơn số thùng đựng rác tái chế số thùng</a:t>
              </a:r>
              <a:r>
                <a:rPr lang="en-US" sz="28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	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EEC8659-8E31-9341-ADDC-B7BB68B56226}"/>
                </a:ext>
              </a:extLst>
            </p:cNvPr>
            <p:cNvSpPr/>
            <p:nvPr/>
          </p:nvSpPr>
          <p:spPr>
            <a:xfrm>
              <a:off x="2698297" y="424619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36AB660-1815-2A48-AC85-A9042D3FF46F}"/>
                </a:ext>
              </a:extLst>
            </p:cNvPr>
            <p:cNvSpPr/>
            <p:nvPr/>
          </p:nvSpPr>
          <p:spPr>
            <a:xfrm>
              <a:off x="4570217" y="424619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DC77CD0-3042-384A-B77B-7C7AA4C81446}"/>
                </a:ext>
              </a:extLst>
            </p:cNvPr>
            <p:cNvSpPr/>
            <p:nvPr/>
          </p:nvSpPr>
          <p:spPr>
            <a:xfrm>
              <a:off x="6515596" y="424618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055D34-79E6-7E42-893D-1715BD3C0C2E}"/>
                </a:ext>
              </a:extLst>
            </p:cNvPr>
            <p:cNvSpPr/>
            <p:nvPr/>
          </p:nvSpPr>
          <p:spPr>
            <a:xfrm>
              <a:off x="5989268" y="522899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AFA273A-212C-C14B-B456-E0D18E398786}"/>
              </a:ext>
            </a:extLst>
          </p:cNvPr>
          <p:cNvSpPr/>
          <p:nvPr/>
        </p:nvSpPr>
        <p:spPr>
          <a:xfrm>
            <a:off x="2629645" y="3694158"/>
            <a:ext cx="85547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02A0F97-D02E-2F4B-9BD5-9185DE6432AD}"/>
              </a:ext>
            </a:extLst>
          </p:cNvPr>
          <p:cNvSpPr/>
          <p:nvPr/>
        </p:nvSpPr>
        <p:spPr>
          <a:xfrm>
            <a:off x="4673894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09E6EFE-B399-8541-8080-33F4B2BDBA2C}"/>
              </a:ext>
            </a:extLst>
          </p:cNvPr>
          <p:cNvSpPr/>
          <p:nvPr/>
        </p:nvSpPr>
        <p:spPr>
          <a:xfrm>
            <a:off x="6622327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1DAD17B-CEC8-5B4E-9F7A-B07BB7F4ED9F}"/>
              </a:ext>
            </a:extLst>
          </p:cNvPr>
          <p:cNvSpPr/>
          <p:nvPr/>
        </p:nvSpPr>
        <p:spPr>
          <a:xfrm>
            <a:off x="6095999" y="4676965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78777" y="1445832"/>
            <a:ext cx="8393717" cy="376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680755" y="1871543"/>
            <a:ext cx="2993139" cy="373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78777" y="1028661"/>
            <a:ext cx="548640" cy="374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35962" y="1481100"/>
            <a:ext cx="76194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0348" y="1503625"/>
            <a:ext cx="107952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</a:t>
            </a:r>
            <a:r>
              <a:rPr lang="en-US" sz="2800" dirty="0" err="1" smtClean="0">
                <a:solidFill>
                  <a:srgbClr val="FF0000"/>
                </a:solidFill>
              </a:rPr>
              <a:t>à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655" y="193963"/>
            <a:ext cx="11055927" cy="6289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566</Words>
  <Application>Microsoft Office PowerPoint</Application>
  <PresentationFormat>Widescreen</PresentationFormat>
  <Paragraphs>142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NhatSonPC</cp:lastModifiedBy>
  <cp:revision>146</cp:revision>
  <dcterms:created xsi:type="dcterms:W3CDTF">2021-06-02T01:34:28Z</dcterms:created>
  <dcterms:modified xsi:type="dcterms:W3CDTF">2025-09-18T08:53:12Z</dcterms:modified>
</cp:coreProperties>
</file>