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Lst>
  <p:sldIdLst>
    <p:sldId id="258" r:id="rId4"/>
    <p:sldId id="543" r:id="rId5"/>
    <p:sldId id="554" r:id="rId6"/>
    <p:sldId id="257" r:id="rId7"/>
    <p:sldId id="549" r:id="rId8"/>
    <p:sldId id="6046" r:id="rId9"/>
    <p:sldId id="562" r:id="rId10"/>
    <p:sldId id="548" r:id="rId11"/>
    <p:sldId id="6047" r:id="rId12"/>
    <p:sldId id="546" r:id="rId13"/>
    <p:sldId id="557" r:id="rId14"/>
    <p:sldId id="563" r:id="rId15"/>
    <p:sldId id="564" r:id="rId16"/>
    <p:sldId id="565" r:id="rId17"/>
    <p:sldId id="566" r:id="rId18"/>
    <p:sldId id="260" r:id="rId19"/>
    <p:sldId id="559" r:id="rId20"/>
    <p:sldId id="567" r:id="rId21"/>
    <p:sldId id="551" r:id="rId22"/>
    <p:sldId id="604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p:cNvPicPr>
            <a:picLocks noChangeAspect="1"/>
          </p:cNvPicPr>
          <p:nvPr userDrawn="1"/>
        </p:nvPicPr>
        <p:blipFill>
          <a:blip r:embed="rId3"/>
          <a:stretch>
            <a:fillRect/>
          </a:stretch>
        </p:blipFill>
        <p:spPr>
          <a:xfrm>
            <a:off x="2010049" y="7101692"/>
            <a:ext cx="958526" cy="105469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fld>
            <a:endParaRPr lang="en-SG"/>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fld>
            <a:endParaRPr lang="en-SG"/>
          </a:p>
        </p:txBody>
      </p:sp>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fld>
            <a:endParaRPr lang="en-SG"/>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fld>
            <a:endParaRPr lang="en-SG"/>
          </a:p>
        </p:txBody>
      </p:sp>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fld>
            <a:endParaRPr lang="en-SG"/>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fld>
            <a:endParaRPr lang="en-SG"/>
          </a:p>
        </p:txBody>
      </p: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fld>
            <a:endParaRPr lang="en-SG"/>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fld>
            <a:endParaRPr lang="en-SG"/>
          </a:p>
        </p:txBody>
      </p:sp>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fld>
            <a:endParaRPr lang="en-SG"/>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fld>
            <a:endParaRPr lang="en-SG"/>
          </a:p>
        </p:txBody>
      </p:sp>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fld>
            <a:endParaRPr lang="en-SG"/>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fld>
            <a:endParaRPr lang="en-SG"/>
          </a:p>
        </p:txBody>
      </p:sp>
    </p:spTree>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fld>
            <a:endParaRPr lang="en-SG"/>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fld>
            <a:endParaRPr lang="en-SG"/>
          </a:p>
        </p:txBody>
      </p:sp>
    </p:spTree>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fld>
            <a:endParaRPr lang="en-SG"/>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fld>
            <a:endParaRPr lang="en-SG"/>
          </a:p>
        </p:txBody>
      </p:sp>
    </p:spTree>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fld>
            <a:endParaRPr lang="en-SG"/>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fld>
            <a:endParaRPr lang="en-SG"/>
          </a:p>
        </p:txBody>
      </p:sp>
    </p:spTree>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fld>
            <a:endParaRPr lang="en-SG"/>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fld>
            <a:endParaRPr lang="en-SG"/>
          </a:p>
        </p:txBody>
      </p:sp>
    </p:spTree>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fld>
            <a:endParaRPr lang="en-SG"/>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fld>
            <a:endParaRPr lang="en-SG"/>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4.png"/><Relationship Id="rId17" Type="http://schemas.openxmlformats.org/officeDocument/2006/relationships/image" Target="../media/image3.pn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4" Type="http://schemas.openxmlformats.org/officeDocument/2006/relationships/theme" Target="../theme/theme2.xml"/><Relationship Id="rId13" Type="http://schemas.openxmlformats.org/officeDocument/2006/relationships/image" Target="../media/image4.png"/><Relationship Id="rId12" Type="http://schemas.openxmlformats.org/officeDocument/2006/relationships/image" Target="../media/image5.jpeg"/><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7"/>
          <a:stretch>
            <a:fillRect/>
          </a:stretch>
        </p:blipFill>
        <p:spPr>
          <a:xfrm>
            <a:off x="0" y="0"/>
            <a:ext cx="12166986" cy="6858000"/>
          </a:xfrm>
          <a:prstGeom prst="rect">
            <a:avLst/>
          </a:prstGeom>
        </p:spPr>
      </p:pic>
      <p:sp>
        <p:nvSpPr>
          <p:cNvPr id="5" name="Rounded Rectangle 5"/>
          <p:cNvSpPr/>
          <p:nvPr userDrawn="1"/>
        </p:nvSpPr>
        <p:spPr>
          <a:xfrm>
            <a:off x="315310" y="294291"/>
            <a:ext cx="11571890" cy="6327226"/>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round pink circle with white text and a black background&#10;&#10;AI-generated content may be incorrect."/>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28800" y="175689"/>
            <a:ext cx="1603186" cy="160318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cartoon of kids playing in a park&#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8800" y="175689"/>
            <a:ext cx="1603186" cy="1603186"/>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7.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microsoft.com/office/2007/relationships/hdphoto" Target="../media/image23.wdp"/><Relationship Id="rId2" Type="http://schemas.openxmlformats.org/officeDocument/2006/relationships/image" Target="../media/image22.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26.wdp"/><Relationship Id="rId4" Type="http://schemas.openxmlformats.org/officeDocument/2006/relationships/image" Target="../media/image25.png"/><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7.png"/><Relationship Id="rId2" Type="http://schemas.microsoft.com/office/2007/relationships/hdphoto" Target="../media/image26.wdp"/><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21.png"/><Relationship Id="rId1" Type="http://schemas.openxmlformats.org/officeDocument/2006/relationships/image" Target="../media/image28.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1.png"/><Relationship Id="rId3" Type="http://schemas.microsoft.com/office/2007/relationships/hdphoto" Target="../media/image23.wdp"/><Relationship Id="rId2" Type="http://schemas.openxmlformats.org/officeDocument/2006/relationships/image" Target="../media/image22.pn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hdphoto" Target="../media/image14.wdp"/><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6.jpe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png"/><Relationship Id="rId2" Type="http://schemas.microsoft.com/office/2007/relationships/hdphoto" Target="../media/image19.wdp"/><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descr="A group of children running with flags&#10;&#10;Description automatically generated"/>
          <p:cNvPicPr>
            <a:picLocks noChangeAspect="1"/>
          </p:cNvPicPr>
          <p:nvPr/>
        </p:nvPicPr>
        <p:blipFill>
          <a:blip r:embed="rId1" cstate="hqprint">
            <a:extLst>
              <a:ext uri="{28A0092B-C50C-407E-A947-70E740481C1C}">
                <a14:useLocalDpi xmlns:a14="http://schemas.microsoft.com/office/drawing/2010/main" val="0"/>
              </a:ext>
            </a:extLst>
          </a:blip>
          <a:srcRect t="11084"/>
          <a:stretch>
            <a:fillRect/>
          </a:stretch>
        </p:blipFill>
        <p:spPr>
          <a:xfrm>
            <a:off x="20" y="1282"/>
            <a:ext cx="12191980" cy="6856718"/>
          </a:xfrm>
          <a:prstGeom prst="rect">
            <a:avLst/>
          </a:prstGeom>
        </p:spPr>
      </p:pic>
      <p:pic>
        <p:nvPicPr>
          <p:cNvPr id="5" name="Picture 4"/>
          <p:cNvPicPr>
            <a:picLocks noChangeAspect="1"/>
          </p:cNvPicPr>
          <p:nvPr/>
        </p:nvPicPr>
        <p:blipFill>
          <a:blip r:embed="rId2"/>
          <a:stretch>
            <a:fillRect/>
          </a:stretch>
        </p:blipFill>
        <p:spPr>
          <a:xfrm>
            <a:off x="2038333" y="365125"/>
            <a:ext cx="7919390" cy="195698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extLst>
              <a:ext uri="{28A0092B-C50C-407E-A947-70E740481C1C}">
                <a14:useLocalDpi xmlns:a14="http://schemas.microsoft.com/office/drawing/2010/main" val="0"/>
              </a:ext>
            </a:extLst>
          </a:blip>
          <a:srcRect t="40148" b="21334"/>
          <a:stretch>
            <a:fillRect/>
          </a:stretch>
        </p:blipFill>
        <p:spPr>
          <a:xfrm>
            <a:off x="0" y="4656665"/>
            <a:ext cx="12192000" cy="2201335"/>
          </a:xfrm>
          <a:prstGeom prst="rect">
            <a:avLst/>
          </a:prstGeom>
        </p:spPr>
      </p:pic>
      <p:pic>
        <p:nvPicPr>
          <p:cNvPr id="8" name="Picture 7" descr="A picture containing graphical user interface&#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9" name="TextBox 8"/>
          <p:cNvSpPr txBox="1"/>
          <p:nvPr/>
        </p:nvSpPr>
        <p:spPr>
          <a:xfrm>
            <a:off x="2455937" y="858063"/>
            <a:ext cx="6317281" cy="1862048"/>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2. </a:t>
            </a:r>
            <a:r>
              <a:rPr lang="en-US" sz="11500" b="1" noProof="0" dirty="0" err="1">
                <a:solidFill>
                  <a:srgbClr val="FFFF00"/>
                </a:solidFill>
                <a:latin typeface="Cambria" panose="02040503050406030204" pitchFamily="18" charset="0"/>
                <a:ea typeface="Cambria" panose="02040503050406030204" pitchFamily="18" charset="0"/>
                <a:cs typeface="Arial" panose="020B0604020202020204" pitchFamily="34" charset="0"/>
              </a:rPr>
              <a:t>Nói</a:t>
            </a:r>
            <a:endParaRPr kumimoji="0" lang="vi-VN"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92354" y="3551275"/>
            <a:ext cx="4370762" cy="2382166"/>
            <a:chOff x="892354" y="3758439"/>
            <a:chExt cx="4278451" cy="2175001"/>
          </a:xfrm>
        </p:grpSpPr>
        <p:pic>
          <p:nvPicPr>
            <p:cNvPr id="8" name="Picture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endParaRPr lang="en-US" sz="2400" b="1" dirty="0">
                <a:latin typeface="Arial" panose="020B0604020202020204" pitchFamily="34" charset="0"/>
                <a:cs typeface="Arial" panose="020B0604020202020204" pitchFamily="34" charset="0"/>
              </a:endParaRPr>
            </a:p>
          </p:txBody>
        </p:sp>
      </p:grpSp>
      <p:grpSp>
        <p:nvGrpSpPr>
          <p:cNvPr id="10" name="Nhóm 29"/>
          <p:cNvGrpSpPr/>
          <p:nvPr/>
        </p:nvGrpSpPr>
        <p:grpSpPr>
          <a:xfrm>
            <a:off x="3572541" y="1850065"/>
            <a:ext cx="8225207" cy="1326780"/>
            <a:chOff x="857660" y="2917643"/>
            <a:chExt cx="6120725" cy="1990170"/>
          </a:xfrm>
        </p:grpSpPr>
        <p:sp>
          <p:nvSpPr>
            <p:cNvPr id="11" name="Hình chữ nhật: Góc Tròn 27"/>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12" name="Hình chữ nhật 28"/>
            <p:cNvSpPr/>
            <p:nvPr/>
          </p:nvSpPr>
          <p:spPr>
            <a:xfrm>
              <a:off x="943144" y="3052475"/>
              <a:ext cx="6035241" cy="1569660"/>
            </a:xfrm>
            <a:prstGeom prst="rect">
              <a:avLst/>
            </a:prstGeom>
            <a:noFill/>
          </p:spPr>
          <p:txBody>
            <a:bodyPr wrap="square" lIns="60960" tIns="30480" rIns="60960" bIns="30480">
              <a:spAutoFit/>
            </a:bodyPr>
            <a:lstStyle/>
            <a:p>
              <a:pPr algn="ctr" defTabSz="609600"/>
              <a:r>
                <a:rPr lang="en-US" sz="3200" b="1" dirty="0">
                  <a:effectLst/>
                  <a:latin typeface="Cambria" panose="02040503050406030204" pitchFamily="18" charset="0"/>
                  <a:ea typeface="Cambria" panose="02040503050406030204" pitchFamily="18" charset="0"/>
                </a:rPr>
                <a:t>Theo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điểm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6" name="Nhóm 29"/>
          <p:cNvGrpSpPr/>
          <p:nvPr/>
        </p:nvGrpSpPr>
        <p:grpSpPr>
          <a:xfrm>
            <a:off x="5063411" y="3708683"/>
            <a:ext cx="6738729" cy="1326780"/>
            <a:chOff x="857660" y="2917643"/>
            <a:chExt cx="6100257" cy="1990170"/>
          </a:xfrm>
        </p:grpSpPr>
        <p:sp>
          <p:nvSpPr>
            <p:cNvPr id="17" name="Hình chữ nhật: Góc Tròn 27"/>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18" name="Hình chữ nhật 28"/>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Khi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lưu</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222" b="59259"/>
          <a:stretch>
            <a:fillRect/>
          </a:stretch>
        </p:blipFill>
        <p:spPr>
          <a:xfrm>
            <a:off x="-121922" y="-497417"/>
            <a:ext cx="11921067" cy="1621365"/>
          </a:xfrm>
          <a:prstGeom prst="rect">
            <a:avLst/>
          </a:prstGeom>
        </p:spPr>
      </p:pic>
      <p:pic>
        <p:nvPicPr>
          <p:cNvPr id="13" name="Picture 12" descr="Shape&#10;&#10;Description automatically generated"/>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p:cNvSpPr txBox="1"/>
          <p:nvPr/>
        </p:nvSpPr>
        <p:spPr>
          <a:xfrm>
            <a:off x="1698388" y="1096114"/>
            <a:ext cx="10150748" cy="13234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Theo em, để giới thiệu sản phẩm của mình em sẽ giới thiệu về những đặc điểm nào?</a:t>
            </a:r>
            <a:endParaRPr lang="en-US" sz="4000" b="1" dirty="0" err="1">
              <a:latin typeface="Cambria" panose="02040503050406030204" pitchFamily="18" charset="0"/>
              <a:ea typeface="Cambria" panose="02040503050406030204" pitchFamily="18" charset="0"/>
            </a:endParaRPr>
          </a:p>
        </p:txBody>
      </p:sp>
      <p:sp>
        <p:nvSpPr>
          <p:cNvPr id="15" name="TextBox 14"/>
          <p:cNvSpPr txBox="1"/>
          <p:nvPr/>
        </p:nvSpPr>
        <p:spPr>
          <a:xfrm>
            <a:off x="923925" y="2768623"/>
            <a:ext cx="7013311" cy="2061210"/>
          </a:xfrm>
          <a:prstGeom prst="rect">
            <a:avLst/>
          </a:prstGeom>
          <a:noFill/>
        </p:spPr>
        <p:txBody>
          <a:bodyPr wrap="square" rtlCol="0">
            <a:spAutoFit/>
          </a:bodyPr>
          <a:lstStyle/>
          <a:p>
            <a:pPr algn="just"/>
            <a:r>
              <a:rPr lang="en-US" sz="3200" b="1"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Để giới thiệu sản phẩm của mình em sẽ giới thiệu về tên sản phẩm, màu sắc, chất liệu, các bước làm sản phẩm và cả cách chơi của món đồ chơi đó.</a:t>
            </a:r>
            <a:endParaRPr lang="vi-VN" sz="3200" dirty="0">
              <a:solidFill>
                <a:srgbClr val="FF0000"/>
              </a:solidFill>
              <a:latin typeface="Cambria" panose="02040503050406030204" pitchFamily="18" charset="0"/>
              <a:ea typeface="Cambria" panose="02040503050406030204" pitchFamily="18" charset="0"/>
            </a:endParaRPr>
          </a:p>
        </p:txBody>
      </p:sp>
      <p:pic>
        <p:nvPicPr>
          <p:cNvPr id="19" name="Picture 18" descr="A picture containing icon&#10;&#10;Description automatically generated"/>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751551" y="660179"/>
            <a:ext cx="101507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giới thiệu về sản phẩm của mình em cần lưu ý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923925" y="2768623"/>
            <a:ext cx="7013311" cy="1569660"/>
          </a:xfrm>
          <a:prstGeom prst="rect">
            <a:avLst/>
          </a:prstGeom>
          <a:noFill/>
        </p:spPr>
        <p:txBody>
          <a:bodyPr wrap="square" rtlCol="0">
            <a:spAutoFit/>
          </a:bodyPr>
          <a:lstStyle/>
          <a:p>
            <a:pPr lvl="0" algn="just"/>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Em cần chú ý sử dụng các tính từ, hình ảnh so sánh để làm nổi bật đặc điểm của sản phẩm đó.</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descr="A picture containing icon&#10;&#10;Description automatically generated"/>
          <p:cNvPicPr>
            <a:picLocks noChangeAspect="1"/>
          </p:cNvPicPr>
          <p:nvPr/>
        </p:nvPicPr>
        <p:blipFill>
          <a:blip r:embed="rId1" cstate="hqprint">
            <a:extLst>
              <a:ext uri="{BEBA8EAE-BF5A-486C-A8C5-ECC9F3942E4B}">
                <a14:imgProps xmlns:a14="http://schemas.microsoft.com/office/drawing/2010/main">
                  <a14:imgLayer r:embed="rId2">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pic>
        <p:nvPicPr>
          <p:cNvPr id="7" name="Hình ảnh 3"/>
          <p:cNvPicPr>
            <a:picLocks noChangeAspect="1"/>
          </p:cNvPicPr>
          <p:nvPr/>
        </p:nvPicPr>
        <p:blipFill rotWithShape="1">
          <a:blip r:embed="rId3"/>
          <a:srcRect l="50655" t="3903" r="28184" b="63507"/>
          <a:stretch>
            <a:fillRect/>
          </a:stretch>
        </p:blipFill>
        <p:spPr>
          <a:xfrm>
            <a:off x="790144" y="519056"/>
            <a:ext cx="845676" cy="1302425"/>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9"/>
          <p:cNvGrpSpPr/>
          <p:nvPr/>
        </p:nvGrpSpPr>
        <p:grpSpPr>
          <a:xfrm>
            <a:off x="1943766" y="421315"/>
            <a:ext cx="8225207" cy="769310"/>
            <a:chOff x="857660" y="2917643"/>
            <a:chExt cx="6120725" cy="1990170"/>
          </a:xfrm>
        </p:grpSpPr>
        <p:sp>
          <p:nvSpPr>
            <p:cNvPr id="10" name="Hình chữ nhật: Góc Tròn 27"/>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11" name="Hình chữ nhật 28"/>
            <p:cNvSpPr/>
            <p:nvPr/>
          </p:nvSpPr>
          <p:spPr>
            <a:xfrm>
              <a:off x="943144" y="3052475"/>
              <a:ext cx="6035241" cy="1433168"/>
            </a:xfrm>
            <a:prstGeom prst="rect">
              <a:avLst/>
            </a:prstGeom>
            <a:noFill/>
          </p:spPr>
          <p:txBody>
            <a:bodyPr wrap="square" lIns="60960" tIns="30480" rIns="60960" bIns="30480">
              <a:spAutoFit/>
            </a:bodyPr>
            <a:lstStyle/>
            <a:p>
              <a:pPr algn="ctr" defTabSz="609600"/>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đèn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pic>
        <p:nvPicPr>
          <p:cNvPr id="13" name="Picture 12" descr="A cartoon of a child waving&#10;&#10;AI-generated content may be incorrect."/>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37005" y="1322596"/>
            <a:ext cx="3073861" cy="5365284"/>
          </a:xfrm>
          <a:prstGeom prst="rect">
            <a:avLst/>
          </a:prstGeom>
        </p:spPr>
      </p:pic>
      <p:pic>
        <p:nvPicPr>
          <p:cNvPr id="3074" name="Picture 2" descr="Sóc Nhí - doc tin - Họa sĩ nhí - Đọc tin - Học vẽ đèn ông sao cùng Sóc Nhí!  - Họa sĩ nhí - Đọc tin - Học vẽ đèn ông sao cùng Sóc N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204" y="1811079"/>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tải xuống (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60893" y="610191"/>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par>
                                <p:cTn id="18" presetID="1" presetClass="mediacall" presetSubtype="0" fill="hold" nodeType="withEffect">
                                  <p:stCondLst>
                                    <p:cond delay="0"/>
                                  </p:stCondLst>
                                  <p:childTnLst>
                                    <p:cmd type="call" cmd="playFrom(0.0)">
                                      <p:cBhvr>
                                        <p:cTn id="19" dur="7957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22"/>
          <p:cNvPicPr>
            <a:picLocks noChangeAspect="1"/>
          </p:cNvPicPr>
          <p:nvPr/>
        </p:nvPicPr>
        <p:blipFill rotWithShape="1">
          <a:blip r:embed="rId1"/>
          <a:srcRect l="71687" t="2707" r="6176" b="64704"/>
          <a:stretch>
            <a:fillRect/>
          </a:stretch>
        </p:blipFill>
        <p:spPr>
          <a:xfrm>
            <a:off x="830661" y="229599"/>
            <a:ext cx="869819" cy="1186611"/>
          </a:xfrm>
          <a:prstGeom prst="rect">
            <a:avLst/>
          </a:prstGeom>
        </p:spPr>
      </p:pic>
      <p:sp>
        <p:nvSpPr>
          <p:cNvPr id="9" name="TextBox 8"/>
          <p:cNvSpPr txBox="1"/>
          <p:nvPr/>
        </p:nvSpPr>
        <p:spPr>
          <a:xfrm>
            <a:off x="1491496" y="600150"/>
            <a:ext cx="101507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TRAO ĐỔI, GÓP Ý</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0" name="Group 9"/>
          <p:cNvGrpSpPr/>
          <p:nvPr/>
        </p:nvGrpSpPr>
        <p:grpSpPr>
          <a:xfrm>
            <a:off x="552112" y="3179136"/>
            <a:ext cx="4370762" cy="2382166"/>
            <a:chOff x="892354" y="3758439"/>
            <a:chExt cx="4278451" cy="2175001"/>
          </a:xfrm>
        </p:grpSpPr>
        <p:pic>
          <p:nvPicPr>
            <p:cNvPr id="1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endParaRPr lang="en-US" sz="2400" b="1" dirty="0">
                <a:latin typeface="Arial" panose="020B0604020202020204" pitchFamily="34" charset="0"/>
                <a:cs typeface="Arial" panose="020B0604020202020204" pitchFamily="34" charset="0"/>
              </a:endParaRPr>
            </a:p>
          </p:txBody>
        </p:sp>
      </p:grpSp>
      <p:grpSp>
        <p:nvGrpSpPr>
          <p:cNvPr id="13" name="Nhóm 29"/>
          <p:cNvGrpSpPr/>
          <p:nvPr/>
        </p:nvGrpSpPr>
        <p:grpSpPr>
          <a:xfrm>
            <a:off x="3232299" y="1477926"/>
            <a:ext cx="8225207" cy="1326780"/>
            <a:chOff x="857660" y="2917643"/>
            <a:chExt cx="6120725" cy="1990170"/>
          </a:xfrm>
        </p:grpSpPr>
        <p:sp>
          <p:nvSpPr>
            <p:cNvPr id="16" name="Hình chữ nhật: Góc Tròn 27"/>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17" name="Hình chữ nhật 28"/>
            <p:cNvSpPr/>
            <p:nvPr/>
          </p:nvSpPr>
          <p:spPr>
            <a:xfrm>
              <a:off x="943144" y="3052475"/>
              <a:ext cx="6035241" cy="1569660"/>
            </a:xfrm>
            <a:prstGeom prst="rect">
              <a:avLst/>
            </a:prstGeom>
            <a:noFill/>
          </p:spPr>
          <p:txBody>
            <a:bodyPr wrap="square" lIns="60960" tIns="30480" rIns="60960" bIns="30480">
              <a:spAutoFit/>
            </a:bodyPr>
            <a:lstStyle/>
            <a:p>
              <a:pPr algn="ctr" defTabSz="609600"/>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Nhóm 29"/>
          <p:cNvGrpSpPr/>
          <p:nvPr/>
        </p:nvGrpSpPr>
        <p:grpSpPr>
          <a:xfrm>
            <a:off x="4723169" y="3146044"/>
            <a:ext cx="7128589" cy="1326780"/>
            <a:chOff x="857660" y="2917643"/>
            <a:chExt cx="6100257" cy="1990170"/>
          </a:xfrm>
        </p:grpSpPr>
        <p:sp>
          <p:nvSpPr>
            <p:cNvPr id="20" name="Hình chữ nhật: Góc Tròn 27"/>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21" name="Hình chữ nhật 28"/>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endParaRPr lang="en-US" sz="3200" b="1" dirty="0">
                <a:effectLst/>
                <a:latin typeface="Cambria" panose="02040503050406030204" pitchFamily="18" charset="0"/>
                <a:ea typeface="Cambria" panose="02040503050406030204" pitchFamily="18" charset="0"/>
              </a:endParaRPr>
            </a:p>
          </p:txBody>
        </p:sp>
      </p:grpSp>
      <p:grpSp>
        <p:nvGrpSpPr>
          <p:cNvPr id="22" name="Nhóm 29"/>
          <p:cNvGrpSpPr/>
          <p:nvPr/>
        </p:nvGrpSpPr>
        <p:grpSpPr>
          <a:xfrm>
            <a:off x="5027969" y="5031994"/>
            <a:ext cx="6576139" cy="796642"/>
            <a:chOff x="857660" y="2917643"/>
            <a:chExt cx="6100257" cy="1990170"/>
          </a:xfrm>
        </p:grpSpPr>
        <p:sp>
          <p:nvSpPr>
            <p:cNvPr id="23" name="Hình chữ nhật: Góc Tròn 27"/>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24" name="Hình chữ nhật 28"/>
            <p:cNvSpPr/>
            <p:nvPr/>
          </p:nvSpPr>
          <p:spPr>
            <a:xfrm>
              <a:off x="943144" y="3052475"/>
              <a:ext cx="5925112" cy="897168"/>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muốn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endParaRPr lang="en-US" sz="4800" b="1" dirty="0">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1234945" y="665589"/>
            <a:ext cx="10050717" cy="243911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extLst>
              <a:ext uri="{28A0092B-C50C-407E-A947-70E740481C1C}">
                <a14:useLocalDpi xmlns:a14="http://schemas.microsoft.com/office/drawing/2010/main" val="0"/>
              </a:ext>
            </a:extLst>
          </a:blip>
          <a:srcRect t="40148" b="21334"/>
          <a:stretch>
            <a:fillRect/>
          </a:stretch>
        </p:blipFill>
        <p:spPr>
          <a:xfrm>
            <a:off x="0" y="4656665"/>
            <a:ext cx="12192000" cy="2201335"/>
          </a:xfrm>
          <a:prstGeom prst="rect">
            <a:avLst/>
          </a:prstGeom>
        </p:spPr>
      </p:pic>
      <p:pic>
        <p:nvPicPr>
          <p:cNvPr id="8" name="Picture 7" descr="A picture containing graphical user interface&#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pic>
        <p:nvPicPr>
          <p:cNvPr id="2" name="Picture 1"/>
          <p:cNvPicPr>
            <a:picLocks noChangeAspect="1"/>
          </p:cNvPicPr>
          <p:nvPr/>
        </p:nvPicPr>
        <p:blipFill>
          <a:blip r:embed="rId4"/>
          <a:stretch>
            <a:fillRect/>
          </a:stretch>
        </p:blipFill>
        <p:spPr>
          <a:xfrm>
            <a:off x="2409134" y="526824"/>
            <a:ext cx="7145131" cy="228010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a:blip r:embed="rId1" cstate="print">
            <a:extLst>
              <a:ext uri="{28A0092B-C50C-407E-A947-70E740481C1C}">
                <a14:useLocalDpi xmlns:a14="http://schemas.microsoft.com/office/drawing/2010/main" val="0"/>
              </a:ext>
            </a:extLst>
          </a:blip>
          <a:srcRect l="22688" r="22688"/>
          <a:stretch>
            <a:fillRect/>
          </a:stretch>
        </p:blipFill>
        <p:spPr>
          <a:xfrm>
            <a:off x="-75369" y="1971675"/>
            <a:ext cx="2601452" cy="4762501"/>
          </a:xfrm>
          <a:prstGeom prst="rect">
            <a:avLst/>
          </a:prstGeom>
        </p:spPr>
      </p:pic>
      <p:sp>
        <p:nvSpPr>
          <p:cNvPr id="10" name="TextBox 9"/>
          <p:cNvSpPr txBox="1"/>
          <p:nvPr/>
        </p:nvSpPr>
        <p:spPr>
          <a:xfrm>
            <a:off x="3552825" y="296861"/>
            <a:ext cx="480631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err="1">
                <a:solidFill>
                  <a:srgbClr val="4472C4"/>
                </a:solidFill>
                <a:latin typeface="Cambria" panose="02040503050406030204" pitchFamily="18" charset="0"/>
                <a:ea typeface="Cambria" panose="02040503050406030204" pitchFamily="18" charset="0"/>
              </a:rPr>
              <a:t>Luật</a:t>
            </a:r>
            <a:r>
              <a:rPr lang="en-US" sz="4000" b="1" dirty="0">
                <a:solidFill>
                  <a:srgbClr val="4472C4"/>
                </a:solidFill>
                <a:latin typeface="Cambria" panose="02040503050406030204" pitchFamily="18" charset="0"/>
                <a:ea typeface="Cambria" panose="02040503050406030204" pitchFamily="18" charset="0"/>
              </a:rPr>
              <a:t> </a:t>
            </a:r>
            <a:r>
              <a:rPr lang="en-US" sz="4000" b="1" dirty="0" err="1">
                <a:solidFill>
                  <a:srgbClr val="4472C4"/>
                </a:solidFill>
                <a:latin typeface="Cambria" panose="02040503050406030204" pitchFamily="18" charset="0"/>
                <a:ea typeface="Cambria" panose="02040503050406030204" pitchFamily="18" charset="0"/>
              </a:rPr>
              <a:t>chơi</a:t>
            </a:r>
            <a:endPar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2514600" y="1943100"/>
            <a:ext cx="8810625" cy="353943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M</a:t>
            </a:r>
            <a:r>
              <a:rPr lang="vi-VN" sz="3200" b="1" dirty="0">
                <a:solidFill>
                  <a:srgbClr val="FF0000"/>
                </a:solidFill>
                <a:latin typeface="Cambria" panose="02040503050406030204" pitchFamily="18" charset="0"/>
                <a:ea typeface="Cambria" panose="02040503050406030204" pitchFamily="18" charset="0"/>
              </a:rPr>
              <a:t>ỗi nhóm thảo luận và chọn một bạn đại diện lên trước lớp giới thiệu về một sản phẩm tự làm mà em tâm đắc nhất trong tiết học hôm nay. (</a:t>
            </a:r>
            <a:r>
              <a:rPr lang="en-US" sz="3200" b="1" dirty="0">
                <a:solidFill>
                  <a:srgbClr val="FF0000"/>
                </a:solidFill>
                <a:latin typeface="Cambria" panose="02040503050406030204" pitchFamily="18" charset="0"/>
                <a:ea typeface="Cambria" panose="02040503050406030204" pitchFamily="18" charset="0"/>
              </a:rPr>
              <a:t>G</a:t>
            </a:r>
            <a:r>
              <a:rPr lang="vi-VN" sz="3200" b="1" dirty="0">
                <a:solidFill>
                  <a:srgbClr val="FF0000"/>
                </a:solidFill>
                <a:latin typeface="Cambria" panose="02040503050406030204" pitchFamily="18" charset="0"/>
                <a:ea typeface="Cambria" panose="02040503050406030204" pitchFamily="18" charset="0"/>
              </a:rPr>
              <a:t>iới thiệu những nét nổi bật của sản phẩm đó)</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B</a:t>
            </a:r>
            <a:r>
              <a:rPr lang="vi-VN" sz="3200" b="1" dirty="0">
                <a:solidFill>
                  <a:srgbClr val="FF0000"/>
                </a:solidFill>
                <a:latin typeface="Cambria" panose="02040503050406030204" pitchFamily="18" charset="0"/>
                <a:ea typeface="Cambria" panose="02040503050406030204" pitchFamily="18" charset="0"/>
              </a:rPr>
              <a:t>ạn nào giới thiệu hay, sáng tạo, hấp dẫn, sẽ được chọn giải nhất, nhì, ba,…</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1294545" y="1894870"/>
            <a:ext cx="10325528" cy="1115030"/>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Rounded Corners 9"/>
          <p:cNvSpPr/>
          <p:nvPr/>
        </p:nvSpPr>
        <p:spPr>
          <a:xfrm>
            <a:off x="1294544" y="3229273"/>
            <a:ext cx="9863191" cy="1409402"/>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1"/>
          <p:cNvSpPr txBox="1"/>
          <p:nvPr/>
        </p:nvSpPr>
        <p:spPr>
          <a:xfrm>
            <a:off x="1490874" y="1757519"/>
            <a:ext cx="9913820" cy="1200329"/>
          </a:xfrm>
          <a:prstGeom prst="rect">
            <a:avLst/>
          </a:prstGeom>
          <a:noFill/>
        </p:spPr>
        <p:txBody>
          <a:bodyPr wrap="square" rtlCol="0">
            <a:spAutoFit/>
          </a:bodyPr>
          <a:lstStyle/>
          <a:p>
            <a:pPr lvl="0" defTabSz="609600"/>
            <a:r>
              <a:rPr lang="vi-VN" sz="3600" b="1" dirty="0">
                <a:solidFill>
                  <a:srgbClr val="ED7D31">
                    <a:lumMod val="50000"/>
                  </a:srgbClr>
                </a:solidFill>
                <a:latin typeface="Cambria" panose="02040503050406030204" pitchFamily="18" charset="0"/>
                <a:ea typeface="Cambria" panose="02040503050406030204" pitchFamily="18" charset="0"/>
              </a:rPr>
              <a:t>Chia sẻ với người thân về sản phẩm em đã giới thiệu ở hoạt động Nói và nghe.</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13" name="TextBox 12"/>
          <p:cNvSpPr txBox="1"/>
          <p:nvPr/>
        </p:nvSpPr>
        <p:spPr>
          <a:xfrm>
            <a:off x="1484016" y="3344644"/>
            <a:ext cx="9673719" cy="1200329"/>
          </a:xfrm>
          <a:prstGeom prst="rect">
            <a:avLst/>
          </a:prstGeom>
          <a:noFill/>
        </p:spPr>
        <p:txBody>
          <a:bodyPr wrap="square" rtlCol="0">
            <a:spAutoFit/>
          </a:bodyPr>
          <a:lstStyle/>
          <a:p>
            <a:pPr lvl="0" defTabSz="609600"/>
            <a:r>
              <a:rPr lang="en-US" sz="3600" b="1" dirty="0" err="1">
                <a:solidFill>
                  <a:srgbClr val="ED7D31">
                    <a:lumMod val="50000"/>
                  </a:srgbClr>
                </a:solidFill>
                <a:latin typeface="Cambria" panose="02040503050406030204" pitchFamily="18" charset="0"/>
                <a:ea typeface="Cambria" panose="02040503050406030204" pitchFamily="18" charset="0"/>
              </a:rPr>
              <a:t>Tìm</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hiểu</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và</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đọc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sách</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truyện</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các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phát</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minh</a:t>
            </a:r>
            <a:r>
              <a:rPr lang="en-US" sz="3600" b="1" dirty="0">
                <a:solidFill>
                  <a:srgbClr val="ED7D31">
                    <a:lumMod val="50000"/>
                  </a:srgbClr>
                </a:solidFill>
                <a:latin typeface="Cambria" panose="02040503050406030204" pitchFamily="18" charset="0"/>
                <a:ea typeface="Cambria" panose="02040503050406030204" pitchFamily="18" charset="0"/>
              </a:rPr>
              <a:t> khoa </a:t>
            </a:r>
            <a:r>
              <a:rPr lang="en-US" sz="3600" b="1" dirty="0" err="1">
                <a:solidFill>
                  <a:srgbClr val="ED7D31">
                    <a:lumMod val="50000"/>
                  </a:srgbClr>
                </a:solidFill>
                <a:latin typeface="Cambria" panose="02040503050406030204" pitchFamily="18" charset="0"/>
                <a:ea typeface="Cambria" panose="02040503050406030204" pitchFamily="18" charset="0"/>
              </a:rPr>
              <a:t>học</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1"/>
          <a:stretch>
            <a:fillRect/>
          </a:stretch>
        </p:blipFill>
        <p:spPr>
          <a:xfrm>
            <a:off x="4325233" y="488370"/>
            <a:ext cx="5998984" cy="165215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hiếc Đèn Ông Sao">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3268333" y="2069666"/>
            <a:ext cx="8390267" cy="4397828"/>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1"/>
          <a:stretch>
            <a:fillRect/>
          </a:stretch>
        </p:blipFill>
        <p:spPr>
          <a:xfrm>
            <a:off x="3099604" y="2550145"/>
            <a:ext cx="8727724" cy="321915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extLst>
              <a:ext uri="{28A0092B-C50C-407E-A947-70E740481C1C}">
                <a14:useLocalDpi xmlns:a14="http://schemas.microsoft.com/office/drawing/2010/main" val="0"/>
              </a:ext>
            </a:extLst>
          </a:blip>
          <a:srcRect t="40148" b="21334"/>
          <a:stretch>
            <a:fillRect/>
          </a:stretch>
        </p:blipFill>
        <p:spPr>
          <a:xfrm>
            <a:off x="18896" y="4646289"/>
            <a:ext cx="12210897" cy="2211711"/>
          </a:xfrm>
          <a:prstGeom prst="rect">
            <a:avLst/>
          </a:prstGeom>
        </p:spPr>
      </p:pic>
      <p:pic>
        <p:nvPicPr>
          <p:cNvPr id="2" name="Hình ảnh 2" descr="Ảnh có chứa đồ chơi, búp bê&#10;&#10;Mô tả được tạo tự động"/>
          <p:cNvPicPr>
            <a:picLocks noChangeAspect="1"/>
          </p:cNvPicPr>
          <p:nvPr/>
        </p:nvPicPr>
        <p:blipFill>
          <a:blip r:embed="rId2"/>
          <a:stretch>
            <a:fillRect/>
          </a:stretch>
        </p:blipFill>
        <p:spPr>
          <a:xfrm>
            <a:off x="0" y="2828259"/>
            <a:ext cx="4389793" cy="4242891"/>
          </a:xfrm>
          <a:prstGeom prst="rect">
            <a:avLst/>
          </a:prstGeom>
        </p:spPr>
      </p:pic>
      <p:grpSp>
        <p:nvGrpSpPr>
          <p:cNvPr id="4" name="Nhóm 6"/>
          <p:cNvGrpSpPr/>
          <p:nvPr/>
        </p:nvGrpSpPr>
        <p:grpSpPr>
          <a:xfrm>
            <a:off x="3028972" y="270468"/>
            <a:ext cx="7066642" cy="1490663"/>
            <a:chOff x="4351662" y="1303684"/>
            <a:chExt cx="4362679" cy="2030610"/>
          </a:xfrm>
        </p:grpSpPr>
        <p:sp>
          <p:nvSpPr>
            <p:cNvPr id="5" name="Bong bóng Lời nói: Hình bầu dục 3"/>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kern="0">
                <a:solidFill>
                  <a:srgbClr val="FFFFFF"/>
                </a:solidFill>
                <a:latin typeface="Cambria" panose="02040503050406030204" pitchFamily="18" charset="0"/>
                <a:ea typeface="Cambria" panose="02040503050406030204" pitchFamily="18" charset="0"/>
                <a:sym typeface="Arial" panose="020B0604020202020204"/>
              </a:endParaRPr>
            </a:p>
          </p:txBody>
        </p:sp>
        <p:sp>
          <p:nvSpPr>
            <p:cNvPr id="6" name="Hộp Văn bản 8"/>
            <p:cNvSpPr txBox="1"/>
            <p:nvPr/>
          </p:nvSpPr>
          <p:spPr>
            <a:xfrm>
              <a:off x="4700105" y="1531480"/>
              <a:ext cx="3665792" cy="1802814"/>
            </a:xfrm>
            <a:prstGeom prst="rect">
              <a:avLst/>
            </a:prstGeom>
            <a:noFill/>
          </p:spPr>
          <p:txBody>
            <a:bodyPr wrap="square" rtlCol="0">
              <a:spAutoFit/>
            </a:bodyPr>
            <a:lstStyle/>
            <a:p>
              <a:pPr algn="ctr" defTabSz="1219200">
                <a:buClr>
                  <a:srgbClr val="000000"/>
                </a:buClr>
              </a:pPr>
              <a:r>
                <a:rPr lang="vi-VN" sz="4000" b="1" kern="0" dirty="0">
                  <a:solidFill>
                    <a:srgbClr val="042613"/>
                  </a:solidFill>
                  <a:latin typeface="Cambria" panose="02040503050406030204" pitchFamily="18" charset="0"/>
                  <a:ea typeface="Cambria" panose="02040503050406030204" pitchFamily="18" charset="0"/>
                  <a:cs typeface="Arial" panose="020B0604020202020204"/>
                  <a:sym typeface="Arial" panose="020B0604020202020204"/>
                </a:rPr>
                <a:t>Đố các em bài hát nói về cái gì?</a:t>
              </a:r>
              <a:endParaRPr lang="en-US" sz="4000" b="1" kern="0" dirty="0">
                <a:solidFill>
                  <a:srgbClr val="042613"/>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7" name="Nhóm 6"/>
          <p:cNvGrpSpPr/>
          <p:nvPr/>
        </p:nvGrpSpPr>
        <p:grpSpPr>
          <a:xfrm>
            <a:off x="4159124" y="2181175"/>
            <a:ext cx="6723742" cy="1486754"/>
            <a:chOff x="4351662" y="1303684"/>
            <a:chExt cx="4362679" cy="2073755"/>
          </a:xfrm>
        </p:grpSpPr>
        <p:sp>
          <p:nvSpPr>
            <p:cNvPr id="8" name="Bong bóng Lời nói: Hình bầu dục 3"/>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kern="0">
                <a:solidFill>
                  <a:srgbClr val="FFFFFF"/>
                </a:solidFill>
                <a:latin typeface="Cambria" panose="02040503050406030204" pitchFamily="18" charset="0"/>
                <a:ea typeface="Cambria" panose="02040503050406030204" pitchFamily="18" charset="0"/>
                <a:sym typeface="Arial" panose="020B0604020202020204"/>
              </a:endParaRPr>
            </a:p>
          </p:txBody>
        </p:sp>
        <p:sp>
          <p:nvSpPr>
            <p:cNvPr id="9" name="Hộp Văn bản 8"/>
            <p:cNvSpPr txBox="1"/>
            <p:nvPr/>
          </p:nvSpPr>
          <p:spPr>
            <a:xfrm>
              <a:off x="4700105" y="1531480"/>
              <a:ext cx="3665792" cy="1845959"/>
            </a:xfrm>
            <a:prstGeom prst="rect">
              <a:avLst/>
            </a:prstGeom>
            <a:noFill/>
          </p:spPr>
          <p:txBody>
            <a:bodyPr wrap="square" rtlCol="0">
              <a:spAutoFit/>
            </a:bodyPr>
            <a:lstStyle/>
            <a:p>
              <a:pPr algn="ctr" defTabSz="1219200">
                <a:buClr>
                  <a:srgbClr val="000000"/>
                </a:buClr>
              </a:pPr>
              <a:r>
                <a:rPr lang="vi-VN" sz="4000" b="1" kern="0" dirty="0">
                  <a:solidFill>
                    <a:srgbClr val="042613"/>
                  </a:solidFill>
                  <a:latin typeface="Cambria" panose="02040503050406030204" pitchFamily="18" charset="0"/>
                  <a:ea typeface="Cambria" panose="02040503050406030204" pitchFamily="18" charset="0"/>
                  <a:cs typeface="Arial" panose="020B0604020202020204"/>
                  <a:sym typeface="Arial" panose="020B0604020202020204"/>
                </a:rPr>
                <a:t>Chiếc đèn ông sao gồm mấy cánh?</a:t>
              </a:r>
              <a:endParaRPr lang="en-US" sz="4000" b="1" kern="0" dirty="0">
                <a:solidFill>
                  <a:srgbClr val="042613"/>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 name="Nhóm 6"/>
          <p:cNvGrpSpPr/>
          <p:nvPr/>
        </p:nvGrpSpPr>
        <p:grpSpPr>
          <a:xfrm>
            <a:off x="4938845" y="3838968"/>
            <a:ext cx="7066642" cy="2210958"/>
            <a:chOff x="4351662" y="1303684"/>
            <a:chExt cx="4362679" cy="3207571"/>
          </a:xfrm>
        </p:grpSpPr>
        <p:sp>
          <p:nvSpPr>
            <p:cNvPr id="15" name="Bong bóng Lời nói: Hình bầu dục 3"/>
            <p:cNvSpPr/>
            <p:nvPr/>
          </p:nvSpPr>
          <p:spPr>
            <a:xfrm>
              <a:off x="4351662" y="1303684"/>
              <a:ext cx="4362679" cy="3207571"/>
            </a:xfrm>
            <a:custGeom>
              <a:avLst/>
              <a:gdLst>
                <a:gd name="connsiteX0" fmla="*/ -510494 w 7066642"/>
                <a:gd name="connsiteY0" fmla="*/ 1871930 h 2210958"/>
                <a:gd name="connsiteX1" fmla="*/ -161067 w 7066642"/>
                <a:gd name="connsiteY1" fmla="*/ 1687322 h 2210958"/>
                <a:gd name="connsiteX2" fmla="*/ 217479 w 7066642"/>
                <a:gd name="connsiteY2" fmla="*/ 1487330 h 2210958"/>
                <a:gd name="connsiteX3" fmla="*/ 3360662 w 7066642"/>
                <a:gd name="connsiteY3" fmla="*/ 1320 h 2210958"/>
                <a:gd name="connsiteX4" fmla="*/ 6518525 w 7066642"/>
                <a:gd name="connsiteY4" fmla="*/ 514082 h 2210958"/>
                <a:gd name="connsiteX5" fmla="*/ 3798463 w 7066642"/>
                <a:gd name="connsiteY5" fmla="*/ 2207841 h 2210958"/>
                <a:gd name="connsiteX6" fmla="*/ 916122 w 7066642"/>
                <a:gd name="connsiteY6" fmla="*/ 1848156 h 2210958"/>
                <a:gd name="connsiteX7" fmla="*/ 454849 w 7066642"/>
                <a:gd name="connsiteY7" fmla="*/ 1855843 h 2210958"/>
                <a:gd name="connsiteX8" fmla="*/ -49221 w 7066642"/>
                <a:gd name="connsiteY8" fmla="*/ 1864243 h 2210958"/>
                <a:gd name="connsiteX9" fmla="*/ -510494 w 7066642"/>
                <a:gd name="connsiteY9" fmla="*/ 1871930 h 221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6642" h="2210958" fill="none" extrusionOk="0">
                  <a:moveTo>
                    <a:pt x="-510494" y="1871930"/>
                  </a:moveTo>
                  <a:cubicBezTo>
                    <a:pt x="-377811" y="1793901"/>
                    <a:pt x="-292926" y="1764567"/>
                    <a:pt x="-161067" y="1687322"/>
                  </a:cubicBezTo>
                  <a:cubicBezTo>
                    <a:pt x="-29208" y="1610077"/>
                    <a:pt x="106894" y="1525961"/>
                    <a:pt x="217479" y="1487330"/>
                  </a:cubicBezTo>
                  <a:cubicBezTo>
                    <a:pt x="-319152" y="508629"/>
                    <a:pt x="1117317" y="-8304"/>
                    <a:pt x="3360662" y="1320"/>
                  </a:cubicBezTo>
                  <a:cubicBezTo>
                    <a:pt x="4617030" y="-42057"/>
                    <a:pt x="5863481" y="168154"/>
                    <a:pt x="6518525" y="514082"/>
                  </a:cubicBezTo>
                  <a:cubicBezTo>
                    <a:pt x="8047695" y="1159846"/>
                    <a:pt x="6427007" y="1783097"/>
                    <a:pt x="3798463" y="2207841"/>
                  </a:cubicBezTo>
                  <a:cubicBezTo>
                    <a:pt x="2789138" y="2259334"/>
                    <a:pt x="1542392" y="2076303"/>
                    <a:pt x="916122" y="1848156"/>
                  </a:cubicBezTo>
                  <a:cubicBezTo>
                    <a:pt x="818205" y="1838413"/>
                    <a:pt x="675352" y="1858917"/>
                    <a:pt x="454849" y="1855843"/>
                  </a:cubicBezTo>
                  <a:cubicBezTo>
                    <a:pt x="234346" y="1852769"/>
                    <a:pt x="96594" y="1847788"/>
                    <a:pt x="-49221" y="1864243"/>
                  </a:cubicBezTo>
                  <a:cubicBezTo>
                    <a:pt x="-195036" y="1880698"/>
                    <a:pt x="-360843" y="1846834"/>
                    <a:pt x="-510494" y="1871930"/>
                  </a:cubicBezTo>
                  <a:close/>
                </a:path>
                <a:path w="7066642" h="2210958" stroke="0" extrusionOk="0">
                  <a:moveTo>
                    <a:pt x="-510494" y="1871930"/>
                  </a:moveTo>
                  <a:cubicBezTo>
                    <a:pt x="-338730" y="1802334"/>
                    <a:pt x="-235721" y="1726532"/>
                    <a:pt x="-139228" y="1675784"/>
                  </a:cubicBezTo>
                  <a:cubicBezTo>
                    <a:pt x="-42735" y="1625036"/>
                    <a:pt x="67973" y="1543986"/>
                    <a:pt x="217479" y="1487330"/>
                  </a:cubicBezTo>
                  <a:cubicBezTo>
                    <a:pt x="-313645" y="569927"/>
                    <a:pt x="1140912" y="199255"/>
                    <a:pt x="3360662" y="1320"/>
                  </a:cubicBezTo>
                  <a:cubicBezTo>
                    <a:pt x="4660686" y="-21754"/>
                    <a:pt x="5874374" y="84686"/>
                    <a:pt x="6518525" y="514082"/>
                  </a:cubicBezTo>
                  <a:cubicBezTo>
                    <a:pt x="8038643" y="1563592"/>
                    <a:pt x="6309171" y="2006762"/>
                    <a:pt x="3798463" y="2207841"/>
                  </a:cubicBezTo>
                  <a:cubicBezTo>
                    <a:pt x="2702813" y="2093164"/>
                    <a:pt x="1627150" y="2093061"/>
                    <a:pt x="916122" y="1848156"/>
                  </a:cubicBezTo>
                  <a:cubicBezTo>
                    <a:pt x="799954" y="1857090"/>
                    <a:pt x="636618" y="1865035"/>
                    <a:pt x="483382" y="1855367"/>
                  </a:cubicBezTo>
                  <a:cubicBezTo>
                    <a:pt x="330145" y="1845699"/>
                    <a:pt x="177128" y="1872585"/>
                    <a:pt x="-20689" y="1863768"/>
                  </a:cubicBezTo>
                  <a:cubicBezTo>
                    <a:pt x="-218506" y="1854951"/>
                    <a:pt x="-373068" y="1860680"/>
                    <a:pt x="-510494" y="1871930"/>
                  </a:cubicBezTo>
                  <a:close/>
                </a:path>
              </a:pathLst>
            </a:cu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mbria" panose="02040503050406030204" pitchFamily="18" charset="0"/>
                <a:ea typeface="Cambria" panose="02040503050406030204" pitchFamily="18" charset="0"/>
                <a:sym typeface="Arial" panose="020B0604020202020204"/>
              </a:endParaRPr>
            </a:p>
          </p:txBody>
        </p:sp>
        <p:sp>
          <p:nvSpPr>
            <p:cNvPr id="16" name="Hộp Văn bản 8"/>
            <p:cNvSpPr txBox="1"/>
            <p:nvPr/>
          </p:nvSpPr>
          <p:spPr>
            <a:xfrm>
              <a:off x="4765747" y="1654881"/>
              <a:ext cx="3665792" cy="2545107"/>
            </a:xfrm>
            <a:prstGeom prst="rect">
              <a:avLst/>
            </a:prstGeom>
            <a:noFill/>
          </p:spPr>
          <p:txBody>
            <a:bodyPr wrap="square" rtlCol="0">
              <a:spAutoFit/>
            </a:bodyPr>
            <a:lstStyle/>
            <a:p>
              <a:pPr algn="ctr" defTabSz="1219200">
                <a:buClr>
                  <a:srgbClr val="000000"/>
                </a:buClr>
              </a:pPr>
              <a:r>
                <a:rPr lang="vi-VN" sz="3600" b="1" kern="0" dirty="0">
                  <a:solidFill>
                    <a:srgbClr val="042613"/>
                  </a:solidFill>
                  <a:latin typeface="Cambria" panose="02040503050406030204" pitchFamily="18" charset="0"/>
                  <a:ea typeface="Cambria" panose="02040503050406030204" pitchFamily="18" charset="0"/>
                  <a:cs typeface="Arial" panose="020B0604020202020204"/>
                  <a:sym typeface="Arial" panose="020B0604020202020204"/>
                </a:rPr>
                <a:t>Để làm chiếc đèn ông sao theo em, ta cần những đồ dùng, vật liệu gì? </a:t>
              </a:r>
              <a:endParaRPr lang="en-US" sz="3600" b="1" kern="0" dirty="0">
                <a:solidFill>
                  <a:srgbClr val="042613"/>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587" y="-85312"/>
            <a:ext cx="1505909" cy="1505909"/>
          </a:xfrm>
          <a:prstGeom prst="rect">
            <a:avLst/>
          </a:prstGeom>
        </p:spPr>
      </p:pic>
      <p:grpSp>
        <p:nvGrpSpPr>
          <p:cNvPr id="3" name="Group 2"/>
          <p:cNvGrpSpPr/>
          <p:nvPr/>
        </p:nvGrpSpPr>
        <p:grpSpPr>
          <a:xfrm>
            <a:off x="1616149" y="1850066"/>
            <a:ext cx="8404530" cy="3918968"/>
            <a:chOff x="815431" y="1851841"/>
            <a:chExt cx="10633167" cy="4401205"/>
          </a:xfrm>
        </p:grpSpPr>
        <p:sp>
          <p:nvSpPr>
            <p:cNvPr id="4" name="Rounded Rectangle 5"/>
            <p:cNvSpPr/>
            <p:nvPr/>
          </p:nvSpPr>
          <p:spPr>
            <a:xfrm>
              <a:off x="815431" y="1851841"/>
              <a:ext cx="10633167" cy="4401205"/>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p:cNvSpPr txBox="1"/>
            <p:nvPr/>
          </p:nvSpPr>
          <p:spPr>
            <a:xfrm>
              <a:off x="1042516" y="2018714"/>
              <a:ext cx="10000980" cy="627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8" name="组合 8"/>
          <p:cNvGrpSpPr/>
          <p:nvPr/>
        </p:nvGrpSpPr>
        <p:grpSpPr>
          <a:xfrm>
            <a:off x="3150956" y="1322505"/>
            <a:ext cx="5174338" cy="1473889"/>
            <a:chOff x="1541945" y="1610590"/>
            <a:chExt cx="1781914" cy="638595"/>
          </a:xfrm>
        </p:grpSpPr>
        <p:sp>
          <p:nvSpPr>
            <p:cNvPr id="19" name="iṩlïḍê"/>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 </a:t>
              </a:r>
              <a:endParaRPr kumimoji="0" lang="zh-CN" altLang="en-US" sz="2400" b="1"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20" name="iṩļïḓè"/>
            <p:cNvSpPr txBox="1"/>
            <p:nvPr/>
          </p:nvSpPr>
          <p:spPr bwMode="auto">
            <a:xfrm>
              <a:off x="1541945" y="1610590"/>
              <a:ext cx="1781914" cy="638595"/>
            </a:xfrm>
            <a:prstGeom prst="roundRect">
              <a:avLst>
                <a:gd name="adj" fmla="val 50000"/>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Nói</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và</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nghe</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1" name="Picture 20"/>
          <p:cNvPicPr>
            <a:picLocks noChangeAspect="1"/>
          </p:cNvPicPr>
          <p:nvPr/>
        </p:nvPicPr>
        <p:blipFill>
          <a:blip r:embed="rId2"/>
          <a:stretch>
            <a:fillRect/>
          </a:stretch>
        </p:blipFill>
        <p:spPr>
          <a:xfrm>
            <a:off x="2554426" y="3058811"/>
            <a:ext cx="6785436" cy="242032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90447" y="1476565"/>
            <a:ext cx="9155102" cy="2794493"/>
          </a:xfrm>
          <a:prstGeom prst="rect">
            <a:avLst/>
          </a:prstGeom>
          <a:noFill/>
        </p:spPr>
        <p:txBody>
          <a:bodyPr wrap="squar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p:cNvPicPr>
            <a:picLocks noChangeAspect="1"/>
          </p:cNvPicPr>
          <p:nvPr/>
        </p:nvPicPr>
        <p:blipFill>
          <a:blip r:embed="rId1" cstate="hqprint">
            <a:extLst>
              <a:ext uri="{BEBA8EAE-BF5A-486C-A8C5-ECC9F3942E4B}">
                <a14:imgProps xmlns:a14="http://schemas.microsoft.com/office/drawing/2010/main">
                  <a14:imgLayer r:embed="rId2">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45275" y="345639"/>
            <a:ext cx="1004552" cy="1004552"/>
          </a:xfrm>
          <a:prstGeom prst="rect">
            <a:avLst/>
          </a:prstGeom>
        </p:spPr>
      </p:pic>
      <p:sp>
        <p:nvSpPr>
          <p:cNvPr id="14" name="TextBox 13"/>
          <p:cNvSpPr txBox="1"/>
          <p:nvPr/>
        </p:nvSpPr>
        <p:spPr>
          <a:xfrm>
            <a:off x="1574873" y="516157"/>
            <a:ext cx="10150748" cy="707886"/>
          </a:xfrm>
          <a:prstGeom prst="rect">
            <a:avLst/>
          </a:prstGeom>
          <a:noFill/>
        </p:spPr>
        <p:txBody>
          <a:bodyPr wrap="squar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lang="en-US" sz="4000" b="1" noProof="0" dirty="0">
                <a:solidFill>
                  <a:prstClr val="black"/>
                </a:solidFill>
                <a:latin typeface="Cambria" panose="02040503050406030204" pitchFamily="18" charset="0"/>
                <a:ea typeface="Cambria" panose="02040503050406030204" pitchFamily="18" charset="0"/>
              </a:rPr>
              <a:t>CHUẨN BỊ</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p:cNvSpPr txBox="1"/>
          <p:nvPr/>
        </p:nvSpPr>
        <p:spPr>
          <a:xfrm>
            <a:off x="648586" y="1540245"/>
            <a:ext cx="10526585" cy="3539430"/>
          </a:xfrm>
          <a:prstGeom prst="rect">
            <a:avLst/>
          </a:prstGeom>
          <a:noFill/>
        </p:spPr>
        <p:txBody>
          <a:bodyPr wrap="square" rtlCol="0">
            <a:spAutoFit/>
          </a:bodyPr>
          <a:lstStyle/>
          <a:p>
            <a:pPr algn="just"/>
            <a:r>
              <a:rPr lang="vi-VN" sz="3200" b="1" dirty="0">
                <a:solidFill>
                  <a:srgbClr val="00B050"/>
                </a:solidFill>
                <a:latin typeface="Cambria" panose="02040503050406030204" pitchFamily="18" charset="0"/>
                <a:ea typeface="Cambria" panose="02040503050406030204" pitchFamily="18" charset="0"/>
              </a:rPr>
              <a:t>Gợi ý:</a:t>
            </a:r>
            <a:endParaRPr lang="vi-VN" sz="3200" b="1" dirty="0">
              <a:solidFill>
                <a:srgbClr val="00B05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Có thể giới thiệu về chiếc máy bay, con diều, chiếc đèn ông sao,... hoặc bất kì sản phẩm nào do em tự tay làm ra.</a:t>
            </a:r>
            <a:endParaRPr lang="vi-VN" sz="3200" dirty="0">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Giới thiệu tên gọi, hình dáng, chất liệu, màu sắc, cách làm, điểm đặc biệt nhất của sản phẩm.</a:t>
            </a:r>
            <a:endParaRPr lang="vi-VN" sz="3200" dirty="0">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Kết hợp sử dụng tranh ảnh, vật thật,... để cuốn hút người nghe.</a:t>
            </a:r>
            <a:endParaRPr lang="vi-VN" sz="3200" dirty="0">
              <a:latin typeface="Cambria" panose="02040503050406030204" pitchFamily="18" charset="0"/>
              <a:ea typeface="Cambria" panose="020405030504060302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down)">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down)">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down)">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 cách gấp máy bay siêu dễ: Có thể bạn chưa biế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2503" y="552228"/>
            <a:ext cx="5615173" cy="31585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làm diều bằng giấy A4 đẹp cực kì đơn giản cho b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209" y="2300370"/>
            <a:ext cx="5191568" cy="38902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a:blip r:embed="rId1" cstate="print">
            <a:extLst>
              <a:ext uri="{28A0092B-C50C-407E-A947-70E740481C1C}">
                <a14:useLocalDpi xmlns:a14="http://schemas.microsoft.com/office/drawing/2010/main" val="0"/>
              </a:ext>
            </a:extLst>
          </a:blip>
          <a:srcRect l="22688" r="22688"/>
          <a:stretch>
            <a:fillRect/>
          </a:stretch>
        </p:blipFill>
        <p:spPr>
          <a:xfrm>
            <a:off x="-75369" y="1971675"/>
            <a:ext cx="2601452" cy="4762501"/>
          </a:xfrm>
          <a:prstGeom prst="rect">
            <a:avLst/>
          </a:prstGeom>
        </p:spPr>
      </p:pic>
      <p:sp>
        <p:nvSpPr>
          <p:cNvPr id="10" name="TextBox 9"/>
          <p:cNvSpPr txBox="1"/>
          <p:nvPr/>
        </p:nvSpPr>
        <p:spPr>
          <a:xfrm>
            <a:off x="2204084" y="16398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dirty="0" err="1">
                <a:solidFill>
                  <a:schemeClr val="accent5"/>
                </a:solidFill>
                <a:latin typeface="Cambria" panose="02040503050406030204" pitchFamily="18" charset="0"/>
                <a:ea typeface="Cambria" panose="02040503050406030204" pitchFamily="18" charset="0"/>
              </a:rPr>
              <a:t>Em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đã</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mang</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đến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lớp</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sản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phẩm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gì</a:t>
            </a:r>
            <a:r>
              <a:rPr lang="en-US" sz="4000" b="1" dirty="0">
                <a:solidFill>
                  <a:schemeClr val="accent5"/>
                </a:solidFill>
                <a:latin typeface="Cambria" panose="02040503050406030204" pitchFamily="18" charset="0"/>
                <a:ea typeface="Cambria" panose="02040503050406030204" pitchFamily="18" charset="0"/>
              </a:rPr>
              <a:t>?</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1" name="TextBox 10"/>
          <p:cNvSpPr txBox="1"/>
          <p:nvPr/>
        </p:nvSpPr>
        <p:spPr>
          <a:xfrm>
            <a:off x="2975609" y="2897186"/>
            <a:ext cx="921639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latin typeface="Cambria" panose="02040503050406030204" pitchFamily="18" charset="0"/>
                <a:ea typeface="Cambria" panose="02040503050406030204" pitchFamily="18" charset="0"/>
              </a:rPr>
              <a:t>Hãy giới thiệu về sản phẩm của mình?</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2" name="TextBox 11"/>
          <p:cNvSpPr txBox="1"/>
          <p:nvPr/>
        </p:nvSpPr>
        <p:spPr>
          <a:xfrm>
            <a:off x="2324100" y="4040186"/>
            <a:ext cx="995362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a:solidFill>
                  <a:schemeClr val="accent5"/>
                </a:solidFill>
                <a:latin typeface="Cambria" panose="02040503050406030204" pitchFamily="18" charset="0"/>
                <a:ea typeface="Cambria" panose="02040503050406030204" pitchFamily="18" charset="0"/>
              </a:rPr>
              <a:t>Em đã tự làm sản phẩm này như thế nào?</a:t>
            </a:r>
            <a:endParaRPr lang="en-US" sz="4000" b="1" dirty="0">
              <a:solidFill>
                <a:schemeClr val="accent5"/>
              </a:solidFill>
              <a:effectLst/>
              <a:latin typeface="Cambria" panose="02040503050406030204" pitchFamily="18" charset="0"/>
              <a:ea typeface="Cambria" panose="020405030504060302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metalware, accessory, chain&#10;&#10;Description automatically generated"/>
          <p:cNvPicPr>
            <a:picLocks noChangeAspect="1"/>
          </p:cNvPicPr>
          <p:nvPr/>
        </p:nvPicPr>
        <p:blipFill>
          <a:blip r:embed="rId1" cstate="hqprint">
            <a:extLst>
              <a:ext uri="{BEBA8EAE-BF5A-486C-A8C5-ECC9F3942E4B}">
                <a14:imgProps xmlns:a14="http://schemas.microsoft.com/office/drawing/2010/main">
                  <a14:imgLayer r:embed="rId2">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633803" y="191020"/>
            <a:ext cx="8336149" cy="5955617"/>
          </a:xfrm>
          <a:prstGeom prst="rect">
            <a:avLst/>
          </a:prstGeom>
        </p:spPr>
      </p:pic>
      <p:pic>
        <p:nvPicPr>
          <p:cNvPr id="2" name="Picture 1"/>
          <p:cNvPicPr>
            <a:picLocks noChangeAspect="1"/>
          </p:cNvPicPr>
          <p:nvPr/>
        </p:nvPicPr>
        <p:blipFill>
          <a:blip r:embed="rId3"/>
          <a:stretch>
            <a:fillRect/>
          </a:stretch>
        </p:blipFill>
        <p:spPr>
          <a:xfrm>
            <a:off x="3053859" y="1482752"/>
            <a:ext cx="5474682" cy="229229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5470" y="491490"/>
            <a:ext cx="8729345" cy="6000750"/>
          </a:xfrm>
          <a:prstGeom prst="rect">
            <a:avLst/>
          </a:prstGeom>
          <a:noFill/>
        </p:spPr>
        <p:txBody>
          <a:bodyPr wrap="square">
            <a:spAutoFit/>
          </a:bodyPr>
          <a:lstStyle/>
          <a:p>
            <a:pPr marL="285750" indent="-285750" algn="just">
              <a:buFontTx/>
              <a:buChar char="-"/>
            </a:pP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Tên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chiếc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đèn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ông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sao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a:t>
            </a:r>
            <a:endPar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endParaRPr>
          </a:p>
          <a:p>
            <a:pPr marL="285750" indent="-285750" algn="just">
              <a:buFontTx/>
              <a:buChar char="-"/>
            </a:pP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Nguyên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liệu</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thanh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tre</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vót</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nhọn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giấy</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bóng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kính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giấy</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màu</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keo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dán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và</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dây</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thép</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li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cố</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định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a:t>
            </a:r>
            <a:endPar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endParaRPr>
          </a:p>
          <a:p>
            <a:pPr marL="285750" indent="-285750" algn="just">
              <a:buFontTx/>
              <a:buChar char="-"/>
            </a:pP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Các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bước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thực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hiện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a:t>
            </a:r>
            <a:endPar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endParaRPr>
          </a:p>
          <a:p>
            <a:pPr algn="just"/>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Đầu</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tiên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em</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vót</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các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mảnh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tre</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thành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5 que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1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mặt</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của</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ông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sao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và</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10 que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2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mặt</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Chẻ</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4 que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ngắn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khoảng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15cm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để</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đỡ</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2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mặt</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của</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ông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sao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a:t>
            </a:r>
            <a:endPar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endParaRPr>
          </a:p>
          <a:p>
            <a:pPr algn="just"/>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Sau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khi</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đã</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tạo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ra</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2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ông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sao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từ</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các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thanh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tre</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đã</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vót</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nhẵn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sẵn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bằng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nhau</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em</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buộc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chặt</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các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góc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để</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thành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hình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ông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sao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a:t>
            </a:r>
            <a:endPar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endParaRPr>
          </a:p>
          <a:p>
            <a:pPr algn="just"/>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Sau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khi</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khung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ngôi</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sao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được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chắc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chắn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em</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lấy</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keo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phết</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lên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bề</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mặt</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của</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từng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cánh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sao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để</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dán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giấy</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bóng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kính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lên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Em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sử</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dụng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giấy</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bóng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kính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màu</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đỏ</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phần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ngoài</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và</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màu</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vàng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phần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giữa</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để</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tượng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trưng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lá</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cờ</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Tổ</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quốc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a:t>
            </a:r>
            <a:endPar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endParaRPr>
          </a:p>
          <a:p>
            <a:pPr algn="just"/>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Sau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khi</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đã</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làm</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xong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em</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trang</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trí</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hoa</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tùy</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thích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Điểm</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đặc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biệt</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nhất</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của</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chiếc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đèn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chính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là</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nó</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có</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thể</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đèn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led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hoặc</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nến</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vào</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chính</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giữa</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đèn.Xem</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thêm</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 </a:t>
            </a:r>
            <a:r>
              <a:rPr lang="en-US" sz="2400" dirty="0" err="1">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tại</a:t>
            </a:r>
            <a:r>
              <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rPr>
              <a:t>:</a:t>
            </a:r>
            <a:endParaRPr lang="en-US" sz="2400" dirty="0">
              <a:solidFill>
                <a:schemeClr val="accent1">
                  <a:lumMod val="75000"/>
                </a:schemeClr>
              </a:solidFill>
              <a:latin typeface="Times New Roman" panose="02020603050405020304" charset="0"/>
              <a:ea typeface="Cambria" panose="02040503050406030204" pitchFamily="18" charset="0"/>
              <a:cs typeface="Times New Roman" panose="02020603050405020304" charset="0"/>
            </a:endParaRPr>
          </a:p>
        </p:txBody>
      </p:sp>
      <p:pic>
        <p:nvPicPr>
          <p:cNvPr id="2050" name="Picture 2" descr="Sóc Nhí - doc tin - Họa sĩ nhí - Đọc tin - Học vẽ đèn ông sao cùng Sóc Nhí!  - Họa sĩ nhí - Đọc tin - Học vẽ đèn ông sao cùng Sóc Nh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72220" y="1605280"/>
            <a:ext cx="2999105" cy="34518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2439</Words>
  <Application>WPS Presentation</Application>
  <PresentationFormat>Widescreen</PresentationFormat>
  <Paragraphs>70</Paragraphs>
  <Slides>20</Slides>
  <Notes>0</Notes>
  <HiddenSlides>0</HiddenSlides>
  <MMClips>2</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20</vt:i4>
      </vt:variant>
    </vt:vector>
  </HeadingPairs>
  <TitlesOfParts>
    <vt:vector size="40" baseType="lpstr">
      <vt:lpstr>Arial</vt:lpstr>
      <vt:lpstr>SimSun</vt:lpstr>
      <vt:lpstr>Wingdings</vt:lpstr>
      <vt:lpstr>Aptos</vt:lpstr>
      <vt:lpstr>Cambria</vt:lpstr>
      <vt:lpstr>Arial</vt:lpstr>
      <vt:lpstr>Calibri</vt:lpstr>
      <vt:lpstr>字魂105号-简雅黑</vt:lpstr>
      <vt:lpstr>字魂115号-刀刀体</vt:lpstr>
      <vt:lpstr>Aptos Display</vt:lpstr>
      <vt:lpstr>Segoe UI Variable Display</vt:lpstr>
      <vt:lpstr>Segoe UI</vt:lpstr>
      <vt:lpstr>Microsoft YaHei</vt:lpstr>
      <vt:lpstr>Arial Unicode MS</vt:lpstr>
      <vt:lpstr>Calibri</vt:lpstr>
      <vt:lpstr>等线</vt:lpstr>
      <vt:lpstr>STLiti</vt:lpstr>
      <vt:lpstr>Times New Roman</vt:lpstr>
      <vt:lpstr>1_AAAAAAAAAAAAAAAAAAAAAAAAAAA</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Loc Thi</cp:lastModifiedBy>
  <cp:revision>29</cp:revision>
  <dcterms:created xsi:type="dcterms:W3CDTF">2023-08-23T07:50:00Z</dcterms:created>
  <dcterms:modified xsi:type="dcterms:W3CDTF">2025-11-12T02:15:11Z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2A2E2E0BDB2D44B4B7777779E7CE1312_12</vt:lpwstr>
  </property>
  <property fmtid="{D5CDD505-2E9C-101B-9397-08002B2CF9AE}" pid="3" name="KSOProductBuildVer">
    <vt:lpwstr>1033-12.2.0.23155</vt:lpwstr>
  </property>
</Properties>
</file>