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7" r:id="rId4"/>
    <p:sldMasterId id="2147483679" r:id="rId5"/>
    <p:sldMasterId id="2147483706" r:id="rId6"/>
  </p:sldMasterIdLst>
  <p:notesMasterIdLst>
    <p:notesMasterId r:id="rId13"/>
  </p:notesMasterIdLst>
  <p:sldIdLst>
    <p:sldId id="295" r:id="rId7"/>
    <p:sldId id="285" r:id="rId8"/>
    <p:sldId id="292" r:id="rId9"/>
    <p:sldId id="302" r:id="rId10"/>
    <p:sldId id="315" r:id="rId11"/>
    <p:sldId id="293" r:id="rId12"/>
    <p:sldId id="290" r:id="rId14"/>
    <p:sldId id="306" r:id="rId15"/>
    <p:sldId id="307" r:id="rId16"/>
    <p:sldId id="308" r:id="rId17"/>
    <p:sldId id="309" r:id="rId18"/>
    <p:sldId id="310" r:id="rId19"/>
    <p:sldId id="2634" r:id="rId20"/>
    <p:sldId id="379" r:id="rId21"/>
    <p:sldId id="2631" r:id="rId22"/>
    <p:sldId id="2632" r:id="rId23"/>
    <p:sldId id="2633"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2173" autoAdjust="0"/>
  </p:normalViewPr>
  <p:slideViewPr>
    <p:cSldViewPr snapToGrid="0">
      <p:cViewPr varScale="1">
        <p:scale>
          <a:sx n="55" d="100"/>
          <a:sy n="55" d="100"/>
        </p:scale>
        <p:origin x="11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notesMaster" Target="notesMasters/notesMaster1.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84D01-7738-4E29-A7BE-9C77444E499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E4649-28F6-44DB-A74A-B5F45421A25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8E4649-28F6-44DB-A74A-B5F45421A25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8E4649-28F6-44DB-A74A-B5F45421A25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330" lvl="0" indent="-304165">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fld>
            <a:endParaRPr lang="en-US" altLang="en-US"/>
          </a:p>
        </p:txBody>
      </p:sp>
      <p:sp>
        <p:nvSpPr>
          <p:cNvPr id="8" name="Rectangle 7"/>
          <p:cNvSpPr/>
          <p:nvPr/>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2" Type="http://schemas.openxmlformats.org/officeDocument/2006/relationships/theme" Target="../theme/theme3.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8" Type="http://schemas.openxmlformats.org/officeDocument/2006/relationships/theme" Target="../theme/theme4.xml"/><Relationship Id="rId27" Type="http://schemas.openxmlformats.org/officeDocument/2006/relationships/image" Target="../media/image4.png"/><Relationship Id="rId26" Type="http://schemas.openxmlformats.org/officeDocument/2006/relationships/slideLayout" Target="../slideLayouts/slideLayout54.xml"/><Relationship Id="rId25" Type="http://schemas.openxmlformats.org/officeDocument/2006/relationships/slideLayout" Target="../slideLayouts/slideLayout53.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0" Type="http://schemas.openxmlformats.org/officeDocument/2006/relationships/slideLayout" Target="../slideLayouts/slideLayout48.xml"/><Relationship Id="rId2" Type="http://schemas.openxmlformats.org/officeDocument/2006/relationships/slideLayout" Target="../slideLayouts/slideLayout30.xml"/><Relationship Id="rId19" Type="http://schemas.openxmlformats.org/officeDocument/2006/relationships/slideLayout" Target="../slideLayouts/slideLayout47.xml"/><Relationship Id="rId18" Type="http://schemas.openxmlformats.org/officeDocument/2006/relationships/slideLayout" Target="../slideLayouts/slideLayout46.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5" Type="http://schemas.openxmlformats.org/officeDocument/2006/relationships/theme" Target="../theme/theme5.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4.wdp"/><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38.pn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pn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9" Type="http://schemas.openxmlformats.org/officeDocument/2006/relationships/notesSlide" Target="../notesSlides/notesSlide3.xml"/><Relationship Id="rId18" Type="http://schemas.openxmlformats.org/officeDocument/2006/relationships/slideLayout" Target="../slideLayouts/slideLayout24.xml"/><Relationship Id="rId17" Type="http://schemas.openxmlformats.org/officeDocument/2006/relationships/image" Target="../media/image53.png"/><Relationship Id="rId16" Type="http://schemas.openxmlformats.org/officeDocument/2006/relationships/image" Target="../media/image52.png"/><Relationship Id="rId15" Type="http://schemas.microsoft.com/office/2007/relationships/media" Target="file:///C:\Users\Acer%20LaP\Downloads\nhacchuong.net_you-know-ill-go-get.mp3" TargetMode="External"/><Relationship Id="rId14" Type="http://schemas.openxmlformats.org/officeDocument/2006/relationships/audio" Target="file:///C:\Users\Acer%20LaP\Downloads\nhacchuong.net_you-know-ill-go-get.mp3" TargetMode="External"/><Relationship Id="rId13" Type="http://schemas.openxmlformats.org/officeDocument/2006/relationships/image" Target="../media/image51.jpeg"/><Relationship Id="rId12" Type="http://schemas.openxmlformats.org/officeDocument/2006/relationships/image" Target="../media/image50.jpeg"/><Relationship Id="rId11" Type="http://schemas.openxmlformats.org/officeDocument/2006/relationships/image" Target="../media/image49.jpeg"/><Relationship Id="rId10" Type="http://schemas.openxmlformats.org/officeDocument/2006/relationships/image" Target="../media/image48.jpeg"/><Relationship Id="rId1" Type="http://schemas.openxmlformats.org/officeDocument/2006/relationships/image" Target="../media/image39.emf"/></Relationships>
</file>

<file path=ppt/slides/_rels/slide16.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pn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6" Type="http://schemas.openxmlformats.org/officeDocument/2006/relationships/notesSlide" Target="../notesSlides/notesSlide4.xml"/><Relationship Id="rId15" Type="http://schemas.openxmlformats.org/officeDocument/2006/relationships/slideLayout" Target="../slideLayouts/slideLayout24.xml"/><Relationship Id="rId14"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image" Target="../media/image54.jpeg"/><Relationship Id="rId11" Type="http://schemas.openxmlformats.org/officeDocument/2006/relationships/image" Target="../media/image51.jpeg"/><Relationship Id="rId10" Type="http://schemas.openxmlformats.org/officeDocument/2006/relationships/image" Target="../media/image48.jpeg"/><Relationship Id="rId1" Type="http://schemas.openxmlformats.org/officeDocument/2006/relationships/image" Target="../media/image39.emf"/></Relationships>
</file>

<file path=ppt/slides/_rels/slide17.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pn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8" Type="http://schemas.openxmlformats.org/officeDocument/2006/relationships/notesSlide" Target="../notesSlides/notesSlide5.xml"/><Relationship Id="rId17" Type="http://schemas.openxmlformats.org/officeDocument/2006/relationships/slideLayout" Target="../slideLayouts/slideLayout24.xml"/><Relationship Id="rId16" Type="http://schemas.openxmlformats.org/officeDocument/2006/relationships/audio" Target="../media/audio1.wav"/><Relationship Id="rId15" Type="http://schemas.openxmlformats.org/officeDocument/2006/relationships/image" Target="../media/image57.png"/><Relationship Id="rId14" Type="http://schemas.openxmlformats.org/officeDocument/2006/relationships/image" Target="../media/image52.png"/><Relationship Id="rId13" Type="http://schemas.microsoft.com/office/2007/relationships/media" Target="file:///C:\Users\Acer%20LaP\Downloads\nhacchuong.net_you-know-ill-go-get.mp3" TargetMode="External"/><Relationship Id="rId12" Type="http://schemas.openxmlformats.org/officeDocument/2006/relationships/audio" Target="file:///C:\Users\Acer%20LaP\Downloads\nhacchuong.net_you-know-ill-go-get.mp3" TargetMode="External"/><Relationship Id="rId11" Type="http://schemas.openxmlformats.org/officeDocument/2006/relationships/image" Target="../media/image51.jpeg"/><Relationship Id="rId10" Type="http://schemas.openxmlformats.org/officeDocument/2006/relationships/image" Target="../media/image48.jpeg"/><Relationship Id="rId1" Type="http://schemas.openxmlformats.org/officeDocument/2006/relationships/image" Target="../media/image39.emf"/></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hdphoto" Target="../media/image17.wdp"/><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7.png"/><Relationship Id="rId2" Type="http://schemas.openxmlformats.org/officeDocument/2006/relationships/image" Target="../media/image12.png"/><Relationship Id="rId12" Type="http://schemas.openxmlformats.org/officeDocument/2006/relationships/slideLayout" Target="../slideLayouts/slideLayout66.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image" Target="../media/image24.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microsoft.com/office/2007/relationships/hdphoto" Target="../media/image28.wdp"/><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pic>
        <p:nvPicPr>
          <p:cNvPr id="5" name="图片 4"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21387" r="13212"/>
          <a:stretch>
            <a:fillRect/>
          </a:stretch>
        </p:blipFill>
        <p:spPr>
          <a:xfrm>
            <a:off x="1785257" y="0"/>
            <a:ext cx="8621486" cy="6858000"/>
          </a:xfrm>
          <a:prstGeom prst="rect">
            <a:avLst/>
          </a:prstGeom>
          <a:ln>
            <a:noFill/>
          </a:ln>
        </p:spPr>
      </p:pic>
      <p:pic>
        <p:nvPicPr>
          <p:cNvPr id="12" name="图片 11"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r="77429" b="30159"/>
          <a:stretch>
            <a:fillRect/>
          </a:stretch>
        </p:blipFill>
        <p:spPr>
          <a:xfrm>
            <a:off x="0" y="0"/>
            <a:ext cx="2975429" cy="4789714"/>
          </a:xfrm>
          <a:prstGeom prst="rect">
            <a:avLst/>
          </a:prstGeom>
        </p:spPr>
      </p:pic>
      <p:pic>
        <p:nvPicPr>
          <p:cNvPr id="20" name="图片 19" descr="卡通人物&#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4405" t="23856" r="69405" b="60812"/>
          <a:stretch>
            <a:fillRect/>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21160" b="30336"/>
          <a:stretch>
            <a:fillRect/>
          </a:stretch>
        </p:blipFill>
        <p:spPr>
          <a:xfrm>
            <a:off x="4826856" y="621636"/>
            <a:ext cx="3321543" cy="1611081"/>
          </a:xfrm>
          <a:prstGeom prst="rect">
            <a:avLst/>
          </a:prstGeom>
        </p:spPr>
      </p:pic>
      <p:pic>
        <p:nvPicPr>
          <p:cNvPr id="2" name="Picture 1"/>
          <p:cNvPicPr>
            <a:picLocks noChangeAspect="1"/>
          </p:cNvPicPr>
          <p:nvPr/>
        </p:nvPicPr>
        <p:blipFill>
          <a:blip r:embed="rId5"/>
          <a:stretch>
            <a:fillRect/>
          </a:stretch>
        </p:blipFill>
        <p:spPr>
          <a:xfrm>
            <a:off x="2604719" y="2234064"/>
            <a:ext cx="7023201" cy="27556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Hộp Văn bản 12"/>
          <p:cNvSpPr txBox="1"/>
          <p:nvPr/>
        </p:nvSpPr>
        <p:spPr>
          <a:xfrm>
            <a:off x="1774285" y="514309"/>
            <a:ext cx="3822522" cy="578882"/>
          </a:xfrm>
          <a:prstGeom prst="roundRect">
            <a:avLst/>
          </a:prstGeom>
          <a:noFill/>
          <a:ln w="19050">
            <a:solidFill>
              <a:srgbClr val="35AA6E"/>
            </a:solidFill>
            <a:prstDash val="sysDash"/>
          </a:ln>
        </p:spPr>
        <p:txBody>
          <a:bodyPr wrap="none" rtlCol="0">
            <a:spAutoFit/>
          </a:bodyPr>
          <a:lstStyle/>
          <a:p>
            <a:pPr lvl="0">
              <a:defRPr/>
            </a:pPr>
            <a:r>
              <a:rPr lang="en-US" sz="2800" b="1">
                <a:solidFill>
                  <a:prstClr val="black"/>
                </a:solidFill>
                <a:latin typeface="Cambria" panose="02040503050406030204" pitchFamily="18" charset="0"/>
                <a:ea typeface="Cambria" panose="02040503050406030204" pitchFamily="18" charset="0"/>
              </a:rPr>
              <a:t>Chọn câu trả lời đúng.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Hình ảnh 4"/>
          <p:cNvPicPr>
            <a:picLocks noChangeAspect="1"/>
          </p:cNvPicPr>
          <p:nvPr/>
        </p:nvPicPr>
        <p:blipFill>
          <a:blip r:embed="rId1"/>
          <a:stretch>
            <a:fillRect/>
          </a:stretch>
        </p:blipFill>
        <p:spPr>
          <a:xfrm>
            <a:off x="615771" y="227517"/>
            <a:ext cx="1030313" cy="1286367"/>
          </a:xfrm>
          <a:prstGeom prst="rect">
            <a:avLst/>
          </a:prstGeom>
        </p:spPr>
      </p:pic>
      <p:sp>
        <p:nvSpPr>
          <p:cNvPr id="5" name="TextBox 4"/>
          <p:cNvSpPr txBox="1"/>
          <p:nvPr/>
        </p:nvSpPr>
        <p:spPr>
          <a:xfrm>
            <a:off x="934278" y="1333914"/>
            <a:ext cx="9869557" cy="1077218"/>
          </a:xfrm>
          <a:prstGeom prst="rect">
            <a:avLst/>
          </a:prstGeom>
          <a:noFill/>
        </p:spPr>
        <p:txBody>
          <a:bodyPr wrap="square" rtlCol="0">
            <a:spAutoFit/>
          </a:bodyPr>
          <a:lstStyle/>
          <a:p>
            <a:pPr algn="just"/>
            <a:r>
              <a:rPr lang="vi-VN" sz="3200" dirty="0">
                <a:solidFill>
                  <a:srgbClr val="000000"/>
                </a:solidFill>
                <a:latin typeface="Cambria" panose="02040503050406030204" pitchFamily="18" charset="0"/>
                <a:ea typeface="Cambria" panose="02040503050406030204" pitchFamily="18" charset="0"/>
              </a:rPr>
              <a:t>Em mua 3 bộ dây </a:t>
            </a:r>
            <a:r>
              <a:rPr lang="en-US" sz="3200" dirty="0" err="1">
                <a:solidFill>
                  <a:srgbClr val="000000"/>
                </a:solidFill>
                <a:latin typeface="Cambria" panose="02040503050406030204" pitchFamily="18" charset="0"/>
                <a:ea typeface="Cambria" panose="02040503050406030204" pitchFamily="18" charset="0"/>
              </a:rPr>
              <a:t>đè</a:t>
            </a:r>
            <a:r>
              <a:rPr lang="vi-VN" sz="3200" dirty="0">
                <a:solidFill>
                  <a:srgbClr val="000000"/>
                </a:solidFill>
                <a:latin typeface="Cambria" panose="02040503050406030204" pitchFamily="18" charset="0"/>
                <a:ea typeface="Cambria" panose="02040503050406030204" pitchFamily="18" charset="0"/>
              </a:rPr>
              <a:t>n có giá như hình dưới đây để trang trí trại của lớp.</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stretch>
            <a:fillRect/>
          </a:stretch>
        </p:blipFill>
        <p:spPr>
          <a:xfrm>
            <a:off x="6218788" y="1858618"/>
            <a:ext cx="5598217" cy="1763574"/>
          </a:xfrm>
          <a:prstGeom prst="rect">
            <a:avLst/>
          </a:prstGeom>
        </p:spPr>
      </p:pic>
      <p:sp>
        <p:nvSpPr>
          <p:cNvPr id="13" name="TextBox 12"/>
          <p:cNvSpPr txBox="1"/>
          <p:nvPr/>
        </p:nvSpPr>
        <p:spPr>
          <a:xfrm>
            <a:off x="1222513" y="4534313"/>
            <a:ext cx="9869557" cy="584775"/>
          </a:xfrm>
          <a:prstGeom prst="rect">
            <a:avLst/>
          </a:prstGeom>
          <a:noFill/>
        </p:spPr>
        <p:txBody>
          <a:bodyPr wrap="square" rtlCol="0">
            <a:spAutoFit/>
          </a:bodyPr>
          <a:lstStyle/>
          <a:p>
            <a:pPr algn="just"/>
            <a:r>
              <a:rPr lang="vi-VN" sz="3200" dirty="0">
                <a:solidFill>
                  <a:srgbClr val="000000"/>
                </a:solidFill>
                <a:latin typeface="Cambria" panose="02040503050406030204" pitchFamily="18" charset="0"/>
                <a:ea typeface="Cambria" panose="02040503050406030204" pitchFamily="18" charset="0"/>
              </a:rPr>
              <a:t>Em dùng tờ tiền nào để vừa đủ trả cho người bán hàng?</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a:stretch>
            <a:fillRect/>
          </a:stretch>
        </p:blipFill>
        <p:spPr>
          <a:xfrm>
            <a:off x="2293246" y="5337312"/>
            <a:ext cx="7665247" cy="1103244"/>
          </a:xfrm>
          <a:prstGeom prst="rect">
            <a:avLst/>
          </a:prstGeom>
        </p:spPr>
      </p:pic>
      <p:sp>
        <p:nvSpPr>
          <p:cNvPr id="16" name="TextBox 15"/>
          <p:cNvSpPr txBox="1"/>
          <p:nvPr/>
        </p:nvSpPr>
        <p:spPr>
          <a:xfrm>
            <a:off x="387625" y="3468756"/>
            <a:ext cx="8080513" cy="954107"/>
          </a:xfrm>
          <a:prstGeom prst="rect">
            <a:avLst/>
          </a:prstGeom>
          <a:noFill/>
        </p:spPr>
        <p:txBody>
          <a:bodyPr wrap="square" rtlCol="0">
            <a:spAutoFit/>
          </a:bodyPr>
          <a:lstStyle/>
          <a:p>
            <a:pPr algn="ct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Tổng</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giá</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tiền</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của</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ba</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bộ</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dây</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đèn</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2800" b="1" i="0" dirty="0" err="1">
                <a:solidFill>
                  <a:schemeClr val="tx1">
                    <a:lumMod val="50000"/>
                    <a:lumOff val="50000"/>
                  </a:schemeClr>
                </a:solidFill>
                <a:effectLst/>
                <a:latin typeface="Cambria" panose="02040503050406030204" pitchFamily="18" charset="0"/>
                <a:ea typeface="Cambria" panose="02040503050406030204" pitchFamily="18" charset="0"/>
              </a:rPr>
              <a:t>là</a:t>
            </a:r>
            <a:r>
              <a:rPr lang="en-US" sz="2800" b="1" i="0" dirty="0">
                <a:solidFill>
                  <a:schemeClr val="tx1">
                    <a:lumMod val="50000"/>
                    <a:lumOff val="50000"/>
                  </a:schemeClr>
                </a:solidFill>
                <a:effectLst/>
                <a:latin typeface="Cambria" panose="02040503050406030204" pitchFamily="18" charset="0"/>
                <a:ea typeface="Cambria" panose="02040503050406030204" pitchFamily="18" charset="0"/>
              </a:rPr>
              <a:t>:</a:t>
            </a:r>
            <a:endParaRPr lang="en-US" sz="2800" b="1" i="0" dirty="0">
              <a:solidFill>
                <a:schemeClr val="tx1">
                  <a:lumMod val="50000"/>
                  <a:lumOff val="50000"/>
                </a:schemeClr>
              </a:solidFill>
              <a:effectLst/>
              <a:latin typeface="Cambria" panose="02040503050406030204" pitchFamily="18" charset="0"/>
              <a:ea typeface="Cambria" panose="02040503050406030204" pitchFamily="18" charset="0"/>
            </a:endParaRPr>
          </a:p>
          <a:p>
            <a:pPr algn="ctr"/>
            <a:r>
              <a:rPr lang="en-US" sz="2800" b="1" i="0" dirty="0">
                <a:solidFill>
                  <a:srgbClr val="FF0000"/>
                </a:solidFill>
                <a:effectLst/>
                <a:latin typeface="Cambria" panose="02040503050406030204" pitchFamily="18" charset="0"/>
                <a:ea typeface="Cambria" panose="02040503050406030204" pitchFamily="18" charset="0"/>
              </a:rPr>
              <a:t>30 000 + 34 000 + 36 000 = 100 000 (</a:t>
            </a:r>
            <a:r>
              <a:rPr lang="en-US" sz="2800" b="1" i="0" dirty="0" err="1">
                <a:solidFill>
                  <a:srgbClr val="FF0000"/>
                </a:solidFill>
                <a:effectLst/>
                <a:latin typeface="Cambria" panose="02040503050406030204" pitchFamily="18" charset="0"/>
                <a:ea typeface="Cambria" panose="02040503050406030204" pitchFamily="18" charset="0"/>
              </a:rPr>
              <a:t>đồng</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17" name="Oval 16"/>
          <p:cNvSpPr/>
          <p:nvPr/>
        </p:nvSpPr>
        <p:spPr>
          <a:xfrm>
            <a:off x="2295940" y="5874026"/>
            <a:ext cx="576470" cy="6460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barn(inVertical)">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barn(inVertical)">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build="p"/>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Hộp Văn bản 12"/>
          <p:cNvSpPr txBox="1"/>
          <p:nvPr/>
        </p:nvSpPr>
        <p:spPr>
          <a:xfrm>
            <a:off x="934278" y="432100"/>
            <a:ext cx="10128660" cy="5346144"/>
          </a:xfrm>
          <a:prstGeom prst="roundRect">
            <a:avLst/>
          </a:prstGeom>
          <a:noFill/>
          <a:ln w="19050">
            <a:solidFill>
              <a:srgbClr val="FCC963"/>
            </a:solidFill>
            <a:prstDash val="sysDash"/>
          </a:ln>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Hoạt động theo nhóm.</a:t>
            </a:r>
            <a:endParaRPr lang="vi-VN" sz="2800" b="1" dirty="0">
              <a:solidFill>
                <a:srgbClr val="00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q"/>
              <a:defRPr/>
            </a:pPr>
            <a:r>
              <a:rPr lang="vi-VN" sz="2800" b="1" dirty="0">
                <a:solidFill>
                  <a:srgbClr val="000000"/>
                </a:solidFill>
                <a:latin typeface="Cambria" panose="02040503050406030204" pitchFamily="18" charset="0"/>
                <a:ea typeface="Cambria" panose="02040503050406030204" pitchFamily="18" charset="0"/>
              </a:rPr>
              <a:t>Một em đóng vai người bán hàng, các em còn lại đóng vai người mua hàng.</a:t>
            </a:r>
            <a:endParaRPr lang="vi-VN" sz="2800" b="1" dirty="0">
              <a:solidFill>
                <a:srgbClr val="00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q"/>
              <a:defRPr/>
            </a:pPr>
            <a:r>
              <a:rPr lang="vi-VN" sz="2800" b="1" dirty="0">
                <a:solidFill>
                  <a:srgbClr val="000000"/>
                </a:solidFill>
                <a:latin typeface="Cambria" panose="02040503050406030204" pitchFamily="18" charset="0"/>
                <a:ea typeface="Cambria" panose="02040503050406030204" pitchFamily="18" charset="0"/>
              </a:rPr>
              <a:t>Các em dùng các tấm bìa, tờ giấy in mặt đồng tiền để mua bán.</a:t>
            </a:r>
            <a:endParaRPr lang="vi-VN" sz="2800" b="1" dirty="0">
              <a:solidFill>
                <a:srgbClr val="00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q"/>
              <a:defRPr/>
            </a:pPr>
            <a:r>
              <a:rPr lang="vi-VN" sz="2800" b="1" dirty="0">
                <a:solidFill>
                  <a:srgbClr val="000000"/>
                </a:solidFill>
                <a:latin typeface="Cambria" panose="02040503050406030204" pitchFamily="18" charset="0"/>
                <a:ea typeface="Cambria" panose="02040503050406030204" pitchFamily="18" charset="0"/>
              </a:rPr>
              <a:t>Lần lượt, mỗi người mua chọn từ một đến ba đồ vật khác nhau có trong cửa hàng. Người mua đưa cho người bán số tiền bằng hoặc hơn số tiền cần trả cho các đồ vật chọn mua. Nếu số tiền người mua đưa nhiều hơn số tiền cần trả, người bán phải đưa lại tiền thừa (nếu cần).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Hình ảnh 14"/>
          <p:cNvPicPr>
            <a:picLocks noChangeAspect="1"/>
          </p:cNvPicPr>
          <p:nvPr/>
        </p:nvPicPr>
        <p:blipFill>
          <a:blip r:embed="rId1"/>
          <a:stretch>
            <a:fillRect/>
          </a:stretch>
        </p:blipFill>
        <p:spPr>
          <a:xfrm>
            <a:off x="102833" y="166756"/>
            <a:ext cx="1030313" cy="128636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3237258" y="412060"/>
            <a:ext cx="5519116" cy="6044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pic>
        <p:nvPicPr>
          <p:cNvPr id="5" name="图片 4"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21387" r="13212"/>
          <a:stretch>
            <a:fillRect/>
          </a:stretch>
        </p:blipFill>
        <p:spPr>
          <a:xfrm>
            <a:off x="1785257" y="0"/>
            <a:ext cx="8621486" cy="6858000"/>
          </a:xfrm>
          <a:prstGeom prst="rect">
            <a:avLst/>
          </a:prstGeom>
          <a:ln>
            <a:noFill/>
          </a:ln>
        </p:spPr>
      </p:pic>
      <p:pic>
        <p:nvPicPr>
          <p:cNvPr id="12" name="图片 11"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r="77429" b="30159"/>
          <a:stretch>
            <a:fillRect/>
          </a:stretch>
        </p:blipFill>
        <p:spPr>
          <a:xfrm>
            <a:off x="0" y="0"/>
            <a:ext cx="2975429" cy="4789714"/>
          </a:xfrm>
          <a:prstGeom prst="rect">
            <a:avLst/>
          </a:prstGeom>
        </p:spPr>
      </p:pic>
      <p:pic>
        <p:nvPicPr>
          <p:cNvPr id="20" name="图片 19" descr="卡通人物&#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4405" t="23856" r="69405" b="60812"/>
          <a:stretch>
            <a:fillRect/>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21160" b="30336"/>
          <a:stretch>
            <a:fillRect/>
          </a:stretch>
        </p:blipFill>
        <p:spPr>
          <a:xfrm>
            <a:off x="4826856" y="621636"/>
            <a:ext cx="3321543" cy="16110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1520" y="0"/>
            <a:ext cx="1872952" cy="1872952"/>
          </a:xfrm>
          <a:prstGeom prst="rect">
            <a:avLst/>
          </a:prstGeom>
        </p:spPr>
      </p:pic>
      <p:pic>
        <p:nvPicPr>
          <p:cNvPr id="7" name="Picture 6" descr="A yellow and pink text on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4854" y="1946534"/>
            <a:ext cx="7073661" cy="237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2889" b="13556"/>
          <a:stretch>
            <a:fillRect/>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itchFamily="34" charset="0"/>
                <a:sym typeface="Arial" panose="020B0604020202020204"/>
              </a:rPr>
              <a:t>CÙNG CHÚNG TỚ ĐI SIÊU THỊ NÀO!</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itchFamily="34" charset="0"/>
              <a:sym typeface="Arial" panose="020B0604020202020204"/>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p:cNvPicPr>
            <a:picLocks noChangeAspect="1"/>
          </p:cNvPicPr>
          <p:nvPr/>
        </p:nvPicPr>
        <p:blipFill>
          <a:blip r:embed="rId11">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p:cNvPicPr>
            <a:picLocks noChangeAspect="1"/>
          </p:cNvPicPr>
          <p:nvPr/>
        </p:nvPicPr>
        <p:blipFill>
          <a:blip r:embed="rId13">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33764" y="1600201"/>
            <a:ext cx="1099981"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8000đ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751513" y="1495426"/>
            <a:ext cx="1282723"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20000đ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8143876" y="1676401"/>
            <a:ext cx="1099981"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TextBox 14"/>
          <p:cNvSpPr txBox="1"/>
          <p:nvPr/>
        </p:nvSpPr>
        <p:spPr>
          <a:xfrm>
            <a:off x="4581526" y="2743201"/>
            <a:ext cx="1099981"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3433764" y="4267201"/>
            <a:ext cx="1167307"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17000đ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7172326" y="3122613"/>
            <a:ext cx="1099981"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7000đ</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Title 1"/>
          <p:cNvSpPr txBox="1"/>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l" defTabSz="12192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Mai có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20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000 đồng, Mai có vừa đủ tiền để mua được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8" name="nhacchuong.net_you-know-ill-go-get.mp3">
            <a:hlinkClick r:id="" action="ppaction://media"/>
          </p:cNvPr>
          <p:cNvPicPr>
            <a:picLocks noRot="1" noChangeAspect="1"/>
          </p:cNvPicPr>
          <p:nvPr>
            <a:audioFile r:link="rId14"/>
            <p:extLst>
              <p:ext uri="{DAA4B4D4-6D71-4841-9C94-3DE7FCFB9230}">
                <p14:media xmlns:p14="http://schemas.microsoft.com/office/powerpoint/2010/main" r:link="rId15"/>
              </p:ext>
            </p:extLst>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7037E-7 L 0.33985 0.51296 " pathEditMode="relative" rAng="0" ptsTypes="AA">
                                      <p:cBhvr>
                                        <p:cTn id="6" dur="2000" fill="hold"/>
                                        <p:tgtEl>
                                          <p:spTgt spid="4"/>
                                        </p:tgtEl>
                                        <p:attrNameLst>
                                          <p:attrName>ppt_x</p:attrName>
                                          <p:attrName>ppt_y</p:attrName>
                                        </p:attrNameLst>
                                      </p:cBhvr>
                                      <p:rCtr x="16992" y="25648"/>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2"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p:cNvPicPr>
            <a:picLocks noChangeAspect="1"/>
          </p:cNvPicPr>
          <p:nvPr/>
        </p:nvPicPr>
        <p:blipFill>
          <a:blip r:embed="rId11">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p:cNvPicPr>
            <a:picLocks noChangeAspect="1"/>
          </p:cNvPicPr>
          <p:nvPr/>
        </p:nvPicPr>
        <p:blipFill>
          <a:blip r:embed="rId12">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662363" y="16002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8000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5981701" y="15240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20000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TextBox 32"/>
          <p:cNvSpPr txBox="1"/>
          <p:nvPr/>
        </p:nvSpPr>
        <p:spPr>
          <a:xfrm>
            <a:off x="8382000" y="16764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4781550" y="27432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p:cNvSpPr txBox="1"/>
          <p:nvPr/>
        </p:nvSpPr>
        <p:spPr>
          <a:xfrm>
            <a:off x="6038851" y="42672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17000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TextBox 35"/>
          <p:cNvSpPr txBox="1"/>
          <p:nvPr/>
        </p:nvSpPr>
        <p:spPr>
          <a:xfrm>
            <a:off x="8496301" y="40386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25000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p:cNvSpPr txBox="1"/>
          <p:nvPr/>
        </p:nvSpPr>
        <p:spPr>
          <a:xfrm>
            <a:off x="7239000" y="31242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70000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p:cNvSpPr txBox="1"/>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l" defTabSz="12192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Tuấn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có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20</a:t>
            </a:r>
            <a:r>
              <a:rPr kumimoji="0" lang="en-US" alt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000 đồng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50 000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Tuấn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có vừa đủ tiền để mua được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descr="A pink and white lamp&#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5075" y="990600"/>
            <a:ext cx="2438400" cy="2438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2.22222E-6 L -0.34141 0.31528 " pathEditMode="relative" rAng="0" ptsTypes="AA">
                                      <p:cBhvr>
                                        <p:cTn id="13" dur="2000" fill="hold"/>
                                        <p:tgtEl>
                                          <p:spTgt spid="4"/>
                                        </p:tgtEl>
                                        <p:attrNameLst>
                                          <p:attrName>ppt_x</p:attrName>
                                          <p:attrName>ppt_y</p:attrName>
                                        </p:attrNameLst>
                                      </p:cBhvr>
                                      <p:rCtr x="-17070"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p:cNvPicPr>
            <a:picLocks noChangeAspect="1"/>
          </p:cNvPicPr>
          <p:nvPr/>
        </p:nvPicPr>
        <p:blipFill>
          <a:blip r:embed="rId11">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662363" y="16002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8000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p:cNvSpPr txBox="1"/>
          <p:nvPr/>
        </p:nvSpPr>
        <p:spPr>
          <a:xfrm>
            <a:off x="5981701" y="15240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20000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8382000" y="16764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4781550" y="2743201"/>
            <a:ext cx="91563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TextBox 14"/>
          <p:cNvSpPr txBox="1"/>
          <p:nvPr/>
        </p:nvSpPr>
        <p:spPr>
          <a:xfrm>
            <a:off x="6038851" y="4267201"/>
            <a:ext cx="109837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17000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7" name="nhacchuong.net_you-know-ill-go-get.mp3">
            <a:hlinkClick r:id="" action="ppaction://media"/>
          </p:cNvPr>
          <p:cNvPicPr>
            <a:picLocks noRot="1" noChangeAspect="1"/>
          </p:cNvPicPr>
          <p:nvPr>
            <a:audioFile r:link="rId12"/>
            <p:extLst>
              <p:ext uri="{DAA4B4D4-6D71-4841-9C94-3DE7FCFB9230}">
                <p14:media xmlns:p14="http://schemas.microsoft.com/office/powerpoint/2010/main" r:link="rId13"/>
              </p:ext>
            </p:extLst>
          </p:nvPr>
        </p:nvPicPr>
        <p:blipFill>
          <a:blip r:embed="rId14">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txBox="1"/>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l" defTabSz="12192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Hoa</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21 000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Hoa</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vừa</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đủ</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mua được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p:cNvPicPr>
            <a:picLocks noChangeAspect="1"/>
          </p:cNvPicPr>
          <p:nvPr/>
        </p:nvPicPr>
        <p:blipFill>
          <a:blip r:embed="rId15">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75"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25E-6 5.55112E-17 L -0.15898 0.30926 " pathEditMode="relative" rAng="0" ptsTypes="AA">
                                      <p:cBhvr>
                                        <p:cTn id="10" dur="2000" fill="hold"/>
                                        <p:tgtEl>
                                          <p:spTgt spid="6"/>
                                        </p:tgtEl>
                                        <p:attrNameLst>
                                          <p:attrName>ppt_x</p:attrName>
                                          <p:attrName>ppt_y</p:attrName>
                                        </p:attrNameLst>
                                      </p:cBhvr>
                                      <p:rCtr x="-7956" y="15463"/>
                                    </p:animMotion>
                                  </p:childTnLst>
                                  <p:subTnLst>
                                    <p:audio>
                                      <p:cMediaNode>
                                        <p:cTn display="0" masterRel="sameClick">
                                          <p:stCondLst>
                                            <p:cond evt="begin" delay="0">
                                              <p:tn val="9"/>
                                            </p:cond>
                                          </p:stCondLst>
                                          <p:endCondLst>
                                            <p:cond evt="onStopAudio" delay="0">
                                              <p:tgtEl>
                                                <p:sldTgt/>
                                              </p:tgtEl>
                                            </p:cond>
                                          </p:endCondLst>
                                        </p:cTn>
                                        <p:tgtEl>
                                          <p:sndTgt r:embed="rId16"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26107 0.22222 " pathEditMode="relative" rAng="0" ptsTypes="AA">
                                      <p:cBhvr>
                                        <p:cTn id="14" dur="2000" fill="hold"/>
                                        <p:tgtEl>
                                          <p:spTgt spid="7"/>
                                        </p:tgtEl>
                                        <p:attrNameLst>
                                          <p:attrName>ppt_x</p:attrName>
                                          <p:attrName>ppt_y</p:attrName>
                                        </p:attrNameLst>
                                      </p:cBhvr>
                                      <p:rCtr x="-13060" y="11111"/>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pic>
        <p:nvPicPr>
          <p:cNvPr id="5" name="图片 4"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21387" r="13212"/>
          <a:stretch>
            <a:fillRect/>
          </a:stretch>
        </p:blipFill>
        <p:spPr>
          <a:xfrm>
            <a:off x="1785257" y="1672936"/>
            <a:ext cx="8621486" cy="5185064"/>
          </a:xfrm>
          <a:prstGeom prst="rect">
            <a:avLst/>
          </a:prstGeom>
          <a:ln>
            <a:noFill/>
          </a:ln>
        </p:spPr>
      </p:pic>
      <p:pic>
        <p:nvPicPr>
          <p:cNvPr id="12" name="图片 11" descr="卡通人物&#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a:fillRect/>
          </a:stretch>
        </p:blipFill>
        <p:spPr>
          <a:xfrm>
            <a:off x="0" y="0"/>
            <a:ext cx="2975429" cy="4789714"/>
          </a:xfrm>
          <a:prstGeom prst="rect">
            <a:avLst/>
          </a:prstGeom>
        </p:spPr>
      </p:pic>
      <p:pic>
        <p:nvPicPr>
          <p:cNvPr id="20" name="图片 19" descr="卡通人物&#10;&#10;中度可信度描述已自动生成"/>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a:fillRect/>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a:fillRect/>
          </a:stretch>
        </p:blipFill>
        <p:spPr>
          <a:xfrm>
            <a:off x="4826856" y="621636"/>
            <a:ext cx="3321543" cy="1611081"/>
          </a:xfrm>
          <a:prstGeom prst="rect">
            <a:avLst/>
          </a:prstGeom>
        </p:spPr>
      </p:pic>
      <p:pic>
        <p:nvPicPr>
          <p:cNvPr id="2" name="Picture 1"/>
          <p:cNvPicPr>
            <a:picLocks noChangeAspect="1"/>
          </p:cNvPicPr>
          <p:nvPr/>
        </p:nvPicPr>
        <p:blipFill>
          <a:blip r:embed="rId6"/>
          <a:stretch>
            <a:fillRect/>
          </a:stretch>
        </p:blipFill>
        <p:spPr>
          <a:xfrm>
            <a:off x="2982691" y="3356793"/>
            <a:ext cx="6572058" cy="1627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OÁ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l="444"/>
          <a:stretch>
            <a:fillRect/>
          </a:stretch>
        </p:blipFill>
        <p:spPr>
          <a:xfrm>
            <a:off x="20" y="10"/>
            <a:ext cx="12191980" cy="6857990"/>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p:cNvPicPr>
            <a:picLocks noChangeAspect="1"/>
          </p:cNvPicPr>
          <p:nvPr/>
        </p:nvPicPr>
        <p:blipFill>
          <a:blip r:embed="rId2"/>
          <a:stretch>
            <a:fillRect/>
          </a:stretch>
        </p:blipFill>
        <p:spPr>
          <a:xfrm>
            <a:off x="429811" y="159658"/>
            <a:ext cx="11351736" cy="6127011"/>
          </a:xfrm>
          <a:prstGeom prst="rect">
            <a:avLst/>
          </a:prstGeom>
        </p:spPr>
      </p:pic>
      <p:pic>
        <p:nvPicPr>
          <p:cNvPr id="24" name="图片 19" descr="卡通人物&#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p:cNvPicPr>
            <a:picLocks noChangeAspect="1"/>
          </p:cNvPicPr>
          <p:nvPr/>
        </p:nvPicPr>
        <p:blipFill>
          <a:blip r:embed="rId5"/>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p:cNvPicPr>
            <a:picLocks noChangeAspect="1"/>
          </p:cNvPicPr>
          <p:nvPr/>
        </p:nvPicPr>
        <p:blipFill>
          <a:blip r:embed="rId6"/>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p:cNvPicPr>
            <a:picLocks noChangeAspect="1"/>
          </p:cNvPicPr>
          <p:nvPr/>
        </p:nvPicPr>
        <p:blipFill rotWithShape="1">
          <a:blip r:embed="rId9" cstate="print">
            <a:extLst>
              <a:ext uri="{28A0092B-C50C-407E-A947-70E740481C1C}">
                <a14:useLocalDpi xmlns:a14="http://schemas.microsoft.com/office/drawing/2010/main" val="0"/>
              </a:ext>
            </a:extLst>
          </a:blip>
          <a:srcRect t="21160" b="30336"/>
          <a:stretch>
            <a:fillRect/>
          </a:stretch>
        </p:blipFill>
        <p:spPr>
          <a:xfrm>
            <a:off x="-118829" y="-110177"/>
            <a:ext cx="1490429" cy="1147877"/>
          </a:xfrm>
          <a:prstGeom prst="rect">
            <a:avLst/>
          </a:prstGeom>
        </p:spPr>
      </p:pic>
      <p:pic>
        <p:nvPicPr>
          <p:cNvPr id="5" name="Picture 4"/>
          <p:cNvPicPr>
            <a:picLocks noChangeAspect="1"/>
          </p:cNvPicPr>
          <p:nvPr/>
        </p:nvPicPr>
        <p:blipFill>
          <a:blip r:embed="rId10"/>
          <a:stretch>
            <a:fillRect/>
          </a:stretch>
        </p:blipFill>
        <p:spPr>
          <a:xfrm>
            <a:off x="1504709" y="2299861"/>
            <a:ext cx="9420740" cy="2703995"/>
          </a:xfrm>
          <a:prstGeom prst="rect">
            <a:avLst/>
          </a:prstGeom>
        </p:spPr>
      </p:pic>
      <p:pic>
        <p:nvPicPr>
          <p:cNvPr id="7" name="Picture 6"/>
          <p:cNvPicPr>
            <a:picLocks noChangeAspect="1"/>
          </p:cNvPicPr>
          <p:nvPr/>
        </p:nvPicPr>
        <p:blipFill>
          <a:blip r:embed="rId11"/>
          <a:stretch>
            <a:fillRect/>
          </a:stretch>
        </p:blipFill>
        <p:spPr>
          <a:xfrm>
            <a:off x="4844051" y="617240"/>
            <a:ext cx="3383573" cy="877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3935759" y="2521570"/>
            <a:ext cx="7454484" cy="3416320"/>
          </a:xfrm>
          <a:prstGeom prst="rect">
            <a:avLst/>
          </a:prstGeom>
          <a:solidFill>
            <a:schemeClr val="accent2">
              <a:lumMod val="20000"/>
              <a:lumOff val="80000"/>
            </a:schemeClr>
          </a:solidFill>
        </p:spPr>
        <p:txBody>
          <a:bodyPr wrap="square" lIns="91440" tIns="45720" rIns="91440" bIns="45720">
            <a:spAutoFit/>
          </a:bodyPr>
          <a:lstStyle/>
          <a:p>
            <a:pPr marL="571500" lvl="0" indent="-571500" algn="just" defTabSz="457200">
              <a:buFont typeface="Wingdings" panose="05000000000000000000" pitchFamily="2" charset="2"/>
              <a:buChar char="v"/>
            </a:pPr>
            <a:r>
              <a:rPr lang="vi-VN" sz="36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Biết ước lượng và tính diện tích của bề mặt một số đồ vật trong thực tế.</a:t>
            </a:r>
            <a:endParaRPr lang="vi-VN" sz="36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defTabSz="457200">
              <a:buFont typeface="Wingdings" panose="05000000000000000000" pitchFamily="2" charset="2"/>
              <a:buChar char="v"/>
            </a:pPr>
            <a:r>
              <a:rPr lang="en-US" sz="36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Củng</a:t>
            </a:r>
            <a:r>
              <a:rPr lang="en-US" sz="36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6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cố về nhận diện mệnh giá tiền, tính toán và đổi tiền qua hoạt động trò chơi.</a:t>
            </a:r>
            <a:endParaRPr lang="vi-VN" sz="36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3" name="Picture 22"/>
          <p:cNvPicPr>
            <a:picLocks noChangeAspect="1"/>
          </p:cNvPicPr>
          <p:nvPr/>
        </p:nvPicPr>
        <p:blipFill>
          <a:blip r:embed="rId1"/>
          <a:stretch>
            <a:fillRect/>
          </a:stretch>
        </p:blipFill>
        <p:spPr>
          <a:xfrm>
            <a:off x="3554016" y="690177"/>
            <a:ext cx="6700085" cy="1450974"/>
          </a:xfrm>
          <a:prstGeom prst="rect">
            <a:avLst/>
          </a:prstGeom>
        </p:spPr>
      </p:pic>
      <p:pic>
        <p:nvPicPr>
          <p:cNvPr id="2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358" y="1701538"/>
            <a:ext cx="4039117" cy="5153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pic>
        <p:nvPicPr>
          <p:cNvPr id="5" name="图片 4"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21387" r="13212"/>
          <a:stretch>
            <a:fillRect/>
          </a:stretch>
        </p:blipFill>
        <p:spPr>
          <a:xfrm>
            <a:off x="1785257" y="0"/>
            <a:ext cx="8621486" cy="6858000"/>
          </a:xfrm>
          <a:prstGeom prst="rect">
            <a:avLst/>
          </a:prstGeom>
          <a:ln>
            <a:noFill/>
          </a:ln>
        </p:spPr>
      </p:pic>
      <p:pic>
        <p:nvPicPr>
          <p:cNvPr id="12" name="图片 11"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r="77429" b="30159"/>
          <a:stretch>
            <a:fillRect/>
          </a:stretch>
        </p:blipFill>
        <p:spPr>
          <a:xfrm>
            <a:off x="0" y="0"/>
            <a:ext cx="2975429" cy="4789714"/>
          </a:xfrm>
          <a:prstGeom prst="rect">
            <a:avLst/>
          </a:prstGeom>
        </p:spPr>
      </p:pic>
      <p:pic>
        <p:nvPicPr>
          <p:cNvPr id="20" name="图片 19" descr="卡通人物&#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4405" t="23856" r="69405" b="60812"/>
          <a:stretch>
            <a:fillRect/>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21160" b="30336"/>
          <a:stretch>
            <a:fillRect/>
          </a:stretch>
        </p:blipFill>
        <p:spPr>
          <a:xfrm>
            <a:off x="4826856" y="621636"/>
            <a:ext cx="3321543" cy="1611081"/>
          </a:xfrm>
          <a:prstGeom prst="rect">
            <a:avLst/>
          </a:prstGeom>
        </p:spPr>
      </p:pic>
      <p:pic>
        <p:nvPicPr>
          <p:cNvPr id="2" name="Picture 1"/>
          <p:cNvPicPr>
            <a:picLocks noChangeAspect="1"/>
          </p:cNvPicPr>
          <p:nvPr/>
        </p:nvPicPr>
        <p:blipFill>
          <a:blip r:embed="rId5"/>
          <a:stretch>
            <a:fillRect/>
          </a:stretch>
        </p:blipFill>
        <p:spPr>
          <a:xfrm>
            <a:off x="3084320" y="2327556"/>
            <a:ext cx="5901439" cy="23044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Thiết kế chưa có tên (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p:nvGrpSpPr>
        <p:grpSpPr>
          <a:xfrm>
            <a:off x="495695" y="311574"/>
            <a:ext cx="10112256" cy="1286367"/>
            <a:chOff x="1251069" y="410965"/>
            <a:chExt cx="10112256" cy="1286367"/>
          </a:xfrm>
        </p:grpSpPr>
        <p:sp>
          <p:nvSpPr>
            <p:cNvPr id="4" name="Hộp Văn bản 5"/>
            <p:cNvSpPr txBox="1"/>
            <p:nvPr/>
          </p:nvSpPr>
          <p:spPr>
            <a:xfrm>
              <a:off x="2262332" y="645668"/>
              <a:ext cx="9100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3600" b="1" i="0" dirty="0">
                  <a:solidFill>
                    <a:srgbClr val="000000"/>
                  </a:solidFill>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Hình ảnh 2"/>
            <p:cNvPicPr>
              <a:picLocks noChangeAspect="1"/>
            </p:cNvPicPr>
            <p:nvPr/>
          </p:nvPicPr>
          <p:blipFill>
            <a:blip r:embed="rId1"/>
            <a:stretch>
              <a:fillRect/>
            </a:stretch>
          </p:blipFill>
          <p:spPr>
            <a:xfrm>
              <a:off x="1251069" y="410965"/>
              <a:ext cx="1030313" cy="1286367"/>
            </a:xfrm>
            <a:prstGeom prst="rect">
              <a:avLst/>
            </a:prstGeom>
          </p:spPr>
        </p:pic>
      </p:grpSp>
      <p:sp>
        <p:nvSpPr>
          <p:cNvPr id="6" name="TextBox 5"/>
          <p:cNvSpPr txBox="1"/>
          <p:nvPr/>
        </p:nvSpPr>
        <p:spPr>
          <a:xfrm>
            <a:off x="1292087" y="1381539"/>
            <a:ext cx="10197548" cy="1754326"/>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Em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cần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tấm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gỗ</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để</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biển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tên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mình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Em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nên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chọn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tấm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gỗ</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diện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khoảng</a:t>
            </a:r>
            <a:r>
              <a:rPr lang="en-US" sz="3600" b="0" i="0" dirty="0">
                <a:solidFill>
                  <a:srgbClr val="000000"/>
                </a:solidFill>
                <a:effectLst/>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A. 40 mm</a:t>
            </a:r>
            <a:r>
              <a:rPr lang="en-US" sz="3600" b="0" i="0" baseline="30000" dirty="0">
                <a:solidFill>
                  <a:srgbClr val="000000"/>
                </a:solidFill>
                <a:effectLst/>
                <a:latin typeface="Cambria" panose="02040503050406030204" pitchFamily="18" charset="0"/>
                <a:ea typeface="Cambria" panose="02040503050406030204" pitchFamily="18" charset="0"/>
              </a:rPr>
              <a:t>2</a:t>
            </a:r>
            <a:r>
              <a:rPr lang="en-US" sz="3600" baseline="30000" dirty="0">
                <a:solidFill>
                  <a:srgbClr val="000000"/>
                </a:solidFill>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B. 4 m</a:t>
            </a:r>
            <a:r>
              <a:rPr lang="en-US" sz="3600" b="0" i="0" baseline="30000" dirty="0">
                <a:solidFill>
                  <a:srgbClr val="000000"/>
                </a:solidFill>
                <a:effectLst/>
                <a:latin typeface="Cambria" panose="02040503050406030204" pitchFamily="18" charset="0"/>
                <a:ea typeface="Cambria" panose="02040503050406030204" pitchFamily="18" charset="0"/>
              </a:rPr>
              <a:t>2</a:t>
            </a:r>
            <a:r>
              <a:rPr lang="en-US" sz="3600" baseline="30000" dirty="0">
                <a:solidFill>
                  <a:srgbClr val="000000"/>
                </a:solidFill>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C. 40 dm</a:t>
            </a:r>
            <a:r>
              <a:rPr lang="en-US" sz="3600" b="0" i="0" baseline="30000" dirty="0">
                <a:solidFill>
                  <a:srgbClr val="000000"/>
                </a:solidFill>
                <a:effectLst/>
                <a:latin typeface="Cambria" panose="02040503050406030204" pitchFamily="18" charset="0"/>
                <a:ea typeface="Cambria" panose="02040503050406030204" pitchFamily="18" charset="0"/>
              </a:rPr>
              <a:t>2</a:t>
            </a:r>
            <a:r>
              <a:rPr lang="en-US" sz="3600" baseline="30000" dirty="0">
                <a:solidFill>
                  <a:srgbClr val="000000"/>
                </a:solidFill>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D. 40cm</a:t>
            </a:r>
            <a:r>
              <a:rPr lang="en-US" sz="3600" b="0" i="0" baseline="30000" dirty="0">
                <a:solidFill>
                  <a:srgbClr val="000000"/>
                </a:solidFill>
                <a:effectLst/>
                <a:latin typeface="Cambria" panose="02040503050406030204" pitchFamily="18" charset="0"/>
                <a:ea typeface="Cambria" panose="02040503050406030204" pitchFamily="18" charset="0"/>
              </a:rPr>
              <a:t>2</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7" name="Oval 6"/>
          <p:cNvSpPr/>
          <p:nvPr/>
        </p:nvSpPr>
        <p:spPr>
          <a:xfrm>
            <a:off x="5645426" y="2544417"/>
            <a:ext cx="576470" cy="6460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0550" y="3913048"/>
            <a:ext cx="9783720" cy="1263808"/>
          </a:xfrm>
          <a:prstGeom prst="rect">
            <a:avLst/>
          </a:prstGeom>
          <a:solidFill>
            <a:schemeClr val="accent2">
              <a:lumMod val="20000"/>
              <a:lumOff val="80000"/>
            </a:schemeClr>
          </a:solidFill>
        </p:spPr>
        <p:txBody>
          <a:bodyPr wrap="square" lIns="91440" tIns="45720" rIns="91440" bIns="45720">
            <a:spAutoFit/>
          </a:bodyPr>
          <a:lstStyle/>
          <a:p>
            <a:pPr algn="just">
              <a:lnSpc>
                <a:spcPct val="110000"/>
              </a:lnSpc>
            </a:pPr>
            <a:r>
              <a:rPr lang="en-US" sz="3600" b="1" dirty="0" err="1">
                <a:latin typeface="Cambria" panose="02040503050406030204" pitchFamily="18" charset="0"/>
                <a:ea typeface="Cambria" panose="02040503050406030204" pitchFamily="18" charset="0"/>
              </a:rPr>
              <a:t>Giải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r>
              <a:rPr lang="en-US" sz="3600" b="1" dirty="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Tấm bảng có diện tích 40 m</a:t>
            </a:r>
            <a:r>
              <a:rPr lang="nl-NL" sz="3600" b="1" dirty="0">
                <a:solidFill>
                  <a:srgbClr val="000000"/>
                </a:solidFill>
                <a:latin typeface="Cambria" panose="02040503050406030204" pitchFamily="18" charset="0"/>
                <a:ea typeface="Cambria" panose="02040503050406030204" pitchFamily="18" charset="0"/>
                <a:cs typeface="Cambria" panose="02040503050406030204" pitchFamily="18" charset="0"/>
              </a:rPr>
              <a:t>m</a:t>
            </a:r>
            <a:r>
              <a:rPr lang="nl-NL" sz="3600" b="1" baseline="30000" dirty="0">
                <a:solidFill>
                  <a:srgbClr val="000000"/>
                </a:solidFill>
                <a:latin typeface="Cambria" panose="02040503050406030204" pitchFamily="18" charset="0"/>
                <a:ea typeface="Cambria" panose="02040503050406030204" pitchFamily="18" charset="0"/>
                <a:cs typeface="Cambria" panose="02040503050406030204" pitchFamily="18" charset="0"/>
              </a:rPr>
              <a:t>2 </a:t>
            </a:r>
            <a:r>
              <a:rPr lang="vi-VN" sz="3600" b="1" dirty="0">
                <a:latin typeface="Cambria" panose="02040503050406030204" pitchFamily="18" charset="0"/>
                <a:ea typeface="Cambria" panose="02040503050406030204" pitchFamily="18" charset="0"/>
              </a:rPr>
              <a:t>quá nhỏ và tấm bảng có diện tích 40 </a:t>
            </a:r>
            <a:r>
              <a:rPr lang="nl-NL" sz="3600" b="1" dirty="0">
                <a:solidFill>
                  <a:srgbClr val="000000"/>
                </a:solidFill>
                <a:latin typeface="Cambria" panose="02040503050406030204" pitchFamily="18" charset="0"/>
                <a:ea typeface="Cambria" panose="02040503050406030204" pitchFamily="18" charset="0"/>
                <a:cs typeface="Cambria" panose="02040503050406030204" pitchFamily="18" charset="0"/>
              </a:rPr>
              <a:t>m</a:t>
            </a:r>
            <a:r>
              <a:rPr lang="nl-NL" sz="3600" b="1" baseline="30000" dirty="0">
                <a:solidFill>
                  <a:srgbClr val="000000"/>
                </a:solidFill>
                <a:latin typeface="Cambria" panose="02040503050406030204" pitchFamily="18" charset="0"/>
                <a:ea typeface="Cambria" panose="02040503050406030204" pitchFamily="18" charset="0"/>
                <a:cs typeface="Cambria" panose="02040503050406030204" pitchFamily="18" charset="0"/>
              </a:rPr>
              <a:t>2</a:t>
            </a:r>
            <a:r>
              <a:rPr lang="vi-VN" sz="3600" b="1" dirty="0">
                <a:latin typeface="Cambria" panose="02040503050406030204" pitchFamily="18" charset="0"/>
                <a:ea typeface="Cambria" panose="02040503050406030204" pitchFamily="18" charset="0"/>
              </a:rPr>
              <a:t> quá to.</a:t>
            </a:r>
            <a:endParaRPr lang="en-US" sz="3600" b="1" dirty="0">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p:nvGrpSpPr>
        <p:grpSpPr>
          <a:xfrm>
            <a:off x="495695" y="311574"/>
            <a:ext cx="10112256" cy="1286367"/>
            <a:chOff x="1251069" y="410965"/>
            <a:chExt cx="10112256" cy="1286367"/>
          </a:xfrm>
        </p:grpSpPr>
        <p:sp>
          <p:nvSpPr>
            <p:cNvPr id="4" name="Hộp Văn bản 5"/>
            <p:cNvSpPr txBox="1"/>
            <p:nvPr/>
          </p:nvSpPr>
          <p:spPr>
            <a:xfrm>
              <a:off x="2262332" y="645668"/>
              <a:ext cx="9100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Hình ảnh 2"/>
            <p:cNvPicPr>
              <a:picLocks noChangeAspect="1"/>
            </p:cNvPicPr>
            <p:nvPr/>
          </p:nvPicPr>
          <p:blipFill>
            <a:blip r:embed="rId1"/>
            <a:stretch>
              <a:fillRect/>
            </a:stretch>
          </p:blipFill>
          <p:spPr>
            <a:xfrm>
              <a:off x="1251069" y="410965"/>
              <a:ext cx="1030313" cy="1286367"/>
            </a:xfrm>
            <a:prstGeom prst="rect">
              <a:avLst/>
            </a:prstGeom>
          </p:spPr>
        </p:pic>
      </p:grpSp>
      <p:sp>
        <p:nvSpPr>
          <p:cNvPr id="6" name="TextBox 5"/>
          <p:cNvSpPr txBox="1"/>
          <p:nvPr/>
        </p:nvSpPr>
        <p:spPr>
          <a:xfrm>
            <a:off x="1292087" y="1381539"/>
            <a:ext cx="10197548" cy="1754326"/>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Lớp em được chọn một trong ba vị trí để dựng trại có kích thước như hình dưới đây. Em chọn vị trí nào để có diện tích lớn nhất?</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509008" y="3332300"/>
            <a:ext cx="8623215" cy="1895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Lst>
          </a:blip>
          <a:stretch>
            <a:fillRect/>
          </a:stretch>
        </p:blipFill>
        <p:spPr>
          <a:xfrm>
            <a:off x="1654243" y="608978"/>
            <a:ext cx="8623215" cy="1895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646044" y="2981739"/>
            <a:ext cx="10853530" cy="2123658"/>
          </a:xfrm>
          <a:prstGeom prst="rect">
            <a:avLst/>
          </a:prstGeom>
          <a:noFill/>
        </p:spPr>
        <p:txBody>
          <a:bodyPr wrap="square" rtlCol="0">
            <a:spAutoFit/>
          </a:bodyPr>
          <a:lstStyle/>
          <a:p>
            <a:pPr algn="just"/>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Diện</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tích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hình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chữ</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nhật</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thứ</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nhất</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là</a:t>
            </a:r>
            <a:r>
              <a:rPr lang="en-US" sz="3300" b="0" i="0" dirty="0">
                <a:solidFill>
                  <a:srgbClr val="FF0000"/>
                </a:solidFill>
                <a:effectLst/>
                <a:latin typeface="Cambria" panose="02040503050406030204" pitchFamily="18" charset="0"/>
                <a:ea typeface="Cambria" panose="02040503050406030204" pitchFamily="18" charset="0"/>
              </a:rPr>
              <a:t>: 7 × 5 = 35 (m</a:t>
            </a:r>
            <a:r>
              <a:rPr lang="en-US" sz="3300" b="0" i="0" baseline="30000" dirty="0">
                <a:solidFill>
                  <a:srgbClr val="FF0000"/>
                </a:solidFill>
                <a:effectLst/>
                <a:latin typeface="Cambria" panose="02040503050406030204" pitchFamily="18" charset="0"/>
                <a:ea typeface="Cambria" panose="02040503050406030204" pitchFamily="18" charset="0"/>
              </a:rPr>
              <a:t>2</a:t>
            </a:r>
            <a:r>
              <a:rPr lang="en-US" sz="3300" b="0" i="0" dirty="0">
                <a:solidFill>
                  <a:srgbClr val="FF0000"/>
                </a:solidFill>
                <a:effectLst/>
                <a:latin typeface="Cambria" panose="02040503050406030204" pitchFamily="18" charset="0"/>
                <a:ea typeface="Cambria" panose="02040503050406030204" pitchFamily="18" charset="0"/>
              </a:rPr>
              <a:t>)</a:t>
            </a:r>
            <a:endParaRPr lang="en-US" sz="3300" b="0" i="0" dirty="0">
              <a:solidFill>
                <a:srgbClr val="FF0000"/>
              </a:solidFill>
              <a:effectLst/>
              <a:latin typeface="Cambria" panose="02040503050406030204" pitchFamily="18" charset="0"/>
              <a:ea typeface="Cambria" panose="02040503050406030204" pitchFamily="18" charset="0"/>
            </a:endParaRPr>
          </a:p>
          <a:p>
            <a:pPr algn="just"/>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Diện</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tích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hình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vuông</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ở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giữa</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là</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a:t>
            </a:r>
            <a:r>
              <a:rPr lang="en-US" sz="3300" b="0" i="0" dirty="0">
                <a:solidFill>
                  <a:srgbClr val="FF0000"/>
                </a:solidFill>
                <a:effectLst/>
                <a:latin typeface="Cambria" panose="02040503050406030204" pitchFamily="18" charset="0"/>
                <a:ea typeface="Cambria" panose="02040503050406030204" pitchFamily="18" charset="0"/>
              </a:rPr>
              <a:t> 6 × 6 = 36 (m</a:t>
            </a:r>
            <a:r>
              <a:rPr lang="en-US" sz="3300" b="0" i="0" baseline="30000" dirty="0">
                <a:solidFill>
                  <a:srgbClr val="FF0000"/>
                </a:solidFill>
                <a:effectLst/>
                <a:latin typeface="Cambria" panose="02040503050406030204" pitchFamily="18" charset="0"/>
                <a:ea typeface="Cambria" panose="02040503050406030204" pitchFamily="18" charset="0"/>
              </a:rPr>
              <a:t>2</a:t>
            </a:r>
            <a:r>
              <a:rPr lang="en-US" sz="3300" b="0" i="0" dirty="0">
                <a:solidFill>
                  <a:srgbClr val="FF0000"/>
                </a:solidFill>
                <a:effectLst/>
                <a:latin typeface="Cambria" panose="02040503050406030204" pitchFamily="18" charset="0"/>
                <a:ea typeface="Cambria" panose="02040503050406030204" pitchFamily="18" charset="0"/>
              </a:rPr>
              <a:t>)</a:t>
            </a:r>
            <a:endParaRPr lang="en-US" sz="3300" b="0" i="0" dirty="0">
              <a:solidFill>
                <a:srgbClr val="FF0000"/>
              </a:solidFill>
              <a:effectLst/>
              <a:latin typeface="Cambria" panose="02040503050406030204" pitchFamily="18" charset="0"/>
              <a:ea typeface="Cambria" panose="02040503050406030204" pitchFamily="18" charset="0"/>
            </a:endParaRPr>
          </a:p>
          <a:p>
            <a:pPr algn="just"/>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Diện</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tích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hình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chữ</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nhật</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màu</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xanh</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err="1">
                <a:solidFill>
                  <a:schemeClr val="tx1">
                    <a:lumMod val="50000"/>
                    <a:lumOff val="50000"/>
                  </a:schemeClr>
                </a:solidFill>
                <a:effectLst/>
                <a:latin typeface="Cambria" panose="02040503050406030204" pitchFamily="18" charset="0"/>
                <a:ea typeface="Cambria" panose="02040503050406030204" pitchFamily="18" charset="0"/>
              </a:rPr>
              <a:t>là</a:t>
            </a:r>
            <a:r>
              <a:rPr lang="en-US" sz="3300" b="0" i="0" dirty="0">
                <a:solidFill>
                  <a:schemeClr val="tx1">
                    <a:lumMod val="50000"/>
                    <a:lumOff val="50000"/>
                  </a:schemeClr>
                </a:solidFill>
                <a:effectLst/>
                <a:latin typeface="Cambria" panose="02040503050406030204" pitchFamily="18" charset="0"/>
                <a:ea typeface="Cambria" panose="02040503050406030204" pitchFamily="18" charset="0"/>
              </a:rPr>
              <a:t>: </a:t>
            </a:r>
            <a:r>
              <a:rPr lang="en-US" sz="3300" b="0" i="0" dirty="0">
                <a:solidFill>
                  <a:srgbClr val="FF0000"/>
                </a:solidFill>
                <a:effectLst/>
                <a:latin typeface="Cambria" panose="02040503050406030204" pitchFamily="18" charset="0"/>
                <a:ea typeface="Cambria" panose="02040503050406030204" pitchFamily="18" charset="0"/>
              </a:rPr>
              <a:t>8 × 4 = 32 (m</a:t>
            </a:r>
            <a:r>
              <a:rPr lang="en-US" sz="3300" b="0" i="0" baseline="30000" dirty="0">
                <a:solidFill>
                  <a:srgbClr val="FF0000"/>
                </a:solidFill>
                <a:effectLst/>
                <a:latin typeface="Cambria" panose="02040503050406030204" pitchFamily="18" charset="0"/>
                <a:ea typeface="Cambria" panose="02040503050406030204" pitchFamily="18" charset="0"/>
              </a:rPr>
              <a:t>2</a:t>
            </a:r>
            <a:r>
              <a:rPr lang="en-US" sz="3300" b="0" i="0" dirty="0">
                <a:solidFill>
                  <a:srgbClr val="FF0000"/>
                </a:solidFill>
                <a:effectLst/>
                <a:latin typeface="Cambria" panose="02040503050406030204" pitchFamily="18" charset="0"/>
                <a:ea typeface="Cambria" panose="02040503050406030204" pitchFamily="18" charset="0"/>
              </a:rPr>
              <a:t>)</a:t>
            </a:r>
            <a:endParaRPr lang="en-US" sz="3300" b="0" i="0" dirty="0">
              <a:solidFill>
                <a:srgbClr val="FF0000"/>
              </a:solidFill>
              <a:effectLst/>
              <a:latin typeface="Cambria" panose="02040503050406030204" pitchFamily="18" charset="0"/>
              <a:ea typeface="Cambria" panose="02040503050406030204" pitchFamily="18" charset="0"/>
            </a:endParaRPr>
          </a:p>
          <a:p>
            <a:pPr algn="just"/>
            <a:r>
              <a:rPr lang="en-US" sz="3300" b="0" i="0" dirty="0" err="1">
                <a:solidFill>
                  <a:srgbClr val="00B0F0"/>
                </a:solidFill>
                <a:effectLst/>
                <a:latin typeface="Cambria" panose="02040503050406030204" pitchFamily="18" charset="0"/>
                <a:ea typeface="Cambria" panose="02040503050406030204" pitchFamily="18" charset="0"/>
              </a:rPr>
              <a:t>Vậy</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chọn</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vị</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trí</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hình</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vuông</a:t>
            </a:r>
            <a:r>
              <a:rPr lang="en-US" sz="3300" b="0" i="0" dirty="0">
                <a:solidFill>
                  <a:srgbClr val="00B0F0"/>
                </a:solidFill>
                <a:effectLst/>
                <a:latin typeface="Cambria" panose="02040503050406030204" pitchFamily="18" charset="0"/>
                <a:ea typeface="Cambria" panose="02040503050406030204" pitchFamily="18" charset="0"/>
              </a:rPr>
              <a:t> ở </a:t>
            </a:r>
            <a:r>
              <a:rPr lang="en-US" sz="3300" b="0" i="0" dirty="0" err="1">
                <a:solidFill>
                  <a:srgbClr val="00B0F0"/>
                </a:solidFill>
                <a:effectLst/>
                <a:latin typeface="Cambria" panose="02040503050406030204" pitchFamily="18" charset="0"/>
                <a:ea typeface="Cambria" panose="02040503050406030204" pitchFamily="18" charset="0"/>
              </a:rPr>
              <a:t>giữa</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để</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có</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diện</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tích</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lớn</a:t>
            </a:r>
            <a:r>
              <a:rPr lang="en-US" sz="3300" b="0" i="0" dirty="0">
                <a:solidFill>
                  <a:srgbClr val="00B0F0"/>
                </a:solidFill>
                <a:effectLst/>
                <a:latin typeface="Cambria" panose="02040503050406030204" pitchFamily="18" charset="0"/>
                <a:ea typeface="Cambria" panose="02040503050406030204" pitchFamily="18" charset="0"/>
              </a:rPr>
              <a:t> </a:t>
            </a:r>
            <a:r>
              <a:rPr lang="en-US" sz="3300" b="0" i="0" dirty="0" err="1">
                <a:solidFill>
                  <a:srgbClr val="00B0F0"/>
                </a:solidFill>
                <a:effectLst/>
                <a:latin typeface="Cambria" panose="02040503050406030204" pitchFamily="18" charset="0"/>
                <a:ea typeface="Cambria" panose="02040503050406030204" pitchFamily="18" charset="0"/>
              </a:rPr>
              <a:t>nhất</a:t>
            </a:r>
            <a:r>
              <a:rPr lang="en-US" sz="3300" b="0" i="0" dirty="0">
                <a:solidFill>
                  <a:srgbClr val="00B0F0"/>
                </a:solidFill>
                <a:effectLst/>
                <a:latin typeface="Cambria" panose="02040503050406030204" pitchFamily="18" charset="0"/>
                <a:ea typeface="Cambria" panose="02040503050406030204" pitchFamily="18" charset="0"/>
              </a:rPr>
              <a:t>.</a:t>
            </a:r>
            <a:endParaRPr lang="en-US" sz="3300" b="0" i="0" dirty="0">
              <a:solidFill>
                <a:srgbClr val="00B0F0"/>
              </a:solidFill>
              <a:effectLst/>
              <a:latin typeface="Cambria" panose="02040503050406030204" pitchFamily="18" charset="0"/>
              <a:ea typeface="Cambria" panose="02040503050406030204" pitchFamily="18" charset="0"/>
            </a:endParaRPr>
          </a:p>
        </p:txBody>
      </p:sp>
      <p:sp>
        <p:nvSpPr>
          <p:cNvPr id="7" name="Oval 6"/>
          <p:cNvSpPr/>
          <p:nvPr/>
        </p:nvSpPr>
        <p:spPr>
          <a:xfrm>
            <a:off x="4681331" y="646043"/>
            <a:ext cx="576470" cy="6460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1729</Words>
  <Application>WPS Presentation</Application>
  <PresentationFormat>Widescreen</PresentationFormat>
  <Paragraphs>79</Paragraphs>
  <Slides>18</Slides>
  <Notes>5</Notes>
  <HiddenSlides>0</HiddenSlides>
  <MMClips>4</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18</vt:i4>
      </vt:variant>
    </vt:vector>
  </HeadingPairs>
  <TitlesOfParts>
    <vt:vector size="41" baseType="lpstr">
      <vt:lpstr>Arial</vt:lpstr>
      <vt:lpstr>SimSun</vt:lpstr>
      <vt:lpstr>Wingdings</vt:lpstr>
      <vt:lpstr>Patrick Hand SC</vt:lpstr>
      <vt:lpstr>Segoe Print</vt:lpstr>
      <vt:lpstr>Patrick Hand</vt:lpstr>
      <vt:lpstr>Arial</vt:lpstr>
      <vt:lpstr>Gochi Hand</vt:lpstr>
      <vt:lpstr>等线</vt:lpstr>
      <vt:lpstr>等线</vt:lpstr>
      <vt:lpstr>Cambria</vt:lpstr>
      <vt:lpstr>Times New Roman</vt:lpstr>
      <vt:lpstr>Arial-Rounded</vt:lpstr>
      <vt:lpstr>Calibri</vt:lpstr>
      <vt:lpstr>Calibri</vt:lpstr>
      <vt:lpstr>Microsoft YaHei</vt:lpstr>
      <vt:lpstr>Arial Unicode MS</vt:lpstr>
      <vt:lpstr>Calibri Light</vt:lpstr>
      <vt:lpstr>Default Design</vt:lpstr>
      <vt:lpstr>English Language Grammar Rules by Slidesgo</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36</cp:revision>
  <dcterms:created xsi:type="dcterms:W3CDTF">2023-08-21T11:37:00Z</dcterms:created>
  <dcterms:modified xsi:type="dcterms:W3CDTF">2025-11-12T01:52:03Z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7696418C6F5F430EA50AEFB24796E61B_12</vt:lpwstr>
  </property>
  <property fmtid="{D5CDD505-2E9C-101B-9397-08002B2CF9AE}" pid="3" name="KSOProductBuildVer">
    <vt:lpwstr>1033-12.2.0.23155</vt:lpwstr>
  </property>
</Properties>
</file>