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70" r:id="rId2"/>
    <p:sldId id="322" r:id="rId3"/>
    <p:sldId id="368" r:id="rId4"/>
    <p:sldId id="347" r:id="rId5"/>
    <p:sldId id="348" r:id="rId6"/>
    <p:sldId id="349" r:id="rId7"/>
    <p:sldId id="364" r:id="rId8"/>
    <p:sldId id="309" r:id="rId9"/>
    <p:sldId id="355" r:id="rId10"/>
    <p:sldId id="365" r:id="rId11"/>
    <p:sldId id="357" r:id="rId12"/>
    <p:sldId id="334" r:id="rId13"/>
    <p:sldId id="361" r:id="rId14"/>
    <p:sldId id="367" r:id="rId15"/>
    <p:sldId id="362" r:id="rId16"/>
    <p:sldId id="333" r:id="rId17"/>
    <p:sldId id="3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680B3-C909-441B-8821-4282E3B699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7E97A-6571-4C47-AB1A-62DB0D88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8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0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2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Hoi%20thi%20ATGT%20lop%205\KhucHatAnToanGiaoThong-Dangcapnha_uhtb.mp3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slide" Target="slide5.xml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slide" Target="slide13.xml"/><Relationship Id="rId5" Type="http://schemas.openxmlformats.org/officeDocument/2006/relationships/slide" Target="slide17.xml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slide" Target="slide14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KhucHatAnToanGiaoThong-Dangcapnha_uhtb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6457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143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143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486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0840">
            <a:off x="1520826" y="-30163"/>
            <a:ext cx="17192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9224963" y="66675"/>
            <a:ext cx="1676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1394620" y="5415757"/>
            <a:ext cx="1684337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9079707" y="5488782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AutoShape 22"/>
          <p:cNvSpPr>
            <a:spLocks noChangeArrowheads="1"/>
          </p:cNvSpPr>
          <p:nvPr/>
        </p:nvSpPr>
        <p:spPr bwMode="auto">
          <a:xfrm>
            <a:off x="3200401" y="20574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2060" name="Picture 15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AutoShape 22"/>
          <p:cNvSpPr>
            <a:spLocks noChangeArrowheads="1"/>
          </p:cNvSpPr>
          <p:nvPr/>
        </p:nvSpPr>
        <p:spPr bwMode="auto">
          <a:xfrm>
            <a:off x="9296401" y="49530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062" name="AutoShape 21"/>
          <p:cNvSpPr>
            <a:spLocks noChangeArrowheads="1"/>
          </p:cNvSpPr>
          <p:nvPr/>
        </p:nvSpPr>
        <p:spPr bwMode="auto">
          <a:xfrm>
            <a:off x="2362201" y="48768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063" name="AutoShape 21"/>
          <p:cNvSpPr>
            <a:spLocks noChangeArrowheads="1"/>
          </p:cNvSpPr>
          <p:nvPr/>
        </p:nvSpPr>
        <p:spPr bwMode="auto">
          <a:xfrm>
            <a:off x="8305801" y="21336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1655" y="2882181"/>
            <a:ext cx="7946015" cy="2867025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Chào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mừng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các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thầy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cô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giáo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đến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dự</a:t>
            </a:r>
            <a:r>
              <a:rPr kumimoji="1" lang="en-U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sz="8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giờ</a:t>
            </a:r>
            <a:r>
              <a:rPr kumimoji="1" lang="en-AS" sz="8000" b="1" dirty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1" lang="en-AS" sz="8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Lớp 5A4</a:t>
            </a:r>
            <a:endParaRPr kumimoji="1" lang="en-US" sz="8000" b="1" dirty="0">
              <a:solidFill>
                <a:srgbClr val="3333FF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79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01045-E8A0-1D23-066D-EADE90BAAFDB}"/>
              </a:ext>
            </a:extLst>
          </p:cNvPr>
          <p:cNvSpPr txBox="1"/>
          <p:nvPr/>
        </p:nvSpPr>
        <p:spPr>
          <a:xfrm>
            <a:off x="1828800" y="479430"/>
            <a:ext cx="816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494605"/>
              </p:ext>
            </p:extLst>
          </p:nvPr>
        </p:nvGraphicFramePr>
        <p:xfrm>
          <a:off x="279132" y="1713297"/>
          <a:ext cx="11473314" cy="3652511"/>
        </p:xfrm>
        <a:graphic>
          <a:graphicData uri="http://schemas.openxmlformats.org/drawingml/2006/table">
            <a:tbl>
              <a:tblPr firstRow="1" firstCol="1" bandRow="1"/>
              <a:tblGrid>
                <a:gridCol w="1598443">
                  <a:extLst>
                    <a:ext uri="{9D8B030D-6E8A-4147-A177-3AD203B41FA5}">
                      <a16:colId xmlns:a16="http://schemas.microsoft.com/office/drawing/2014/main" val="3144075391"/>
                    </a:ext>
                  </a:extLst>
                </a:gridCol>
                <a:gridCol w="2155410">
                  <a:extLst>
                    <a:ext uri="{9D8B030D-6E8A-4147-A177-3AD203B41FA5}">
                      <a16:colId xmlns:a16="http://schemas.microsoft.com/office/drawing/2014/main" val="1197157048"/>
                    </a:ext>
                  </a:extLst>
                </a:gridCol>
                <a:gridCol w="2126990">
                  <a:extLst>
                    <a:ext uri="{9D8B030D-6E8A-4147-A177-3AD203B41FA5}">
                      <a16:colId xmlns:a16="http://schemas.microsoft.com/office/drawing/2014/main" val="1838612331"/>
                    </a:ext>
                  </a:extLst>
                </a:gridCol>
                <a:gridCol w="1845741">
                  <a:extLst>
                    <a:ext uri="{9D8B030D-6E8A-4147-A177-3AD203B41FA5}">
                      <a16:colId xmlns:a16="http://schemas.microsoft.com/office/drawing/2014/main" val="2119716042"/>
                    </a:ext>
                  </a:extLst>
                </a:gridCol>
                <a:gridCol w="1855557">
                  <a:extLst>
                    <a:ext uri="{9D8B030D-6E8A-4147-A177-3AD203B41FA5}">
                      <a16:colId xmlns:a16="http://schemas.microsoft.com/office/drawing/2014/main" val="1839299962"/>
                    </a:ext>
                  </a:extLst>
                </a:gridCol>
                <a:gridCol w="1891173">
                  <a:extLst>
                    <a:ext uri="{9D8B030D-6E8A-4147-A177-3AD203B41FA5}">
                      <a16:colId xmlns:a16="http://schemas.microsoft.com/office/drawing/2014/main" val="4063919332"/>
                    </a:ext>
                  </a:extLst>
                </a:gridCol>
              </a:tblGrid>
              <a:tr h="33688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324613"/>
                  </a:ext>
                </a:extLst>
              </a:tr>
              <a:tr h="476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30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30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30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30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30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947268"/>
                  </a:ext>
                </a:extLst>
              </a:tr>
              <a:tr h="2608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7" marR="476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82027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8639" y="1655546"/>
            <a:ext cx="340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 hơn mét vuông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8197" y="1655546"/>
            <a:ext cx="340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hơn mét vuông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991" y="1655546"/>
            <a:ext cx="1848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Mét vuông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641" y="2178766"/>
            <a:ext cx="120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505" y="2160883"/>
            <a:ext cx="120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9689" y="2160883"/>
            <a:ext cx="120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6555" y="2160883"/>
            <a:ext cx="120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94291" y="2160883"/>
            <a:ext cx="120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48220" y="2185331"/>
            <a:ext cx="120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132" y="2766302"/>
            <a:ext cx="154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 km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A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801" y="2684103"/>
            <a:ext cx="210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 ha</a:t>
            </a:r>
            <a:endParaRPr lang="en-AS" sz="28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36456" y="2665815"/>
            <a:ext cx="210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 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54292" y="2701986"/>
            <a:ext cx="210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 dm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1810" y="2665814"/>
            <a:ext cx="210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 cm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87829" y="2597496"/>
            <a:ext cx="210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 mm</a:t>
            </a:r>
            <a:r>
              <a:rPr lang="en-A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3886" y="3353838"/>
            <a:ext cx="154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A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A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39631" y="3159803"/>
                <a:ext cx="2103117" cy="214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AS" sz="2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A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A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10 000 m</a:t>
                </a:r>
                <a:r>
                  <a:rPr lang="en-AS" sz="2800" baseline="30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A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631" y="3159803"/>
                <a:ext cx="2103117" cy="2143728"/>
              </a:xfrm>
              <a:prstGeom prst="rect">
                <a:avLst/>
              </a:prstGeom>
              <a:blipFill>
                <a:blip r:embed="rId2"/>
                <a:stretch>
                  <a:fillRect l="-1739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008923" y="3169605"/>
                <a:ext cx="2103117" cy="214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A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A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AS" sz="2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A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endParaRPr lang="en-A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A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 dm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A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923" y="3169605"/>
                <a:ext cx="2103117" cy="2143728"/>
              </a:xfrm>
              <a:prstGeom prst="rect">
                <a:avLst/>
              </a:prstGeom>
              <a:blipFill>
                <a:blip r:embed="rId3"/>
                <a:stretch>
                  <a:fillRect r="-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015789" y="3181796"/>
                <a:ext cx="2103117" cy="214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AS" sz="2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A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A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 cm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A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89" y="3181796"/>
                <a:ext cx="2103117" cy="21437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887906" y="3225205"/>
                <a:ext cx="2103117" cy="214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AS" sz="2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A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A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A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 mm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A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906" y="3225205"/>
                <a:ext cx="2103117" cy="21437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802128" y="3156181"/>
                <a:ext cx="2103117" cy="839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AS" sz="2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A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AS" sz="28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AS" sz="2800" kern="1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128" y="3156181"/>
                <a:ext cx="2103117" cy="839717"/>
              </a:xfrm>
              <a:prstGeom prst="rect">
                <a:avLst/>
              </a:prstGeom>
              <a:blipFill>
                <a:blip r:embed="rId6"/>
                <a:stretch>
                  <a:fillRect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3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EA61F4-4124-9AC7-97D6-BD5A7E6D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930" y="222252"/>
            <a:ext cx="581608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587141" y="174172"/>
            <a:ext cx="11604859" cy="23452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just"/>
            <a:r>
              <a:rPr lang="vi-VN" altLang="zh-C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và Mi vừa làm một ngôi nhà bằng bìa cứng. Mặt sàn của ngôi nhà có dạng hình vuông với diện tích là 4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Diện tích mặt sàn của ngôi nhà đó tính theo đơn vị đề-xi-mét vuông là: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9632D-B337-DB31-846E-573D2CB1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1" y="2556056"/>
            <a:ext cx="8566484" cy="42663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7B85F8F-747C-EC5A-9212-2CE13C4EA462}"/>
              </a:ext>
            </a:extLst>
          </p:cNvPr>
          <p:cNvSpPr/>
          <p:nvPr/>
        </p:nvSpPr>
        <p:spPr>
          <a:xfrm>
            <a:off x="7358743" y="2688771"/>
            <a:ext cx="446314" cy="4680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73023" y="1317187"/>
            <a:ext cx="1232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m</a:t>
            </a:r>
            <a:r>
              <a:rPr lang="en-AS" sz="3200" b="1" baseline="30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3820" y="2073391"/>
            <a:ext cx="3424359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4400" b="1" baseline="30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đề-xi-mét vuông</a:t>
            </a:r>
            <a:endParaRPr lang="en-US" sz="44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6959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8"/>
            <a:ext cx="707571" cy="620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4D2F4B-D27E-4827-C4CD-0C5504C1D28F}"/>
              </a:ext>
            </a:extLst>
          </p:cNvPr>
          <p:cNvSpPr/>
          <p:nvPr/>
        </p:nvSpPr>
        <p:spPr>
          <a:xfrm>
            <a:off x="293915" y="1023257"/>
            <a:ext cx="11723914" cy="5410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75B00-C91E-E919-2C8A-2C77A0F0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4BC1-134D-323A-E87D-793858CF446B}"/>
              </a:ext>
            </a:extLst>
          </p:cNvPr>
          <p:cNvSpPr txBox="1"/>
          <p:nvPr/>
        </p:nvSpPr>
        <p:spPr>
          <a:xfrm>
            <a:off x="895788" y="146184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   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49E10-280F-3175-CE0B-6B2F9B694E95}"/>
              </a:ext>
            </a:extLst>
          </p:cNvPr>
          <p:cNvSpPr txBox="1"/>
          <p:nvPr/>
        </p:nvSpPr>
        <p:spPr>
          <a:xfrm>
            <a:off x="1174141" y="2158531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</a:t>
            </a: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E5B9C-7D4E-E046-0B7A-FA3886467FC7}"/>
              </a:ext>
            </a:extLst>
          </p:cNvPr>
          <p:cNvSpPr txBox="1"/>
          <p:nvPr/>
        </p:nvSpPr>
        <p:spPr>
          <a:xfrm>
            <a:off x="1174141" y="290295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DEDD0-0231-E40B-97DA-91207A0895F5}"/>
              </a:ext>
            </a:extLst>
          </p:cNvPr>
          <p:cNvSpPr txBox="1"/>
          <p:nvPr/>
        </p:nvSpPr>
        <p:spPr>
          <a:xfrm>
            <a:off x="6719645" y="14836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600 ha =             </a:t>
            </a: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C9C9E-D286-5A43-1297-ACD18603167D}"/>
              </a:ext>
            </a:extLst>
          </p:cNvPr>
          <p:cNvSpPr txBox="1"/>
          <p:nvPr/>
        </p:nvSpPr>
        <p:spPr>
          <a:xfrm>
            <a:off x="6719645" y="2191189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2 500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E2A90-00AA-DC1B-8AC4-CE437CF9C594}"/>
              </a:ext>
            </a:extLst>
          </p:cNvPr>
          <p:cNvSpPr txBox="1"/>
          <p:nvPr/>
        </p:nvSpPr>
        <p:spPr>
          <a:xfrm>
            <a:off x="6828502" y="2974960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6E9C4-7876-E536-7374-DC39C3A8D65A}"/>
              </a:ext>
            </a:extLst>
          </p:cNvPr>
          <p:cNvSpPr txBox="1"/>
          <p:nvPr/>
        </p:nvSpPr>
        <p:spPr>
          <a:xfrm>
            <a:off x="4191001" y="3845817"/>
            <a:ext cx="523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</a:t>
            </a: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05C39-509E-FD5B-14B2-D26005BACA4A}"/>
              </a:ext>
            </a:extLst>
          </p:cNvPr>
          <p:cNvSpPr txBox="1"/>
          <p:nvPr/>
        </p:nvSpPr>
        <p:spPr>
          <a:xfrm>
            <a:off x="4584786" y="4553389"/>
            <a:ext cx="551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</a:t>
            </a:r>
            <a:r>
              <a:rPr lang="en-A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B0AD9-9A63-974F-730B-8E95BE2358DA}"/>
              </a:ext>
            </a:extLst>
          </p:cNvPr>
          <p:cNvSpPr txBox="1"/>
          <p:nvPr/>
        </p:nvSpPr>
        <p:spPr>
          <a:xfrm>
            <a:off x="4684018" y="5337160"/>
            <a:ext cx="557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     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095593-415A-B631-95D1-BB7C96EC0989}"/>
              </a:ext>
            </a:extLst>
          </p:cNvPr>
          <p:cNvSpPr/>
          <p:nvPr/>
        </p:nvSpPr>
        <p:spPr>
          <a:xfrm>
            <a:off x="2768752" y="1513382"/>
            <a:ext cx="90809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B13AC4-C881-1674-A6D5-3ED5863D1CE9}"/>
              </a:ext>
            </a:extLst>
          </p:cNvPr>
          <p:cNvSpPr/>
          <p:nvPr/>
        </p:nvSpPr>
        <p:spPr>
          <a:xfrm>
            <a:off x="2682122" y="2180655"/>
            <a:ext cx="1245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10EB80-935F-5D5B-0D84-F61D8D95AC03}"/>
              </a:ext>
            </a:extLst>
          </p:cNvPr>
          <p:cNvSpPr/>
          <p:nvPr/>
        </p:nvSpPr>
        <p:spPr>
          <a:xfrm>
            <a:off x="2672499" y="2932628"/>
            <a:ext cx="866274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4C956D-D56A-95E3-EA10-1A7B17DC4402}"/>
              </a:ext>
            </a:extLst>
          </p:cNvPr>
          <p:cNvSpPr/>
          <p:nvPr/>
        </p:nvSpPr>
        <p:spPr>
          <a:xfrm>
            <a:off x="8701502" y="1492495"/>
            <a:ext cx="10450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109420-130C-19CD-255D-5D090A9D41D7}"/>
              </a:ext>
            </a:extLst>
          </p:cNvPr>
          <p:cNvSpPr/>
          <p:nvPr/>
        </p:nvSpPr>
        <p:spPr>
          <a:xfrm>
            <a:off x="8862647" y="2188029"/>
            <a:ext cx="847410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15EABF-D6B7-D10E-9F56-6178DC828E4D}"/>
              </a:ext>
            </a:extLst>
          </p:cNvPr>
          <p:cNvSpPr/>
          <p:nvPr/>
        </p:nvSpPr>
        <p:spPr>
          <a:xfrm>
            <a:off x="8665028" y="2993572"/>
            <a:ext cx="7946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0D5A27-99C4-3FC3-F6D1-FD3824FF0EC1}"/>
              </a:ext>
            </a:extLst>
          </p:cNvPr>
          <p:cNvSpPr/>
          <p:nvPr/>
        </p:nvSpPr>
        <p:spPr>
          <a:xfrm>
            <a:off x="6836228" y="3831772"/>
            <a:ext cx="99873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D0D222B-5967-FF81-07B9-D93A93CF7D68}"/>
              </a:ext>
            </a:extLst>
          </p:cNvPr>
          <p:cNvSpPr/>
          <p:nvPr/>
        </p:nvSpPr>
        <p:spPr>
          <a:xfrm>
            <a:off x="7269996" y="4570661"/>
            <a:ext cx="109143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FC696E3-A7CA-6572-C066-CE8347AA419E}"/>
              </a:ext>
            </a:extLst>
          </p:cNvPr>
          <p:cNvSpPr/>
          <p:nvPr/>
        </p:nvSpPr>
        <p:spPr>
          <a:xfrm>
            <a:off x="6596742" y="5334000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E5AF254-2BC8-A94D-3AD1-1220B0546A01}"/>
              </a:ext>
            </a:extLst>
          </p:cNvPr>
          <p:cNvSpPr/>
          <p:nvPr/>
        </p:nvSpPr>
        <p:spPr>
          <a:xfrm>
            <a:off x="7946571" y="53448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6959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8"/>
            <a:ext cx="707571" cy="620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4D2F4B-D27E-4827-C4CD-0C5504C1D28F}"/>
              </a:ext>
            </a:extLst>
          </p:cNvPr>
          <p:cNvSpPr/>
          <p:nvPr/>
        </p:nvSpPr>
        <p:spPr>
          <a:xfrm>
            <a:off x="293915" y="1023257"/>
            <a:ext cx="11723914" cy="5410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75B00-C91E-E919-2C8A-2C77A0F0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4BC1-134D-323A-E87D-793858CF446B}"/>
              </a:ext>
            </a:extLst>
          </p:cNvPr>
          <p:cNvSpPr txBox="1"/>
          <p:nvPr/>
        </p:nvSpPr>
        <p:spPr>
          <a:xfrm>
            <a:off x="895788" y="146184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ha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49E10-280F-3175-CE0B-6B2F9B694E95}"/>
              </a:ext>
            </a:extLst>
          </p:cNvPr>
          <p:cNvSpPr txBox="1"/>
          <p:nvPr/>
        </p:nvSpPr>
        <p:spPr>
          <a:xfrm>
            <a:off x="895788" y="21694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E5B9C-7D4E-E046-0B7A-FA3886467FC7}"/>
              </a:ext>
            </a:extLst>
          </p:cNvPr>
          <p:cNvSpPr txBox="1"/>
          <p:nvPr/>
        </p:nvSpPr>
        <p:spPr>
          <a:xfrm>
            <a:off x="928445" y="294230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DEDD0-0231-E40B-97DA-91207A0895F5}"/>
              </a:ext>
            </a:extLst>
          </p:cNvPr>
          <p:cNvSpPr txBox="1"/>
          <p:nvPr/>
        </p:nvSpPr>
        <p:spPr>
          <a:xfrm>
            <a:off x="6719645" y="14836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600 ha = 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C9C9E-D286-5A43-1297-ACD18603167D}"/>
              </a:ext>
            </a:extLst>
          </p:cNvPr>
          <p:cNvSpPr txBox="1"/>
          <p:nvPr/>
        </p:nvSpPr>
        <p:spPr>
          <a:xfrm>
            <a:off x="6719645" y="2191189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2 500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E2A90-00AA-DC1B-8AC4-CE437CF9C594}"/>
              </a:ext>
            </a:extLst>
          </p:cNvPr>
          <p:cNvSpPr txBox="1"/>
          <p:nvPr/>
        </p:nvSpPr>
        <p:spPr>
          <a:xfrm>
            <a:off x="6828502" y="2974960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6E9C4-7876-E536-7374-DC39C3A8D65A}"/>
              </a:ext>
            </a:extLst>
          </p:cNvPr>
          <p:cNvSpPr txBox="1"/>
          <p:nvPr/>
        </p:nvSpPr>
        <p:spPr>
          <a:xfrm>
            <a:off x="4191001" y="3845817"/>
            <a:ext cx="523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05C39-509E-FD5B-14B2-D26005BACA4A}"/>
              </a:ext>
            </a:extLst>
          </p:cNvPr>
          <p:cNvSpPr txBox="1"/>
          <p:nvPr/>
        </p:nvSpPr>
        <p:spPr>
          <a:xfrm>
            <a:off x="4575161" y="4553389"/>
            <a:ext cx="551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B0AD9-9A63-974F-730B-8E95BE2358DA}"/>
              </a:ext>
            </a:extLst>
          </p:cNvPr>
          <p:cNvSpPr txBox="1"/>
          <p:nvPr/>
        </p:nvSpPr>
        <p:spPr>
          <a:xfrm>
            <a:off x="4684018" y="5337160"/>
            <a:ext cx="557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     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095593-415A-B631-95D1-BB7C96EC0989}"/>
              </a:ext>
            </a:extLst>
          </p:cNvPr>
          <p:cNvSpPr/>
          <p:nvPr/>
        </p:nvSpPr>
        <p:spPr>
          <a:xfrm>
            <a:off x="2797629" y="152400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B13AC4-C881-1674-A6D5-3ED5863D1CE9}"/>
              </a:ext>
            </a:extLst>
          </p:cNvPr>
          <p:cNvSpPr/>
          <p:nvPr/>
        </p:nvSpPr>
        <p:spPr>
          <a:xfrm>
            <a:off x="2460172" y="2166258"/>
            <a:ext cx="8926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10EB80-935F-5D5B-0D84-F61D8D95AC03}"/>
              </a:ext>
            </a:extLst>
          </p:cNvPr>
          <p:cNvSpPr/>
          <p:nvPr/>
        </p:nvSpPr>
        <p:spPr>
          <a:xfrm>
            <a:off x="2514599" y="29826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4C956D-D56A-95E3-EA10-1A7B17DC4402}"/>
              </a:ext>
            </a:extLst>
          </p:cNvPr>
          <p:cNvSpPr/>
          <p:nvPr/>
        </p:nvSpPr>
        <p:spPr>
          <a:xfrm>
            <a:off x="8795656" y="1469572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109420-130C-19CD-255D-5D090A9D41D7}"/>
              </a:ext>
            </a:extLst>
          </p:cNvPr>
          <p:cNvSpPr/>
          <p:nvPr/>
        </p:nvSpPr>
        <p:spPr>
          <a:xfrm>
            <a:off x="8991599" y="2188029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15EABF-D6B7-D10E-9F56-6178DC828E4D}"/>
              </a:ext>
            </a:extLst>
          </p:cNvPr>
          <p:cNvSpPr/>
          <p:nvPr/>
        </p:nvSpPr>
        <p:spPr>
          <a:xfrm>
            <a:off x="8741228" y="2993572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0D5A27-99C4-3FC3-F6D1-FD3824FF0EC1}"/>
              </a:ext>
            </a:extLst>
          </p:cNvPr>
          <p:cNvSpPr/>
          <p:nvPr/>
        </p:nvSpPr>
        <p:spPr>
          <a:xfrm>
            <a:off x="6836228" y="3831772"/>
            <a:ext cx="827315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D0D222B-5967-FF81-07B9-D93A93CF7D68}"/>
              </a:ext>
            </a:extLst>
          </p:cNvPr>
          <p:cNvSpPr/>
          <p:nvPr/>
        </p:nvSpPr>
        <p:spPr>
          <a:xfrm>
            <a:off x="7304314" y="4550229"/>
            <a:ext cx="9579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FC696E3-A7CA-6572-C066-CE8347AA419E}"/>
              </a:ext>
            </a:extLst>
          </p:cNvPr>
          <p:cNvSpPr/>
          <p:nvPr/>
        </p:nvSpPr>
        <p:spPr>
          <a:xfrm>
            <a:off x="6596742" y="5334000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E5AF254-2BC8-A94D-3AD1-1220B0546A01}"/>
              </a:ext>
            </a:extLst>
          </p:cNvPr>
          <p:cNvSpPr/>
          <p:nvPr/>
        </p:nvSpPr>
        <p:spPr>
          <a:xfrm>
            <a:off x="7946571" y="53448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E8BBB1-A376-0FF4-A027-9424953E5C37}"/>
              </a:ext>
            </a:extLst>
          </p:cNvPr>
          <p:cNvSpPr/>
          <p:nvPr/>
        </p:nvSpPr>
        <p:spPr>
          <a:xfrm>
            <a:off x="2710543" y="1524000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EB2227-3399-61FA-1D34-5692251DADE3}"/>
              </a:ext>
            </a:extLst>
          </p:cNvPr>
          <p:cNvSpPr/>
          <p:nvPr/>
        </p:nvSpPr>
        <p:spPr>
          <a:xfrm>
            <a:off x="2394857" y="2144485"/>
            <a:ext cx="97971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30CCF76-BA9D-57B4-39C4-375809659B61}"/>
              </a:ext>
            </a:extLst>
          </p:cNvPr>
          <p:cNvSpPr/>
          <p:nvPr/>
        </p:nvSpPr>
        <p:spPr>
          <a:xfrm>
            <a:off x="2427515" y="2982686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6648CE-534D-6870-3C63-1E770F5C43DE}"/>
              </a:ext>
            </a:extLst>
          </p:cNvPr>
          <p:cNvSpPr/>
          <p:nvPr/>
        </p:nvSpPr>
        <p:spPr>
          <a:xfrm>
            <a:off x="8763001" y="1469573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51272D-D2B8-544F-2F9E-06ADB140F654}"/>
              </a:ext>
            </a:extLst>
          </p:cNvPr>
          <p:cNvSpPr/>
          <p:nvPr/>
        </p:nvSpPr>
        <p:spPr>
          <a:xfrm>
            <a:off x="8948058" y="21771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0FE8EE2-024A-0AEA-A3B2-46CC750564B7}"/>
              </a:ext>
            </a:extLst>
          </p:cNvPr>
          <p:cNvSpPr/>
          <p:nvPr/>
        </p:nvSpPr>
        <p:spPr>
          <a:xfrm>
            <a:off x="8708572" y="2982688"/>
            <a:ext cx="8055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027FAEE-1009-7F75-728E-7B3179176B24}"/>
              </a:ext>
            </a:extLst>
          </p:cNvPr>
          <p:cNvSpPr/>
          <p:nvPr/>
        </p:nvSpPr>
        <p:spPr>
          <a:xfrm>
            <a:off x="6836229" y="3831771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CF483B-C962-BB7E-E421-80B5A9B8BB48}"/>
              </a:ext>
            </a:extLst>
          </p:cNvPr>
          <p:cNvSpPr/>
          <p:nvPr/>
        </p:nvSpPr>
        <p:spPr>
          <a:xfrm>
            <a:off x="7304315" y="4539342"/>
            <a:ext cx="9579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4004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70450E0-C9A5-BAB1-7BC2-383AD8D411E0}"/>
              </a:ext>
            </a:extLst>
          </p:cNvPr>
          <p:cNvSpPr/>
          <p:nvPr/>
        </p:nvSpPr>
        <p:spPr>
          <a:xfrm>
            <a:off x="6585857" y="5344885"/>
            <a:ext cx="7293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E7DD7D3-E9F3-2C6A-8299-7A4AD8B56993}"/>
              </a:ext>
            </a:extLst>
          </p:cNvPr>
          <p:cNvSpPr/>
          <p:nvPr/>
        </p:nvSpPr>
        <p:spPr>
          <a:xfrm>
            <a:off x="7957457" y="5333999"/>
            <a:ext cx="7293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17032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mặt bàn học của Việt có dạng hình chữ nhật. Diện tích mặt bàn đó khoảng: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1B1C2-4055-8C3A-10DC-68FE69D3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2087763"/>
            <a:ext cx="5023076" cy="4108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46D7C-824C-7A8A-78E4-A9EC3F09440D}"/>
              </a:ext>
            </a:extLst>
          </p:cNvPr>
          <p:cNvSpPr txBox="1"/>
          <p:nvPr/>
        </p:nvSpPr>
        <p:spPr>
          <a:xfrm>
            <a:off x="772886" y="2471057"/>
            <a:ext cx="5377543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50 cm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50 dm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50 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50 ha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B1D15F-840F-5E1F-99E4-05ABAB6B97B5}"/>
              </a:ext>
            </a:extLst>
          </p:cNvPr>
          <p:cNvSpPr/>
          <p:nvPr/>
        </p:nvSpPr>
        <p:spPr>
          <a:xfrm>
            <a:off x="772886" y="3461657"/>
            <a:ext cx="47897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39" y="2017910"/>
            <a:ext cx="6011032" cy="5037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0" y="0"/>
            <a:ext cx="12012328" cy="1700388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số đo diện tích của một số đồ vật trong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A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(điền đơn vị đo diện tích phù hợp)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2">
            <a:extLst>
              <a:ext uri="{FF2B5EF4-FFF2-40B4-BE49-F238E27FC236}">
                <a16:creationId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4302492" y="1918077"/>
            <a:ext cx="7822132" cy="1346203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Quyển sách giáo khoa có diện tích 495........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3558" y="2464718"/>
            <a:ext cx="104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AS" sz="4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2">
            <a:extLst>
              <a:ext uri="{FF2B5EF4-FFF2-40B4-BE49-F238E27FC236}">
                <a16:creationId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4121303" y="5143143"/>
            <a:ext cx="7956884" cy="1155315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Mặt bàn học sinh có diện tích 60.....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3596" y="5335191"/>
            <a:ext cx="1068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A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S" sz="4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4348929" y="3581802"/>
            <a:ext cx="7729258" cy="1155315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Bảng lớp có diện tích 3....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97426" y="3771510"/>
            <a:ext cx="1068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S" sz="4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/>
      <p:bldP spid="8" grpId="0" animBg="1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AF9EF-0BF2-E89E-9102-A7739DEE6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757" y="2272807"/>
            <a:ext cx="903505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818147" y="1701559"/>
            <a:ext cx="9978783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KHỞI</a:t>
            </a:r>
            <a:r>
              <a:rPr kumimoji="0" lang="en-AS" altLang="zh-CN" sz="1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ĐỘNG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Empirical Paintball | Headwrap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7" y="4723081"/>
            <a:ext cx="3195488" cy="31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mpirical Paintball | Headwrap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643" y="4419938"/>
            <a:ext cx="3121641" cy="31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pirical Paintball | Headwrap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11" y="1837730"/>
            <a:ext cx="2166631" cy="21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5484" y="2311446"/>
            <a:ext cx="609600" cy="609600"/>
          </a:xfrm>
          <a:prstGeom prst="rect">
            <a:avLst/>
          </a:prstGeom>
        </p:spPr>
      </p:pic>
      <p:sp>
        <p:nvSpPr>
          <p:cNvPr id="19" name="Oval 18">
            <a:hlinkClick r:id="rId9" action="ppaction://hlinksldjump"/>
          </p:cNvPr>
          <p:cNvSpPr/>
          <p:nvPr/>
        </p:nvSpPr>
        <p:spPr>
          <a:xfrm>
            <a:off x="954344" y="57822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hlinkClick r:id="rId10" action="ppaction://hlinksldjump"/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954344" y="1452950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hlinkClick r:id="rId12" action="ppaction://hlinksldjump"/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rId13" action="ppaction://hlinksldjump"/>
          </p:cNvPr>
          <p:cNvSpPr/>
          <p:nvPr/>
        </p:nvSpPr>
        <p:spPr>
          <a:xfrm>
            <a:off x="970972" y="2339350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hlinkClick r:id="rId14" action="ppaction://hlinksldjump"/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2" name="图片 2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83" y="-72375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4" name="Group 223"/>
          <p:cNvGrpSpPr/>
          <p:nvPr/>
        </p:nvGrpSpPr>
        <p:grpSpPr>
          <a:xfrm>
            <a:off x="2697993" y="3825"/>
            <a:ext cx="7055809" cy="6812418"/>
            <a:chOff x="5386388" y="31068"/>
            <a:chExt cx="7055809" cy="6812418"/>
          </a:xfrm>
        </p:grpSpPr>
        <p:pic>
          <p:nvPicPr>
            <p:cNvPr id="225" name="Picture 224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6849" l="3805" r="94216">
                          <a14:foregroundMark x1="45967" y1="41791" x2="42466" y2="52570"/>
                          <a14:foregroundMark x1="49619" y1="41294" x2="49619" y2="54395"/>
                          <a14:foregroundMark x1="57534" y1="44776" x2="42770" y2="56385"/>
                          <a14:foregroundMark x1="54490" y1="49751" x2="53577" y2="53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 t="753" r="8287" b="4494"/>
            <a:stretch/>
          </p:blipFill>
          <p:spPr>
            <a:xfrm>
              <a:off x="5386388" y="31068"/>
              <a:ext cx="6783908" cy="6812418"/>
            </a:xfrm>
            <a:prstGeom prst="rect">
              <a:avLst/>
            </a:prstGeom>
          </p:spPr>
        </p:pic>
        <p:sp>
          <p:nvSpPr>
            <p:cNvPr id="226" name="TextBox 225"/>
            <p:cNvSpPr txBox="1"/>
            <p:nvPr/>
          </p:nvSpPr>
          <p:spPr>
            <a:xfrm rot="226902">
              <a:off x="10465301" y="3371652"/>
              <a:ext cx="138461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THỊNH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0363789" y="3015333"/>
              <a:ext cx="207840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 THẢO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 rot="977733">
              <a:off x="10467303" y="3743648"/>
              <a:ext cx="122200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 TIẾN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 rot="1422250">
              <a:off x="10363348" y="4083815"/>
              <a:ext cx="122591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 TÔ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 rot="1882217">
              <a:off x="10131205" y="4411010"/>
              <a:ext cx="132529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TRÂM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 rot="2628197">
              <a:off x="9681398" y="4680984"/>
              <a:ext cx="17468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 TRANG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 rot="3124937">
              <a:off x="9595858" y="5001352"/>
              <a:ext cx="148239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TJIEETS TRỤ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 rot="3575989">
              <a:off x="9370438" y="5221850"/>
              <a:ext cx="130279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 TUẤN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 rot="4367890">
              <a:off x="9071484" y="5394616"/>
              <a:ext cx="127560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 TÙNG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 rot="4598691">
              <a:off x="8678832" y="5515949"/>
              <a:ext cx="131087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VÂN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 rot="5956952">
              <a:off x="8129950" y="5483011"/>
              <a:ext cx="107349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BẢO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 rot="5176225">
              <a:off x="8508358" y="5549734"/>
              <a:ext cx="96141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 VI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 rot="6153958">
              <a:off x="7419114" y="5518488"/>
              <a:ext cx="172515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 GIANG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 rot="7442164">
              <a:off x="6890640" y="5315602"/>
              <a:ext cx="131555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 ANH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 rot="7804422">
              <a:off x="6623970" y="5106925"/>
              <a:ext cx="131087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 ÁNH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 rot="6598475">
              <a:off x="7340327" y="5482829"/>
              <a:ext cx="114486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 NHI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 rot="8301162">
              <a:off x="6500194" y="4840087"/>
              <a:ext cx="107349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BẢO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 rot="8752214">
              <a:off x="6227740" y="4516204"/>
              <a:ext cx="126669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ĐẠT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 rot="9255088">
              <a:off x="5938024" y="4208891"/>
              <a:ext cx="14847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DUYÊN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 rot="9774916">
              <a:off x="5718924" y="3858543"/>
              <a:ext cx="172515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 GIANG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 rot="14578456">
              <a:off x="6904883" y="1517452"/>
              <a:ext cx="223971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NGỌC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 rot="15408379">
              <a:off x="7283725" y="1042201"/>
              <a:ext cx="176202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NGUYÊN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 rot="14368674">
              <a:off x="7070321" y="1304444"/>
              <a:ext cx="90441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 rot="13746735">
              <a:off x="6543029" y="1532402"/>
              <a:ext cx="130356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LỘC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 rot="13280589">
              <a:off x="6270182" y="1798070"/>
              <a:ext cx="145341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KHÁNH</a:t>
              </a:r>
              <a:r>
                <a:rPr lang="en-U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 rot="12655973">
              <a:off x="6005816" y="2109640"/>
              <a:ext cx="160492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KHANG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 rot="12108803">
              <a:off x="5888295" y="2423899"/>
              <a:ext cx="14847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TUẤN HƯNG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 rot="11716741">
              <a:off x="5806325" y="2771391"/>
              <a:ext cx="148784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 HOÀNG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 rot="11054138">
              <a:off x="5715426" y="3092206"/>
              <a:ext cx="1229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 HOÀI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 rot="10567471">
              <a:off x="5940688" y="3485181"/>
              <a:ext cx="108472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HÂN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 rot="16200000">
              <a:off x="7976403" y="828951"/>
              <a:ext cx="177484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CHẤN NGUYÊN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 rot="15976225">
              <a:off x="7824781" y="867265"/>
              <a:ext cx="131638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NGỌC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 rot="16953958">
              <a:off x="8695828" y="836018"/>
              <a:ext cx="114486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 NHI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 rot="17398475">
              <a:off x="9015788" y="901924"/>
              <a:ext cx="128028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ANH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 rot="17903171">
              <a:off x="9252699" y="1100807"/>
              <a:ext cx="150874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 NHƯ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 rot="18604422">
              <a:off x="9501083" y="1370093"/>
              <a:ext cx="16065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 PHÁT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 rot="19101162">
              <a:off x="9672293" y="1661006"/>
              <a:ext cx="173957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 PHONG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 rot="19552214">
              <a:off x="10023726" y="1992556"/>
              <a:ext cx="145424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 QUỐC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 rot="20107841">
              <a:off x="10265688" y="2313051"/>
              <a:ext cx="126669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 QUYÊN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 rot="20574916">
              <a:off x="10338042" y="2639014"/>
              <a:ext cx="141256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SANG</a:t>
              </a:r>
              <a:endPara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6" name="AutoShape 5"/>
          <p:cNvSpPr>
            <a:spLocks noChangeArrowheads="1"/>
          </p:cNvSpPr>
          <p:nvPr/>
        </p:nvSpPr>
        <p:spPr bwMode="auto">
          <a:xfrm rot="17972585">
            <a:off x="8972072" y="512178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9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3" y="2087958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222408" y="2803171"/>
            <a:ext cx="4995512" cy="1139279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48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48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 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3755716" y="2874970"/>
            <a:ext cx="5784332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38BAE-53FB-AE82-94CC-3CFA6EF1B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5" y="155799"/>
            <a:ext cx="2647373" cy="2647373"/>
          </a:xfrm>
          <a:prstGeom prst="rect">
            <a:avLst/>
          </a:prstGeom>
        </p:spPr>
      </p:pic>
      <p:sp>
        <p:nvSpPr>
          <p:cNvPr id="9" name="Left Arrow 8">
            <a:hlinkClick r:id="rId6" action="ppaction://hlinksldjump"/>
          </p:cNvPr>
          <p:cNvSpPr/>
          <p:nvPr/>
        </p:nvSpPr>
        <p:spPr>
          <a:xfrm>
            <a:off x="10789102" y="6280742"/>
            <a:ext cx="1257300" cy="638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96" y="-579682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46" y="2481467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875899" y="2481468"/>
            <a:ext cx="5322769" cy="164777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250000"/>
              </a:lnSpc>
            </a:pPr>
            <a:r>
              <a:rPr lang="nl-NL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 </a:t>
            </a:r>
            <a:r>
              <a:rPr kumimoji="0" lang="nl-NL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kumimoji="0" lang="en-A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nl-NL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..?.. </a:t>
            </a:r>
            <a:r>
              <a:rPr kumimoji="0" lang="en-A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i="0" baseline="3000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3654937" y="2774317"/>
            <a:ext cx="6130030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62" y="228295"/>
            <a:ext cx="2729306" cy="2729306"/>
          </a:xfrm>
          <a:prstGeom prst="rect">
            <a:avLst/>
          </a:prstGeom>
        </p:spPr>
      </p:pic>
      <p:sp>
        <p:nvSpPr>
          <p:cNvPr id="10" name="Left Arrow 9">
            <a:hlinkClick r:id="rId6" action="ppaction://hlinksldjump"/>
          </p:cNvPr>
          <p:cNvSpPr/>
          <p:nvPr/>
        </p:nvSpPr>
        <p:spPr>
          <a:xfrm>
            <a:off x="10789102" y="6280742"/>
            <a:ext cx="1257300" cy="638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3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47057" y="2803172"/>
            <a:ext cx="5050971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nl-NL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56 800 ha = </a:t>
            </a:r>
            <a:r>
              <a:rPr lang="nl-NL" sz="40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en-AS" sz="40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40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40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3131003" y="2657969"/>
            <a:ext cx="2278752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6AE5D-5716-F9DB-1E80-D9FB61440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1" y="308424"/>
            <a:ext cx="2619664" cy="2619664"/>
          </a:xfrm>
          <a:prstGeom prst="rect">
            <a:avLst/>
          </a:prstGeom>
        </p:spPr>
      </p:pic>
      <p:sp>
        <p:nvSpPr>
          <p:cNvPr id="10" name="Left Arrow 9">
            <a:hlinkClick r:id="rId6" action="ppaction://hlinksldjump"/>
          </p:cNvPr>
          <p:cNvSpPr/>
          <p:nvPr/>
        </p:nvSpPr>
        <p:spPr>
          <a:xfrm>
            <a:off x="10789102" y="6280742"/>
            <a:ext cx="1257300" cy="638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cậu ơi, tại sao lại có nhiều đơn vị đo diện tích vậy nh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7" y="1"/>
            <a:ext cx="12193873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03" y="4245405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951" y="521109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466" y="3941818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688" y="438597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750" y="3877390"/>
            <a:ext cx="3862971" cy="30552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FDC637F-2C03-FD85-98D0-80BE73B7B1E1}"/>
              </a:ext>
            </a:extLst>
          </p:cNvPr>
          <p:cNvSpPr/>
          <p:nvPr/>
        </p:nvSpPr>
        <p:spPr>
          <a:xfrm>
            <a:off x="713030" y="1055034"/>
            <a:ext cx="3621564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 16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BC97A-0B0A-9DA7-B303-EA60F9D97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303" y="188997"/>
            <a:ext cx="3054361" cy="1780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A22A9-04C1-C5C2-C033-16F2A400B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5637" y="1104088"/>
            <a:ext cx="6578154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58" y="-208277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62" y="3838681"/>
            <a:ext cx="3524250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F4FEB8-2CFB-1E9B-FDCF-F46D59622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7834964" cy="65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455</Words>
  <Application>Microsoft Office PowerPoint</Application>
  <PresentationFormat>Widescreen</PresentationFormat>
  <Paragraphs>160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MS PGothic</vt:lpstr>
      <vt:lpstr>#9Slide07 SVNAppleberry</vt:lpstr>
      <vt:lpstr>Arial</vt:lpstr>
      <vt:lpstr>Calibri</vt:lpstr>
      <vt:lpstr>Cambria</vt:lpstr>
      <vt:lpstr>Cambria Math</vt:lpstr>
      <vt:lpstr>SVN-The Voice</vt:lpstr>
      <vt:lpstr>Times New Roman</vt:lpstr>
      <vt:lpstr>思源黑体 CN Bold</vt:lpstr>
      <vt:lpstr>思源黑体 CN Heavy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MTLS</cp:lastModifiedBy>
  <cp:revision>59</cp:revision>
  <dcterms:created xsi:type="dcterms:W3CDTF">2024-07-23T11:00:22Z</dcterms:created>
  <dcterms:modified xsi:type="dcterms:W3CDTF">2025-11-07T14:37:20Z</dcterms:modified>
</cp:coreProperties>
</file>