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7" r:id="rId2"/>
    <p:sldMasterId id="2147483733" r:id="rId3"/>
    <p:sldMasterId id="2147483745" r:id="rId4"/>
  </p:sldMasterIdLst>
  <p:notesMasterIdLst>
    <p:notesMasterId r:id="rId29"/>
  </p:notesMasterIdLst>
  <p:sldIdLst>
    <p:sldId id="336" r:id="rId5"/>
    <p:sldId id="294" r:id="rId6"/>
    <p:sldId id="296" r:id="rId7"/>
    <p:sldId id="297" r:id="rId8"/>
    <p:sldId id="300" r:id="rId9"/>
    <p:sldId id="299" r:id="rId10"/>
    <p:sldId id="305" r:id="rId11"/>
    <p:sldId id="303" r:id="rId12"/>
    <p:sldId id="337" r:id="rId13"/>
    <p:sldId id="310" r:id="rId14"/>
    <p:sldId id="338" r:id="rId15"/>
    <p:sldId id="286" r:id="rId16"/>
    <p:sldId id="339" r:id="rId17"/>
    <p:sldId id="340" r:id="rId18"/>
    <p:sldId id="341" r:id="rId19"/>
    <p:sldId id="342" r:id="rId20"/>
    <p:sldId id="343" r:id="rId21"/>
    <p:sldId id="344" r:id="rId22"/>
    <p:sldId id="264" r:id="rId23"/>
    <p:sldId id="345" r:id="rId24"/>
    <p:sldId id="346" r:id="rId25"/>
    <p:sldId id="347" r:id="rId26"/>
    <p:sldId id="348" r:id="rId27"/>
    <p:sldId id="335" r:id="rId28"/>
  </p:sldIdLst>
  <p:sldSz cx="18288000" cy="10287000"/>
  <p:notesSz cx="6858000" cy="9144000"/>
  <p:defaultTextStyle>
    <a:defPPr>
      <a:defRPr lang="en-US"/>
    </a:defPPr>
    <a:lvl1pPr marL="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1C24"/>
    <a:srgbClr val="FDC7F4"/>
    <a:srgbClr val="FFF200"/>
    <a:srgbClr val="6CCFF6"/>
    <a:srgbClr val="C7EAFC"/>
    <a:srgbClr val="FFFFFF"/>
    <a:srgbClr val="993300"/>
    <a:srgbClr val="3A9D13"/>
    <a:srgbClr val="FF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89" autoAdjust="0"/>
    <p:restoredTop sz="83778" autoAdjust="0"/>
  </p:normalViewPr>
  <p:slideViewPr>
    <p:cSldViewPr>
      <p:cViewPr varScale="1">
        <p:scale>
          <a:sx n="40" d="100"/>
          <a:sy n="40" d="100"/>
        </p:scale>
        <p:origin x="892" y="52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59D43-2F29-4767-826D-EBEC96089AE4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50D6F-7D3E-4224-B35A-02C3007E2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1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12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555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007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14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2008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6382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5079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19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5034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747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55350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7811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3043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950D6F-7D3E-4224-B35A-02C3007E2E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042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8027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8608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2300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61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81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967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031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909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123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771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302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81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434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04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308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5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624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611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633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5EBC53C-2315-4488-A6B6-68C60D9FDF64}"/>
              </a:ext>
            </a:extLst>
          </p:cNvPr>
          <p:cNvSpPr/>
          <p:nvPr userDrawn="1"/>
        </p:nvSpPr>
        <p:spPr>
          <a:xfrm>
            <a:off x="4763001" y="0"/>
            <a:ext cx="8762034" cy="10287000"/>
          </a:xfrm>
          <a:prstGeom prst="rect">
            <a:avLst/>
          </a:prstGeom>
          <a:solidFill>
            <a:srgbClr val="C30707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4" rIns="137106" bIns="68554" rtlCol="0" anchor="ctr"/>
          <a:lstStyle/>
          <a:p>
            <a:pPr algn="ctr" defTabSz="1371018"/>
            <a:endParaRPr lang="zh-CN" altLang="en-US" sz="2800" dirty="0">
              <a:solidFill>
                <a:prstClr val="white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3651A9-FE42-43E5-83E5-F922400D50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25"/>
          <a:stretch>
            <a:fillRect/>
          </a:stretch>
        </p:blipFill>
        <p:spPr>
          <a:xfrm>
            <a:off x="611631" y="593706"/>
            <a:ext cx="17064774" cy="9099600"/>
          </a:xfrm>
          <a:prstGeom prst="rect">
            <a:avLst/>
          </a:prstGeom>
          <a:effectLst>
            <a:outerShdw blurRad="279400" sx="105000" sy="105000" algn="ctr" rotWithShape="0">
              <a:prstClr val="black">
                <a:alpha val="30000"/>
              </a:prstClr>
            </a:outerShdw>
          </a:effectLst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3B9E7F6-B4EF-4FBD-848B-6BA6069E5E6F}"/>
              </a:ext>
            </a:extLst>
          </p:cNvPr>
          <p:cNvGrpSpPr/>
          <p:nvPr userDrawn="1"/>
        </p:nvGrpSpPr>
        <p:grpSpPr>
          <a:xfrm>
            <a:off x="7235397" y="988159"/>
            <a:ext cx="3817238" cy="1046440"/>
            <a:chOff x="4786133" y="658761"/>
            <a:chExt cx="2544825" cy="697626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68CFF7D-62D2-4505-AD53-0081EB3538AE}"/>
                </a:ext>
              </a:extLst>
            </p:cNvPr>
            <p:cNvSpPr txBox="1"/>
            <p:nvPr/>
          </p:nvSpPr>
          <p:spPr>
            <a:xfrm>
              <a:off x="4936876" y="658761"/>
              <a:ext cx="2243349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018">
                <a:defRPr/>
              </a:pPr>
              <a:r>
                <a:rPr lang="zh-CN" altLang="en-US" sz="6200" dirty="0">
                  <a:solidFill>
                    <a:srgbClr val="F6F0DA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年味食足</a:t>
              </a: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BF09C384-5C87-43AA-AD44-27CBBB816ABC}"/>
                </a:ext>
              </a:extLst>
            </p:cNvPr>
            <p:cNvSpPr/>
            <p:nvPr/>
          </p:nvSpPr>
          <p:spPr>
            <a:xfrm>
              <a:off x="478613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3D01F7E7-B267-4777-A457-868A92BE1B95}"/>
                </a:ext>
              </a:extLst>
            </p:cNvPr>
            <p:cNvSpPr/>
            <p:nvPr/>
          </p:nvSpPr>
          <p:spPr>
            <a:xfrm>
              <a:off x="721905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76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56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52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849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525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96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535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133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244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946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08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71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672" name="Google Shape;67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6" name="Google Shape;676;p24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677" name="Google Shape;67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682" name="Google Shape;68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6" name="Google Shape;686;p24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687" name="Google Shape;68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692" name="Google Shape;69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4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04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1DC53F0-29B8-4386-EDCC-172676D0D4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7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731" r:id="rId5"/>
  </p:sldLayoutIdLst>
  <p:txStyles>
    <p:titleStyle>
      <a:lvl1pPr algn="l" defTabSz="1371018" rtl="0" eaLnBrk="1" latinLnBrk="0" hangingPunct="1">
        <a:lnSpc>
          <a:spcPct val="90000"/>
        </a:lnSpc>
        <a:spcBef>
          <a:spcPct val="0"/>
        </a:spcBef>
        <a:buNone/>
        <a:defRPr sz="6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137101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26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772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28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08479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77029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455808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141314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82682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0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01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52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03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2754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1305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8562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8406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96C9A84-1DBC-1F81-F8AA-6D6670DDAFC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263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2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46290D9-31FA-9050-6962-1172B01EBCF6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1C9D51B-7C30-13A5-5056-040D3931B98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28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34AE8AC-77A7-6514-ADD1-50801DB9767B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72166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slide" Target="slide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2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microsoft.com/office/2007/relationships/hdphoto" Target="../media/hdphoto8.wdp"/><Relationship Id="rId9" Type="http://schemas.openxmlformats.org/officeDocument/2006/relationships/image" Target="../media/image3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2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1.png"/><Relationship Id="rId4" Type="http://schemas.microsoft.com/office/2007/relationships/hdphoto" Target="../media/hdphoto8.wdp"/><Relationship Id="rId9" Type="http://schemas.openxmlformats.org/officeDocument/2006/relationships/image" Target="../media/image3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2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emf"/><Relationship Id="rId5" Type="http://schemas.openxmlformats.org/officeDocument/2006/relationships/image" Target="../media/image43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emf"/><Relationship Id="rId5" Type="http://schemas.openxmlformats.org/officeDocument/2006/relationships/image" Target="../media/image43.png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2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2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emf"/><Relationship Id="rId5" Type="http://schemas.openxmlformats.org/officeDocument/2006/relationships/image" Target="../media/image43.png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emf"/><Relationship Id="rId5" Type="http://schemas.openxmlformats.org/officeDocument/2006/relationships/image" Target="../media/image43.png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emf"/><Relationship Id="rId5" Type="http://schemas.openxmlformats.org/officeDocument/2006/relationships/image" Target="../media/image43.png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emf"/><Relationship Id="rId5" Type="http://schemas.openxmlformats.org/officeDocument/2006/relationships/image" Target="../media/image43.png"/><Relationship Id="rId4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emf"/><Relationship Id="rId5" Type="http://schemas.openxmlformats.org/officeDocument/2006/relationships/image" Target="../media/image43.png"/><Relationship Id="rId4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1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1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6.wdp"/><Relationship Id="rId18" Type="http://schemas.openxmlformats.org/officeDocument/2006/relationships/image" Target="../media/image35.png"/><Relationship Id="rId3" Type="http://schemas.openxmlformats.org/officeDocument/2006/relationships/image" Target="../media/image32.jpg"/><Relationship Id="rId21" Type="http://schemas.openxmlformats.org/officeDocument/2006/relationships/image" Target="../media/image26.png"/><Relationship Id="rId7" Type="http://schemas.openxmlformats.org/officeDocument/2006/relationships/image" Target="../media/image33.png"/><Relationship Id="rId12" Type="http://schemas.openxmlformats.org/officeDocument/2006/relationships/image" Target="../media/image34.png"/><Relationship Id="rId17" Type="http://schemas.microsoft.com/office/2007/relationships/hdphoto" Target="../media/hdphoto4.wdp"/><Relationship Id="rId2" Type="http://schemas.openxmlformats.org/officeDocument/2006/relationships/audio" Target="../media/audio2.wav"/><Relationship Id="rId16" Type="http://schemas.openxmlformats.org/officeDocument/2006/relationships/image" Target="../media/image31.png"/><Relationship Id="rId20" Type="http://schemas.openxmlformats.org/officeDocument/2006/relationships/image" Target="../media/image36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5" Type="http://schemas.openxmlformats.org/officeDocument/2006/relationships/image" Target="../media/image7.png"/><Relationship Id="rId15" Type="http://schemas.microsoft.com/office/2007/relationships/hdphoto" Target="../media/hdphoto2.wdp"/><Relationship Id="rId23" Type="http://schemas.openxmlformats.org/officeDocument/2006/relationships/image" Target="../media/image1.png"/><Relationship Id="rId10" Type="http://schemas.openxmlformats.org/officeDocument/2006/relationships/image" Target="../media/image30.png"/><Relationship Id="rId19" Type="http://schemas.microsoft.com/office/2007/relationships/hdphoto" Target="../media/hdphoto7.wdp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9.png"/><Relationship Id="rId22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Jokerman" pitchFamily="82" charset="0"/>
                <a:cs typeface="+mn-cs"/>
              </a:rPr>
              <a:t>Khởi động</a:t>
            </a:r>
            <a:endParaRPr kumimoji="0" lang="en-US" sz="13800" b="1" i="0" u="none" strike="noStrike" kern="1200" cap="none" spc="0" normalizeH="0" baseline="0" noProof="0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Jokerman" pitchFamily="82" charset="0"/>
              <a:cs typeface="+mn-cs"/>
            </a:endParaRPr>
          </a:p>
        </p:txBody>
      </p: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7FE52FA-88DB-685F-D8F8-6A382FF4EC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061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1BBF97-2586-FB63-2E2D-E4574061EDE3}"/>
              </a:ext>
            </a:extLst>
          </p:cNvPr>
          <p:cNvSpPr txBox="1"/>
          <p:nvPr/>
        </p:nvSpPr>
        <p:spPr>
          <a:xfrm>
            <a:off x="6096000" y="419100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TRỪ SỐ ĐO THỜI GIAN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A5FFC8-35C3-6BA1-09B5-920E921724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1600" y="2095499"/>
            <a:ext cx="14630400" cy="641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198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CA0C00-41E2-7FD7-15C4-D2736972B91B}"/>
              </a:ext>
            </a:extLst>
          </p:cNvPr>
          <p:cNvSpPr/>
          <p:nvPr/>
        </p:nvSpPr>
        <p:spPr>
          <a:xfrm>
            <a:off x="4419600" y="571500"/>
            <a:ext cx="85344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- 9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A5A439-5779-5E5B-8FFA-3BD22A87349B}"/>
              </a:ext>
            </a:extLst>
          </p:cNvPr>
          <p:cNvSpPr txBox="1"/>
          <p:nvPr/>
        </p:nvSpPr>
        <p:spPr>
          <a:xfrm>
            <a:off x="4988593" y="2095500"/>
            <a:ext cx="80238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9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615CB4-BF7E-86EB-5554-3C8F05AA7F6E}"/>
              </a:ext>
            </a:extLst>
          </p:cNvPr>
          <p:cNvCxnSpPr/>
          <p:nvPr/>
        </p:nvCxnSpPr>
        <p:spPr>
          <a:xfrm>
            <a:off x="7080283" y="3895725"/>
            <a:ext cx="4166235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29F3EF9-BB82-E00C-24E4-76E333C643DD}"/>
              </a:ext>
            </a:extLst>
          </p:cNvPr>
          <p:cNvSpPr txBox="1"/>
          <p:nvPr/>
        </p:nvSpPr>
        <p:spPr>
          <a:xfrm>
            <a:off x="6120163" y="2678430"/>
            <a:ext cx="788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CD82A7-D985-A81E-8D67-AB9A6B09FB45}"/>
              </a:ext>
            </a:extLst>
          </p:cNvPr>
          <p:cNvSpPr txBox="1"/>
          <p:nvPr/>
        </p:nvSpPr>
        <p:spPr>
          <a:xfrm>
            <a:off x="5125753" y="3912870"/>
            <a:ext cx="8023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5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3BB965-4B81-0FA6-18F3-7F6D6540B6E5}"/>
              </a:ext>
            </a:extLst>
          </p:cNvPr>
          <p:cNvSpPr txBox="1"/>
          <p:nvPr/>
        </p:nvSpPr>
        <p:spPr>
          <a:xfrm>
            <a:off x="1600200" y="5448300"/>
            <a:ext cx="16922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- 9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92F365A-6A33-ED3D-54E3-C3DA1AE564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165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" action="ppaction://noaction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553FD3-D3A9-CE63-ADDB-7545F391E0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3924300"/>
            <a:ext cx="9851990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77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BA7D54-B3F1-FF6C-AA2F-2EBEC4005CF5}"/>
              </a:ext>
            </a:extLst>
          </p:cNvPr>
          <p:cNvSpPr/>
          <p:nvPr/>
        </p:nvSpPr>
        <p:spPr>
          <a:xfrm>
            <a:off x="914400" y="57150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1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1905000" y="114300"/>
            <a:ext cx="11546316" cy="1458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6600" b="1" dirty="0">
                <a:solidFill>
                  <a:srgbClr val="002060"/>
                </a:solidFill>
              </a:rPr>
              <a:t>a) Tính.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9EB2FC-7050-E23A-B817-AA76EF69F209}"/>
              </a:ext>
            </a:extLst>
          </p:cNvPr>
          <p:cNvSpPr/>
          <p:nvPr/>
        </p:nvSpPr>
        <p:spPr>
          <a:xfrm>
            <a:off x="1066800" y="2324100"/>
            <a:ext cx="89154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12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903B8DD-DA2C-532A-CE74-9969D2AD8349}"/>
              </a:ext>
            </a:extLst>
          </p:cNvPr>
          <p:cNvSpPr/>
          <p:nvPr/>
        </p:nvSpPr>
        <p:spPr>
          <a:xfrm>
            <a:off x="1066800" y="5829300"/>
            <a:ext cx="89154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12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A748FA-A238-BD11-F9DB-51CC34373904}"/>
              </a:ext>
            </a:extLst>
          </p:cNvPr>
          <p:cNvSpPr txBox="1"/>
          <p:nvPr/>
        </p:nvSpPr>
        <p:spPr>
          <a:xfrm>
            <a:off x="10058401" y="232410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8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218B59-85B0-FC1A-964A-534CC3A42BF8}"/>
              </a:ext>
            </a:extLst>
          </p:cNvPr>
          <p:cNvSpPr txBox="1"/>
          <p:nvPr/>
        </p:nvSpPr>
        <p:spPr>
          <a:xfrm>
            <a:off x="10058400" y="575310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3003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2" grpId="0" animBg="1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BA7D54-B3F1-FF6C-AA2F-2EBEC4005CF5}"/>
              </a:ext>
            </a:extLst>
          </p:cNvPr>
          <p:cNvSpPr/>
          <p:nvPr/>
        </p:nvSpPr>
        <p:spPr>
          <a:xfrm>
            <a:off x="914400" y="57150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-93"/>
                <a:ea typeface="思源黑体 Light"/>
                <a:cs typeface="+mn-cs"/>
              </a:rPr>
              <a:t>1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-93"/>
              <a:ea typeface="思源黑体 Light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1905000" y="571500"/>
            <a:ext cx="149352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Chọn câu trả lời đúng.</a:t>
            </a:r>
          </a:p>
          <a:p>
            <a:pPr lvl="0"/>
            <a:r>
              <a:rPr lang="vi-VN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ô tô đi từ Thanh Hóa lúc 14 giờ 5 phút và về đến Nghệ An lúc 17 giờ 20 phút cùng ngày. Hỏi ô tô đó đi từ Thanh Hóa đến Nghệ An hết bao lâu?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3 giờ 5 phút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3 giờ 15 phút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3 giờ 25 phút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006A44-5C13-A3AF-2666-C9F12EED0036}"/>
              </a:ext>
            </a:extLst>
          </p:cNvPr>
          <p:cNvSpPr txBox="1"/>
          <p:nvPr/>
        </p:nvSpPr>
        <p:spPr>
          <a:xfrm>
            <a:off x="1905000" y="6591300"/>
            <a:ext cx="1447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Thanh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14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3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0A355FA-F6ED-14B4-EC4C-C923849AD212}"/>
              </a:ext>
            </a:extLst>
          </p:cNvPr>
          <p:cNvSpPr/>
          <p:nvPr/>
        </p:nvSpPr>
        <p:spPr>
          <a:xfrm>
            <a:off x="1828800" y="4305300"/>
            <a:ext cx="838200" cy="685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460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Light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Cambria" panose="02040503050406030204" pitchFamily="18" charset="0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BA7D54-B3F1-FF6C-AA2F-2EBEC4005CF5}"/>
              </a:ext>
            </a:extLst>
          </p:cNvPr>
          <p:cNvSpPr/>
          <p:nvPr/>
        </p:nvSpPr>
        <p:spPr>
          <a:xfrm>
            <a:off x="914400" y="57150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1905000" y="114300"/>
            <a:ext cx="11546316" cy="1458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Tính (theo mẫu).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55FC40-7E89-DCB2-B17C-5139FB2FF0CB}"/>
              </a:ext>
            </a:extLst>
          </p:cNvPr>
          <p:cNvSpPr/>
          <p:nvPr/>
        </p:nvSpPr>
        <p:spPr>
          <a:xfrm>
            <a:off x="3124200" y="1866900"/>
            <a:ext cx="12954000" cy="5715000"/>
          </a:xfrm>
          <a:prstGeom prst="rect">
            <a:avLst/>
          </a:prstGeom>
          <a:solidFill>
            <a:srgbClr val="FDC7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A62F66-0CC2-DF73-3672-BDB455B0A288}"/>
              </a:ext>
            </a:extLst>
          </p:cNvPr>
          <p:cNvSpPr txBox="1"/>
          <p:nvPr/>
        </p:nvSpPr>
        <p:spPr>
          <a:xfrm>
            <a:off x="4191000" y="2019300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– 2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= 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72B9FE-A076-8DEB-12CC-210DBAF256A0}"/>
              </a:ext>
            </a:extLst>
          </p:cNvPr>
          <p:cNvSpPr txBox="1"/>
          <p:nvPr/>
        </p:nvSpPr>
        <p:spPr>
          <a:xfrm>
            <a:off x="4191000" y="2857500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= 3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70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5F605C-74FB-BF98-E5E0-1EE0CFE93612}"/>
              </a:ext>
            </a:extLst>
          </p:cNvPr>
          <p:cNvSpPr txBox="1"/>
          <p:nvPr/>
        </p:nvSpPr>
        <p:spPr>
          <a:xfrm>
            <a:off x="4572000" y="3695700"/>
            <a:ext cx="9220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70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4DE7268-4B6D-7150-E863-636B5E0FC4E2}"/>
              </a:ext>
            </a:extLst>
          </p:cNvPr>
          <p:cNvCxnSpPr>
            <a:cxnSpLocks/>
          </p:cNvCxnSpPr>
          <p:nvPr/>
        </p:nvCxnSpPr>
        <p:spPr>
          <a:xfrm>
            <a:off x="7467600" y="5067300"/>
            <a:ext cx="35052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9C257C3-FC61-3C8B-E440-EFE1C3EB3BF1}"/>
              </a:ext>
            </a:extLst>
          </p:cNvPr>
          <p:cNvSpPr txBox="1"/>
          <p:nvPr/>
        </p:nvSpPr>
        <p:spPr>
          <a:xfrm>
            <a:off x="4572000" y="5067300"/>
            <a:ext cx="922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4CF015-B798-B31D-0F45-67A05BF078E2}"/>
              </a:ext>
            </a:extLst>
          </p:cNvPr>
          <p:cNvSpPr txBox="1"/>
          <p:nvPr/>
        </p:nvSpPr>
        <p:spPr>
          <a:xfrm>
            <a:off x="6858000" y="4000500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1BCE50-8E0F-4D31-AAC1-D8FF26660630}"/>
              </a:ext>
            </a:extLst>
          </p:cNvPr>
          <p:cNvSpPr txBox="1"/>
          <p:nvPr/>
        </p:nvSpPr>
        <p:spPr>
          <a:xfrm>
            <a:off x="4267200" y="6057900"/>
            <a:ext cx="1158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– 2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22090DD-875A-C103-4E94-10DB427E30D4}"/>
              </a:ext>
            </a:extLst>
          </p:cNvPr>
          <p:cNvSpPr/>
          <p:nvPr/>
        </p:nvSpPr>
        <p:spPr>
          <a:xfrm>
            <a:off x="762000" y="8191500"/>
            <a:ext cx="69342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E6FB07D-730D-B90C-5E91-A11A0C2E168F}"/>
              </a:ext>
            </a:extLst>
          </p:cNvPr>
          <p:cNvSpPr/>
          <p:nvPr/>
        </p:nvSpPr>
        <p:spPr>
          <a:xfrm>
            <a:off x="8839200" y="8115300"/>
            <a:ext cx="81534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504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10" grpId="0"/>
      <p:bldP spid="17" grpId="0"/>
      <p:bldP spid="18" grpId="0"/>
      <p:bldP spid="24" grpId="0"/>
      <p:bldP spid="25" grpId="0"/>
      <p:bldP spid="27" grpId="0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293644" y="55403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71297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9EB2FC-7050-E23A-B817-AA76EF69F209}"/>
              </a:ext>
            </a:extLst>
          </p:cNvPr>
          <p:cNvSpPr/>
          <p:nvPr/>
        </p:nvSpPr>
        <p:spPr>
          <a:xfrm>
            <a:off x="4724400" y="800100"/>
            <a:ext cx="82296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50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DC05BE-F5B6-34EA-CFFE-34F884F685C1}"/>
              </a:ext>
            </a:extLst>
          </p:cNvPr>
          <p:cNvSpPr txBox="1"/>
          <p:nvPr/>
        </p:nvSpPr>
        <p:spPr>
          <a:xfrm>
            <a:off x="4267200" y="3467100"/>
            <a:ext cx="9220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90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50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B088C6-83A4-1373-A538-CADE96AF5572}"/>
              </a:ext>
            </a:extLst>
          </p:cNvPr>
          <p:cNvCxnSpPr>
            <a:cxnSpLocks/>
          </p:cNvCxnSpPr>
          <p:nvPr/>
        </p:nvCxnSpPr>
        <p:spPr>
          <a:xfrm>
            <a:off x="7848600" y="4838700"/>
            <a:ext cx="22098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DA1862F-DF34-EEC8-4E73-455833BA3D56}"/>
              </a:ext>
            </a:extLst>
          </p:cNvPr>
          <p:cNvSpPr txBox="1"/>
          <p:nvPr/>
        </p:nvSpPr>
        <p:spPr>
          <a:xfrm>
            <a:off x="4343400" y="4838700"/>
            <a:ext cx="922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40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E17BBB-8E52-7F66-71BA-6BC55D934785}"/>
              </a:ext>
            </a:extLst>
          </p:cNvPr>
          <p:cNvSpPr txBox="1"/>
          <p:nvPr/>
        </p:nvSpPr>
        <p:spPr>
          <a:xfrm>
            <a:off x="7086600" y="3771900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62A578-DADB-DF47-67D8-1BFC0DFB73AB}"/>
              </a:ext>
            </a:extLst>
          </p:cNvPr>
          <p:cNvSpPr txBox="1"/>
          <p:nvPr/>
        </p:nvSpPr>
        <p:spPr>
          <a:xfrm>
            <a:off x="2971800" y="2247900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: 1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= 90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BFCD32-0D98-76AC-56FE-2305353C46CD}"/>
              </a:ext>
            </a:extLst>
          </p:cNvPr>
          <p:cNvSpPr txBox="1"/>
          <p:nvPr/>
        </p:nvSpPr>
        <p:spPr>
          <a:xfrm>
            <a:off x="2971800" y="5981700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atin typeface="Cambria" panose="02040503050406030204" pitchFamily="18" charset="0"/>
                <a:ea typeface="Cambria" panose="02040503050406030204" pitchFamily="18" charset="0"/>
              </a:rPr>
              <a:t>Vậy: 1 giờ 30 phút – 50 phút = 40 phút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284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15" grpId="0"/>
      <p:bldP spid="16" grpId="0"/>
      <p:bldP spid="17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293644" y="55403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71297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9EB2FC-7050-E23A-B817-AA76EF69F209}"/>
              </a:ext>
            </a:extLst>
          </p:cNvPr>
          <p:cNvSpPr/>
          <p:nvPr/>
        </p:nvSpPr>
        <p:spPr>
          <a:xfrm>
            <a:off x="3886200" y="800100"/>
            <a:ext cx="108966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5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DC05BE-F5B6-34EA-CFFE-34F884F685C1}"/>
              </a:ext>
            </a:extLst>
          </p:cNvPr>
          <p:cNvSpPr txBox="1"/>
          <p:nvPr/>
        </p:nvSpPr>
        <p:spPr>
          <a:xfrm>
            <a:off x="4267200" y="3467100"/>
            <a:ext cx="922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80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B088C6-83A4-1373-A538-CADE96AF5572}"/>
              </a:ext>
            </a:extLst>
          </p:cNvPr>
          <p:cNvCxnSpPr>
            <a:cxnSpLocks/>
          </p:cNvCxnSpPr>
          <p:nvPr/>
        </p:nvCxnSpPr>
        <p:spPr>
          <a:xfrm>
            <a:off x="7239000" y="4914900"/>
            <a:ext cx="3429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DA1862F-DF34-EEC8-4E73-455833BA3D56}"/>
              </a:ext>
            </a:extLst>
          </p:cNvPr>
          <p:cNvSpPr txBox="1"/>
          <p:nvPr/>
        </p:nvSpPr>
        <p:spPr>
          <a:xfrm>
            <a:off x="4267200" y="4914900"/>
            <a:ext cx="922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E17BBB-8E52-7F66-71BA-6BC55D934785}"/>
              </a:ext>
            </a:extLst>
          </p:cNvPr>
          <p:cNvSpPr txBox="1"/>
          <p:nvPr/>
        </p:nvSpPr>
        <p:spPr>
          <a:xfrm>
            <a:off x="6477000" y="3848100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62A578-DADB-DF47-67D8-1BFC0DFB73AB}"/>
              </a:ext>
            </a:extLst>
          </p:cNvPr>
          <p:cNvSpPr txBox="1"/>
          <p:nvPr/>
        </p:nvSpPr>
        <p:spPr>
          <a:xfrm>
            <a:off x="2971800" y="2247900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8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7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80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BFCD32-0D98-76AC-56FE-2305353C46CD}"/>
              </a:ext>
            </a:extLst>
          </p:cNvPr>
          <p:cNvSpPr txBox="1"/>
          <p:nvPr/>
        </p:nvSpPr>
        <p:spPr>
          <a:xfrm>
            <a:off x="2057400" y="5981700"/>
            <a:ext cx="1463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Vậy: 8 phút 20 giây – 5 phút 40 giây = 2 phút 40 giây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7070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15" grpId="0"/>
      <p:bldP spid="16" grpId="0"/>
      <p:bldP spid="17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Cambria" panose="02040503050406030204" pitchFamily="18" charset="0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BA7D54-B3F1-FF6C-AA2F-2EBEC4005CF5}"/>
              </a:ext>
            </a:extLst>
          </p:cNvPr>
          <p:cNvSpPr/>
          <p:nvPr/>
        </p:nvSpPr>
        <p:spPr>
          <a:xfrm>
            <a:off x="914400" y="57150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2057400" y="495300"/>
            <a:ext cx="153924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Chọn câu trả lời đúng.</a:t>
            </a:r>
          </a:p>
          <a:p>
            <a:pPr lvl="0" algn="just"/>
            <a:r>
              <a:rPr lang="vi-VN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máy bay có giờ khởi hành dự kiến là 6 giờ 30 phút. Tuy nhiên do tình hình thời tiết xấu, giờ khởi hành bị lùi lại đến 7 giờ 20 phút cùng ngày. Hỏi giờ khởi hành bị lùi lại bao lâu?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1 giờ 10 phút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1 giờ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50 phút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0851AE-2287-5292-16E3-3C7F6D7DC45A}"/>
              </a:ext>
            </a:extLst>
          </p:cNvPr>
          <p:cNvSpPr txBox="1"/>
          <p:nvPr/>
        </p:nvSpPr>
        <p:spPr>
          <a:xfrm>
            <a:off x="3657600" y="7048500"/>
            <a:ext cx="1143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khởi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lùi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6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50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EAA405-78B6-9EB9-AACF-121200CC3C2E}"/>
              </a:ext>
            </a:extLst>
          </p:cNvPr>
          <p:cNvSpPr/>
          <p:nvPr/>
        </p:nvSpPr>
        <p:spPr>
          <a:xfrm>
            <a:off x="1981200" y="5676900"/>
            <a:ext cx="838200" cy="838200"/>
          </a:xfrm>
          <a:prstGeom prst="ellipse">
            <a:avLst/>
          </a:prstGeom>
          <a:noFill/>
          <a:ln w="57150">
            <a:solidFill>
              <a:srgbClr val="ED1C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" action="ppaction://noaction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pic>
        <p:nvPicPr>
          <p:cNvPr id="7" name="Picture 6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83540186-3657-DC1B-629E-F7EAF1578B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152900"/>
            <a:ext cx="7821092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44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eave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746" r="10724"/>
          <a:stretch>
            <a:fillRect/>
          </a:stretch>
        </p:blipFill>
        <p:spPr>
          <a:xfrm>
            <a:off x="10030691" y="3477493"/>
            <a:ext cx="6456830" cy="57209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7711" y="4545865"/>
            <a:ext cx="6047966" cy="5741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569553" y="3337233"/>
            <a:ext cx="3612538" cy="36125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36631" flipH="1">
            <a:off x="-41089" y="-762503"/>
            <a:ext cx="4168146" cy="43846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45795" flipH="1">
            <a:off x="15774596" y="5024715"/>
            <a:ext cx="1425844" cy="14999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173778" y="-603471"/>
            <a:ext cx="5414024" cy="42770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195536" y="1359111"/>
            <a:ext cx="3800136" cy="44155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10605" y="1708686"/>
            <a:ext cx="1779786" cy="1359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176069" y="1249772"/>
            <a:ext cx="1779786" cy="13593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135066" y="733732"/>
            <a:ext cx="836624" cy="6253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47706" y="8071831"/>
            <a:ext cx="1698156" cy="22151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2700000">
            <a:off x="1848659" y="8511249"/>
            <a:ext cx="1024438" cy="13363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928243" y="8448961"/>
            <a:ext cx="1240890" cy="16186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307801" y="8668317"/>
            <a:ext cx="1240890" cy="161869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3889691" y="8750387"/>
            <a:ext cx="3369614" cy="145455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314955" y="8668312"/>
            <a:ext cx="2200886" cy="15366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4955855" y="8038964"/>
            <a:ext cx="1701898" cy="125869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4316491" y="9179414"/>
            <a:ext cx="1564302" cy="115954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4796980" y="8038969"/>
            <a:ext cx="1860768" cy="1159490"/>
          </a:xfrm>
          <a:prstGeom prst="rect">
            <a:avLst/>
          </a:prstGeom>
        </p:spPr>
      </p:pic>
      <p:pic>
        <p:nvPicPr>
          <p:cNvPr id="25" name="图片 1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0" y="-23126"/>
            <a:ext cx="3844676" cy="2712960"/>
          </a:xfrm>
          <a:prstGeom prst="rect">
            <a:avLst/>
          </a:prstGeom>
        </p:spPr>
      </p:pic>
      <p:pic>
        <p:nvPicPr>
          <p:cNvPr id="26" name="图片 1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18" y="2628"/>
            <a:ext cx="3844676" cy="2712960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9516030" y="-354682"/>
            <a:ext cx="2456320" cy="290688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268621" y="3337237"/>
            <a:ext cx="8631738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Goudy Stout" pitchFamily="18" charset="0"/>
                <a:ea typeface="+mn-ea"/>
                <a:cs typeface="+mn-cs"/>
              </a:rPr>
              <a:t>GÓI BÁNH</a:t>
            </a:r>
          </a:p>
        </p:txBody>
      </p:sp>
      <p:pic>
        <p:nvPicPr>
          <p:cNvPr id="29" name="Picture 19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3240698" y="6716587"/>
            <a:ext cx="1125244" cy="83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601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1066800" y="266700"/>
            <a:ext cx="16383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gian (viết theo hệ 24 giờ) tại cùng một thời điểm ở các thành phố: Hà Nội; Xin-ga-po (Singapore); Pa-ri (Paris) và Niu Oóc (New York) như bảng dưới đây: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7A5A31A-A273-53BC-5201-E1BE39FFAA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709953"/>
              </p:ext>
            </p:extLst>
          </p:nvPr>
        </p:nvGraphicFramePr>
        <p:xfrm>
          <a:off x="1371600" y="2476500"/>
          <a:ext cx="15773400" cy="2895600"/>
        </p:xfrm>
        <a:graphic>
          <a:graphicData uri="http://schemas.openxmlformats.org/drawingml/2006/table">
            <a:tbl>
              <a:tblPr/>
              <a:tblGrid>
                <a:gridCol w="6705600">
                  <a:extLst>
                    <a:ext uri="{9D8B030D-6E8A-4147-A177-3AD203B41FA5}">
                      <a16:colId xmlns:a16="http://schemas.microsoft.com/office/drawing/2014/main" val="1875972630"/>
                    </a:ext>
                  </a:extLst>
                </a:gridCol>
                <a:gridCol w="9067800">
                  <a:extLst>
                    <a:ext uri="{9D8B030D-6E8A-4147-A177-3AD203B41FA5}">
                      <a16:colId xmlns:a16="http://schemas.microsoft.com/office/drawing/2014/main" val="26993629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thành phố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 gian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6088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78603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Xin-ga-po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8239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Pa-ri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544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Niu Oóc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30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phút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4113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831414E-67E2-E7F0-A9CD-7AAED1F12EBC}"/>
              </a:ext>
            </a:extLst>
          </p:cNvPr>
          <p:cNvSpPr txBox="1"/>
          <p:nvPr/>
        </p:nvSpPr>
        <p:spPr>
          <a:xfrm>
            <a:off x="990600" y="5753100"/>
            <a:ext cx="15468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Hà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Niu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Oóc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 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2502025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Cambria" panose="02040503050406030204" pitchFamily="18" charset="0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57BDF60-B390-E90E-DAF2-6DB06741D9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360362"/>
              </p:ext>
            </p:extLst>
          </p:nvPr>
        </p:nvGraphicFramePr>
        <p:xfrm>
          <a:off x="1143000" y="647700"/>
          <a:ext cx="15773400" cy="2895600"/>
        </p:xfrm>
        <a:graphic>
          <a:graphicData uri="http://schemas.openxmlformats.org/drawingml/2006/table">
            <a:tbl>
              <a:tblPr/>
              <a:tblGrid>
                <a:gridCol w="6705600">
                  <a:extLst>
                    <a:ext uri="{9D8B030D-6E8A-4147-A177-3AD203B41FA5}">
                      <a16:colId xmlns:a16="http://schemas.microsoft.com/office/drawing/2014/main" val="1875972630"/>
                    </a:ext>
                  </a:extLst>
                </a:gridCol>
                <a:gridCol w="9067800">
                  <a:extLst>
                    <a:ext uri="{9D8B030D-6E8A-4147-A177-3AD203B41FA5}">
                      <a16:colId xmlns:a16="http://schemas.microsoft.com/office/drawing/2014/main" val="26993629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thành phố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 gian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6088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78603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Xin-ga-po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8239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Pa-ri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544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Niu Oóc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30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phút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4113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7B92FBB-0756-3B31-5A1C-C38AE74FF455}"/>
              </a:ext>
            </a:extLst>
          </p:cNvPr>
          <p:cNvSpPr txBox="1"/>
          <p:nvPr/>
        </p:nvSpPr>
        <p:spPr>
          <a:xfrm>
            <a:off x="1066800" y="3771900"/>
            <a:ext cx="16383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ở Hà Nội nhanh hơn giờ ở Niu Oóc khoảng thời gian là:</a:t>
            </a:r>
          </a:p>
          <a:p>
            <a:pPr algn="just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(8 giờ 30 phút – 0 giờ) + (24 giờ – 21 giờ 30 phút)</a:t>
            </a:r>
          </a:p>
          <a:p>
            <a:pPr algn="just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giờ 30 phút + 2 giờ 30 phút</a:t>
            </a:r>
          </a:p>
          <a:p>
            <a:pPr algn="just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11 giờ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Hà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Niu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Oóc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51A25B-26D5-6951-2207-E0E0B99FBF0B}"/>
              </a:ext>
            </a:extLst>
          </p:cNvPr>
          <p:cNvSpPr txBox="1"/>
          <p:nvPr/>
        </p:nvSpPr>
        <p:spPr>
          <a:xfrm>
            <a:off x="5791200" y="8801100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fr-FR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fr-FR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fr-FR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là: C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3235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1066800" y="266700"/>
            <a:ext cx="16383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Tại thời điểm ở Hà Nội là 12 giờ ngày 1 tháng 6 thì ở mỗi thành phố còn lại đang là mấy giờ? Từ đó quan sát tranh rồi cho biết mỗi đồng hồ đang chỉ giờ ở thành phố nào?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F037B5-6F6A-9D57-6563-BAE9DE6250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4600" y="2857500"/>
            <a:ext cx="1339953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89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990600" y="266700"/>
            <a:ext cx="163830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ở Hà Nội chậm hơn giờ ở Xin-ga-po khoảng thời gian là: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giờ 30 phút – 8 giờ 30 phút = 1 giờ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ở Hà Nội nhanh hơn giờ ở Pa-ri khoảng thời gian là: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giờ 30 phút – 3 giờ 30 phút = 5 giờ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 thời điểm ở Hà Nội là 12 giờ ngày 1 tháng 6 thì: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Xin-ga-po là: 12 giờ + 1 giờ = 13 giờ (ngày 1 tháng 6)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Pa-ri là: 12 giờ – 5 giờ = 7 giờ (ngày 1 tháng 6)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Niu Oóc là: 12 giờ – 11 giờ = 1 giờ (ngày 1 tháng 6)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10DEBA-8BAD-42BA-A721-099DA05513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2400" y="5372100"/>
            <a:ext cx="9741937" cy="4210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7D4324-9732-4F45-D3B9-465113970036}"/>
              </a:ext>
            </a:extLst>
          </p:cNvPr>
          <p:cNvSpPr txBox="1"/>
          <p:nvPr/>
        </p:nvSpPr>
        <p:spPr>
          <a:xfrm>
            <a:off x="7010400" y="91821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Pa-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9373E1-DE71-8B4A-6546-0417B18C2F72}"/>
              </a:ext>
            </a:extLst>
          </p:cNvPr>
          <p:cNvSpPr txBox="1"/>
          <p:nvPr/>
        </p:nvSpPr>
        <p:spPr>
          <a:xfrm>
            <a:off x="9144000" y="9105900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Niu Oóc 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84C58A-CE58-B55A-BD02-6534FBAE108E}"/>
              </a:ext>
            </a:extLst>
          </p:cNvPr>
          <p:cNvSpPr txBox="1"/>
          <p:nvPr/>
        </p:nvSpPr>
        <p:spPr>
          <a:xfrm>
            <a:off x="11582400" y="9105900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Xin-ga-po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211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05099" y="3774757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 w="1905"/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itchFamily="2" charset="0"/>
                <a:ea typeface="Roboto Black" pitchFamily="2" charset="0"/>
                <a:cs typeface="Times New Roman" pitchFamily="18" charset="0"/>
              </a:rPr>
              <a:t>TẠM</a:t>
            </a:r>
            <a:r>
              <a:rPr kumimoji="0" lang="en-US" sz="16600" b="1" i="0" u="none" strike="noStrike" kern="1200" cap="none" spc="0" normalizeH="0" noProof="0" dirty="0">
                <a:ln w="1905"/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itchFamily="2" charset="0"/>
                <a:ea typeface="Roboto Black" pitchFamily="2" charset="0"/>
                <a:cs typeface="Times New Roman" pitchFamily="18" charset="0"/>
              </a:rPr>
              <a:t> BIỆT</a:t>
            </a:r>
            <a:endParaRPr kumimoji="0" lang="en-US" sz="16600" b="1" i="0" u="none" strike="noStrike" kern="1200" cap="none" spc="0" normalizeH="0" baseline="0" noProof="0" dirty="0">
              <a:ln w="1905"/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boto Black" pitchFamily="2" charset="0"/>
              <a:ea typeface="Roboto Black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49105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2971800" y="266700"/>
            <a:ext cx="122682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15 </a:t>
            </a:r>
            <a:r>
              <a:rPr lang="en-US" sz="6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giờ</a:t>
            </a:r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35 </a:t>
            </a:r>
            <a:r>
              <a:rPr lang="en-US" sz="6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+ 3 </a:t>
            </a:r>
            <a:r>
              <a:rPr lang="en-US" sz="6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giờ</a:t>
            </a:r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20 </a:t>
            </a:r>
            <a:r>
              <a:rPr lang="en-US" sz="6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?</a:t>
            </a:r>
            <a:endParaRPr sz="6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715000" y="2086752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429000" y="5067300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lvl="0" algn="ctr" defTabSz="182880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18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giờ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55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33400" y="232894"/>
            <a:ext cx="2577306" cy="284000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161844" y="-342900"/>
            <a:ext cx="3114124" cy="4796402"/>
            <a:chOff x="13192677" y="-462232"/>
            <a:chExt cx="4018497" cy="5389789"/>
          </a:xfrm>
        </p:grpSpPr>
        <p:grpSp>
          <p:nvGrpSpPr>
            <p:cNvPr id="2" name="Group 1"/>
            <p:cNvGrpSpPr/>
            <p:nvPr/>
          </p:nvGrpSpPr>
          <p:grpSpPr>
            <a:xfrm>
              <a:off x="13628144" y="-462232"/>
              <a:ext cx="3088796" cy="5389789"/>
              <a:chOff x="12575949" y="-1329557"/>
              <a:chExt cx="5413464" cy="9673820"/>
            </a:xfrm>
          </p:grpSpPr>
          <p:sp>
            <p:nvSpPr>
              <p:cNvPr id="46" name="lạt 1">
                <a:extLst>
                  <a:ext uri="{FF2B5EF4-FFF2-40B4-BE49-F238E27FC236}">
                    <a16:creationId xmlns:a16="http://schemas.microsoft.com/office/drawing/2014/main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9903603" y="328134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8" name="lạt 1">
                <a:extLst>
                  <a:ext uri="{FF2B5EF4-FFF2-40B4-BE49-F238E27FC236}">
                    <a16:creationId xmlns:a16="http://schemas.microsoft.com/office/drawing/2014/main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11712793" y="358256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lá m11" descr="14324 Sago Leaf Lá Dong 1kgx1 -">
                <a:extLst>
                  <a:ext uri="{FF2B5EF4-FFF2-40B4-BE49-F238E27FC236}">
                    <a16:creationId xmlns:a16="http://schemas.microsoft.com/office/drawing/2014/main" id="{901D63F7-2056-4E0E-B219-D4DA693ADC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897" b="99588" l="11333" r="98667">
                            <a14:backgroundMark x1="52833" y1="12784" x2="11833" y2="43505"/>
                            <a14:backgroundMark x1="37000" y1="33814" x2="28667" y2="43505"/>
                            <a14:backgroundMark x1="28167" y1="43299" x2="25333" y2="46804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43" t="23321"/>
              <a:stretch/>
            </p:blipFill>
            <p:spPr bwMode="auto">
              <a:xfrm rot="15570348">
                <a:off x="11676397" y="521661"/>
                <a:ext cx="7212568" cy="5413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lá m11" descr="14324 Sago Leaf Lá Dong 1kgx1 -">
              <a:extLst>
                <a:ext uri="{FF2B5EF4-FFF2-40B4-BE49-F238E27FC236}">
                  <a16:creationId xmlns:a16="http://schemas.microsoft.com/office/drawing/2014/main" id="{901D63F7-2056-4E0E-B219-D4DA693ADC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97" b="99588" l="11333" r="98667">
                          <a14:backgroundMark x1="52833" y1="12784" x2="11833" y2="43505"/>
                          <a14:backgroundMark x1="37000" y1="33814" x2="28667" y2="43505"/>
                          <a14:backgroundMark x1="28167" y1="43299" x2="25333" y2="46804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3" t="23321"/>
            <a:stretch/>
          </p:blipFill>
          <p:spPr bwMode="auto">
            <a:xfrm rot="21357472">
              <a:off x="13192677" y="532841"/>
              <a:ext cx="4018497" cy="3088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5023212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276600" y="495300"/>
            <a:ext cx="10986294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25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35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giây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+ 20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15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giây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?</a:t>
            </a:r>
            <a:endParaRPr sz="4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486400" y="2095500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1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33400" y="346380"/>
            <a:ext cx="2577306" cy="2840008"/>
          </a:xfrm>
          <a:prstGeom prst="rect">
            <a:avLst/>
          </a:prstGeom>
        </p:spPr>
      </p:pic>
      <p:pic>
        <p:nvPicPr>
          <p:cNvPr id="45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14478000" y="647700"/>
            <a:ext cx="3579606" cy="265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FA17CC-FD95-33E0-63C1-2D7B7C30A14A}"/>
              </a:ext>
            </a:extLst>
          </p:cNvPr>
          <p:cNvSpPr/>
          <p:nvPr/>
        </p:nvSpPr>
        <p:spPr>
          <a:xfrm>
            <a:off x="3429000" y="5067300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lvl="0" algn="ctr" defTabSz="182880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45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50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giây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587207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423526" y="326041"/>
            <a:ext cx="11435474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24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giờ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46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+ 15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giờ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35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? </a:t>
            </a:r>
            <a:endParaRPr sz="5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562600" y="1529589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1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33400" y="419100"/>
            <a:ext cx="2577306" cy="2840008"/>
          </a:xfrm>
          <a:prstGeom prst="rect">
            <a:avLst/>
          </a:prstGeom>
        </p:spPr>
      </p:pic>
      <p:pic>
        <p:nvPicPr>
          <p:cNvPr id="44" name="thịt m1">
            <a:extLst>
              <a:ext uri="{FF2B5EF4-FFF2-40B4-BE49-F238E27FC236}">
                <a16:creationId xmlns:a16="http://schemas.microsoft.com/office/drawing/2014/main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552" y="571500"/>
            <a:ext cx="3547448" cy="26051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10B804C-D31D-DAFD-E1B9-6ED9B38EF40E}"/>
              </a:ext>
            </a:extLst>
          </p:cNvPr>
          <p:cNvSpPr/>
          <p:nvPr/>
        </p:nvSpPr>
        <p:spPr>
          <a:xfrm>
            <a:off x="1905000" y="5067300"/>
            <a:ext cx="1394460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lvl="0" algn="ctr" defTabSz="182880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39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giờ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81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= 40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giờ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21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802239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743774" y="616880"/>
            <a:ext cx="11572426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15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35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giây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+ 9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50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giây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?</a:t>
            </a:r>
            <a:endParaRPr sz="5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7176983" y="818523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1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13533" y="388386"/>
            <a:ext cx="2577306" cy="2840008"/>
          </a:xfrm>
          <a:prstGeom prst="rect">
            <a:avLst/>
          </a:prstGeom>
        </p:spPr>
      </p:pic>
      <p:pic>
        <p:nvPicPr>
          <p:cNvPr id="44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15011400" y="1104900"/>
            <a:ext cx="2918085" cy="190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EECD77-DC21-DE14-31E4-F4007A006D4B}"/>
              </a:ext>
            </a:extLst>
          </p:cNvPr>
          <p:cNvSpPr/>
          <p:nvPr/>
        </p:nvSpPr>
        <p:spPr>
          <a:xfrm>
            <a:off x="1905000" y="5067300"/>
            <a:ext cx="1394460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lvl="0" algn="ctr" defTabSz="182880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24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85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giây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=25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25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giây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331229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rrow: Pentagon 70">
            <a:extLst>
              <a:ext uri="{FF2B5EF4-FFF2-40B4-BE49-F238E27FC236}">
                <a16:creationId xmlns:a16="http://schemas.microsoft.com/office/drawing/2014/main" id="{2A3CC694-F3B9-4198-B8B6-8F923A0461B9}"/>
              </a:ext>
            </a:extLst>
          </p:cNvPr>
          <p:cNvSpPr/>
          <p:nvPr/>
        </p:nvSpPr>
        <p:spPr>
          <a:xfrm>
            <a:off x="238976" y="20170"/>
            <a:ext cx="3052954" cy="979226"/>
          </a:xfrm>
          <a:prstGeom prst="homePlate">
            <a:avLst/>
          </a:prstGeom>
          <a:solidFill>
            <a:schemeClr val="tx2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arlow Condensed Black" panose="00000A06000000000000" pitchFamily="2" charset="0"/>
                <a:ea typeface="+mn-ea"/>
                <a:cs typeface="+mn-cs"/>
              </a:rPr>
              <a:t>GÓI BÁNH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2E2EDD-6D81-4B02-A2A8-2FF9BDA7C26A}"/>
              </a:ext>
            </a:extLst>
          </p:cNvPr>
          <p:cNvSpPr/>
          <p:nvPr/>
        </p:nvSpPr>
        <p:spPr>
          <a:xfrm rot="5400000">
            <a:off x="1650071" y="5273027"/>
            <a:ext cx="8079946" cy="120650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714DFF-D90A-4DFA-A383-32FB099E9A45}"/>
              </a:ext>
            </a:extLst>
          </p:cNvPr>
          <p:cNvSpPr/>
          <p:nvPr/>
        </p:nvSpPr>
        <p:spPr>
          <a:xfrm>
            <a:off x="1471242" y="5553156"/>
            <a:ext cx="7843912" cy="11048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3A1A6C8-E799-48E7-AE6E-66DCD3F31143}"/>
              </a:ext>
            </a:extLst>
          </p:cNvPr>
          <p:cNvSpPr/>
          <p:nvPr/>
        </p:nvSpPr>
        <p:spPr>
          <a:xfrm>
            <a:off x="1434338" y="4633870"/>
            <a:ext cx="7843912" cy="11048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lạt 1">
            <a:extLst>
              <a:ext uri="{FF2B5EF4-FFF2-40B4-BE49-F238E27FC236}">
                <a16:creationId xmlns:a16="http://schemas.microsoft.com/office/drawing/2014/main" id="{82CB9E7C-DFAF-41CF-B65B-78246FACCE98}"/>
              </a:ext>
            </a:extLst>
          </p:cNvPr>
          <p:cNvSpPr/>
          <p:nvPr/>
        </p:nvSpPr>
        <p:spPr>
          <a:xfrm rot="5400000">
            <a:off x="-194062" y="5224077"/>
            <a:ext cx="9372600" cy="150806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865738">
            <a:off x="2187658" y="1951411"/>
            <a:ext cx="5678584" cy="6790484"/>
          </a:xfrm>
          <a:prstGeom prst="rect">
            <a:avLst/>
          </a:prstGeom>
        </p:spPr>
      </p:pic>
      <p:pic>
        <p:nvPicPr>
          <p:cNvPr id="29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88846" y="2410691"/>
            <a:ext cx="5276208" cy="5374785"/>
          </a:xfrm>
          <a:prstGeom prst="rect">
            <a:avLst/>
          </a:prstGeom>
        </p:spPr>
      </p:pic>
      <p:pic>
        <p:nvPicPr>
          <p:cNvPr id="30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35009" y="3239224"/>
            <a:ext cx="7107112" cy="6746556"/>
          </a:xfrm>
          <a:prstGeom prst="rect">
            <a:avLst/>
          </a:prstGeom>
        </p:spPr>
      </p:pic>
      <p:pic>
        <p:nvPicPr>
          <p:cNvPr id="31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576549" y="-329250"/>
            <a:ext cx="6685252" cy="4463280"/>
          </a:xfrm>
          <a:prstGeom prst="rect">
            <a:avLst/>
          </a:prstGeom>
        </p:spPr>
      </p:pic>
      <p:pic>
        <p:nvPicPr>
          <p:cNvPr id="37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551747" y="7706861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727189" y="78421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879589" y="79945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1031989" y="81469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316603" y="5778414"/>
            <a:ext cx="1125244" cy="834088"/>
          </a:xfrm>
          <a:prstGeom prst="rect">
            <a:avLst/>
          </a:prstGeom>
        </p:spPr>
      </p:pic>
      <p:pic>
        <p:nvPicPr>
          <p:cNvPr id="50" name="thịt m1">
            <a:extLst>
              <a:ext uri="{FF2B5EF4-FFF2-40B4-BE49-F238E27FC236}">
                <a16:creationId xmlns:a16="http://schemas.microsoft.com/office/drawing/2014/main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950" y="5067505"/>
            <a:ext cx="1950890" cy="1432684"/>
          </a:xfrm>
          <a:prstGeom prst="rect">
            <a:avLst/>
          </a:prstGeom>
        </p:spPr>
      </p:pic>
      <p:pic>
        <p:nvPicPr>
          <p:cNvPr id="51" name="hành m1" descr="Sliced red onion rings Stock Photo by ©natika 145597235">
            <a:extLst>
              <a:ext uri="{FF2B5EF4-FFF2-40B4-BE49-F238E27FC236}">
                <a16:creationId xmlns:a16="http://schemas.microsoft.com/office/drawing/2014/main" id="{31491245-2006-43A9-8BCA-D1CC0BD49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8" b="89952" l="813" r="9687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835" y="6167399"/>
            <a:ext cx="862181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2984953" y="3239224"/>
            <a:ext cx="2863764" cy="212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3043946" y="5246109"/>
            <a:ext cx="1918978" cy="125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tiêu m1" descr="Tiêu đen hạt Mỹ Lộc xuất xứ từ những vùng trồng tiêu nổi tiếng">
            <a:extLst>
              <a:ext uri="{FF2B5EF4-FFF2-40B4-BE49-F238E27FC236}">
                <a16:creationId xmlns:a16="http://schemas.microsoft.com/office/drawing/2014/main" id="{851A7443-BC6A-4584-9FAA-D20A117DD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7984" b="84293" l="76758" r="98145">
                        <a14:foregroundMark x1="96191" y1="60602" x2="94238" y2="62827"/>
                        <a14:foregroundMark x1="89551" y1="79450" x2="89844" y2="825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58" t="55211" b="15625"/>
          <a:stretch/>
        </p:blipFill>
        <p:spPr bwMode="auto">
          <a:xfrm>
            <a:off x="4539471" y="4532841"/>
            <a:ext cx="1118034" cy="95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74932" y="2691249"/>
            <a:ext cx="6447112" cy="47789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460" y="5557508"/>
            <a:ext cx="2761167" cy="4682595"/>
          </a:xfrm>
          <a:prstGeom prst="rect">
            <a:avLst/>
          </a:prstGeom>
        </p:spPr>
      </p:pic>
      <p:pic>
        <p:nvPicPr>
          <p:cNvPr id="57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39" y="165383"/>
            <a:ext cx="3844676" cy="2712960"/>
          </a:xfrm>
          <a:prstGeom prst="rect">
            <a:avLst/>
          </a:prstGeom>
        </p:spPr>
      </p:pic>
      <p:pic>
        <p:nvPicPr>
          <p:cNvPr id="58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17" y="191137"/>
            <a:ext cx="3844676" cy="2712960"/>
          </a:xfrm>
          <a:prstGeom prst="rect">
            <a:avLst/>
          </a:prstGeom>
        </p:spPr>
      </p:pic>
      <p:pic>
        <p:nvPicPr>
          <p:cNvPr id="59" name="Picture 3">
            <a:extLst>
              <a:ext uri="{FF2B5EF4-FFF2-40B4-BE49-F238E27FC236}">
                <a16:creationId xmlns:a16="http://schemas.microsoft.com/office/drawing/2014/main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520929" y="-166173"/>
            <a:ext cx="2456320" cy="2906888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C73862D-25EE-D0EF-922D-B691BC8B73B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8467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063225-280C-4531-0BD2-FF9B536E3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723900"/>
            <a:ext cx="12268200" cy="44208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94E33B-5A8F-B4A7-A563-4FBE9F7FC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0" y="4914900"/>
            <a:ext cx="3926164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9438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" action="ppaction://noaction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pic>
        <p:nvPicPr>
          <p:cNvPr id="4" name="Picture 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2FF7EE5F-4019-1634-1BD2-B7B5622B59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695700"/>
            <a:ext cx="8823535" cy="299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359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alibri"/>
        <a:ea typeface="庞门正道标题体"/>
        <a:cs typeface=""/>
      </a:majorFont>
      <a:minorFont>
        <a:latin typeface="Calibri"/>
        <a:ea typeface="思源黑体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1290</TotalTime>
  <Words>1008</Words>
  <Application>Microsoft Office PowerPoint</Application>
  <PresentationFormat>Custom</PresentationFormat>
  <Paragraphs>144</Paragraphs>
  <Slides>24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Bahiana</vt:lpstr>
      <vt:lpstr>字魂110号-武林江湖体</vt:lpstr>
      <vt:lpstr>庞门正道标题体</vt:lpstr>
      <vt:lpstr>思源宋体 Heavy</vt:lpstr>
      <vt:lpstr>思源黑体 Light</vt:lpstr>
      <vt:lpstr>#9Slide03 AmpleSoft Bold</vt:lpstr>
      <vt:lpstr>Arial</vt:lpstr>
      <vt:lpstr>Barlow Condensed Black</vt:lpstr>
      <vt:lpstr>Barlow Light</vt:lpstr>
      <vt:lpstr>Calibri</vt:lpstr>
      <vt:lpstr>Cambria</vt:lpstr>
      <vt:lpstr>Goudy Stout</vt:lpstr>
      <vt:lpstr>Jokerman</vt:lpstr>
      <vt:lpstr>Roboto Black</vt:lpstr>
      <vt:lpstr>1_Office 主题​​</vt:lpstr>
      <vt:lpstr>1_Chinese New Year by Slidesgo</vt:lpstr>
      <vt:lpstr>Office Theme</vt:lpstr>
      <vt:lpstr>2_Chinese New Year by Slidesgo</vt:lpstr>
      <vt:lpstr>PowerPoint Presentation</vt:lpstr>
      <vt:lpstr>PowerPoint Presentation</vt:lpstr>
      <vt:lpstr>15 giờ 35 phút + 3 giờ 20 phút = ?</vt:lpstr>
      <vt:lpstr>25 phút 35 giây + 20 phút 15 giây = ?</vt:lpstr>
      <vt:lpstr>24 giờ 46 phút + 15 giờ 35 phút = ? </vt:lpstr>
      <vt:lpstr>15 phút 35 giây + 9 phút 50 giây =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Thao Tran</cp:lastModifiedBy>
  <cp:revision>118</cp:revision>
  <dcterms:created xsi:type="dcterms:W3CDTF">2022-01-04T14:27:59Z</dcterms:created>
  <dcterms:modified xsi:type="dcterms:W3CDTF">2025-02-04T07:06:48Z</dcterms:modified>
  <cp:category>9Slide.vn</cp:category>
</cp:coreProperties>
</file>