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6"/>
  </p:notesMasterIdLst>
  <p:sldIdLst>
    <p:sldId id="303" r:id="rId4"/>
    <p:sldId id="259" r:id="rId5"/>
    <p:sldId id="287" r:id="rId7"/>
    <p:sldId id="266" r:id="rId8"/>
    <p:sldId id="263" r:id="rId9"/>
    <p:sldId id="304" r:id="rId10"/>
    <p:sldId id="320" r:id="rId11"/>
    <p:sldId id="321" r:id="rId12"/>
    <p:sldId id="283"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C5CFA-8B88-48DC-A9EA-39BA80306B2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2582B-238E-4ABB-9F16-89C734EE433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grpSp>
        <p:nvGrpSpPr>
          <p:cNvPr id="8" name="组合 7"/>
          <p:cNvGrpSpPr/>
          <p:nvPr userDrawn="1"/>
        </p:nvGrpSpPr>
        <p:grpSpPr>
          <a:xfrm>
            <a:off x="620198" y="547122"/>
            <a:ext cx="11161154" cy="5910828"/>
            <a:chOff x="620198" y="509022"/>
            <a:chExt cx="11161154" cy="5910828"/>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a:fillRect/>
            </a:stretch>
          </p:blipFill>
          <p:spPr>
            <a:xfrm>
              <a:off x="620198" y="509022"/>
              <a:ext cx="7152202" cy="5910828"/>
            </a:xfrm>
            <a:prstGeom prst="rect">
              <a:avLst/>
            </a:prstGeom>
          </p:spPr>
        </p:pic>
      </p:grpSp>
      <p:pic>
        <p:nvPicPr>
          <p:cNvPr id="11" name="图片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8329" y="-21539200"/>
            <a:ext cx="6858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56471" y="17068800"/>
            <a:ext cx="6858000" cy="6858000"/>
          </a:xfrm>
          <a:prstGeom prst="rect">
            <a:avLst/>
          </a:prstGeom>
        </p:spPr>
      </p:pic>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75929" y="-21386800"/>
            <a:ext cx="6858000" cy="6858000"/>
          </a:xfrm>
          <a:prstGeom prst="rect">
            <a:avLst/>
          </a:prstGeom>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08871" y="17221200"/>
            <a:ext cx="6858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gras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0358"/>
          <a:stretch>
            <a:fillRect/>
          </a:stretch>
        </p:blipFill>
        <p:spPr>
          <a:xfrm>
            <a:off x="0" y="0"/>
            <a:ext cx="12280490" cy="6857999"/>
          </a:xfrm>
          <a:prstGeom prst="rect">
            <a:avLst/>
          </a:prstGeom>
        </p:spPr>
      </p:pic>
      <p:pic>
        <p:nvPicPr>
          <p:cNvPr id="2" name="Picture 1"/>
          <p:cNvPicPr>
            <a:picLocks noChangeAspect="1"/>
          </p:cNvPicPr>
          <p:nvPr userDrawn="1"/>
        </p:nvPicPr>
        <p:blipFill>
          <a:blip r:embed="rId3"/>
          <a:stretch>
            <a:fillRect/>
          </a:stretch>
        </p:blipFill>
        <p:spPr>
          <a:xfrm>
            <a:off x="-2135766" y="6784257"/>
            <a:ext cx="12192000" cy="558221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icture containing sky, gras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a:fillRect/>
          </a:stretch>
        </p:blipFill>
        <p:spPr>
          <a:xfrm>
            <a:off x="0" y="0"/>
            <a:ext cx="12192000" cy="6858000"/>
          </a:xfrm>
          <a:prstGeom prst="rect">
            <a:avLst/>
          </a:prstGeom>
        </p:spPr>
      </p:pic>
      <p:sp>
        <p:nvSpPr>
          <p:cNvPr id="11" name="矩形: 圆角 10"/>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image" Target="../media/image22.png"/><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7"/>
          <p:cNvGrpSpPr/>
          <p:nvPr/>
        </p:nvGrpSpPr>
        <p:grpSpPr>
          <a:xfrm>
            <a:off x="620198" y="547122"/>
            <a:ext cx="11161154" cy="5910828"/>
            <a:chOff x="620198" y="509022"/>
            <a:chExt cx="11161154" cy="5910828"/>
          </a:xfrm>
        </p:grpSpPr>
        <p:pic>
          <p:nvPicPr>
            <p:cNvPr id="17"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8" name="图片 9"/>
            <p:cNvPicPr>
              <a:picLocks noChangeAspect="1"/>
            </p:cNvPicPr>
            <p:nvPr/>
          </p:nvPicPr>
          <p:blipFill rotWithShape="1">
            <a:blip r:embed="rId2" cstate="print">
              <a:extLst>
                <a:ext uri="{28A0092B-C50C-407E-A947-70E740481C1C}">
                  <a14:useLocalDpi xmlns:a14="http://schemas.microsoft.com/office/drawing/2010/main" val="0"/>
                </a:ext>
              </a:extLst>
            </a:blip>
            <a:srcRect r="18461"/>
            <a:stretch>
              <a:fillRect/>
            </a:stretch>
          </p:blipFill>
          <p:spPr>
            <a:xfrm>
              <a:off x="620198" y="509022"/>
              <a:ext cx="7152202" cy="5910828"/>
            </a:xfrm>
            <a:prstGeom prst="rect">
              <a:avLst/>
            </a:prstGeom>
          </p:spPr>
        </p:pic>
      </p:grpSp>
      <p:pic>
        <p:nvPicPr>
          <p:cNvPr id="9" name="图片 8" descr="图片包含 掌握, 球状&#10;&#10;自动生成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3218" y="2609168"/>
            <a:ext cx="4404167" cy="4404167"/>
          </a:xfrm>
          <a:prstGeom prst="rect">
            <a:avLst/>
          </a:prstGeom>
        </p:spPr>
      </p:pic>
      <p:pic>
        <p:nvPicPr>
          <p:cNvPr id="19" name="图片 23"/>
          <p:cNvPicPr>
            <a:picLocks noChangeAspect="1"/>
          </p:cNvPicPr>
          <p:nvPr/>
        </p:nvPicPr>
        <p:blipFill rotWithShape="1">
          <a:blip r:embed="rId4" cstate="print">
            <a:extLst>
              <a:ext uri="{28A0092B-C50C-407E-A947-70E740481C1C}">
                <a14:useLocalDpi xmlns:a14="http://schemas.microsoft.com/office/drawing/2010/main" val="0"/>
              </a:ext>
            </a:extLst>
          </a:blip>
          <a:srcRect r="2462" b="10755"/>
          <a:stretch>
            <a:fillRect/>
          </a:stretch>
        </p:blipFill>
        <p:spPr>
          <a:xfrm>
            <a:off x="161527" y="4730139"/>
            <a:ext cx="4876800" cy="2127861"/>
          </a:xfrm>
          <a:prstGeom prst="rect">
            <a:avLst/>
          </a:prstGeom>
        </p:spPr>
      </p:pic>
      <p:pic>
        <p:nvPicPr>
          <p:cNvPr id="2" name="Picture 1"/>
          <p:cNvPicPr>
            <a:picLocks noChangeAspect="1"/>
          </p:cNvPicPr>
          <p:nvPr/>
        </p:nvPicPr>
        <p:blipFill>
          <a:blip r:embed="rId5"/>
          <a:stretch>
            <a:fillRect/>
          </a:stretch>
        </p:blipFill>
        <p:spPr>
          <a:xfrm>
            <a:off x="2117740" y="1323735"/>
            <a:ext cx="7901101" cy="2584928"/>
          </a:xfrm>
          <a:prstGeom prst="rect">
            <a:avLst/>
          </a:prstGeom>
        </p:spPr>
      </p:pic>
      <p:pic>
        <p:nvPicPr>
          <p:cNvPr id="3" name="Picture 2"/>
          <p:cNvPicPr>
            <a:picLocks noChangeAspect="1"/>
          </p:cNvPicPr>
          <p:nvPr/>
        </p:nvPicPr>
        <p:blipFill>
          <a:blip r:embed="rId6"/>
          <a:stretch>
            <a:fillRect/>
          </a:stretch>
        </p:blipFill>
        <p:spPr>
          <a:xfrm>
            <a:off x="4611285" y="3570906"/>
            <a:ext cx="3542083" cy="12863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316482" y="2081427"/>
            <a:ext cx="10078988" cy="1323439"/>
          </a:xfrm>
          <a:prstGeom prst="rect">
            <a:avLst/>
          </a:prstGeom>
          <a:noFill/>
          <a:effectLst>
            <a:glow>
              <a:schemeClr val="bg1">
                <a:alpha val="0"/>
              </a:schemeClr>
            </a:glow>
          </a:effectLst>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Chào</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tạm</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biệt</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a:t>
            </a:r>
            <a:endParaRPr kumimoji="0" lang="zh-CN" altLang="zh-CN" sz="8000" b="0" i="0" u="none" strike="noStrike" kern="1200" cap="none" spc="-1000" normalizeH="0" baseline="0" noProof="0" dirty="0">
              <a:ln w="22225">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r="2462" b="10755"/>
          <a:stretch>
            <a:fillRect/>
          </a:stretch>
        </p:blipFill>
        <p:spPr>
          <a:xfrm>
            <a:off x="3917576" y="3484045"/>
            <a:ext cx="4876800" cy="212786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 r="30797"/>
          <a:stretch>
            <a:fillRect/>
          </a:stretch>
        </p:blipFill>
        <p:spPr>
          <a:xfrm>
            <a:off x="219896" y="-42322"/>
            <a:ext cx="5399854" cy="6858000"/>
          </a:xfrm>
          <a:prstGeom prst="rect">
            <a:avLst/>
          </a:prstGeom>
        </p:spPr>
      </p:pic>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17298"/>
          <a:stretch>
            <a:fillRect/>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p:cNvGrpSpPr/>
          <p:nvPr/>
        </p:nvGrpSpPr>
        <p:grpSpPr>
          <a:xfrm>
            <a:off x="5219410" y="5055289"/>
            <a:ext cx="1720773" cy="209862"/>
            <a:chOff x="5991069" y="5108653"/>
            <a:chExt cx="1720773" cy="209862"/>
          </a:xfrm>
        </p:grpSpPr>
        <p:cxnSp>
          <p:nvCxnSpPr>
            <p:cNvPr id="56" name="直接连接符 55"/>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4" name="Picture 3"/>
          <p:cNvPicPr>
            <a:picLocks noChangeAspect="1"/>
          </p:cNvPicPr>
          <p:nvPr/>
        </p:nvPicPr>
        <p:blipFill>
          <a:blip r:embed="rId3"/>
          <a:stretch>
            <a:fillRect/>
          </a:stretch>
        </p:blipFill>
        <p:spPr>
          <a:xfrm>
            <a:off x="4209356" y="2276475"/>
            <a:ext cx="7720078" cy="2917238"/>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518" y="1622742"/>
            <a:ext cx="3941936" cy="39419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 r="30797"/>
          <a:stretch>
            <a:fillRect/>
          </a:stretch>
        </p:blipFill>
        <p:spPr>
          <a:xfrm>
            <a:off x="219896" y="-42322"/>
            <a:ext cx="5399854" cy="6858000"/>
          </a:xfrm>
          <a:prstGeom prst="rect">
            <a:avLst/>
          </a:prstGeom>
        </p:spPr>
      </p:pic>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17298"/>
          <a:stretch>
            <a:fillRect/>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p:cNvGrpSpPr/>
          <p:nvPr/>
        </p:nvGrpSpPr>
        <p:grpSpPr>
          <a:xfrm>
            <a:off x="1906679" y="5131489"/>
            <a:ext cx="1720773" cy="209862"/>
            <a:chOff x="5991069" y="5108653"/>
            <a:chExt cx="1720773" cy="209862"/>
          </a:xfrm>
        </p:grpSpPr>
        <p:cxnSp>
          <p:nvCxnSpPr>
            <p:cNvPr id="56" name="直接连接符 55"/>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4"/>
          <a:stretch>
            <a:fillRect/>
          </a:stretch>
        </p:blipFill>
        <p:spPr>
          <a:xfrm>
            <a:off x="439334" y="1835111"/>
            <a:ext cx="7846232" cy="310313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p:cNvSpPr>
            <a:spLocks noChangeArrowheads="1"/>
          </p:cNvSpPr>
          <p:nvPr/>
        </p:nvSpPr>
        <p:spPr bwMode="auto">
          <a:xfrm>
            <a:off x="517237" y="550161"/>
            <a:ext cx="895928"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nvGrpSpPr>
          <p:cNvPr id="5" name="Group 4"/>
          <p:cNvGrpSpPr/>
          <p:nvPr/>
        </p:nvGrpSpPr>
        <p:grpSpPr>
          <a:xfrm>
            <a:off x="1422400" y="581890"/>
            <a:ext cx="5865090" cy="523220"/>
            <a:chOff x="1588655" y="544945"/>
            <a:chExt cx="5865090" cy="523220"/>
          </a:xfrm>
        </p:grpSpPr>
        <p:sp>
          <p:nvSpPr>
            <p:cNvPr id="2" name="TextBox 1"/>
            <p:cNvSpPr txBox="1"/>
            <p:nvPr/>
          </p:nvSpPr>
          <p:spPr>
            <a:xfrm>
              <a:off x="1588655" y="544945"/>
              <a:ext cx="5865090" cy="523220"/>
            </a:xfrm>
            <a:prstGeom prst="rect">
              <a:avLst/>
            </a:prstGeom>
            <a:noFill/>
          </p:spPr>
          <p:txBody>
            <a:bodyPr wrap="square" rtlCol="0">
              <a:spAutoFit/>
            </a:bodyPr>
            <a:lstStyle/>
            <a:p>
              <a:r>
                <a:rPr lang="en-US" sz="2800" b="1" i="0" dirty="0">
                  <a:solidFill>
                    <a:srgbClr val="008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Tím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hoặc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chữ</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hợp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với</a:t>
              </a:r>
              <a:r>
                <a:rPr lang="en-US" sz="2800" b="1" i="0" dirty="0">
                  <a:solidFill>
                    <a:srgbClr val="000000"/>
                  </a:solidFill>
                  <a:effectLst/>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sp>
          <p:nvSpPr>
            <p:cNvPr id="4" name="Rectangle: Rounded Corners 3"/>
            <p:cNvSpPr/>
            <p:nvPr/>
          </p:nvSpPr>
          <p:spPr>
            <a:xfrm>
              <a:off x="6345382" y="563418"/>
              <a:ext cx="54494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grpSp>
        <p:nvGrpSpPr>
          <p:cNvPr id="8" name="Group 7"/>
          <p:cNvGrpSpPr/>
          <p:nvPr/>
        </p:nvGrpSpPr>
        <p:grpSpPr>
          <a:xfrm>
            <a:off x="591127" y="1459345"/>
            <a:ext cx="5347855" cy="646331"/>
            <a:chOff x="591127" y="1459345"/>
            <a:chExt cx="5347855" cy="646331"/>
          </a:xfrm>
        </p:grpSpPr>
        <p:sp>
          <p:nvSpPr>
            <p:cNvPr id="6" name="TextBox 5"/>
            <p:cNvSpPr txBox="1"/>
            <p:nvPr/>
          </p:nvSpPr>
          <p:spPr>
            <a:xfrm>
              <a:off x="591127" y="1459345"/>
              <a:ext cx="5347855" cy="646331"/>
            </a:xfrm>
            <a:prstGeom prst="rect">
              <a:avLst/>
            </a:prstGeom>
            <a:noFill/>
          </p:spPr>
          <p:txBody>
            <a:bodyPr wrap="square" rtlCol="0">
              <a:spAutoFit/>
            </a:bodyPr>
            <a:lstStyle/>
            <a:p>
              <a:r>
                <a:rPr lang="en-US" sz="3600" b="0" i="0" dirty="0">
                  <a:solidFill>
                    <a:srgbClr val="000000"/>
                  </a:solidFill>
                  <a:effectLst/>
                  <a:latin typeface="Calibri" panose="020F0502020204030204" pitchFamily="34" charset="0"/>
                  <a:cs typeface="Calibri" panose="020F0502020204030204" pitchFamily="34" charset="0"/>
                </a:rPr>
                <a:t>a) 746 +          = 487 + 746</a:t>
              </a:r>
              <a:endParaRPr lang="en-US" sz="3600" dirty="0">
                <a:latin typeface="Calibri" panose="020F0502020204030204" pitchFamily="34" charset="0"/>
                <a:cs typeface="Calibri" panose="020F0502020204030204" pitchFamily="34" charset="0"/>
              </a:endParaRPr>
            </a:p>
          </p:txBody>
        </p:sp>
        <p:sp>
          <p:nvSpPr>
            <p:cNvPr id="7" name="Rectangle: Rounded Corners 6"/>
            <p:cNvSpPr/>
            <p:nvPr/>
          </p:nvSpPr>
          <p:spPr>
            <a:xfrm>
              <a:off x="2267527" y="1556326"/>
              <a:ext cx="8174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grpSp>
        <p:nvGrpSpPr>
          <p:cNvPr id="9" name="Group 8"/>
          <p:cNvGrpSpPr/>
          <p:nvPr/>
        </p:nvGrpSpPr>
        <p:grpSpPr>
          <a:xfrm>
            <a:off x="6419273" y="1487055"/>
            <a:ext cx="5449453" cy="646331"/>
            <a:chOff x="489529" y="1459345"/>
            <a:chExt cx="5449453" cy="646331"/>
          </a:xfrm>
        </p:grpSpPr>
        <p:sp>
          <p:nvSpPr>
            <p:cNvPr id="10" name="TextBox 9"/>
            <p:cNvSpPr txBox="1"/>
            <p:nvPr/>
          </p:nvSpPr>
          <p:spPr>
            <a:xfrm>
              <a:off x="489529" y="1459345"/>
              <a:ext cx="5449453" cy="646331"/>
            </a:xfrm>
            <a:prstGeom prst="rect">
              <a:avLst/>
            </a:prstGeom>
            <a:noFill/>
          </p:spPr>
          <p:txBody>
            <a:bodyPr wrap="square" rtlCol="0">
              <a:spAutoFit/>
            </a:bodyPr>
            <a:lstStyle/>
            <a:p>
              <a:r>
                <a:rPr lang="pl-PL" sz="3600" b="0" i="0" dirty="0">
                  <a:solidFill>
                    <a:srgbClr val="000000"/>
                  </a:solidFill>
                  <a:effectLst/>
                  <a:latin typeface="Calibri" panose="020F0502020204030204" pitchFamily="34" charset="0"/>
                  <a:cs typeface="Calibri" panose="020F0502020204030204" pitchFamily="34" charset="0"/>
                </a:rPr>
                <a:t>b) </a:t>
              </a:r>
              <a:r>
                <a:rPr lang="en-US" sz="3600" b="0" i="0" dirty="0">
                  <a:solidFill>
                    <a:srgbClr val="000000"/>
                  </a:solidFill>
                  <a:effectLst/>
                  <a:latin typeface="Calibri" panose="020F0502020204030204" pitchFamily="34" charset="0"/>
                  <a:cs typeface="Calibri" panose="020F0502020204030204" pitchFamily="34" charset="0"/>
                </a:rPr>
                <a:t>        </a:t>
              </a:r>
              <a:r>
                <a:rPr lang="pl-PL" sz="3600" b="0" i="0" dirty="0">
                  <a:solidFill>
                    <a:srgbClr val="000000"/>
                  </a:solidFill>
                  <a:effectLst/>
                  <a:latin typeface="Calibri" panose="020F0502020204030204" pitchFamily="34" charset="0"/>
                  <a:cs typeface="Calibri" panose="020F0502020204030204" pitchFamily="34" charset="0"/>
                </a:rPr>
                <a:t>+ 304 = 304 + 1 975</a:t>
              </a:r>
              <a:endParaRPr lang="en-US" sz="3600" dirty="0">
                <a:latin typeface="Calibri" panose="020F0502020204030204" pitchFamily="34" charset="0"/>
                <a:cs typeface="Calibri" panose="020F0502020204030204" pitchFamily="34" charset="0"/>
              </a:endParaRPr>
            </a:p>
          </p:txBody>
        </p:sp>
        <p:sp>
          <p:nvSpPr>
            <p:cNvPr id="11" name="Rectangle: Rounded Corners 10"/>
            <p:cNvSpPr/>
            <p:nvPr/>
          </p:nvSpPr>
          <p:spPr>
            <a:xfrm>
              <a:off x="1011381" y="1556326"/>
              <a:ext cx="85436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grpSp>
        <p:nvGrpSpPr>
          <p:cNvPr id="12" name="Group 11"/>
          <p:cNvGrpSpPr/>
          <p:nvPr/>
        </p:nvGrpSpPr>
        <p:grpSpPr>
          <a:xfrm>
            <a:off x="544946" y="2503054"/>
            <a:ext cx="5347855" cy="646331"/>
            <a:chOff x="591127" y="1459345"/>
            <a:chExt cx="5347855" cy="646331"/>
          </a:xfrm>
        </p:grpSpPr>
        <p:sp>
          <p:nvSpPr>
            <p:cNvPr id="13" name="TextBox 12"/>
            <p:cNvSpPr txBox="1"/>
            <p:nvPr/>
          </p:nvSpPr>
          <p:spPr>
            <a:xfrm>
              <a:off x="591127" y="1459345"/>
              <a:ext cx="5347855"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c) a + b + 23 = a + (       + 23)</a:t>
              </a:r>
              <a:endParaRPr lang="en-US" sz="3600" dirty="0">
                <a:latin typeface="Calibri" panose="020F0502020204030204" pitchFamily="34" charset="0"/>
                <a:cs typeface="Calibri" panose="020F0502020204030204" pitchFamily="34" charset="0"/>
              </a:endParaRPr>
            </a:p>
          </p:txBody>
        </p:sp>
        <p:sp>
          <p:nvSpPr>
            <p:cNvPr id="14" name="Rectangle: Rounded Corners 13"/>
            <p:cNvSpPr/>
            <p:nvPr/>
          </p:nvSpPr>
          <p:spPr>
            <a:xfrm>
              <a:off x="4151745" y="1547090"/>
              <a:ext cx="6142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grpSp>
        <p:nvGrpSpPr>
          <p:cNvPr id="15" name="Group 14"/>
          <p:cNvGrpSpPr/>
          <p:nvPr/>
        </p:nvGrpSpPr>
        <p:grpSpPr>
          <a:xfrm>
            <a:off x="6437746" y="2429163"/>
            <a:ext cx="5560292" cy="646331"/>
            <a:chOff x="378691" y="1459345"/>
            <a:chExt cx="5560292" cy="646331"/>
          </a:xfrm>
        </p:grpSpPr>
        <p:sp>
          <p:nvSpPr>
            <p:cNvPr id="17" name="TextBox 16"/>
            <p:cNvSpPr txBox="1"/>
            <p:nvPr/>
          </p:nvSpPr>
          <p:spPr>
            <a:xfrm>
              <a:off x="378691" y="1459345"/>
              <a:ext cx="5560292"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d) 26 + c + 74 = (26 +      ) + c</a:t>
              </a:r>
              <a:endParaRPr lang="en-US" sz="3600" dirty="0">
                <a:latin typeface="Calibri" panose="020F0502020204030204" pitchFamily="34" charset="0"/>
                <a:cs typeface="Calibri" panose="020F0502020204030204" pitchFamily="34" charset="0"/>
              </a:endParaRPr>
            </a:p>
          </p:txBody>
        </p:sp>
        <p:sp>
          <p:nvSpPr>
            <p:cNvPr id="18" name="Rectangle: Rounded Corners 17"/>
            <p:cNvSpPr/>
            <p:nvPr/>
          </p:nvSpPr>
          <p:spPr>
            <a:xfrm>
              <a:off x="4396509" y="1574799"/>
              <a:ext cx="51723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sp>
        <p:nvSpPr>
          <p:cNvPr id="19" name="Rectangle: Rounded Corners 18"/>
          <p:cNvSpPr/>
          <p:nvPr/>
        </p:nvSpPr>
        <p:spPr>
          <a:xfrm>
            <a:off x="2244436" y="1523999"/>
            <a:ext cx="8497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487</a:t>
            </a:r>
            <a:endParaRPr lang="en-US" sz="2800" b="1" dirty="0">
              <a:solidFill>
                <a:srgbClr val="FF0000"/>
              </a:solidFill>
              <a:latin typeface="Calibri" panose="020F0502020204030204" pitchFamily="34" charset="0"/>
              <a:cs typeface="Calibri" panose="020F0502020204030204" pitchFamily="34" charset="0"/>
            </a:endParaRPr>
          </a:p>
        </p:txBody>
      </p:sp>
      <p:sp>
        <p:nvSpPr>
          <p:cNvPr id="20" name="Rectangle: Rounded Corners 19"/>
          <p:cNvSpPr/>
          <p:nvPr/>
        </p:nvSpPr>
        <p:spPr>
          <a:xfrm>
            <a:off x="6864350" y="1570355"/>
            <a:ext cx="967740" cy="48958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libri" panose="020F0502020204030204" pitchFamily="34" charset="0"/>
                <a:cs typeface="Calibri" panose="020F0502020204030204" pitchFamily="34" charset="0"/>
              </a:rPr>
              <a:t>1 975</a:t>
            </a:r>
            <a:endParaRPr lang="en-US" sz="2400" b="1" dirty="0">
              <a:solidFill>
                <a:srgbClr val="FF0000"/>
              </a:solidFill>
              <a:latin typeface="Calibri" panose="020F0502020204030204" pitchFamily="34" charset="0"/>
              <a:cs typeface="Calibri" panose="020F0502020204030204" pitchFamily="34" charset="0"/>
            </a:endParaRPr>
          </a:p>
        </p:txBody>
      </p:sp>
      <p:sp>
        <p:nvSpPr>
          <p:cNvPr id="21" name="Rectangle: Rounded Corners 20"/>
          <p:cNvSpPr/>
          <p:nvPr/>
        </p:nvSpPr>
        <p:spPr>
          <a:xfrm>
            <a:off x="4091709" y="2567708"/>
            <a:ext cx="6465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b</a:t>
            </a:r>
            <a:endParaRPr lang="en-US" sz="2800" b="1" dirty="0">
              <a:solidFill>
                <a:srgbClr val="FF0000"/>
              </a:solidFill>
              <a:latin typeface="Calibri" panose="020F0502020204030204" pitchFamily="34" charset="0"/>
              <a:cs typeface="Calibri" panose="020F0502020204030204" pitchFamily="34" charset="0"/>
            </a:endParaRPr>
          </a:p>
        </p:txBody>
      </p:sp>
      <p:sp>
        <p:nvSpPr>
          <p:cNvPr id="22" name="Rectangle: Rounded Corners 21"/>
          <p:cNvSpPr/>
          <p:nvPr/>
        </p:nvSpPr>
        <p:spPr>
          <a:xfrm>
            <a:off x="10372436" y="2512291"/>
            <a:ext cx="618838"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74</a:t>
            </a:r>
            <a:endParaRPr lang="en-US" sz="28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bldLvl="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p:cNvSpPr/>
          <p:nvPr/>
        </p:nvSpPr>
        <p:spPr>
          <a:xfrm>
            <a:off x="1737755" y="527658"/>
            <a:ext cx="6578930" cy="584775"/>
          </a:xfrm>
          <a:prstGeom prst="rect">
            <a:avLst/>
          </a:prstGeom>
        </p:spPr>
        <p:txBody>
          <a:bodyPr wrap="square">
            <a:spAutoFit/>
          </a:bodyPr>
          <a:lstStyle/>
          <a:p>
            <a:pPr lvl="0" algn="just">
              <a:defRPr/>
            </a:pP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bằng</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cách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thuận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tiện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5" name="TextBox 14"/>
          <p:cNvSpPr txBox="1"/>
          <p:nvPr/>
        </p:nvSpPr>
        <p:spPr>
          <a:xfrm>
            <a:off x="979055" y="1570182"/>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a) 92 + 74 + 26                                b) 12 + 14 + 16 + 18</a:t>
            </a:r>
            <a:endParaRPr lang="pt-BR" sz="3600" b="0" i="0" dirty="0">
              <a:solidFill>
                <a:srgbClr val="000000"/>
              </a:solidFill>
              <a:effectLst/>
              <a:latin typeface="Calibri" panose="020F0502020204030204" pitchFamily="34" charset="0"/>
              <a:cs typeface="Calibri" panose="020F0502020204030204" pitchFamily="34" charset="0"/>
            </a:endParaRPr>
          </a:p>
        </p:txBody>
      </p:sp>
      <p:sp>
        <p:nvSpPr>
          <p:cNvPr id="17" name="TextBox 16"/>
          <p:cNvSpPr txBox="1"/>
          <p:nvPr/>
        </p:nvSpPr>
        <p:spPr>
          <a:xfrm>
            <a:off x="1043709" y="3713018"/>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c) 592 + 99 + 208                            d) 60 + 187 + 40 + 13</a:t>
            </a:r>
            <a:endParaRPr lang="pt-BR" sz="3600" b="0" i="0" dirty="0">
              <a:solidFill>
                <a:srgbClr val="000000"/>
              </a:solidFill>
              <a:effectLst/>
              <a:latin typeface="Calibri" panose="020F0502020204030204" pitchFamily="34" charset="0"/>
              <a:cs typeface="Calibri" panose="020F0502020204030204" pitchFamily="34" charset="0"/>
            </a:endParaRPr>
          </a:p>
        </p:txBody>
      </p:sp>
      <p:sp>
        <p:nvSpPr>
          <p:cNvPr id="18" name="TextBox 17"/>
          <p:cNvSpPr txBox="1"/>
          <p:nvPr/>
        </p:nvSpPr>
        <p:spPr>
          <a:xfrm>
            <a:off x="1283854" y="2225964"/>
            <a:ext cx="3833091" cy="1753235"/>
          </a:xfrm>
          <a:prstGeom prst="rect">
            <a:avLst/>
          </a:prstGeom>
          <a:noFill/>
        </p:spPr>
        <p:txBody>
          <a:bodyPr wrap="square" rtlCol="0">
            <a:spAutoFit/>
          </a:bodyPr>
          <a:lstStyle/>
          <a:p>
            <a:pPr algn="just"/>
            <a:r>
              <a:rPr lang="en-US" sz="3600" b="1" i="0" dirty="0">
                <a:solidFill>
                  <a:srgbClr val="FF0000"/>
                </a:solidFill>
                <a:effectLst/>
                <a:latin typeface="Calibri" panose="020F0502020204030204" pitchFamily="34" charset="0"/>
                <a:cs typeface="Calibri" panose="020F0502020204030204" pitchFamily="34" charset="0"/>
              </a:rPr>
              <a:t>= 92 + (74 + 26)</a:t>
            </a:r>
            <a:endParaRPr lang="en-US" sz="3600" b="1" i="0" dirty="0">
              <a:solidFill>
                <a:srgbClr val="FF0000"/>
              </a:solidFill>
              <a:effectLst/>
              <a:latin typeface="Calibri" panose="020F0502020204030204" pitchFamily="34" charset="0"/>
              <a:cs typeface="Calibri" panose="020F0502020204030204" pitchFamily="34" charset="0"/>
            </a:endParaRPr>
          </a:p>
          <a:p>
            <a:pPr algn="just"/>
            <a:r>
              <a:rPr lang="en-US" sz="3600" b="1" i="0" dirty="0">
                <a:solidFill>
                  <a:srgbClr val="FF0000"/>
                </a:solidFill>
                <a:effectLst/>
                <a:latin typeface="Calibri" panose="020F0502020204030204" pitchFamily="34" charset="0"/>
                <a:cs typeface="Calibri" panose="020F0502020204030204" pitchFamily="34" charset="0"/>
              </a:rPr>
              <a:t>= 92 + 100 </a:t>
            </a:r>
            <a:endParaRPr lang="en-US" sz="3600" b="1" i="0" dirty="0">
              <a:solidFill>
                <a:srgbClr val="FF0000"/>
              </a:solidFill>
              <a:effectLst/>
              <a:latin typeface="Calibri" panose="020F0502020204030204" pitchFamily="34" charset="0"/>
              <a:cs typeface="Calibri" panose="020F0502020204030204" pitchFamily="34" charset="0"/>
            </a:endParaRPr>
          </a:p>
          <a:p>
            <a:pPr algn="just"/>
            <a:r>
              <a:rPr lang="en-US" sz="3600" b="1" i="0" dirty="0">
                <a:solidFill>
                  <a:srgbClr val="FF0000"/>
                </a:solidFill>
                <a:effectLst/>
                <a:latin typeface="Calibri" panose="020F0502020204030204" pitchFamily="34" charset="0"/>
                <a:cs typeface="Calibri" panose="020F0502020204030204" pitchFamily="34" charset="0"/>
              </a:rPr>
              <a:t>= 192</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3" name="TextBox 22"/>
          <p:cNvSpPr txBox="1"/>
          <p:nvPr/>
        </p:nvSpPr>
        <p:spPr>
          <a:xfrm>
            <a:off x="7287491" y="2170546"/>
            <a:ext cx="4544291" cy="1753235"/>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(12 + 18) + (14 + 16)</a:t>
            </a:r>
            <a:endParaRPr lang="en-US" sz="3600" b="1" dirty="0">
              <a:solidFill>
                <a:srgbClr val="FF0000"/>
              </a:solidFill>
              <a:latin typeface="Calibri" panose="020F0502020204030204" pitchFamily="34" charset="0"/>
              <a:cs typeface="Calibri" panose="020F0502020204030204" pitchFamily="34" charset="0"/>
            </a:endParaRPr>
          </a:p>
          <a:p>
            <a:pPr algn="just"/>
            <a:r>
              <a:rPr lang="en-US" sz="3600" b="1" dirty="0">
                <a:solidFill>
                  <a:srgbClr val="FF0000"/>
                </a:solidFill>
                <a:latin typeface="Calibri" panose="020F0502020204030204" pitchFamily="34" charset="0"/>
                <a:cs typeface="Calibri" panose="020F0502020204030204" pitchFamily="34" charset="0"/>
              </a:rPr>
              <a:t>=         30    +    30 </a:t>
            </a:r>
            <a:endParaRPr lang="en-US" sz="3600" b="1" dirty="0">
              <a:solidFill>
                <a:srgbClr val="FF0000"/>
              </a:solidFill>
              <a:latin typeface="Calibri" panose="020F0502020204030204" pitchFamily="34" charset="0"/>
              <a:cs typeface="Calibri" panose="020F0502020204030204" pitchFamily="34" charset="0"/>
            </a:endParaRPr>
          </a:p>
          <a:p>
            <a:pPr algn="just"/>
            <a:r>
              <a:rPr lang="en-US" sz="3600" b="1" dirty="0">
                <a:solidFill>
                  <a:srgbClr val="FF0000"/>
                </a:solidFill>
                <a:latin typeface="Calibri" panose="020F0502020204030204" pitchFamily="34" charset="0"/>
                <a:cs typeface="Calibri" panose="020F0502020204030204" pitchFamily="34" charset="0"/>
              </a:rPr>
              <a:t>= 60</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6" name="TextBox 25"/>
          <p:cNvSpPr txBox="1"/>
          <p:nvPr/>
        </p:nvSpPr>
        <p:spPr>
          <a:xfrm>
            <a:off x="1209963" y="4294910"/>
            <a:ext cx="3833091" cy="1753235"/>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(592 + 208) + 99</a:t>
            </a:r>
            <a:endParaRPr lang="en-US" sz="3600" b="1" dirty="0">
              <a:solidFill>
                <a:srgbClr val="FF0000"/>
              </a:solidFill>
              <a:latin typeface="Calibri" panose="020F0502020204030204" pitchFamily="34" charset="0"/>
              <a:cs typeface="Calibri" panose="020F0502020204030204" pitchFamily="34" charset="0"/>
            </a:endParaRPr>
          </a:p>
          <a:p>
            <a:pPr algn="just"/>
            <a:r>
              <a:rPr lang="en-US" sz="3600" b="1" dirty="0">
                <a:solidFill>
                  <a:srgbClr val="FF0000"/>
                </a:solidFill>
                <a:latin typeface="Calibri" panose="020F0502020204030204" pitchFamily="34" charset="0"/>
                <a:cs typeface="Calibri" panose="020F0502020204030204" pitchFamily="34" charset="0"/>
              </a:rPr>
              <a:t>=        800       + 99 </a:t>
            </a:r>
            <a:endParaRPr lang="en-US" sz="3600" b="1" dirty="0">
              <a:solidFill>
                <a:srgbClr val="FF0000"/>
              </a:solidFill>
              <a:latin typeface="Calibri" panose="020F0502020204030204" pitchFamily="34" charset="0"/>
              <a:cs typeface="Calibri" panose="020F0502020204030204" pitchFamily="34" charset="0"/>
            </a:endParaRPr>
          </a:p>
          <a:p>
            <a:pPr algn="just"/>
            <a:r>
              <a:rPr lang="en-US" sz="3600" b="1" dirty="0">
                <a:solidFill>
                  <a:srgbClr val="FF0000"/>
                </a:solidFill>
                <a:latin typeface="Calibri" panose="020F0502020204030204" pitchFamily="34" charset="0"/>
                <a:cs typeface="Calibri" panose="020F0502020204030204" pitchFamily="34" charset="0"/>
              </a:rPr>
              <a:t>= 899</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8" name="TextBox 27"/>
          <p:cNvSpPr txBox="1"/>
          <p:nvPr/>
        </p:nvSpPr>
        <p:spPr>
          <a:xfrm>
            <a:off x="7305963" y="4331856"/>
            <a:ext cx="4581237" cy="1753235"/>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(60 + 40) + (187 + 13)</a:t>
            </a:r>
            <a:endParaRPr lang="en-US" sz="3600" b="1" dirty="0">
              <a:solidFill>
                <a:srgbClr val="FF0000"/>
              </a:solidFill>
              <a:latin typeface="Calibri" panose="020F0502020204030204" pitchFamily="34" charset="0"/>
              <a:cs typeface="Calibri" panose="020F0502020204030204" pitchFamily="34" charset="0"/>
            </a:endParaRPr>
          </a:p>
          <a:p>
            <a:pPr algn="just"/>
            <a:r>
              <a:rPr lang="en-US" sz="3600" b="1" dirty="0">
                <a:solidFill>
                  <a:srgbClr val="FF0000"/>
                </a:solidFill>
                <a:latin typeface="Calibri" panose="020F0502020204030204" pitchFamily="34" charset="0"/>
                <a:cs typeface="Calibri" panose="020F0502020204030204" pitchFamily="34" charset="0"/>
              </a:rPr>
              <a:t>=      100     +      200 </a:t>
            </a:r>
            <a:endParaRPr lang="en-US" sz="3600" b="1" dirty="0">
              <a:solidFill>
                <a:srgbClr val="FF0000"/>
              </a:solidFill>
              <a:latin typeface="Calibri" panose="020F0502020204030204" pitchFamily="34" charset="0"/>
              <a:cs typeface="Calibri" panose="020F0502020204030204" pitchFamily="34" charset="0"/>
            </a:endParaRPr>
          </a:p>
          <a:p>
            <a:pPr algn="just"/>
            <a:r>
              <a:rPr lang="en-US" sz="3600" b="1" dirty="0">
                <a:solidFill>
                  <a:srgbClr val="FF0000"/>
                </a:solidFill>
                <a:latin typeface="Calibri" panose="020F0502020204030204" pitchFamily="34" charset="0"/>
                <a:cs typeface="Calibri" panose="020F0502020204030204" pitchFamily="34" charset="0"/>
              </a:rPr>
              <a:t>= 300</a:t>
            </a:r>
            <a:endParaRPr lang="en-US" sz="3600" b="1" i="0" dirty="0">
              <a:solidFill>
                <a:srgbClr val="FF0000"/>
              </a:solidFill>
              <a:effectLst/>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up)">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up)">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Effect transition="in" filter="wipe(up)">
                                      <p:cBhvr>
                                        <p:cTn id="33" dur="500"/>
                                        <p:tgtEl>
                                          <p:spTgt spid="1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wipe(up)">
                                      <p:cBhvr>
                                        <p:cTn id="38" dur="500"/>
                                        <p:tgtEl>
                                          <p:spTgt spid="2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3">
                                            <p:txEl>
                                              <p:pRg st="1" end="1"/>
                                            </p:txEl>
                                          </p:spTgt>
                                        </p:tgtEl>
                                        <p:attrNameLst>
                                          <p:attrName>style.visibility</p:attrName>
                                        </p:attrNameLst>
                                      </p:cBhvr>
                                      <p:to>
                                        <p:strVal val="visible"/>
                                      </p:to>
                                    </p:set>
                                    <p:animEffect transition="in" filter="wipe(up)">
                                      <p:cBhvr>
                                        <p:cTn id="43" dur="500"/>
                                        <p:tgtEl>
                                          <p:spTgt spid="2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3">
                                            <p:txEl>
                                              <p:pRg st="2" end="2"/>
                                            </p:txEl>
                                          </p:spTgt>
                                        </p:tgtEl>
                                        <p:attrNameLst>
                                          <p:attrName>style.visibility</p:attrName>
                                        </p:attrNameLst>
                                      </p:cBhvr>
                                      <p:to>
                                        <p:strVal val="visible"/>
                                      </p:to>
                                    </p:set>
                                    <p:animEffect transition="in" filter="wipe(up)">
                                      <p:cBhvr>
                                        <p:cTn id="48" dur="500"/>
                                        <p:tgtEl>
                                          <p:spTgt spid="2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6">
                                            <p:txEl>
                                              <p:pRg st="0" end="0"/>
                                            </p:txEl>
                                          </p:spTgt>
                                        </p:tgtEl>
                                        <p:attrNameLst>
                                          <p:attrName>style.visibility</p:attrName>
                                        </p:attrNameLst>
                                      </p:cBhvr>
                                      <p:to>
                                        <p:strVal val="visible"/>
                                      </p:to>
                                    </p:set>
                                    <p:animEffect transition="in" filter="wipe(up)">
                                      <p:cBhvr>
                                        <p:cTn id="53" dur="500"/>
                                        <p:tgtEl>
                                          <p:spTgt spid="2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6">
                                            <p:txEl>
                                              <p:pRg st="1" end="1"/>
                                            </p:txEl>
                                          </p:spTgt>
                                        </p:tgtEl>
                                        <p:attrNameLst>
                                          <p:attrName>style.visibility</p:attrName>
                                        </p:attrNameLst>
                                      </p:cBhvr>
                                      <p:to>
                                        <p:strVal val="visible"/>
                                      </p:to>
                                    </p:set>
                                    <p:animEffect transition="in" filter="wipe(up)">
                                      <p:cBhvr>
                                        <p:cTn id="58" dur="500"/>
                                        <p:tgtEl>
                                          <p:spTgt spid="2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26">
                                            <p:txEl>
                                              <p:pRg st="2" end="2"/>
                                            </p:txEl>
                                          </p:spTgt>
                                        </p:tgtEl>
                                        <p:attrNameLst>
                                          <p:attrName>style.visibility</p:attrName>
                                        </p:attrNameLst>
                                      </p:cBhvr>
                                      <p:to>
                                        <p:strVal val="visible"/>
                                      </p:to>
                                    </p:set>
                                    <p:animEffect transition="in" filter="wipe(up)">
                                      <p:cBhvr>
                                        <p:cTn id="63" dur="500"/>
                                        <p:tgtEl>
                                          <p:spTgt spid="26">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8">
                                            <p:txEl>
                                              <p:pRg st="0" end="0"/>
                                            </p:txEl>
                                          </p:spTgt>
                                        </p:tgtEl>
                                        <p:attrNameLst>
                                          <p:attrName>style.visibility</p:attrName>
                                        </p:attrNameLst>
                                      </p:cBhvr>
                                      <p:to>
                                        <p:strVal val="visible"/>
                                      </p:to>
                                    </p:set>
                                    <p:animEffect transition="in" filter="wipe(up)">
                                      <p:cBhvr>
                                        <p:cTn id="68" dur="500"/>
                                        <p:tgtEl>
                                          <p:spTgt spid="28">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8">
                                            <p:txEl>
                                              <p:pRg st="1" end="1"/>
                                            </p:txEl>
                                          </p:spTgt>
                                        </p:tgtEl>
                                        <p:attrNameLst>
                                          <p:attrName>style.visibility</p:attrName>
                                        </p:attrNameLst>
                                      </p:cBhvr>
                                      <p:to>
                                        <p:strVal val="visible"/>
                                      </p:to>
                                    </p:set>
                                    <p:animEffect transition="in" filter="wipe(up)">
                                      <p:cBhvr>
                                        <p:cTn id="73" dur="500"/>
                                        <p:tgtEl>
                                          <p:spTgt spid="28">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8">
                                            <p:txEl>
                                              <p:pRg st="2" end="2"/>
                                            </p:txEl>
                                          </p:spTgt>
                                        </p:tgtEl>
                                        <p:attrNameLst>
                                          <p:attrName>style.visibility</p:attrName>
                                        </p:attrNameLst>
                                      </p:cBhvr>
                                      <p:to>
                                        <p:strVal val="visible"/>
                                      </p:to>
                                    </p:set>
                                    <p:animEffect transition="in" filter="wipe(up)">
                                      <p:cBhvr>
                                        <p:cTn id="78"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p:cNvSpPr/>
          <p:nvPr/>
        </p:nvSpPr>
        <p:spPr>
          <a:xfrm>
            <a:off x="1737754" y="527658"/>
            <a:ext cx="9586027" cy="1077218"/>
          </a:xfrm>
          <a:prstGeom prst="rect">
            <a:avLst/>
          </a:prstGeom>
        </p:spPr>
        <p:txBody>
          <a:bodyPr wrap="square">
            <a:spAutoFit/>
          </a:bodyPr>
          <a:lstStyle/>
          <a:p>
            <a:pPr lvl="0" algn="just">
              <a:defRPr/>
            </a:pPr>
            <a:r>
              <a:rPr lang="vi-VN" altLang="zh-CN" sz="32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Tìm biểu thức phù hợp với mỗi sơ đồ. Tính giá trị của mỗi biểu thức với a = 15 và b = 7.</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p:cNvPicPr>
            <a:picLocks noChangeAspect="1"/>
          </p:cNvPicPr>
          <p:nvPr/>
        </p:nvPicPr>
        <p:blipFill>
          <a:blip r:embed="rId1"/>
          <a:stretch>
            <a:fillRect/>
          </a:stretch>
        </p:blipFill>
        <p:spPr>
          <a:xfrm>
            <a:off x="1056265" y="1773814"/>
            <a:ext cx="10189237" cy="1819131"/>
          </a:xfrm>
          <a:prstGeom prst="rect">
            <a:avLst/>
          </a:prstGeom>
        </p:spPr>
      </p:pic>
      <p:sp>
        <p:nvSpPr>
          <p:cNvPr id="4" name="TextBox 3"/>
          <p:cNvSpPr txBox="1"/>
          <p:nvPr/>
        </p:nvSpPr>
        <p:spPr>
          <a:xfrm>
            <a:off x="785091" y="3759200"/>
            <a:ext cx="5129934" cy="1825756"/>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 b + 5 = </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15 + 7 + 5</a:t>
            </a:r>
            <a:endPar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20000"/>
              </a:lnSpc>
            </a:pP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22 + 5                  </a:t>
            </a:r>
            <a:endPar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20000"/>
              </a:lnSpc>
            </a:pP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 27</a:t>
            </a:r>
            <a:endPar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6991927" y="3759200"/>
            <a:ext cx="4590473" cy="1825756"/>
          </a:xfrm>
          <a:prstGeom prst="rect">
            <a:avLst/>
          </a:prstGeom>
          <a:noFill/>
        </p:spPr>
        <p:txBody>
          <a:bodyPr wrap="square" rtlCol="0">
            <a:spAutoFit/>
          </a:bodyPr>
          <a:lstStyle/>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 + (b + 5) = </a:t>
            </a:r>
            <a:r>
              <a:rPr lang="pt-BR" sz="3200" b="1" dirty="0">
                <a:solidFill>
                  <a:srgbClr val="FF0000"/>
                </a:solidFill>
                <a:latin typeface="Calibri" panose="020F0502020204030204" pitchFamily="34" charset="0"/>
                <a:ea typeface="Calibri" panose="020F0502020204030204" pitchFamily="34" charset="0"/>
                <a:cs typeface="Calibri" panose="020F0502020204030204" pitchFamily="34" charset="0"/>
              </a:rPr>
              <a:t>15 + (7 + 5)</a:t>
            </a:r>
            <a:endParaRPr lang="pt-BR"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20000"/>
              </a:lnSpc>
            </a:pPr>
            <a:r>
              <a:rPr lang="pt-BR"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  15 + 12</a:t>
            </a:r>
            <a:endParaRPr lang="pt-BR"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20000"/>
              </a:lnSpc>
            </a:pPr>
            <a:r>
              <a:rPr lang="pt-BR"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 27</a:t>
            </a:r>
            <a:endParaRPr lang="pt-BR"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 name="Straight Arrow Connector 7"/>
          <p:cNvCxnSpPr/>
          <p:nvPr/>
        </p:nvCxnSpPr>
        <p:spPr>
          <a:xfrm>
            <a:off x="5366327" y="2475345"/>
            <a:ext cx="3860800" cy="563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359564" y="2438400"/>
            <a:ext cx="2586181" cy="6834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down)">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down)">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down)">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down)">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wipe(down)">
                                      <p:cBhvr>
                                        <p:cTn id="5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4"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p:cNvSpPr>
            <a:spLocks noChangeArrowheads="1"/>
          </p:cNvSpPr>
          <p:nvPr/>
        </p:nvSpPr>
        <p:spPr bwMode="auto">
          <a:xfrm>
            <a:off x="581891" y="531689"/>
            <a:ext cx="794327"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p:cNvSpPr/>
          <p:nvPr/>
        </p:nvSpPr>
        <p:spPr>
          <a:xfrm>
            <a:off x="1394691" y="527658"/>
            <a:ext cx="10159999" cy="1569660"/>
          </a:xfrm>
          <a:prstGeom prst="rect">
            <a:avLst/>
          </a:prstGeom>
        </p:spPr>
        <p:txBody>
          <a:bodyPr wrap="square">
            <a:spAutoFit/>
          </a:bodyPr>
          <a:lstStyle/>
          <a:p>
            <a:pPr lvl="0" algn="just">
              <a:defRPr/>
            </a:pPr>
            <a:r>
              <a:rPr lang="vi-VN" altLang="zh-CN" sz="24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Để đi từ nhà mình đến nhà Nam, Việt cần đi qua một cổng làng và một cây cổ thụ. Khoảng cách từ nhà Việt đến cổng làng là 182 m. Khoảng cách từ cổng làng đến cây cổ thụ là 75 m. Khoảng cách từ cây cổ thụ đến nhà Nam là 218 m. Hỏi quãng đường Việt cần đi dài bao nhiêu mét?</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p:cNvPicPr>
            <a:picLocks noChangeAspect="1"/>
          </p:cNvPicPr>
          <p:nvPr/>
        </p:nvPicPr>
        <p:blipFill>
          <a:blip r:embed="rId1"/>
          <a:stretch>
            <a:fillRect/>
          </a:stretch>
        </p:blipFill>
        <p:spPr>
          <a:xfrm>
            <a:off x="6466032" y="2181802"/>
            <a:ext cx="4838700" cy="2457450"/>
          </a:xfrm>
          <a:prstGeom prst="rect">
            <a:avLst/>
          </a:prstGeom>
        </p:spPr>
      </p:pic>
      <p:cxnSp>
        <p:nvCxnSpPr>
          <p:cNvPr id="5" name="Straight Connector 4"/>
          <p:cNvCxnSpPr/>
          <p:nvPr/>
        </p:nvCxnSpPr>
        <p:spPr>
          <a:xfrm>
            <a:off x="2179782" y="1274618"/>
            <a:ext cx="63915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6" idx="3"/>
          </p:cNvCxnSpPr>
          <p:nvPr/>
        </p:nvCxnSpPr>
        <p:spPr>
          <a:xfrm>
            <a:off x="8774546" y="1311564"/>
            <a:ext cx="2780144" cy="9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59346" y="1634836"/>
            <a:ext cx="35744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35419" y="1625600"/>
            <a:ext cx="62899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4945" y="3066472"/>
            <a:ext cx="5634182" cy="1568450"/>
          </a:xfrm>
          <a:prstGeom prst="rect">
            <a:avLst/>
          </a:prstGeom>
          <a:noFill/>
        </p:spPr>
        <p:txBody>
          <a:bodyPr wrap="square" rtlCol="0">
            <a:spAutoFit/>
          </a:bodyPr>
          <a:lstStyle/>
          <a:p>
            <a:pPr algn="ctr"/>
            <a:r>
              <a:rPr lang="en-US" sz="2400" b="1" u="sng" dirty="0" err="1">
                <a:solidFill>
                  <a:schemeClr val="tx2"/>
                </a:solidFill>
                <a:latin typeface="Cambria" panose="02040503050406030204" pitchFamily="18" charset="0"/>
                <a:ea typeface="Cambria" panose="02040503050406030204" pitchFamily="18" charset="0"/>
              </a:rPr>
              <a:t>Bài</a:t>
            </a:r>
            <a:r>
              <a:rPr lang="en-US" sz="2400" b="1" u="sng" dirty="0">
                <a:solidFill>
                  <a:schemeClr val="tx2"/>
                </a:solidFill>
                <a:latin typeface="Cambria" panose="02040503050406030204" pitchFamily="18" charset="0"/>
                <a:ea typeface="Cambria" panose="02040503050406030204" pitchFamily="18" charset="0"/>
              </a:rPr>
              <a:t> </a:t>
            </a:r>
            <a:r>
              <a:rPr lang="en-US" sz="2400" b="1" u="sng" dirty="0" err="1">
                <a:solidFill>
                  <a:schemeClr val="tx2"/>
                </a:solidFill>
                <a:latin typeface="Cambria" panose="02040503050406030204" pitchFamily="18" charset="0"/>
                <a:ea typeface="Cambria" panose="02040503050406030204" pitchFamily="18" charset="0"/>
              </a:rPr>
              <a:t>giải</a:t>
            </a:r>
            <a:r>
              <a:rPr lang="en-US" sz="2400" b="1" u="sng" dirty="0">
                <a:solidFill>
                  <a:schemeClr val="tx2"/>
                </a:solidFill>
                <a:latin typeface="Cambria" panose="02040503050406030204" pitchFamily="18" charset="0"/>
                <a:ea typeface="Cambria" panose="02040503050406030204" pitchFamily="18" charset="0"/>
              </a:rPr>
              <a:t>:</a:t>
            </a:r>
            <a:endParaRPr lang="en-US" sz="2400" b="1" u="sng" dirty="0">
              <a:solidFill>
                <a:schemeClr val="tx2"/>
              </a:solidFill>
              <a:latin typeface="Cambria" panose="02040503050406030204" pitchFamily="18" charset="0"/>
              <a:ea typeface="Cambria" panose="02040503050406030204" pitchFamily="18" charset="0"/>
            </a:endParaRPr>
          </a:p>
          <a:p>
            <a:pPr algn="ctr"/>
            <a:r>
              <a:rPr lang="vi-VN" sz="2400" b="1" dirty="0">
                <a:solidFill>
                  <a:schemeClr val="tx2"/>
                </a:solidFill>
                <a:latin typeface="Cambria" panose="02040503050406030204" pitchFamily="18" charset="0"/>
                <a:ea typeface="Cambria" panose="02040503050406030204" pitchFamily="18" charset="0"/>
              </a:rPr>
              <a:t>Quãng đường Việt cần đi dài số mét là:</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182 + 75 + 218 = 475 (m)</a:t>
            </a:r>
            <a:endParaRPr lang="vi-VN" sz="2400" b="1" dirty="0">
              <a:solidFill>
                <a:srgbClr val="FF0000"/>
              </a:solidFill>
              <a:latin typeface="Cambria" panose="02040503050406030204" pitchFamily="18" charset="0"/>
              <a:ea typeface="Cambria" panose="02040503050406030204" pitchFamily="18" charset="0"/>
            </a:endParaRPr>
          </a:p>
          <a:p>
            <a:pPr algn="r"/>
            <a:r>
              <a:rPr lang="vi-VN" sz="2400" b="1" dirty="0">
                <a:solidFill>
                  <a:schemeClr val="tx2"/>
                </a:solidFill>
                <a:latin typeface="Cambria" panose="02040503050406030204" pitchFamily="18" charset="0"/>
                <a:ea typeface="Cambria" panose="02040503050406030204" pitchFamily="18" charset="0"/>
              </a:rPr>
              <a:t>Đáp số: 475 mét</a:t>
            </a:r>
            <a:endParaRPr lang="vi-VN" sz="2400" b="1" dirty="0">
              <a:solidFill>
                <a:schemeClr val="tx2"/>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up)">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wipe(up)">
                                      <p:cBhvr>
                                        <p:cTn id="43" dur="500"/>
                                        <p:tgtEl>
                                          <p:spTgt spid="1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up)">
                                      <p:cBhvr>
                                        <p:cTn id="48" dur="500"/>
                                        <p:tgtEl>
                                          <p:spTgt spid="1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up)">
                                      <p:cBhvr>
                                        <p:cTn id="53"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 r="30797"/>
          <a:stretch>
            <a:fillRect/>
          </a:stretch>
        </p:blipFill>
        <p:spPr>
          <a:xfrm>
            <a:off x="219896" y="-42322"/>
            <a:ext cx="5399854" cy="6858000"/>
          </a:xfrm>
          <a:prstGeom prst="rect">
            <a:avLst/>
          </a:prstGeom>
        </p:spPr>
      </p:pic>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17298"/>
          <a:stretch>
            <a:fillRect/>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p:cNvGrpSpPr/>
          <p:nvPr/>
        </p:nvGrpSpPr>
        <p:grpSpPr>
          <a:xfrm>
            <a:off x="1906679" y="5131489"/>
            <a:ext cx="1720773" cy="209862"/>
            <a:chOff x="5991069" y="5108653"/>
            <a:chExt cx="1720773" cy="209862"/>
          </a:xfrm>
        </p:grpSpPr>
        <p:cxnSp>
          <p:nvCxnSpPr>
            <p:cNvPr id="56" name="直接连接符 55"/>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4"/>
          <a:stretch>
            <a:fillRect/>
          </a:stretch>
        </p:blipFill>
        <p:spPr>
          <a:xfrm>
            <a:off x="879914" y="1848034"/>
            <a:ext cx="7017104"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1142</Words>
  <Application>WPS Presentation</Application>
  <PresentationFormat>Widescreen</PresentationFormat>
  <Paragraphs>77</Paragraphs>
  <Slides>10</Slides>
  <Notes>7</Notes>
  <HiddenSlides>0</HiddenSlides>
  <MMClips>1</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10</vt:i4>
      </vt:variant>
    </vt:vector>
  </HeadingPairs>
  <TitlesOfParts>
    <vt:vector size="23" baseType="lpstr">
      <vt:lpstr>Arial</vt:lpstr>
      <vt:lpstr>SimSun</vt:lpstr>
      <vt:lpstr>Wingdings</vt:lpstr>
      <vt:lpstr>等线</vt:lpstr>
      <vt:lpstr>等线</vt:lpstr>
      <vt:lpstr>思源黑体 CN Regular</vt:lpstr>
      <vt:lpstr>Calibri</vt:lpstr>
      <vt:lpstr>Cambria</vt:lpstr>
      <vt:lpstr>字魂143号-正酷超级黑</vt:lpstr>
      <vt:lpstr>Microsoft YaHei</vt:lpstr>
      <vt:lpstr>Arial Unicode MS</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Loc Thi</cp:lastModifiedBy>
  <cp:revision>30</cp:revision>
  <dcterms:created xsi:type="dcterms:W3CDTF">2023-09-11T11:44:00Z</dcterms:created>
  <dcterms:modified xsi:type="dcterms:W3CDTF">2024-11-24T09:45:26Z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835433D58D284A26942899FE4FC31DF6_12</vt:lpwstr>
  </property>
  <property fmtid="{D5CDD505-2E9C-101B-9397-08002B2CF9AE}" pid="3" name="KSOProductBuildVer">
    <vt:lpwstr>1033-12.2.0.18911</vt:lpwstr>
  </property>
</Properties>
</file>