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svg" ContentType="image/svg+xml"/>
  <Override PartName="/ppt/media/image28.svg" ContentType="image/svg+xml"/>
  <Override PartName="/ppt/media/image3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58" r:id="rId4"/>
    <p:sldId id="259" r:id="rId5"/>
    <p:sldId id="260" r:id="rId7"/>
    <p:sldId id="299" r:id="rId8"/>
    <p:sldId id="257" r:id="rId9"/>
    <p:sldId id="303" r:id="rId10"/>
    <p:sldId id="301" r:id="rId11"/>
    <p:sldId id="300" r:id="rId12"/>
    <p:sldId id="302" r:id="rId13"/>
    <p:sldId id="304" r:id="rId14"/>
    <p:sldId id="264" r:id="rId15"/>
    <p:sldId id="291" r:id="rId16"/>
    <p:sldId id="305" r:id="rId17"/>
    <p:sldId id="267" r:id="rId18"/>
    <p:sldId id="306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E45EC-7EA0-4B7F-BCF1-8A95277AF40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2D31-5815-47E3-983F-B1D6932A98D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/>
          <a:stretch>
            <a:fillRect/>
          </a:stretch>
        </p:blipFill>
        <p:spPr>
          <a:xfrm>
            <a:off x="0" y="0"/>
            <a:ext cx="12260826" cy="68907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810" y="239676"/>
            <a:ext cx="1429636" cy="14296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 rotWithShape="1">
          <a:blip r:embed="rId2"/>
          <a:srcRect r="49882"/>
          <a:stretch>
            <a:fillRect/>
          </a:stretch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1218" y="2863490"/>
            <a:ext cx="6164827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</a:t>
            </a:r>
            <a:r>
              <a:rPr kumimoji="0" lang="vi-VN" alt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ỞI ĐỘNG</a:t>
            </a:r>
            <a:endParaRPr kumimoji="0" lang="vi-VN" altLang="en-US" sz="8000" b="0" i="0" u="none" strike="noStrike" kern="1200" cap="none" spc="0" normalizeH="0" baseline="0" noProof="0" dirty="0" err="1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01" y="119183"/>
            <a:ext cx="6767147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/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29380" y="127820"/>
            <a:ext cx="7998543" cy="6312309"/>
          </a:xfrm>
          <a:custGeom>
            <a:avLst/>
            <a:gdLst>
              <a:gd name="connsiteX0" fmla="*/ 0 w 7998543"/>
              <a:gd name="connsiteY0" fmla="*/ 1052073 h 6312309"/>
              <a:gd name="connsiteX1" fmla="*/ 1052073 w 7998543"/>
              <a:gd name="connsiteY1" fmla="*/ 0 h 6312309"/>
              <a:gd name="connsiteX2" fmla="*/ 6946470 w 7998543"/>
              <a:gd name="connsiteY2" fmla="*/ 0 h 6312309"/>
              <a:gd name="connsiteX3" fmla="*/ 7998543 w 7998543"/>
              <a:gd name="connsiteY3" fmla="*/ 1052073 h 6312309"/>
              <a:gd name="connsiteX4" fmla="*/ 7998543 w 7998543"/>
              <a:gd name="connsiteY4" fmla="*/ 5260236 h 6312309"/>
              <a:gd name="connsiteX5" fmla="*/ 6946470 w 7998543"/>
              <a:gd name="connsiteY5" fmla="*/ 6312309 h 6312309"/>
              <a:gd name="connsiteX6" fmla="*/ 1052073 w 7998543"/>
              <a:gd name="connsiteY6" fmla="*/ 6312309 h 6312309"/>
              <a:gd name="connsiteX7" fmla="*/ 0 w 7998543"/>
              <a:gd name="connsiteY7" fmla="*/ 5260236 h 6312309"/>
              <a:gd name="connsiteX8" fmla="*/ 0 w 7998543"/>
              <a:gd name="connsiteY8" fmla="*/ 1052073 h 63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312309" fill="none" extrusionOk="0">
                <a:moveTo>
                  <a:pt x="0" y="1052073"/>
                </a:moveTo>
                <a:cubicBezTo>
                  <a:pt x="8437" y="419498"/>
                  <a:pt x="379251" y="-38522"/>
                  <a:pt x="1052073" y="0"/>
                </a:cubicBezTo>
                <a:cubicBezTo>
                  <a:pt x="3692615" y="-83524"/>
                  <a:pt x="5578856" y="-102929"/>
                  <a:pt x="6946470" y="0"/>
                </a:cubicBezTo>
                <a:cubicBezTo>
                  <a:pt x="7628668" y="52333"/>
                  <a:pt x="8025180" y="455556"/>
                  <a:pt x="7998543" y="1052073"/>
                </a:cubicBezTo>
                <a:cubicBezTo>
                  <a:pt x="8064004" y="1572192"/>
                  <a:pt x="8120160" y="3417158"/>
                  <a:pt x="7998543" y="5260236"/>
                </a:cubicBezTo>
                <a:cubicBezTo>
                  <a:pt x="7934084" y="5778054"/>
                  <a:pt x="7480898" y="6358323"/>
                  <a:pt x="6946470" y="6312309"/>
                </a:cubicBezTo>
                <a:cubicBezTo>
                  <a:pt x="5558797" y="6402461"/>
                  <a:pt x="3546855" y="6210334"/>
                  <a:pt x="1052073" y="6312309"/>
                </a:cubicBezTo>
                <a:cubicBezTo>
                  <a:pt x="491495" y="6379202"/>
                  <a:pt x="-5528" y="5831225"/>
                  <a:pt x="0" y="5260236"/>
                </a:cubicBezTo>
                <a:cubicBezTo>
                  <a:pt x="-120683" y="3845692"/>
                  <a:pt x="-130817" y="2882411"/>
                  <a:pt x="0" y="1052073"/>
                </a:cubicBezTo>
                <a:close/>
              </a:path>
              <a:path w="7998543" h="6312309" stroke="0" extrusionOk="0">
                <a:moveTo>
                  <a:pt x="0" y="1052073"/>
                </a:moveTo>
                <a:cubicBezTo>
                  <a:pt x="1092" y="398336"/>
                  <a:pt x="454598" y="11944"/>
                  <a:pt x="1052073" y="0"/>
                </a:cubicBezTo>
                <a:cubicBezTo>
                  <a:pt x="2940554" y="124908"/>
                  <a:pt x="6302800" y="-10679"/>
                  <a:pt x="6946470" y="0"/>
                </a:cubicBezTo>
                <a:cubicBezTo>
                  <a:pt x="7610262" y="55029"/>
                  <a:pt x="8006780" y="458524"/>
                  <a:pt x="7998543" y="1052073"/>
                </a:cubicBezTo>
                <a:cubicBezTo>
                  <a:pt x="7986815" y="2634909"/>
                  <a:pt x="8030323" y="4449127"/>
                  <a:pt x="7998543" y="5260236"/>
                </a:cubicBezTo>
                <a:cubicBezTo>
                  <a:pt x="8010199" y="5835586"/>
                  <a:pt x="7494473" y="6338538"/>
                  <a:pt x="6946470" y="6312309"/>
                </a:cubicBezTo>
                <a:cubicBezTo>
                  <a:pt x="5002986" y="6454633"/>
                  <a:pt x="3392142" y="6394902"/>
                  <a:pt x="1052073" y="6312309"/>
                </a:cubicBezTo>
                <a:cubicBezTo>
                  <a:pt x="491525" y="6322555"/>
                  <a:pt x="74951" y="5855373"/>
                  <a:pt x="0" y="5260236"/>
                </a:cubicBezTo>
                <a:cubicBezTo>
                  <a:pt x="120966" y="3911640"/>
                  <a:pt x="131165" y="2000554"/>
                  <a:pt x="0" y="105207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1273" y="417871"/>
            <a:ext cx="6999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 rotWithShape="1">
          <a:blip r:embed="rId1"/>
          <a:srcRect r="49882"/>
          <a:stretch>
            <a:fillRect/>
          </a:stretch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12" name="Speech Bubble: Oval 11"/>
          <p:cNvSpPr/>
          <p:nvPr/>
        </p:nvSpPr>
        <p:spPr>
          <a:xfrm>
            <a:off x="8609039" y="127821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yêu cầu cần làm 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9891" y="127820"/>
            <a:ext cx="1091381" cy="105370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4756" y="155351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3262" y="2615636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25 + 159 + 75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8846" y="3805323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5811" y="4968434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 372 + 290 + 10 + 28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Oval 14"/>
          <p:cNvSpPr/>
          <p:nvPr/>
        </p:nvSpPr>
        <p:spPr>
          <a:xfrm>
            <a:off x="8597412" y="127820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hoàn thành bài tập này nhé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67784" y="590435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 rotWithShape="1">
          <a:blip r:embed="rId1"/>
          <a:srcRect r="49882"/>
          <a:stretch>
            <a:fillRect/>
          </a:stretch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(207 + 3)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+ 210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278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b) 25 + 159 + 75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(25 + 75) + 159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+ 159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259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 rotWithShape="1">
          <a:blip r:embed="rId1"/>
          <a:srcRect r="49882"/>
          <a:stretch>
            <a:fillRect/>
          </a:stretch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(1 + 99) + 340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+ 340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440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d) 372 + 290 + 10 + 28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(372 + 28) + (290 + 10)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+ 300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979" y="325916"/>
            <a:ext cx="9777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(a + b) + 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= 1 975; b = 1 991; c = 2 025.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206089" y="104637"/>
            <a:ext cx="1124061" cy="102609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0847" y="2073349"/>
            <a:ext cx="10621925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+ 1 991)+ 2 025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3 966 + 2 025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5 991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 rotWithShape="1">
          <a:blip r:embed="rId2"/>
          <a:srcRect r="49882"/>
          <a:stretch>
            <a:fillRect/>
          </a:stretch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4978" y="2766335"/>
            <a:ext cx="61648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569" y="-139593"/>
            <a:ext cx="586486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448189" y="2273087"/>
            <a:ext cx="1768797" cy="2074282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90263" y="832843"/>
            <a:ext cx="1175005" cy="163195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8" y="2704748"/>
            <a:ext cx="5751871" cy="46015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1149" y="270938"/>
            <a:ext cx="7895004" cy="2786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sp>
        <p:nvSpPr>
          <p:cNvPr id="6" name="Speech Bubble: Oval 5"/>
          <p:cNvSpPr/>
          <p:nvPr/>
        </p:nvSpPr>
        <p:spPr>
          <a:xfrm>
            <a:off x="7246374" y="1976283"/>
            <a:ext cx="3274142" cy="2250141"/>
          </a:xfrm>
          <a:prstGeom prst="wedgeEllipseCallout">
            <a:avLst>
              <a:gd name="adj1" fmla="val 31059"/>
              <a:gd name="adj2" fmla="val 52956"/>
            </a:avLst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viết đáp án vào bảng con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42451" y="1976283"/>
            <a:ext cx="6499122" cy="1840079"/>
          </a:xfrm>
          <a:custGeom>
            <a:avLst/>
            <a:gdLst>
              <a:gd name="connsiteX0" fmla="*/ 0 w 6499122"/>
              <a:gd name="connsiteY0" fmla="*/ 306686 h 1840079"/>
              <a:gd name="connsiteX1" fmla="*/ 306686 w 6499122"/>
              <a:gd name="connsiteY1" fmla="*/ 0 h 1840079"/>
              <a:gd name="connsiteX2" fmla="*/ 6192436 w 6499122"/>
              <a:gd name="connsiteY2" fmla="*/ 0 h 1840079"/>
              <a:gd name="connsiteX3" fmla="*/ 6499122 w 6499122"/>
              <a:gd name="connsiteY3" fmla="*/ 306686 h 1840079"/>
              <a:gd name="connsiteX4" fmla="*/ 6499122 w 6499122"/>
              <a:gd name="connsiteY4" fmla="*/ 1533393 h 1840079"/>
              <a:gd name="connsiteX5" fmla="*/ 6192436 w 6499122"/>
              <a:gd name="connsiteY5" fmla="*/ 1840079 h 1840079"/>
              <a:gd name="connsiteX6" fmla="*/ 306686 w 6499122"/>
              <a:gd name="connsiteY6" fmla="*/ 1840079 h 1840079"/>
              <a:gd name="connsiteX7" fmla="*/ 0 w 6499122"/>
              <a:gd name="connsiteY7" fmla="*/ 1533393 h 1840079"/>
              <a:gd name="connsiteX8" fmla="*/ 0 w 6499122"/>
              <a:gd name="connsiteY8" fmla="*/ 306686 h 184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9122" h="1840079" fill="none" extrusionOk="0">
                <a:moveTo>
                  <a:pt x="0" y="306686"/>
                </a:moveTo>
                <a:cubicBezTo>
                  <a:pt x="659" y="155135"/>
                  <a:pt x="141715" y="7396"/>
                  <a:pt x="306686" y="0"/>
                </a:cubicBezTo>
                <a:cubicBezTo>
                  <a:pt x="2447928" y="72427"/>
                  <a:pt x="3867689" y="61419"/>
                  <a:pt x="6192436" y="0"/>
                </a:cubicBezTo>
                <a:cubicBezTo>
                  <a:pt x="6360846" y="-6661"/>
                  <a:pt x="6469879" y="128463"/>
                  <a:pt x="6499122" y="306686"/>
                </a:cubicBezTo>
                <a:cubicBezTo>
                  <a:pt x="6459310" y="770823"/>
                  <a:pt x="6427061" y="1101811"/>
                  <a:pt x="6499122" y="1533393"/>
                </a:cubicBezTo>
                <a:cubicBezTo>
                  <a:pt x="6500317" y="1696707"/>
                  <a:pt x="6348987" y="1825700"/>
                  <a:pt x="6192436" y="1840079"/>
                </a:cubicBezTo>
                <a:cubicBezTo>
                  <a:pt x="5044647" y="1869906"/>
                  <a:pt x="1862615" y="1760773"/>
                  <a:pt x="306686" y="1840079"/>
                </a:cubicBezTo>
                <a:cubicBezTo>
                  <a:pt x="153469" y="1838252"/>
                  <a:pt x="-12467" y="1705236"/>
                  <a:pt x="0" y="1533393"/>
                </a:cubicBezTo>
                <a:cubicBezTo>
                  <a:pt x="42555" y="1304951"/>
                  <a:pt x="31993" y="591513"/>
                  <a:pt x="0" y="306686"/>
                </a:cubicBezTo>
                <a:close/>
              </a:path>
              <a:path w="6499122" h="1840079" stroke="0" extrusionOk="0">
                <a:moveTo>
                  <a:pt x="0" y="306686"/>
                </a:moveTo>
                <a:cubicBezTo>
                  <a:pt x="29122" y="145246"/>
                  <a:pt x="145737" y="17562"/>
                  <a:pt x="306686" y="0"/>
                </a:cubicBezTo>
                <a:cubicBezTo>
                  <a:pt x="1312461" y="123000"/>
                  <a:pt x="4708079" y="-96860"/>
                  <a:pt x="6192436" y="0"/>
                </a:cubicBezTo>
                <a:cubicBezTo>
                  <a:pt x="6346524" y="-11653"/>
                  <a:pt x="6500883" y="133758"/>
                  <a:pt x="6499122" y="306686"/>
                </a:cubicBezTo>
                <a:cubicBezTo>
                  <a:pt x="6498552" y="434999"/>
                  <a:pt x="6466267" y="1042034"/>
                  <a:pt x="6499122" y="1533393"/>
                </a:cubicBezTo>
                <a:cubicBezTo>
                  <a:pt x="6491639" y="1705482"/>
                  <a:pt x="6344645" y="1837269"/>
                  <a:pt x="6192436" y="1840079"/>
                </a:cubicBezTo>
                <a:cubicBezTo>
                  <a:pt x="5552114" y="1679372"/>
                  <a:pt x="2207771" y="1879746"/>
                  <a:pt x="306686" y="1840079"/>
                </a:cubicBezTo>
                <a:cubicBezTo>
                  <a:pt x="105847" y="1833725"/>
                  <a:pt x="-11647" y="1697495"/>
                  <a:pt x="0" y="1533393"/>
                </a:cubicBezTo>
                <a:cubicBezTo>
                  <a:pt x="65540" y="1138053"/>
                  <a:pt x="102880" y="707588"/>
                  <a:pt x="0" y="30668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>
                <a:solidFill>
                  <a:srgbClr val="4472C4"/>
                </a:solidFill>
              </a:rPr>
              <a:t>Nêu tính chất giao hoán của phép cộng?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2101" y="3933825"/>
            <a:ext cx="6257924" cy="27928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8350" y="4469233"/>
            <a:ext cx="5381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prstClr val="white"/>
                </a:solidFill>
              </a:rPr>
              <a:t>Khi </a:t>
            </a:r>
            <a:r>
              <a:rPr lang="en-US" sz="4000" b="1" dirty="0" err="1">
                <a:solidFill>
                  <a:prstClr val="white"/>
                </a:solidFill>
              </a:rPr>
              <a:t>đổi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chỗ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các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số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hạng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trong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một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tổng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thì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tổng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không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thay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đổi</a:t>
            </a:r>
            <a:r>
              <a:rPr lang="en-US" sz="4000" b="1" dirty="0">
                <a:solidFill>
                  <a:prstClr val="white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576" y="100133"/>
            <a:ext cx="6767147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4472C4"/>
                </a:solidFill>
              </a:rPr>
              <a:t>Điền</a:t>
            </a:r>
            <a:r>
              <a:rPr lang="en-US" sz="5400" b="1" dirty="0">
                <a:solidFill>
                  <a:srgbClr val="4472C4"/>
                </a:solidFill>
              </a:rPr>
              <a:t> </a:t>
            </a:r>
            <a:r>
              <a:rPr lang="en-US" sz="5400" b="1" dirty="0" err="1">
                <a:solidFill>
                  <a:srgbClr val="4472C4"/>
                </a:solidFill>
              </a:rPr>
              <a:t>số</a:t>
            </a:r>
            <a:r>
              <a:rPr lang="en-US" sz="5400" b="1" dirty="0">
                <a:solidFill>
                  <a:srgbClr val="4472C4"/>
                </a:solidFill>
              </a:rPr>
              <a:t>:  567 + 987 =…..+ 567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132398" y="3816362"/>
            <a:ext cx="4566260" cy="29103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3903" y="4486705"/>
            <a:ext cx="2055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987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4472C4"/>
                </a:solidFill>
              </a:rPr>
              <a:t>Tính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bằng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cách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thuận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tiện</a:t>
            </a:r>
            <a:r>
              <a:rPr lang="en-US" sz="4400" b="1" dirty="0">
                <a:solidFill>
                  <a:srgbClr val="4472C4"/>
                </a:solidFill>
              </a:rPr>
              <a:t>: </a:t>
            </a:r>
            <a:endParaRPr lang="en-US" sz="4400" b="1" dirty="0">
              <a:solidFill>
                <a:srgbClr val="4472C4"/>
              </a:solidFill>
            </a:endParaRPr>
          </a:p>
          <a:p>
            <a:pPr lvl="0" algn="ctr"/>
            <a:r>
              <a:rPr lang="en-US" sz="4400" b="1" dirty="0">
                <a:solidFill>
                  <a:srgbClr val="4472C4"/>
                </a:solidFill>
              </a:rPr>
              <a:t>235 + 789 + 165</a:t>
            </a:r>
            <a:endParaRPr lang="en-US" sz="4400" b="1" dirty="0">
              <a:solidFill>
                <a:srgbClr val="4472C4"/>
              </a:solidFill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18707" y="3816362"/>
            <a:ext cx="9441711" cy="29103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6395" y="4199626"/>
            <a:ext cx="8022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white"/>
                </a:solidFill>
              </a:rPr>
              <a:t>235 + 789 + 165 = ( 235 + 165) + 789</a:t>
            </a:r>
            <a:endParaRPr lang="en-US" sz="4000" b="1" dirty="0">
              <a:solidFill>
                <a:prstClr val="white"/>
              </a:solidFill>
            </a:endParaRP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400 + 789</a:t>
            </a:r>
            <a:endParaRPr lang="en-US" sz="4000" b="1" dirty="0">
              <a:solidFill>
                <a:prstClr val="white"/>
              </a:solidFill>
            </a:endParaRP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  1 189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9" y="3416604"/>
            <a:ext cx="4862052" cy="3889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5340" y="0"/>
            <a:ext cx="8438515" cy="768350"/>
          </a:xfrm>
          <a:prstGeom prst="rect">
            <a:avLst/>
          </a:prstGeom>
          <a:noFill/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tháng</a:t>
            </a:r>
            <a:r>
              <a:rPr kumimoji="0" lang="vi-VN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11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năm</a:t>
            </a:r>
            <a:r>
              <a:rPr kumimoji="0" lang="vi-VN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vi-VN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2024</a:t>
            </a:r>
            <a:endParaRPr kumimoji="0" lang="vi-VN" altLang="en-US" sz="4400" b="0" i="0" u="none" strike="noStrike" kern="1200" cap="none" spc="0" normalizeH="0" baseline="0" noProof="0" dirty="0" err="1">
              <a:ln>
                <a:noFill/>
              </a:ln>
              <a:solidFill>
                <a:srgbClr val="44546A">
                  <a:lumMod val="50000"/>
                </a:srgbClr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896" y="642199"/>
            <a:ext cx="2468106" cy="1452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9"/>
          <p:cNvSpPr txBox="1"/>
          <p:nvPr/>
        </p:nvSpPr>
        <p:spPr>
          <a:xfrm flipH="1">
            <a:off x="-1273540" y="4045054"/>
            <a:ext cx="29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92" y="1515910"/>
            <a:ext cx="9016765" cy="20545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157" y="2926410"/>
            <a:ext cx="1780186" cy="11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/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KHÁM 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484" y="1311902"/>
            <a:ext cx="6886575" cy="2447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5786" y="4189228"/>
            <a:ext cx="103880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Tại một quầy nước, nhân viên bê hai khay nước. 1 khay đựng nước dừa và 1 khay đựng nước sấu dầm và nho. Giá nước như sau: </a:t>
            </a:r>
            <a:endParaRPr lang="vi-V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dừa: 45 000 đồng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nho: 75 000 đồng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sấu dầm: 25 000 đông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083" y="586529"/>
            <a:ext cx="6895174" cy="5663675"/>
          </a:xfrm>
          <a:prstGeom prst="rect">
            <a:avLst/>
          </a:prstGeom>
        </p:spPr>
      </p:pic>
      <p:sp>
        <p:nvSpPr>
          <p:cNvPr id="14" name="Speech Bubble: Rectangle with Corners Rounded 13"/>
          <p:cNvSpPr/>
          <p:nvPr/>
        </p:nvSpPr>
        <p:spPr>
          <a:xfrm>
            <a:off x="3402420" y="3062177"/>
            <a:ext cx="2147776" cy="7442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  <a:endParaRPr lang="en-US" dirty="0"/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5954234" y="2892056"/>
            <a:ext cx="2147776" cy="744279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22875" y="4540102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(45 000 + 75 000) + 25 000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933507" y="4795284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120 000 + 25 000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944139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  <a:endParaRPr lang="en-US" sz="1400" dirty="0"/>
          </a:p>
        </p:txBody>
      </p:sp>
      <p:sp>
        <p:nvSpPr>
          <p:cNvPr id="21" name="Speech Bubble: Rectangle with Corners Rounded 20"/>
          <p:cNvSpPr/>
          <p:nvPr/>
        </p:nvSpPr>
        <p:spPr>
          <a:xfrm>
            <a:off x="9090838" y="3593805"/>
            <a:ext cx="2498649" cy="861237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ở </a:t>
            </a:r>
            <a:r>
              <a:rPr lang="en-US" dirty="0" err="1"/>
              <a:t>khay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155711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45 000 + (75 000 + 25 000)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155711" y="5401340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45 000 + 100 000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176976" y="5677787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21" grpId="0" animBg="1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29583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45758" y="637953"/>
            <a:ext cx="95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( a+ b) + c </a:t>
            </a:r>
            <a:r>
              <a:rPr lang="en-US" sz="3200" b="1" dirty="0" err="1"/>
              <a:t>và</a:t>
            </a:r>
            <a:r>
              <a:rPr lang="en-US" sz="3200" b="1" dirty="0"/>
              <a:t> a + (b + c)</a:t>
            </a:r>
            <a:endParaRPr lang="en-US" sz="3200" b="1" dirty="0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701749" y="1814819"/>
          <a:ext cx="10930271" cy="21404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3135"/>
                <a:gridCol w="978195"/>
                <a:gridCol w="946298"/>
                <a:gridCol w="3955311"/>
                <a:gridCol w="4157332"/>
              </a:tblGrid>
              <a:tr h="566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c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(a + b) + c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 + (b + c)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804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9313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39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18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82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78865" y="2456121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(6 + 4) + 8 = 10 + 8 = 18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66074" y="2466753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 + (4 + 8) = 6 + 12 = 18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89497" y="3030279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(39 + 18) + 82 = 57 + 82</a:t>
            </a:r>
            <a:endParaRPr lang="en-US" sz="2800" b="1" dirty="0"/>
          </a:p>
          <a:p>
            <a:r>
              <a:rPr lang="en-US" sz="2800" b="1" dirty="0"/>
              <a:t>                          = 139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570381" y="3019647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39 + (18 + 82) = 39 + 100</a:t>
            </a:r>
            <a:endParaRPr lang="en-US" sz="2800" b="1" dirty="0"/>
          </a:p>
          <a:p>
            <a:r>
              <a:rPr lang="en-US" sz="2800" b="1" dirty="0"/>
              <a:t>                          = 139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59219" y="4136065"/>
            <a:ext cx="10972800" cy="2466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56930" y="4274288"/>
            <a:ext cx="1069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 (a + b) + c  </a:t>
            </a:r>
            <a:r>
              <a:rPr lang="en-US" sz="2400" dirty="0" err="1"/>
              <a:t>và</a:t>
            </a:r>
            <a:r>
              <a:rPr lang="en-US" sz="2400" dirty="0"/>
              <a:t> a + (b + c)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ta </a:t>
            </a:r>
            <a:r>
              <a:rPr lang="en-US" sz="2400" dirty="0" err="1"/>
              <a:t>viết</a:t>
            </a:r>
            <a:r>
              <a:rPr lang="en-US" sz="2400" dirty="0"/>
              <a:t>:</a:t>
            </a:r>
            <a:endParaRPr lang="en-US" sz="2400" dirty="0"/>
          </a:p>
        </p:txBody>
      </p:sp>
      <p:sp>
        <p:nvSpPr>
          <p:cNvPr id="12" name="Rectangle: Rounded Corners 11"/>
          <p:cNvSpPr/>
          <p:nvPr/>
        </p:nvSpPr>
        <p:spPr>
          <a:xfrm>
            <a:off x="3551274" y="4763386"/>
            <a:ext cx="5443870" cy="648586"/>
          </a:xfrm>
          <a:prstGeom prst="roundRect">
            <a:avLst/>
          </a:prstGeom>
          <a:solidFill>
            <a:srgbClr val="F6C2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 =  a + (b + c)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1358" y="5550195"/>
            <a:ext cx="1031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cộng một tổng hai số với số thứ ba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có thể cộng số thứ nhất với tổng của số thứ hai và số thứ ba.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1865</Words>
  <Application>WPS Presentation</Application>
  <PresentationFormat>Widescreen</PresentationFormat>
  <Paragraphs>157</Paragraphs>
  <Slides>16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SimSun</vt:lpstr>
      <vt:lpstr>Wingdings</vt:lpstr>
      <vt:lpstr>Calibri</vt:lpstr>
      <vt:lpstr>Calibri</vt:lpstr>
      <vt:lpstr>Cambria</vt:lpstr>
      <vt:lpstr>Times New Roman</vt:lpstr>
      <vt:lpstr>Microsoft YaHei</vt:lpstr>
      <vt:lpstr>Arial Unicode MS</vt:lpstr>
      <vt:lpstr>Calibri Light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Loc Thi</cp:lastModifiedBy>
  <cp:revision>32</cp:revision>
  <dcterms:created xsi:type="dcterms:W3CDTF">2023-09-11T10:53:00Z</dcterms:created>
  <dcterms:modified xsi:type="dcterms:W3CDTF">2024-11-30T03:08:46Z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8D1F41D400904BD6ABCD854A9EB7BBAA_12</vt:lpwstr>
  </property>
  <property fmtid="{D5CDD505-2E9C-101B-9397-08002B2CF9AE}" pid="3" name="KSOProductBuildVer">
    <vt:lpwstr>1033-12.2.0.18911</vt:lpwstr>
  </property>
</Properties>
</file>