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wma" ContentType="audio/x-ms-wma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5.svg" ContentType="image/svg+xml"/>
  <Override PartName="/ppt/media/image2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10"/>
  </p:notesMasterIdLst>
  <p:sldIdLst>
    <p:sldId id="258" r:id="rId5"/>
    <p:sldId id="303" r:id="rId6"/>
    <p:sldId id="304" r:id="rId7"/>
    <p:sldId id="305" r:id="rId8"/>
    <p:sldId id="257" r:id="rId9"/>
    <p:sldId id="302" r:id="rId11"/>
    <p:sldId id="259" r:id="rId12"/>
    <p:sldId id="288" r:id="rId13"/>
    <p:sldId id="306" r:id="rId14"/>
    <p:sldId id="307" r:id="rId15"/>
    <p:sldId id="308" r:id="rId16"/>
    <p:sldId id="299" r:id="rId17"/>
    <p:sldId id="309" r:id="rId18"/>
    <p:sldId id="310" r:id="rId19"/>
    <p:sldId id="311" r:id="rId20"/>
    <p:sldId id="272" r:id="rId21"/>
    <p:sldId id="312" r:id="rId22"/>
    <p:sldId id="325" r:id="rId23"/>
    <p:sldId id="256" r:id="rId24"/>
    <p:sldId id="326" r:id="rId25"/>
    <p:sldId id="327" r:id="rId26"/>
    <p:sldId id="27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8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65EB78-8F1C-4562-B1A3-46A08F9E29A4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9031F-5B33-4602-ADD3-430748C9F45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ss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green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"/>
            <a:ext cx="12191999" cy="68587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8"/>
          <a:stretch>
            <a:fillRect/>
          </a:stretch>
        </p:blipFill>
        <p:spPr>
          <a:xfrm>
            <a:off x="0" y="0"/>
            <a:ext cx="12280490" cy="685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44200" y="-22148800"/>
            <a:ext cx="6858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7400" y="16078200"/>
            <a:ext cx="6858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68200" y="19507200"/>
            <a:ext cx="6858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grass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7"/>
            <a:ext cx="6815668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4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image" Target="../media/image9.jpe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368" y="279654"/>
            <a:ext cx="1229106" cy="12291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C1197-4FD0-4EFE-B069-4E3DFC94945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CDAA1-205F-480C-A298-6EA7EECEDEA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image" Target="../media/image42.png"/><Relationship Id="rId7" Type="http://schemas.openxmlformats.org/officeDocument/2006/relationships/image" Target="../media/image41.GIF"/><Relationship Id="rId6" Type="http://schemas.openxmlformats.org/officeDocument/2006/relationships/image" Target="../media/image40.GIF"/><Relationship Id="rId5" Type="http://schemas.openxmlformats.org/officeDocument/2006/relationships/image" Target="../media/image39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38.GIF"/><Relationship Id="rId11" Type="http://schemas.openxmlformats.org/officeDocument/2006/relationships/slideLayout" Target="../slideLayouts/slideLayout23.xml"/><Relationship Id="rId10" Type="http://schemas.microsoft.com/office/2007/relationships/hdphoto" Target="../media/image44.wdp"/><Relationship Id="rId1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9" Type="http://schemas.microsoft.com/office/2007/relationships/media" Target="../media/audio2.wav"/><Relationship Id="rId8" Type="http://schemas.openxmlformats.org/officeDocument/2006/relationships/audio" Target="../media/audio2.wav"/><Relationship Id="rId7" Type="http://schemas.openxmlformats.org/officeDocument/2006/relationships/image" Target="../media/image38.GIF"/><Relationship Id="rId6" Type="http://schemas.openxmlformats.org/officeDocument/2006/relationships/image" Target="../media/image47.GIF"/><Relationship Id="rId5" Type="http://schemas.microsoft.com/office/2007/relationships/hdphoto" Target="../media/image46.wdp"/><Relationship Id="rId4" Type="http://schemas.openxmlformats.org/officeDocument/2006/relationships/image" Target="../media/image45.png"/><Relationship Id="rId3" Type="http://schemas.microsoft.com/office/2007/relationships/hdphoto" Target="../media/image44.wdp"/><Relationship Id="rId2" Type="http://schemas.openxmlformats.org/officeDocument/2006/relationships/image" Target="../media/image43.png"/><Relationship Id="rId17" Type="http://schemas.openxmlformats.org/officeDocument/2006/relationships/slideLayout" Target="../slideLayouts/slideLayout23.xml"/><Relationship Id="rId16" Type="http://schemas.openxmlformats.org/officeDocument/2006/relationships/image" Target="../media/image50.png"/><Relationship Id="rId15" Type="http://schemas.microsoft.com/office/2007/relationships/media" Target="../media/media2.wma"/><Relationship Id="rId14" Type="http://schemas.openxmlformats.org/officeDocument/2006/relationships/audio" Target="../media/media2.wma"/><Relationship Id="rId13" Type="http://schemas.openxmlformats.org/officeDocument/2006/relationships/image" Target="../media/image49.png"/><Relationship Id="rId12" Type="http://schemas.microsoft.com/office/2007/relationships/media" Target="../media/audio3.wav"/><Relationship Id="rId11" Type="http://schemas.openxmlformats.org/officeDocument/2006/relationships/audio" Target="NULL" TargetMode="External"/><Relationship Id="rId10" Type="http://schemas.openxmlformats.org/officeDocument/2006/relationships/image" Target="../media/image48.png"/><Relationship Id="rId1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png"/><Relationship Id="rId8" Type="http://schemas.microsoft.com/office/2007/relationships/media" Target="../media/audio2.wav"/><Relationship Id="rId7" Type="http://schemas.openxmlformats.org/officeDocument/2006/relationships/audio" Target="../media/audio2.wav"/><Relationship Id="rId6" Type="http://schemas.openxmlformats.org/officeDocument/2006/relationships/image" Target="../media/image47.GIF"/><Relationship Id="rId5" Type="http://schemas.microsoft.com/office/2007/relationships/hdphoto" Target="../media/image46.wdp"/><Relationship Id="rId4" Type="http://schemas.openxmlformats.org/officeDocument/2006/relationships/image" Target="../media/image45.png"/><Relationship Id="rId3" Type="http://schemas.microsoft.com/office/2007/relationships/hdphoto" Target="../media/image44.wdp"/><Relationship Id="rId2" Type="http://schemas.openxmlformats.org/officeDocument/2006/relationships/image" Target="../media/image43.png"/><Relationship Id="rId19" Type="http://schemas.openxmlformats.org/officeDocument/2006/relationships/slideLayout" Target="../slideLayouts/slideLayout23.xml"/><Relationship Id="rId18" Type="http://schemas.openxmlformats.org/officeDocument/2006/relationships/image" Target="../media/image38.GIF"/><Relationship Id="rId17" Type="http://schemas.openxmlformats.org/officeDocument/2006/relationships/image" Target="../media/image50.png"/><Relationship Id="rId16" Type="http://schemas.microsoft.com/office/2007/relationships/media" Target="../media/media2.wma"/><Relationship Id="rId15" Type="http://schemas.openxmlformats.org/officeDocument/2006/relationships/audio" Target="../media/media2.wma"/><Relationship Id="rId14" Type="http://schemas.openxmlformats.org/officeDocument/2006/relationships/image" Target="../media/image39.png"/><Relationship Id="rId13" Type="http://schemas.microsoft.com/office/2007/relationships/media" Target="../media/media3.wma"/><Relationship Id="rId12" Type="http://schemas.openxmlformats.org/officeDocument/2006/relationships/image" Target="../media/image49.png"/><Relationship Id="rId11" Type="http://schemas.microsoft.com/office/2007/relationships/media" Target="../media/audio3.wav"/><Relationship Id="rId10" Type="http://schemas.openxmlformats.org/officeDocument/2006/relationships/audio" Target="NULL" TargetMode="External"/><Relationship Id="rId1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9" Type="http://schemas.microsoft.com/office/2007/relationships/media" Target="../media/audio2.wav"/><Relationship Id="rId8" Type="http://schemas.openxmlformats.org/officeDocument/2006/relationships/audio" Target="../media/audio2.wav"/><Relationship Id="rId7" Type="http://schemas.openxmlformats.org/officeDocument/2006/relationships/image" Target="../media/image38.GIF"/><Relationship Id="rId6" Type="http://schemas.openxmlformats.org/officeDocument/2006/relationships/image" Target="../media/image47.GIF"/><Relationship Id="rId5" Type="http://schemas.microsoft.com/office/2007/relationships/hdphoto" Target="../media/image46.wdp"/><Relationship Id="rId4" Type="http://schemas.openxmlformats.org/officeDocument/2006/relationships/image" Target="../media/image45.png"/><Relationship Id="rId3" Type="http://schemas.microsoft.com/office/2007/relationships/hdphoto" Target="../media/image44.wdp"/><Relationship Id="rId2" Type="http://schemas.openxmlformats.org/officeDocument/2006/relationships/image" Target="../media/image43.png"/><Relationship Id="rId19" Type="http://schemas.openxmlformats.org/officeDocument/2006/relationships/slideLayout" Target="../slideLayouts/slideLayout23.xml"/><Relationship Id="rId18" Type="http://schemas.openxmlformats.org/officeDocument/2006/relationships/image" Target="../media/image50.png"/><Relationship Id="rId17" Type="http://schemas.microsoft.com/office/2007/relationships/media" Target="../media/media2.wma"/><Relationship Id="rId16" Type="http://schemas.openxmlformats.org/officeDocument/2006/relationships/audio" Target="../media/media2.wma"/><Relationship Id="rId15" Type="http://schemas.openxmlformats.org/officeDocument/2006/relationships/image" Target="../media/image39.png"/><Relationship Id="rId14" Type="http://schemas.microsoft.com/office/2007/relationships/media" Target="../media/media3.wma"/><Relationship Id="rId13" Type="http://schemas.openxmlformats.org/officeDocument/2006/relationships/image" Target="../media/image49.png"/><Relationship Id="rId12" Type="http://schemas.microsoft.com/office/2007/relationships/media" Target="../media/audio3.wav"/><Relationship Id="rId11" Type="http://schemas.openxmlformats.org/officeDocument/2006/relationships/audio" Target="NULL" TargetMode="External"/><Relationship Id="rId10" Type="http://schemas.openxmlformats.org/officeDocument/2006/relationships/image" Target="../media/image48.png"/><Relationship Id="rId1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9" Type="http://schemas.microsoft.com/office/2007/relationships/media" Target="../media/audio3.wav"/><Relationship Id="rId8" Type="http://schemas.openxmlformats.org/officeDocument/2006/relationships/audio" Target="NULL" TargetMode="External"/><Relationship Id="rId7" Type="http://schemas.openxmlformats.org/officeDocument/2006/relationships/image" Target="../media/image48.png"/><Relationship Id="rId6" Type="http://schemas.microsoft.com/office/2007/relationships/media" Target="../media/audio2.wav"/><Relationship Id="rId5" Type="http://schemas.openxmlformats.org/officeDocument/2006/relationships/audio" Target="../media/audio2.wav"/><Relationship Id="rId4" Type="http://schemas.openxmlformats.org/officeDocument/2006/relationships/image" Target="../media/image47.GIF"/><Relationship Id="rId3" Type="http://schemas.microsoft.com/office/2007/relationships/hdphoto" Target="../media/image46.wdp"/><Relationship Id="rId2" Type="http://schemas.openxmlformats.org/officeDocument/2006/relationships/image" Target="../media/image45.png"/><Relationship Id="rId19" Type="http://schemas.openxmlformats.org/officeDocument/2006/relationships/slideLayout" Target="../slideLayouts/slideLayout23.xml"/><Relationship Id="rId18" Type="http://schemas.openxmlformats.org/officeDocument/2006/relationships/image" Target="../media/image38.GIF"/><Relationship Id="rId17" Type="http://schemas.microsoft.com/office/2007/relationships/hdphoto" Target="../media/image44.wdp"/><Relationship Id="rId16" Type="http://schemas.openxmlformats.org/officeDocument/2006/relationships/image" Target="../media/image43.png"/><Relationship Id="rId15" Type="http://schemas.openxmlformats.org/officeDocument/2006/relationships/image" Target="../media/image50.png"/><Relationship Id="rId14" Type="http://schemas.microsoft.com/office/2007/relationships/media" Target="../media/media2.wma"/><Relationship Id="rId13" Type="http://schemas.openxmlformats.org/officeDocument/2006/relationships/audio" Target="../media/media2.wma"/><Relationship Id="rId12" Type="http://schemas.openxmlformats.org/officeDocument/2006/relationships/image" Target="../media/image39.png"/><Relationship Id="rId11" Type="http://schemas.microsoft.com/office/2007/relationships/media" Target="../media/media3.wma"/><Relationship Id="rId10" Type="http://schemas.openxmlformats.org/officeDocument/2006/relationships/image" Target="../media/image49.png"/><Relationship Id="rId1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microsoft.com/office/2007/relationships/hdphoto" Target="../media/image25.wdp"/><Relationship Id="rId3" Type="http://schemas.openxmlformats.org/officeDocument/2006/relationships/image" Target="../media/image24.png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6183" y="-220699"/>
            <a:ext cx="11735817" cy="55905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/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Không có mô tả.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-16136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90165" y="1228166"/>
            <a:ext cx="87136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+ b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 + 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luôn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4285129" y="2545978"/>
            <a:ext cx="3603812" cy="905435"/>
          </a:xfrm>
          <a:prstGeom prst="roundRect">
            <a:avLst/>
          </a:prstGeom>
          <a:solidFill>
            <a:srgbClr val="F18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a + b = b + a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9811" y="3774142"/>
            <a:ext cx="8830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đổi chỗ các số hạng trong một tổng thì tổng không thay đổi.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9172" y="1338858"/>
            <a:ext cx="8772904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/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 flipH="1">
            <a:off x="322904" y="153252"/>
            <a:ext cx="1016464" cy="102522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70780" y="292178"/>
            <a:ext cx="81150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Số?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5988" y="1804796"/>
            <a:ext cx="10599420" cy="2748915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3209544" y="2724912"/>
            <a:ext cx="777240" cy="53035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729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6766560" y="2724912"/>
            <a:ext cx="941832" cy="53035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7 604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10076688" y="2715768"/>
            <a:ext cx="941832" cy="53035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4 819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/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 flipH="1">
            <a:off x="322904" y="153252"/>
            <a:ext cx="1016464" cy="102522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69612" y="283034"/>
            <a:ext cx="104164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dùng những đoạn có độ dài a, b, c để ghép được những thanh như hình dưới đây. Hỏi những thanh nào có độ dài bằng nhau.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71637" y="1440942"/>
            <a:ext cx="2822145" cy="9182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0194" y="1255585"/>
            <a:ext cx="4000112" cy="7835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753" y="2441449"/>
            <a:ext cx="3506937" cy="7202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8017" y="2155381"/>
            <a:ext cx="2932367" cy="11075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7908" y="3669220"/>
            <a:ext cx="4386985" cy="8570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6638" y="3632263"/>
            <a:ext cx="3301929" cy="87572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200400" y="5449824"/>
            <a:ext cx="7891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 + c + b = a + b + c = c + a + b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3" name="Straight Connector 22"/>
          <p:cNvCxnSpPr>
            <a:endCxn id="9" idx="1"/>
          </p:cNvCxnSpPr>
          <p:nvPr/>
        </p:nvCxnSpPr>
        <p:spPr>
          <a:xfrm flipV="1">
            <a:off x="3648456" y="1647349"/>
            <a:ext cx="2921738" cy="9769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584448" y="3099816"/>
            <a:ext cx="749808" cy="7406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389120" y="4764024"/>
            <a:ext cx="402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a + b = b + a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3429000" y="2075688"/>
            <a:ext cx="4727448" cy="46634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A close up of a logo&#10;&#10;Description automatically generate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633" y="2920838"/>
            <a:ext cx="2645493" cy="175174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166360" y="6080760"/>
            <a:ext cx="402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+ c = c + a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6821424" y="3602736"/>
            <a:ext cx="3456432" cy="29260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/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 flipH="1">
            <a:off x="322904" y="153252"/>
            <a:ext cx="1016464" cy="102522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70780" y="292178"/>
            <a:ext cx="81150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thuận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(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theo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mẫu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05709" y="1207960"/>
            <a:ext cx="5467350" cy="10953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7048" y="2670048"/>
            <a:ext cx="9756648" cy="2153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sz="3600" b="1" i="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a) 30 + 192 + 70                            b) 50 + 794 + 50</a:t>
            </a:r>
            <a:endParaRPr lang="pt-BR" sz="3600" b="1" i="0" dirty="0">
              <a:solidFill>
                <a:srgbClr val="000000"/>
              </a:solidFill>
              <a:effectLst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pt-BR" sz="3600" b="1" i="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c) 75 + 219 + 25                            d) 425 + 199 + 175</a:t>
            </a:r>
            <a:endParaRPr lang="pt-BR" sz="3600" b="1" i="0" dirty="0">
              <a:solidFill>
                <a:srgbClr val="000000"/>
              </a:solidFill>
              <a:effectLst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/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93976" y="0"/>
            <a:ext cx="3813048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a) 30 + 192 + 70</a:t>
            </a:r>
            <a:r>
              <a:rPr kumimoji="0" lang="pt-BR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50992" y="420624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30 + 70 + 192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60136" y="1161288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292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0552" y="1618488"/>
            <a:ext cx="3813048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pt-BR" sz="40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b) 50 + 794 + 50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87568" y="2039112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50 + 50 + 794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96712" y="2779776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894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84832" y="3108960"/>
            <a:ext cx="3813048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pt-BR" sz="40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c) 75 + 219 + 25 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41848" y="3529584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75 + 25 + 219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50992" y="4270248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319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7048" y="4672584"/>
            <a:ext cx="4050792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pt-BR" sz="40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d) 425 + 199 + 175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96128" y="5074920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425 + 175 + 199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05272" y="5815584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799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4" grpId="0"/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9387" y="-265668"/>
            <a:ext cx="11193226" cy="55905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32698"/>
            <a:ext cx="12192000" cy="123110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 tìm kho báu</a:t>
            </a:r>
            <a:endParaRPr kumimoji="0" lang="en-US" sz="7200" b="1" i="0" u="none" strike="noStrike" kern="120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77973" y="4052855"/>
            <a:ext cx="2086027" cy="19972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188429" y="3553116"/>
            <a:ext cx="50343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TỚ SẼ TÌM  ĐƯỢC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Crystal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18400" y="7188200"/>
            <a:ext cx="812800" cy="812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15" y="841752"/>
            <a:ext cx="3924300" cy="1981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180" y="3484604"/>
            <a:ext cx="352425" cy="5539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766" y="3655871"/>
            <a:ext cx="1884230" cy="188423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066965" y="3710301"/>
            <a:ext cx="2195832" cy="2047248"/>
            <a:chOff x="842620" y="3341516"/>
            <a:chExt cx="1138580" cy="110957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>
              <a:fillRect/>
            </a:stretch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40412" y="3714750"/>
              <a:ext cx="782546" cy="272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KHO BÁU</a:t>
              </a:r>
              <a:endPara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8 0.00764 L 0.00118 0.2576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mute="1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126" y="3986343"/>
            <a:ext cx="1931449" cy="1931449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8980575" y="3978777"/>
            <a:ext cx="2103956" cy="1939015"/>
            <a:chOff x="836128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>
              <a:fillRect/>
            </a:stretch>
          </p:blipFill>
          <p:spPr>
            <a:xfrm>
              <a:off x="836128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972455" y="3714750"/>
              <a:ext cx="718450" cy="2877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665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</a:t>
              </a:r>
              <a:r>
                <a:rPr kumimoji="0" lang="en-US" sz="2665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endParaRPr kumimoji="0" lang="en-US" sz="2665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9" y="5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30612" y="2625132"/>
            <a:ext cx="1421709" cy="1361211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68840" y="3004640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end="1739.85681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37680" y="4226428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414284" y="961658"/>
            <a:ext cx="74015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Đúng hay sai ?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+ b = b + a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244437" y="4726379"/>
            <a:ext cx="2195832" cy="204724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>
              <a:fillRect/>
            </a:stretch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068527" y="3714750"/>
              <a:ext cx="526307" cy="272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</a:t>
              </a: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Sai</a:t>
              </a:r>
              <a:endPara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99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99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99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99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37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62 -0.03241 L -0.1043 -0.17963 C -0.11094 -0.21273 -0.1211 -0.23056 -0.13203 -0.23056 C -0.14388 -0.23056 -0.15378 -0.21273 -0.16029 -0.17963 L -0.19271 -0.03241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100000">
                <p:cTn id="60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899" y="5172515"/>
            <a:ext cx="1377785" cy="1377785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187493" y="3879977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>
              <a:fillRect/>
            </a:stretch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856069" y="3714750"/>
              <a:ext cx="951222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1985</a:t>
              </a:r>
              <a:endPara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9" y="5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>
                  <p14:trim end="1739.85681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3">
                  <p14:trim st="261.81619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547991" y="961658"/>
            <a:ext cx="7407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2456 + 1985 = 1985 + ………</a:t>
            </a:r>
            <a:endParaRPr kumimoji="0" lang="en-US" sz="426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7609192" y="5232376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>
              <a:fillRect/>
            </a:stretch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041814" y="3714750"/>
              <a:ext cx="579727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a</a:t>
              </a:r>
              <a:endPara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837012" y="5138107"/>
            <a:ext cx="1523237" cy="1479428"/>
            <a:chOff x="798432" y="3341516"/>
            <a:chExt cx="1142429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>
              <a:fillRect/>
            </a:stretch>
          </p:blipFill>
          <p:spPr>
            <a:xfrm>
              <a:off x="802281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98432" y="3714750"/>
              <a:ext cx="965649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2456</a:t>
              </a:r>
              <a:endPara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0088" y="4038601"/>
            <a:ext cx="1421709" cy="13612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49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49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149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149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149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86 2.09877E-6 -0.23889 0.00802 -0.24282 0.0179 C -0.24699 0.02901 -0.24907 0.04197 -0.25092 0.05494 C -0.25301 0.0679 -0.25092 0.07901 -0.24907 0.09105 C -0.24699 0.10216 -0.24398 0.11389 -0.23657 0.12407 C -0.23078 0.13395 -0.22083 0.14197 -0.20949 0.14815 C -0.1993 0.15401 -0.18703 0.15802 -0.17523 0.15987 C -0.16296 0.16203 -0.15092 0.16203 -0.13958 0.15987 C -0.12754 0.15802 -0.11643 0.15308 -0.10764 0.14506 C -0.09791 0.13796 -0.09004 0.12901 -0.08611 0.1179 C -0.08125 0.10802 -0.07939 0.09413 -0.07939 0.08302 C -0.07801 0.07191 -0.07939 0.05895 -0.08449 0.04784 C -0.08912 0.03796 -0.09791 0.02994 -0.11018 0.02592 C -0.12268 0.02284 -0.13495 0.02685 -0.14282 0.03395 C -0.14977 0.04105 -0.15486 0.05185 -0.15625 0.06512 C -0.15625 0.07808 -0.15486 0.09012 -0.14977 0.1 C -0.14467 0.10987 -0.14606 0.11203 -0.12569 0.125 C -0.10764 0.13889 -0.08912 0.13487 -0.07801 0.13611 C -0.06713 0.13611 -0.0581 0.1321 -0.04676 0.12808 C -0.03426 0.12315 -0.0243 0.11389 -0.01713 0.10586 C -0.01018 0.09815 -0.0076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3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0.03268 -0.14723 C -0.03945 -0.18033 -0.04948 -0.19815 -0.06041 -0.19815 C -0.07239 -0.19815 -0.08216 -0.18033 -0.08867 -0.14723 L -0.12096 4.07407E-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20988E-6 L -0.03264 -0.14723 C -0.03941 -0.18025 -0.04948 -0.19815 -0.06041 -0.19815 C -0.07222 -0.19815 -0.08211 -0.18025 -0.08871 -0.14723 L -0.121 3.20988E-6 " pathEditMode="relative" rAng="0" ptsTypes="AAAAA"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-0.03268 -0.14722 C -0.03945 -0.18032 -0.04948 -0.19814 -0.06042 -0.19814 C -0.07227 -0.19814 -0.08216 -0.18032 -0.08867 -0.14722 L -0.12097 -3.33333E-6 " pathEditMode="relative" rAng="0" ptsTypes="AAAAA">
                                      <p:cBhvr>
                                        <p:cTn id="7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6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 descr="A picture containing calendar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>
            <a:fillRect/>
          </a:stretch>
        </p:blipFill>
        <p:spPr>
          <a:xfrm>
            <a:off x="-1131858" y="995147"/>
            <a:ext cx="4946773" cy="6187318"/>
          </a:xfrm>
          <a:prstGeom prst="rect">
            <a:avLst/>
          </a:prstGeom>
        </p:spPr>
      </p:pic>
      <p:sp>
        <p:nvSpPr>
          <p:cNvPr id="9" name="Speech Bubble: Oval 8"/>
          <p:cNvSpPr/>
          <p:nvPr/>
        </p:nvSpPr>
        <p:spPr>
          <a:xfrm>
            <a:off x="2703870" y="403123"/>
            <a:ext cx="5346436" cy="2598764"/>
          </a:xfrm>
          <a:prstGeom prst="wedgeEllipseCallout">
            <a:avLst>
              <a:gd name="adj1" fmla="val -42697"/>
              <a:gd name="adj2" fmla="val 61743"/>
            </a:avLst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i="1">
                <a:solidFill>
                  <a:srgbClr val="FF6699"/>
                </a:solidFill>
                <a:latin typeface="Calibri" panose="020F0502020204030204"/>
              </a:rPr>
              <a:t>Muốn cộng hai số có nhiều chữ số ta thực hiện theo các bước nào?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5136777" y="3294407"/>
            <a:ext cx="6587034" cy="2057521"/>
          </a:xfrm>
          <a:prstGeom prst="roundRect">
            <a:avLst/>
          </a:prstGeom>
          <a:ln w="38100">
            <a:solidFill>
              <a:srgbClr val="99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0070C0"/>
                </a:solidFill>
                <a:latin typeface="Calibri" panose="020F0502020204030204"/>
              </a:rPr>
              <a:t>Viết số hạng này dưới số hạng kia sao cho  các chữ số ở cùng một hàng hàng thẳng cột với nhau. Sau đó cộng theo thứ tự  từ phải qua trái.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782522" y="95223"/>
            <a:ext cx="2694702" cy="18593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316" y="4484556"/>
            <a:ext cx="1377785" cy="1377785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9407907" y="4402457"/>
            <a:ext cx="1518107" cy="1479428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>
              <a:fillRect/>
            </a:stretch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48855" y="3714750"/>
              <a:ext cx="965649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1505</a:t>
              </a:r>
              <a:endPara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9" y="5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6976" y="3091076"/>
            <a:ext cx="1421709" cy="1361211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end="1739.85681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4">
                  <p14:trim st="261.816193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414284" y="961658"/>
            <a:ext cx="7401538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574 + 931 = 1505</a:t>
            </a:r>
            <a:endParaRPr kumimoji="0" lang="en-US" sz="426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2510C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931 + 574 = …….</a:t>
            </a:r>
            <a:endParaRPr kumimoji="0" lang="en-US" sz="4265" b="1" i="0" u="none" strike="noStrike" kern="1200" cap="none" spc="0" normalizeH="0" baseline="0" noProof="0" dirty="0">
              <a:ln>
                <a:noFill/>
              </a:ln>
              <a:solidFill>
                <a:srgbClr val="2510C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922161" y="5294199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>
              <a:fillRect/>
            </a:stretch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13177" y="3714750"/>
              <a:ext cx="837008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574</a:t>
              </a:r>
              <a:endPara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406693" y="5306236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>
              <a:fillRect/>
            </a:stretch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920388" y="3714750"/>
              <a:ext cx="822581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931</a:t>
              </a:r>
              <a:endPara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37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03268 -0.14722 C -0.03932 -0.18033 -0.04947 -0.19815 -0.06041 -0.19815 C -0.07226 -0.19815 -0.08216 -0.18033 -0.08867 -0.14722 L -0.12109 1.48148E-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0.03268 -0.14722 C -0.03945 -0.18032 -0.04948 -0.19815 -0.06042 -0.19815 C -0.07227 -0.19815 -0.08216 -0.18032 -0.08867 -0.14722 L -0.12096 -1.48148E-6 " pathEditMode="relative" rAng="0" ptsTypes="AAAAA">
                                      <p:cBhvr>
                                        <p:cTn id="6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4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553" y="5358454"/>
            <a:ext cx="1352599" cy="135259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55" y="5"/>
            <a:ext cx="1070567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end="1739.85681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11">
                  <p14:trim st="261.81619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32828" y="2932593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2904860" y="5294199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>
              <a:fillRect/>
            </a:stretch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34814" y="3714750"/>
              <a:ext cx="793727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Sai</a:t>
              </a:r>
              <a:endPara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794150" y="5304123"/>
            <a:ext cx="1557084" cy="1479428"/>
            <a:chOff x="813387" y="3341516"/>
            <a:chExt cx="1167813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>
              <a:fillRect/>
            </a:stretch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13387" y="3714750"/>
              <a:ext cx="1036582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Đúng</a:t>
              </a:r>
              <a:endPara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3024" y="4115068"/>
            <a:ext cx="1421709" cy="1361211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1568584" y="882039"/>
            <a:ext cx="927401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 đổi chỗ các số hạng trong một tổng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thì tổng không thay đổi. Đúng hay sai?</a:t>
            </a:r>
            <a:endParaRPr kumimoji="0" lang="en-US" sz="426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2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25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31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1 0 L -0.03138 -0.14722 C -0.03815 -0.18032 -0.04817 -0.19815 -0.05911 -0.19815 C -0.07096 -0.19815 -0.08085 -0.18032 -0.08736 -0.14722 L -0.11967 0 " pathEditMode="relative" rAng="0" ptsTypes="AAAAA">
                                      <p:cBhvr>
                                        <p:cTn id="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-0.03268 -0.14722 C -0.03932 -0.18032 -0.04948 -0.19815 -0.06042 -0.19815 C -0.07239 -0.19815 -0.08216 -0.18032 -0.08867 -0.14722 L -0.12109 -1.11111E-6 " pathEditMode="relative" rAng="0" ptsTypes="AAAAA">
                                      <p:cBhvr>
                                        <p:cTn id="5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59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931" y="130264"/>
            <a:ext cx="12192000" cy="44988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 descr="A picture containing calendar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>
            <a:fillRect/>
          </a:stretch>
        </p:blipFill>
        <p:spPr>
          <a:xfrm>
            <a:off x="-1131858" y="995147"/>
            <a:ext cx="4946773" cy="6187318"/>
          </a:xfrm>
          <a:prstGeom prst="rect">
            <a:avLst/>
          </a:prstGeom>
        </p:spPr>
      </p:pic>
      <p:sp>
        <p:nvSpPr>
          <p:cNvPr id="9" name="Speech Bubble: Oval 8"/>
          <p:cNvSpPr/>
          <p:nvPr/>
        </p:nvSpPr>
        <p:spPr>
          <a:xfrm>
            <a:off x="2703870" y="403123"/>
            <a:ext cx="5346436" cy="2598764"/>
          </a:xfrm>
          <a:prstGeom prst="wedgeEllipseCallout">
            <a:avLst>
              <a:gd name="adj1" fmla="val -42697"/>
              <a:gd name="adj2" fmla="val 61743"/>
            </a:avLst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i="1" dirty="0">
                <a:solidFill>
                  <a:srgbClr val="FF6699"/>
                </a:solidFill>
                <a:latin typeface="Calibri" panose="020F0502020204030204"/>
              </a:rPr>
              <a:t>Muốn trừ  hai số có nhiều chữ số ta thực hiện theo các bước nào?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5136777" y="3294407"/>
            <a:ext cx="6587034" cy="2057521"/>
          </a:xfrm>
          <a:prstGeom prst="roundRect">
            <a:avLst/>
          </a:prstGeom>
          <a:ln w="38100">
            <a:solidFill>
              <a:srgbClr val="99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0070C0"/>
                </a:solidFill>
                <a:latin typeface="Calibri" panose="020F0502020204030204"/>
              </a:rPr>
              <a:t>Viết số trừ dưới số bị trừ sao cho  các chữ số ở cùng một hàng  thẳng cột với nhau. Sau đó trừ  theo thứ tự  từ phải qua trái.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782522" y="95223"/>
            <a:ext cx="2694702" cy="18593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 descr="A picture containing calendar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>
            <a:fillRect/>
          </a:stretch>
        </p:blipFill>
        <p:spPr>
          <a:xfrm>
            <a:off x="-1131858" y="995147"/>
            <a:ext cx="4946773" cy="6187318"/>
          </a:xfrm>
          <a:prstGeom prst="rect">
            <a:avLst/>
          </a:prstGeom>
        </p:spPr>
      </p:pic>
      <p:sp>
        <p:nvSpPr>
          <p:cNvPr id="9" name="Speech Bubble: Oval 8"/>
          <p:cNvSpPr/>
          <p:nvPr/>
        </p:nvSpPr>
        <p:spPr>
          <a:xfrm>
            <a:off x="2703870" y="403123"/>
            <a:ext cx="5346436" cy="2598764"/>
          </a:xfrm>
          <a:prstGeom prst="wedgeEllipseCallout">
            <a:avLst>
              <a:gd name="adj1" fmla="val -42697"/>
              <a:gd name="adj2" fmla="val 61743"/>
            </a:avLst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i="1" dirty="0">
                <a:solidFill>
                  <a:srgbClr val="FF6699"/>
                </a:solidFill>
                <a:latin typeface="Calibri" panose="020F0502020204030204"/>
              </a:rPr>
              <a:t>Muốn tìm số bị trừ ta làm như thế nào?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5136777" y="3294408"/>
            <a:ext cx="6587034" cy="1241734"/>
          </a:xfrm>
          <a:prstGeom prst="roundRect">
            <a:avLst/>
          </a:prstGeom>
          <a:ln w="38100">
            <a:solidFill>
              <a:srgbClr val="99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800" b="1" dirty="0">
                <a:solidFill>
                  <a:srgbClr val="0070C0"/>
                </a:solidFill>
                <a:latin typeface="Calibri" panose="020F0502020204030204"/>
              </a:rPr>
              <a:t>Lấy hiệu cộng số trừ.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782522" y="95223"/>
            <a:ext cx="2694702" cy="18593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1222375" y="92075"/>
            <a:ext cx="9228455" cy="62890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3240" y="722630"/>
            <a:ext cx="78409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Thứ Hai ngày 25 tháng 11 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 2024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95090" y="1583055"/>
            <a:ext cx="2966085" cy="22174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893" y="3281918"/>
            <a:ext cx="7834039" cy="26397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/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22986" y="490671"/>
            <a:ext cx="4608975" cy="93276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25581" y="1774359"/>
            <a:ext cx="10927481" cy="1394144"/>
            <a:chOff x="778744" y="1784990"/>
            <a:chExt cx="8377029" cy="1605909"/>
          </a:xfrm>
        </p:grpSpPr>
        <p:pic>
          <p:nvPicPr>
            <p:cNvPr id="5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0"/>
              <a:ext cx="8377029" cy="160590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141605" y="1838841"/>
              <a:ext cx="7761658" cy="1091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2286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Nhận biết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chất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giao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hoán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phép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cộng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hiểu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rằng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đổi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chỗ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hạng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tổng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tổng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thay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đổi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</a:t>
              </a:r>
              <a:endPara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46846" y="3358610"/>
            <a:ext cx="10927481" cy="1394144"/>
            <a:chOff x="778744" y="1784990"/>
            <a:chExt cx="8377029" cy="1605909"/>
          </a:xfrm>
        </p:grpSpPr>
        <p:pic>
          <p:nvPicPr>
            <p:cNvPr id="10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0"/>
              <a:ext cx="8377029" cy="160590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141605" y="1838841"/>
              <a:ext cx="7761658" cy="125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2286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Áp dụng được tính chất giao hoán để thực hiện phép tính một cách thuận tiện</a:t>
              </a:r>
              <a:endPara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8052" y="-262730"/>
            <a:ext cx="10857917" cy="55905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/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Không có mô tả.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-16136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erson and a child standing in front of a display case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123" y="1251416"/>
            <a:ext cx="6274011" cy="3750890"/>
          </a:xfrm>
          <a:prstGeom prst="rect">
            <a:avLst/>
          </a:prstGeom>
        </p:spPr>
      </p:pic>
      <p:sp>
        <p:nvSpPr>
          <p:cNvPr id="6" name="Speech Bubble: Rectangle with Corners Rounded 5"/>
          <p:cNvSpPr/>
          <p:nvPr/>
        </p:nvSpPr>
        <p:spPr>
          <a:xfrm>
            <a:off x="1685365" y="770965"/>
            <a:ext cx="2447365" cy="1120589"/>
          </a:xfrm>
          <a:prstGeom prst="wedgeRoundRectCallout">
            <a:avLst>
              <a:gd name="adj1" fmla="val 24222"/>
              <a:gd name="adj2" fmla="val 705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Cho </a:t>
            </a:r>
            <a:r>
              <a:rPr lang="en-US" sz="2000" b="1" dirty="0" err="1"/>
              <a:t>cháu</a:t>
            </a:r>
            <a:r>
              <a:rPr lang="en-US" sz="2000" b="1" dirty="0"/>
              <a:t> </a:t>
            </a:r>
            <a:r>
              <a:rPr lang="en-US" sz="2000" b="1" dirty="0" err="1"/>
              <a:t>mua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cam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cái</a:t>
            </a:r>
            <a:r>
              <a:rPr lang="en-US" sz="2000" b="1" dirty="0"/>
              <a:t> bánh ạ!</a:t>
            </a:r>
            <a:endParaRPr lang="en-US" sz="2000" b="1" dirty="0"/>
          </a:p>
        </p:txBody>
      </p:sp>
      <p:sp>
        <p:nvSpPr>
          <p:cNvPr id="7" name="Speech Bubble: Rectangle with Corners Rounded 6"/>
          <p:cNvSpPr/>
          <p:nvPr/>
        </p:nvSpPr>
        <p:spPr>
          <a:xfrm>
            <a:off x="4374775" y="152400"/>
            <a:ext cx="4195484" cy="1120589"/>
          </a:xfrm>
          <a:prstGeom prst="wedgeRoundRectCallout">
            <a:avLst>
              <a:gd name="adj1" fmla="val -14972"/>
              <a:gd name="adj2" fmla="val 769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cam </a:t>
            </a:r>
            <a:r>
              <a:rPr lang="en-US" sz="2000" b="1" dirty="0" err="1"/>
              <a:t>giá</a:t>
            </a:r>
            <a:r>
              <a:rPr lang="en-US" sz="2000" b="1" dirty="0"/>
              <a:t> 20 000 </a:t>
            </a:r>
            <a:r>
              <a:rPr lang="en-US" sz="2000" b="1" dirty="0" err="1"/>
              <a:t>đồng</a:t>
            </a:r>
            <a:r>
              <a:rPr lang="en-US" sz="2000" b="1" dirty="0"/>
              <a:t>, </a:t>
            </a:r>
            <a:r>
              <a:rPr lang="en-US" sz="2000" b="1" dirty="0" err="1"/>
              <a:t>cái</a:t>
            </a:r>
            <a:r>
              <a:rPr lang="en-US" sz="2000" b="1" dirty="0"/>
              <a:t> bánh </a:t>
            </a:r>
            <a:r>
              <a:rPr lang="en-US" sz="2000" b="1" dirty="0" err="1"/>
              <a:t>giá</a:t>
            </a:r>
            <a:r>
              <a:rPr lang="en-US" sz="2000" b="1" dirty="0"/>
              <a:t> 15 000 </a:t>
            </a:r>
            <a:r>
              <a:rPr lang="en-US" sz="2000" b="1" dirty="0" err="1"/>
              <a:t>đồng</a:t>
            </a:r>
            <a:r>
              <a:rPr lang="en-US" sz="2000" b="1" dirty="0"/>
              <a:t>. </a:t>
            </a:r>
            <a:r>
              <a:rPr lang="en-US" sz="2000" b="1" dirty="0" err="1"/>
              <a:t>Cháu</a:t>
            </a:r>
            <a:r>
              <a:rPr lang="en-US" sz="2000" b="1" dirty="0"/>
              <a:t> </a:t>
            </a:r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trả</a:t>
            </a:r>
            <a:r>
              <a:rPr lang="en-US" sz="2000" b="1" dirty="0"/>
              <a:t> 20 000 + 15 000 = 35 000 </a:t>
            </a:r>
            <a:r>
              <a:rPr lang="en-US" sz="2000" b="1" dirty="0" err="1"/>
              <a:t>đồng</a:t>
            </a:r>
            <a:r>
              <a:rPr lang="en-US" sz="2000" b="1" dirty="0"/>
              <a:t> </a:t>
            </a:r>
            <a:r>
              <a:rPr lang="en-US" sz="2000" b="1" dirty="0" err="1"/>
              <a:t>nhé</a:t>
            </a:r>
            <a:r>
              <a:rPr lang="en-US" sz="2000" b="1" dirty="0"/>
              <a:t>!</a:t>
            </a:r>
            <a:endParaRPr lang="en-US" sz="2000" b="1" dirty="0"/>
          </a:p>
        </p:txBody>
      </p:sp>
      <p:sp>
        <p:nvSpPr>
          <p:cNvPr id="8" name="Speech Bubble: Rectangle with Corners Rounded 7"/>
          <p:cNvSpPr/>
          <p:nvPr/>
        </p:nvSpPr>
        <p:spPr>
          <a:xfrm>
            <a:off x="6857998" y="1389530"/>
            <a:ext cx="3747249" cy="1120589"/>
          </a:xfrm>
          <a:prstGeom prst="wedgeRoundRectCallout">
            <a:avLst>
              <a:gd name="adj1" fmla="val -62431"/>
              <a:gd name="adj2" fmla="val 233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Mẹ</a:t>
            </a:r>
            <a:r>
              <a:rPr lang="en-US" sz="2000" b="1" dirty="0"/>
              <a:t> </a:t>
            </a:r>
            <a:r>
              <a:rPr lang="en-US" sz="2000" b="1" dirty="0" err="1"/>
              <a:t>đố</a:t>
            </a:r>
            <a:r>
              <a:rPr lang="en-US" sz="2000" b="1" dirty="0"/>
              <a:t> Mi, </a:t>
            </a:r>
            <a:r>
              <a:rPr lang="en-US" sz="2000" b="1" dirty="0" err="1"/>
              <a:t>nếu</a:t>
            </a:r>
            <a:r>
              <a:rPr lang="en-US" sz="2000" b="1" dirty="0"/>
              <a:t> con </a:t>
            </a:r>
            <a:r>
              <a:rPr lang="en-US" sz="2000" b="1" dirty="0" err="1"/>
              <a:t>mua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cái</a:t>
            </a:r>
            <a:r>
              <a:rPr lang="en-US" sz="2000" b="1" dirty="0"/>
              <a:t> bánh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cam </a:t>
            </a:r>
            <a:r>
              <a:rPr lang="en-US" sz="2000" b="1" dirty="0" err="1"/>
              <a:t>thì</a:t>
            </a:r>
            <a:r>
              <a:rPr lang="en-US" sz="2000" b="1" dirty="0"/>
              <a:t> </a:t>
            </a:r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trả</a:t>
            </a:r>
            <a:r>
              <a:rPr lang="en-US" sz="2000" b="1" dirty="0"/>
              <a:t> bao </a:t>
            </a:r>
            <a:r>
              <a:rPr lang="en-US" sz="2000" b="1" dirty="0" err="1"/>
              <a:t>nhiêu</a:t>
            </a:r>
            <a:r>
              <a:rPr lang="en-US" sz="2000" b="1" dirty="0"/>
              <a:t> </a:t>
            </a:r>
            <a:r>
              <a:rPr lang="en-US" sz="2000" b="1" dirty="0" err="1"/>
              <a:t>tiền</a:t>
            </a:r>
            <a:r>
              <a:rPr lang="en-US" sz="2000" b="1" dirty="0"/>
              <a:t>?</a:t>
            </a:r>
            <a:endParaRPr lang="en-US" sz="2000" b="1" dirty="0"/>
          </a:p>
        </p:txBody>
      </p:sp>
      <p:sp>
        <p:nvSpPr>
          <p:cNvPr id="9" name="Speech Bubble: Rectangle with Corners Rounded 8"/>
          <p:cNvSpPr/>
          <p:nvPr/>
        </p:nvSpPr>
        <p:spPr>
          <a:xfrm>
            <a:off x="7503457" y="3971366"/>
            <a:ext cx="2205320" cy="618564"/>
          </a:xfrm>
          <a:prstGeom prst="wedgeRoundRectCallout">
            <a:avLst>
              <a:gd name="adj1" fmla="val -55927"/>
              <a:gd name="adj2" fmla="val -62207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Con </a:t>
            </a:r>
            <a:r>
              <a:rPr lang="en-US" sz="2000" b="1" dirty="0" err="1"/>
              <a:t>nghĩ</a:t>
            </a:r>
            <a:r>
              <a:rPr lang="en-US" sz="2000" b="1" dirty="0"/>
              <a:t> </a:t>
            </a:r>
            <a:r>
              <a:rPr lang="en-US" sz="2000" b="1" dirty="0" err="1"/>
              <a:t>là</a:t>
            </a:r>
            <a:r>
              <a:rPr lang="en-US" sz="2000" b="1" dirty="0"/>
              <a:t> </a:t>
            </a:r>
            <a:r>
              <a:rPr lang="en-US" sz="2000" b="1" dirty="0" err="1"/>
              <a:t>cũng</a:t>
            </a:r>
            <a:r>
              <a:rPr lang="en-US" sz="2000" b="1" dirty="0"/>
              <a:t> </a:t>
            </a:r>
            <a:r>
              <a:rPr lang="en-US" sz="2000" b="1" dirty="0" err="1"/>
              <a:t>thế</a:t>
            </a:r>
            <a:r>
              <a:rPr lang="en-US" sz="2000" b="1" dirty="0"/>
              <a:t> ạ.</a:t>
            </a:r>
            <a:endParaRPr lang="en-US" sz="2000" b="1" dirty="0"/>
          </a:p>
        </p:txBody>
      </p:sp>
      <p:sp>
        <p:nvSpPr>
          <p:cNvPr id="10" name="Rectangle: Rounded Corners 9"/>
          <p:cNvSpPr/>
          <p:nvPr/>
        </p:nvSpPr>
        <p:spPr>
          <a:xfrm>
            <a:off x="2393576" y="5154706"/>
            <a:ext cx="8328212" cy="7351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thoại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2357717" y="5145740"/>
            <a:ext cx="8328212" cy="7351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2375646" y="5154705"/>
            <a:ext cx="8328212" cy="7351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Mi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Mi?</a:t>
            </a:r>
            <a:endParaRPr lang="en-US" sz="3600" b="1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1595718" y="5127809"/>
            <a:ext cx="9583269" cy="8337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đáp án bạn Mi đưa có đúng không?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/>
          <p:cNvSpPr/>
          <p:nvPr/>
        </p:nvSpPr>
        <p:spPr>
          <a:xfrm>
            <a:off x="1416423" y="5127809"/>
            <a:ext cx="10318376" cy="8337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 tính số tiền mà mẹ Mi hỏi, chúng ta làm thế nào?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/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Không có mô tả.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-16136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60495" y="304801"/>
            <a:ext cx="8713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b) </a:t>
            </a:r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giá</a:t>
            </a:r>
            <a:r>
              <a:rPr lang="en-US" sz="3200" b="1" dirty="0"/>
              <a:t> </a:t>
            </a:r>
            <a:r>
              <a:rPr lang="en-US" sz="3200" b="1" dirty="0" err="1"/>
              <a:t>trị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hai</a:t>
            </a:r>
            <a:r>
              <a:rPr lang="en-US" sz="3200" b="1" dirty="0"/>
              <a:t> </a:t>
            </a:r>
            <a:r>
              <a:rPr lang="en-US" sz="3200" b="1" dirty="0" err="1"/>
              <a:t>biểu</a:t>
            </a:r>
            <a:r>
              <a:rPr lang="en-US" sz="3200" b="1" dirty="0"/>
              <a:t> </a:t>
            </a:r>
            <a:r>
              <a:rPr lang="en-US" sz="3200" b="1" dirty="0" err="1"/>
              <a:t>thức</a:t>
            </a:r>
            <a:r>
              <a:rPr lang="en-US" sz="3200" b="1" dirty="0"/>
              <a:t> a + b </a:t>
            </a:r>
            <a:r>
              <a:rPr lang="en-US" sz="3200" b="1" dirty="0" err="1"/>
              <a:t>và</a:t>
            </a:r>
            <a:r>
              <a:rPr lang="en-US" sz="3200" b="1" dirty="0"/>
              <a:t> b + a</a:t>
            </a:r>
            <a:endParaRPr lang="en-US" sz="3200" b="1" dirty="0"/>
          </a:p>
        </p:txBody>
      </p:sp>
      <p:graphicFrame>
        <p:nvGraphicFramePr>
          <p:cNvPr id="4" name="Table 15"/>
          <p:cNvGraphicFramePr>
            <a:graphicFrameLocks noGrp="1"/>
          </p:cNvGraphicFramePr>
          <p:nvPr/>
        </p:nvGraphicFramePr>
        <p:xfrm>
          <a:off x="1264024" y="1353671"/>
          <a:ext cx="9654988" cy="33976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13747"/>
                <a:gridCol w="2413747"/>
                <a:gridCol w="2413747"/>
                <a:gridCol w="2413747"/>
              </a:tblGrid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 + b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 + a</a:t>
                      </a:r>
                      <a:endParaRPr lang="en-US" sz="3600" dirty="0"/>
                    </a:p>
                  </a:txBody>
                  <a:tcPr/>
                </a:tc>
              </a:tr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4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3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6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9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5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185647" y="2294965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 + 3 = 7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68871" y="2241177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 + 4 = 7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93224" y="3128683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 + 9 = 15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713695" y="3092824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9 + 6 = 15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57365" y="3953435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8 + 5 = 13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86800" y="392654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 + 8 = 13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995083" y="4966445"/>
            <a:ext cx="10318376" cy="13088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 nhận xét gì về vị trí các số hạng của biểu thức a + b và b + a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2251</Words>
  <Application>WPS Presentation</Application>
  <PresentationFormat>Widescreen</PresentationFormat>
  <Paragraphs>166</Paragraphs>
  <Slides>22</Slides>
  <Notes>3</Notes>
  <HiddenSlides>0</HiddenSlides>
  <MMClips>16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22</vt:i4>
      </vt:variant>
    </vt:vector>
  </HeadingPairs>
  <TitlesOfParts>
    <vt:vector size="37" baseType="lpstr">
      <vt:lpstr>Arial</vt:lpstr>
      <vt:lpstr>SimSun</vt:lpstr>
      <vt:lpstr>Wingdings</vt:lpstr>
      <vt:lpstr>Calibri</vt:lpstr>
      <vt:lpstr>Calibri</vt:lpstr>
      <vt:lpstr>Times New Roman</vt:lpstr>
      <vt:lpstr>Microsoft YaHei</vt:lpstr>
      <vt:lpstr>Arial Unicode MS</vt:lpstr>
      <vt:lpstr>Calibri Light</vt:lpstr>
      <vt:lpstr>Cambria</vt:lpstr>
      <vt:lpstr>Open Sans</vt:lpstr>
      <vt:lpstr>Segoe Print</vt:lpstr>
      <vt:lpstr>1_Office Theme</vt:lpstr>
      <vt:lpstr>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</cp:lastModifiedBy>
  <cp:revision>38</cp:revision>
  <dcterms:created xsi:type="dcterms:W3CDTF">2023-09-11T08:43:00Z</dcterms:created>
  <dcterms:modified xsi:type="dcterms:W3CDTF">2024-11-25T03:28:36Z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89D35C38D736483B9A23E6E182583716_12</vt:lpwstr>
  </property>
  <property fmtid="{D5CDD505-2E9C-101B-9397-08002B2CF9AE}" pid="3" name="KSOProductBuildVer">
    <vt:lpwstr>1033-12.2.0.18911</vt:lpwstr>
  </property>
</Properties>
</file>