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427" r:id="rId2"/>
    <p:sldId id="430" r:id="rId3"/>
    <p:sldId id="432" r:id="rId4"/>
    <p:sldId id="440" r:id="rId5"/>
    <p:sldId id="441" r:id="rId6"/>
    <p:sldId id="442" r:id="rId7"/>
    <p:sldId id="443" r:id="rId8"/>
    <p:sldId id="446" r:id="rId9"/>
    <p:sldId id="431" r:id="rId10"/>
  </p:sldIdLst>
  <p:sldSz cx="16276638" cy="9144000"/>
  <p:notesSz cx="6858000" cy="9144000"/>
  <p:custDataLst>
    <p:tags r:id="rId12"/>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7C80"/>
    <a:srgbClr val="FF0066"/>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6" autoAdjust="0"/>
    <p:restoredTop sz="99274" autoAdjust="0"/>
  </p:normalViewPr>
  <p:slideViewPr>
    <p:cSldViewPr>
      <p:cViewPr>
        <p:scale>
          <a:sx n="50" d="100"/>
          <a:sy n="50" d="100"/>
        </p:scale>
        <p:origin x="-1128" y="-451"/>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smtClean="0"/>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smtClean="0"/>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smtClean="0"/>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smtClean="0"/>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smtClean="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gif"/></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13" Type="http://schemas.openxmlformats.org/officeDocument/2006/relationships/hyperlink" Target="bai%20tap/bai%20tap%201.ppt" TargetMode="External"/><Relationship Id="rId3" Type="http://schemas.openxmlformats.org/officeDocument/2006/relationships/hyperlink" Target="Cau%20hoi/Cau%203.pptx" TargetMode="External"/><Relationship Id="rId7" Type="http://schemas.openxmlformats.org/officeDocument/2006/relationships/hyperlink" Target="Cau%20hoi/Cau%202.pptx" TargetMode="External"/><Relationship Id="rId12" Type="http://schemas.openxmlformats.org/officeDocument/2006/relationships/image" Target="../media/image12.jpg"/><Relationship Id="rId2" Type="http://schemas.openxmlformats.org/officeDocument/2006/relationships/image" Target="../media/image6.jpg"/><Relationship Id="rId16" Type="http://schemas.openxmlformats.org/officeDocument/2006/relationships/hyperlink" Target="bai%20tap/bai%20tap%204.ppt" TargetMode="External"/><Relationship Id="rId1" Type="http://schemas.openxmlformats.org/officeDocument/2006/relationships/slideLayout" Target="../slideLayouts/slideLayout2.xml"/><Relationship Id="rId6" Type="http://schemas.openxmlformats.org/officeDocument/2006/relationships/image" Target="../media/image8.jpg"/><Relationship Id="rId11" Type="http://schemas.openxmlformats.org/officeDocument/2006/relationships/image" Target="../media/image11.jpeg"/><Relationship Id="rId5" Type="http://schemas.openxmlformats.org/officeDocument/2006/relationships/hyperlink" Target="Cau%20hoi/Cau%204.pptx" TargetMode="External"/><Relationship Id="rId15" Type="http://schemas.openxmlformats.org/officeDocument/2006/relationships/hyperlink" Target="bai%20tap/bai%20tap%203.ppt" TargetMode="External"/><Relationship Id="rId10" Type="http://schemas.openxmlformats.org/officeDocument/2006/relationships/image" Target="../media/image10.jpg"/><Relationship Id="rId4" Type="http://schemas.openxmlformats.org/officeDocument/2006/relationships/image" Target="../media/image7.jpg"/><Relationship Id="rId9" Type="http://schemas.openxmlformats.org/officeDocument/2006/relationships/hyperlink" Target="Cau%20hoi/Cau%201.pptx" TargetMode="External"/><Relationship Id="rId14" Type="http://schemas.openxmlformats.org/officeDocument/2006/relationships/hyperlink" Target="bai%20tap/bai%20tap%202.pp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5" name="Text Box 3"/>
          <p:cNvSpPr txBox="1">
            <a:spLocks noChangeArrowheads="1"/>
          </p:cNvSpPr>
          <p:nvPr/>
        </p:nvSpPr>
        <p:spPr bwMode="auto">
          <a:xfrm>
            <a:off x="3197197" y="2667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r>
              <a:rPr lang="en-US" altLang="en-US" sz="3500" b="1" smtClean="0">
                <a:solidFill>
                  <a:srgbClr val="FF0066"/>
                </a:solidFill>
                <a:latin typeface="Times New Roman" pitchFamily="18" charset="0"/>
              </a:rPr>
              <a:t>……</a:t>
            </a:r>
            <a:endParaRPr lang="en-US" altLang="en-US" sz="3500" b="1">
              <a:solidFill>
                <a:srgbClr val="FF0066"/>
              </a:solidFill>
              <a:latin typeface="Times New Roman" pitchFamily="18" charset="0"/>
            </a:endParaRPr>
          </a:p>
        </p:txBody>
      </p:sp>
      <p:cxnSp>
        <p:nvCxnSpPr>
          <p:cNvPr id="26" name="Straight Connector 25"/>
          <p:cNvCxnSpPr/>
          <p:nvPr/>
        </p:nvCxnSpPr>
        <p:spPr>
          <a:xfrm flipV="1">
            <a:off x="5407784" y="9906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cxnSp>
        <p:nvCxnSpPr>
          <p:cNvPr id="27" name="Straight Connector 26"/>
          <p:cNvCxnSpPr/>
          <p:nvPr/>
        </p:nvCxnSpPr>
        <p:spPr>
          <a:xfrm>
            <a:off x="5852319" y="1129028"/>
            <a:ext cx="495300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sp>
        <p:nvSpPr>
          <p:cNvPr id="28" name="Text Box 14"/>
          <p:cNvSpPr txBox="1">
            <a:spLocks noChangeArrowheads="1"/>
          </p:cNvSpPr>
          <p:nvPr/>
        </p:nvSpPr>
        <p:spPr bwMode="auto">
          <a:xfrm>
            <a:off x="1958737" y="3962400"/>
            <a:ext cx="12656582" cy="2468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Tự</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nhiên</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và</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Xã</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hội</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48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a:t>
            </a:r>
            <a:r>
              <a:rPr lang="en-US" sz="4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4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9</a:t>
            </a:r>
            <a:r>
              <a:rPr lang="en-US" sz="4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4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HOẠT ĐỘNG SẢN XUẤT NÔNG NGHIỆP </a:t>
            </a:r>
            <a:r>
              <a:rPr lang="vi-VN" sz="48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T1</a:t>
            </a:r>
            <a:r>
              <a:rPr lang="vi-VN" sz="4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9" name="Text Box 18"/>
          <p:cNvSpPr txBox="1">
            <a:spLocks noChangeArrowheads="1"/>
          </p:cNvSpPr>
          <p:nvPr/>
        </p:nvSpPr>
        <p:spPr bwMode="auto">
          <a:xfrm>
            <a:off x="4084093" y="8107680"/>
            <a:ext cx="7102225" cy="1006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800" b="1" i="1">
                <a:solidFill>
                  <a:srgbClr val="0000CC"/>
                </a:solidFill>
                <a:latin typeface="Times New Roman" pitchFamily="18" charset="0"/>
              </a:rPr>
              <a:t>Giáo viên</a:t>
            </a:r>
            <a:r>
              <a:rPr lang="en-US" altLang="en-US" sz="2800" b="1" i="1" smtClean="0">
                <a:solidFill>
                  <a:srgbClr val="0000CC"/>
                </a:solidFill>
                <a:latin typeface="Times New Roman" pitchFamily="18" charset="0"/>
              </a:rPr>
              <a:t>:……………………………………</a:t>
            </a:r>
            <a:endParaRPr lang="en-US" altLang="en-US" sz="2800" b="1" i="1">
              <a:solidFill>
                <a:srgbClr val="0000CC"/>
              </a:solidFill>
              <a:latin typeface="Times New Roman" pitchFamily="18" charset="0"/>
            </a:endParaRPr>
          </a:p>
          <a:p>
            <a:pPr eaLnBrk="1" hangingPunct="1"/>
            <a:r>
              <a:rPr lang="en-US" altLang="en-US" sz="2800" b="1" i="1">
                <a:solidFill>
                  <a:srgbClr val="0000CC"/>
                </a:solidFill>
                <a:latin typeface="Times New Roman" pitchFamily="18" charset="0"/>
              </a:rPr>
              <a:t>Lớp:  3</a:t>
            </a:r>
          </a:p>
        </p:txBody>
      </p:sp>
      <p:pic>
        <p:nvPicPr>
          <p:cNvPr id="30"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0232" y="6479382"/>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 Box 17"/>
          <p:cNvSpPr txBox="1">
            <a:spLocks noChangeArrowheads="1"/>
          </p:cNvSpPr>
          <p:nvPr/>
        </p:nvSpPr>
        <p:spPr bwMode="auto">
          <a:xfrm>
            <a:off x="1889919" y="1702753"/>
            <a:ext cx="12146361"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a:t>
            </a:r>
            <a:r>
              <a:rPr lang="en-US" sz="6000" b="1" smtClean="0">
                <a:solidFill>
                  <a:srgbClr val="0000CC"/>
                </a:solidFill>
                <a:effectLst>
                  <a:outerShdw blurRad="38100" dist="38100" dir="2700000" algn="tl">
                    <a:srgbClr val="000000">
                      <a:alpha val="43137"/>
                    </a:srgbClr>
                  </a:outerShdw>
                </a:effectLst>
                <a:latin typeface="Times New Roman" pitchFamily="18" charset="0"/>
              </a:rPr>
              <a:t>CÔ</a:t>
            </a:r>
          </a:p>
          <a:p>
            <a:pPr algn="ctr" eaLnBrk="1" hangingPunct="1">
              <a:spcBef>
                <a:spcPts val="0"/>
              </a:spcBef>
              <a:defRPr/>
            </a:pPr>
            <a:r>
              <a:rPr lang="en-US" sz="6000" b="1" smtClean="0">
                <a:solidFill>
                  <a:srgbClr val="0000CC"/>
                </a:solidFill>
                <a:effectLst>
                  <a:outerShdw blurRad="38100" dist="38100" dir="2700000" algn="tl">
                    <a:srgbClr val="000000">
                      <a:alpha val="43137"/>
                    </a:srgbClr>
                  </a:outerShdw>
                </a:effectLst>
                <a:latin typeface="Times New Roman" pitchFamily="18" charset="0"/>
              </a:rPr>
              <a:t>VỀ </a:t>
            </a:r>
            <a:r>
              <a:rPr lang="en-US" sz="6000" b="1">
                <a:solidFill>
                  <a:srgbClr val="0000CC"/>
                </a:solidFill>
                <a:effectLst>
                  <a:outerShdw blurRad="38100" dist="38100" dir="2700000" algn="tl">
                    <a:srgbClr val="000000">
                      <a:alpha val="43137"/>
                    </a:srgbClr>
                  </a:outerShdw>
                </a:effectLst>
                <a:latin typeface="Times New Roman" pitchFamily="18" charset="0"/>
              </a:rPr>
              <a:t>DỰ GIỜ THĂM LỚP</a:t>
            </a:r>
          </a:p>
        </p:txBody>
      </p:sp>
      <p:pic>
        <p:nvPicPr>
          <p:cNvPr id="32" name="Picture 7" descr="BƯỚM 58"/>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9961410">
            <a:off x="13947921" y="388164"/>
            <a:ext cx="1197160" cy="1561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8" descr="animal-14[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417220" flipH="1">
            <a:off x="2328913" y="6922250"/>
            <a:ext cx="1110487" cy="807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49349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3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31"/>
                                        </p:tgtEl>
                                        <p:attrNameLst>
                                          <p:attrName>style.color</p:attrName>
                                        </p:attrNameLst>
                                      </p:cBhvr>
                                      <p:by>
                                        <p:hsl h="7200000" s="0" l="0"/>
                                      </p:by>
                                    </p:animClr>
                                    <p:animClr clrSpc="hsl" dir="cw">
                                      <p:cBhvr>
                                        <p:cTn id="9" dur="2000" fill="hold"/>
                                        <p:tgtEl>
                                          <p:spTgt spid="31"/>
                                        </p:tgtEl>
                                        <p:attrNameLst>
                                          <p:attrName>fillcolor</p:attrName>
                                        </p:attrNameLst>
                                      </p:cBhvr>
                                      <p:by>
                                        <p:hsl h="7200000" s="0" l="0"/>
                                      </p:by>
                                    </p:animClr>
                                    <p:animClr clrSpc="hsl" dir="cw">
                                      <p:cBhvr>
                                        <p:cTn id="10" dur="2000" fill="hold"/>
                                        <p:tgtEl>
                                          <p:spTgt spid="31"/>
                                        </p:tgtEl>
                                        <p:attrNameLst>
                                          <p:attrName>stroke.color</p:attrName>
                                        </p:attrNameLst>
                                      </p:cBhvr>
                                      <p:by>
                                        <p:hsl h="7200000" s="0" l="0"/>
                                      </p:by>
                                    </p:animClr>
                                    <p:set>
                                      <p:cBhvr>
                                        <p:cTn id="11" dur="2000" fill="hold"/>
                                        <p:tgtEl>
                                          <p:spTgt spid="3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1"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Box 14"/>
          <p:cNvSpPr txBox="1">
            <a:spLocks noChangeArrowheads="1"/>
          </p:cNvSpPr>
          <p:nvPr/>
        </p:nvSpPr>
        <p:spPr bwMode="auto">
          <a:xfrm>
            <a:off x="3032919" y="1143000"/>
            <a:ext cx="9267211"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smtClean="0">
                <a:solidFill>
                  <a:srgbClr val="0000CC"/>
                </a:solidFill>
                <a:effectLst>
                  <a:outerShdw blurRad="38100" dist="38100" dir="2700000" algn="tl">
                    <a:srgbClr val="000000">
                      <a:alpha val="43137"/>
                    </a:srgbClr>
                  </a:outerShdw>
                </a:effectLst>
                <a:latin typeface="Times New Roman" pitchFamily="18" charset="0"/>
              </a:rPr>
              <a:t>TRÒ CHƠI: DU LỊCH QUA MÀN ẢNH NHỎ</a:t>
            </a:r>
          </a:p>
        </p:txBody>
      </p:sp>
      <p:pic>
        <p:nvPicPr>
          <p:cNvPr id="4" name="Picture 3">
            <a:hlinkClick r:id="rId3" action="ppaction://hlinkpres?slideindex=1&amp;slidetitle="/>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68" y="5562600"/>
            <a:ext cx="4408143" cy="3059948"/>
          </a:xfrm>
          <a:prstGeom prst="rect">
            <a:avLst/>
          </a:prstGeom>
        </p:spPr>
      </p:pic>
      <p:pic>
        <p:nvPicPr>
          <p:cNvPr id="5" name="Picture 4">
            <a:hlinkClick r:id="rId5" action="ppaction://hlinkpres?slideindex=1&amp;slidetitle="/>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77999" y="5608045"/>
            <a:ext cx="4408142" cy="2969058"/>
          </a:xfrm>
          <a:prstGeom prst="rect">
            <a:avLst/>
          </a:prstGeom>
        </p:spPr>
      </p:pic>
      <p:pic>
        <p:nvPicPr>
          <p:cNvPr id="6" name="Picture 5">
            <a:hlinkClick r:id="rId7" action="ppaction://hlinkpres?slideindex=1&amp;slidetitle="/>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35177" y="2066614"/>
            <a:ext cx="4408142" cy="2969058"/>
          </a:xfrm>
          <a:prstGeom prst="rect">
            <a:avLst/>
          </a:prstGeom>
        </p:spPr>
      </p:pic>
      <p:pic>
        <p:nvPicPr>
          <p:cNvPr id="7" name="Picture 6">
            <a:hlinkClick r:id="rId9" action="ppaction://hlinkpres?slideindex=1&amp;slidetitle="/>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0719" y="2021169"/>
            <a:ext cx="4438439" cy="3059948"/>
          </a:xfrm>
          <a:prstGeom prst="rect">
            <a:avLst/>
          </a:prstGeom>
        </p:spPr>
      </p:pic>
      <p:cxnSp>
        <p:nvCxnSpPr>
          <p:cNvPr id="9" name="Straight Arrow Connector 8"/>
          <p:cNvCxnSpPr/>
          <p:nvPr/>
        </p:nvCxnSpPr>
        <p:spPr>
          <a:xfrm flipV="1">
            <a:off x="13292097" y="3286223"/>
            <a:ext cx="0" cy="1268413"/>
          </a:xfrm>
          <a:prstGeom prst="straightConnector1">
            <a:avLst/>
          </a:prstGeom>
          <a:ln w="127000">
            <a:solidFill>
              <a:srgbClr val="FFC000"/>
            </a:solidFill>
            <a:headEnd type="oval"/>
            <a:tailEnd type="stealth"/>
          </a:ln>
        </p:spPr>
        <p:style>
          <a:lnRef idx="3">
            <a:schemeClr val="accent4"/>
          </a:lnRef>
          <a:fillRef idx="0">
            <a:schemeClr val="accent4"/>
          </a:fillRef>
          <a:effectRef idx="2">
            <a:schemeClr val="accent4"/>
          </a:effectRef>
          <a:fontRef idx="minor">
            <a:schemeClr val="tx1"/>
          </a:fontRef>
        </p:style>
      </p:cxnSp>
      <p:sp>
        <p:nvSpPr>
          <p:cNvPr id="10" name="Text Box 38" descr="Water droplets"/>
          <p:cNvSpPr txBox="1">
            <a:spLocks noChangeArrowheads="1"/>
          </p:cNvSpPr>
          <p:nvPr/>
        </p:nvSpPr>
        <p:spPr bwMode="auto">
          <a:xfrm>
            <a:off x="11461482" y="6934200"/>
            <a:ext cx="3752669" cy="1022350"/>
          </a:xfrm>
          <a:prstGeom prst="rect">
            <a:avLst/>
          </a:prstGeom>
          <a:blipFill dpi="0" rotWithShape="1">
            <a:blip r:embed="rId11"/>
            <a:srcRect/>
            <a:tile tx="0" ty="0" sx="100000" sy="100000" flip="none" algn="tl"/>
          </a:blip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sz="1100" b="1">
              <a:solidFill>
                <a:srgbClr val="000099"/>
              </a:solidFill>
              <a:cs typeface="Arial" charset="0"/>
            </a:endParaRPr>
          </a:p>
          <a:p>
            <a:pPr eaLnBrk="1" hangingPunct="1"/>
            <a:r>
              <a:rPr lang="en-US" altLang="en-US" sz="3500" b="1">
                <a:solidFill>
                  <a:srgbClr val="000099"/>
                </a:solidFill>
                <a:cs typeface="Arial" charset="0"/>
              </a:rPr>
              <a:t>BẮT ĐẦU QUAY</a:t>
            </a:r>
          </a:p>
          <a:p>
            <a:pPr eaLnBrk="1" hangingPunct="1"/>
            <a:endParaRPr lang="en-US" altLang="en-US" sz="1100" b="1">
              <a:solidFill>
                <a:srgbClr val="000099"/>
              </a:solidFill>
              <a:cs typeface="Arial" charset="0"/>
            </a:endParaRPr>
          </a:p>
        </p:txBody>
      </p:sp>
      <p:grpSp>
        <p:nvGrpSpPr>
          <p:cNvPr id="11" name="Group 10"/>
          <p:cNvGrpSpPr>
            <a:grpSpLocks/>
          </p:cNvGrpSpPr>
          <p:nvPr/>
        </p:nvGrpSpPr>
        <p:grpSpPr bwMode="auto">
          <a:xfrm>
            <a:off x="11247829" y="2590800"/>
            <a:ext cx="4088536" cy="4019550"/>
            <a:chOff x="2000250" y="2819400"/>
            <a:chExt cx="4019550" cy="4019550"/>
          </a:xfrm>
          <a:blipFill>
            <a:blip r:embed="rId12"/>
            <a:stretch>
              <a:fillRect/>
            </a:stretch>
          </a:blipFill>
        </p:grpSpPr>
        <p:sp>
          <p:nvSpPr>
            <p:cNvPr id="12" name="Line 37"/>
            <p:cNvSpPr>
              <a:spLocks noChangeShapeType="1"/>
            </p:cNvSpPr>
            <p:nvPr/>
          </p:nvSpPr>
          <p:spPr bwMode="auto">
            <a:xfrm flipV="1">
              <a:off x="4264025" y="3452813"/>
              <a:ext cx="0" cy="1320800"/>
            </a:xfrm>
            <a:prstGeom prst="line">
              <a:avLst/>
            </a:prstGeom>
            <a:grpFill/>
            <a:ln w="76200">
              <a:solidFill>
                <a:srgbClr val="FFC000"/>
              </a:solidFill>
              <a:round/>
              <a:headEnd type="oval"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lstStyle/>
            <a:p>
              <a:pPr eaLnBrk="1" hangingPunct="1">
                <a:defRPr/>
              </a:pPr>
              <a:endParaRPr lang="en-US"/>
            </a:p>
          </p:txBody>
        </p:sp>
        <p:sp>
          <p:nvSpPr>
            <p:cNvPr id="13" name="Oval 12"/>
            <p:cNvSpPr/>
            <p:nvPr/>
          </p:nvSpPr>
          <p:spPr>
            <a:xfrm>
              <a:off x="2000250" y="2819400"/>
              <a:ext cx="4019550" cy="4019550"/>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14" name="Straight Connector 13"/>
            <p:cNvCxnSpPr>
              <a:stCxn id="13" idx="2"/>
              <a:endCxn id="13" idx="6"/>
            </p:cNvCxnSpPr>
            <p:nvPr/>
          </p:nvCxnSpPr>
          <p:spPr>
            <a:xfrm>
              <a:off x="2000250" y="4829175"/>
              <a:ext cx="4019550" cy="0"/>
            </a:xfrm>
            <a:prstGeom prst="line">
              <a:avLst/>
            </a:prstGeom>
            <a:grpFill/>
            <a:ln>
              <a:solidFill>
                <a:srgbClr val="FF0000"/>
              </a:solidFill>
            </a:ln>
          </p:spPr>
          <p:style>
            <a:lnRef idx="2">
              <a:schemeClr val="dk1"/>
            </a:lnRef>
            <a:fillRef idx="0">
              <a:schemeClr val="dk1"/>
            </a:fillRef>
            <a:effectRef idx="1">
              <a:schemeClr val="dk1"/>
            </a:effectRef>
            <a:fontRef idx="minor">
              <a:schemeClr val="tx1"/>
            </a:fontRef>
          </p:style>
        </p:cxnSp>
        <p:cxnSp>
          <p:nvCxnSpPr>
            <p:cNvPr id="15" name="Straight Connector 14"/>
            <p:cNvCxnSpPr>
              <a:stCxn id="13" idx="0"/>
              <a:endCxn id="13" idx="4"/>
            </p:cNvCxnSpPr>
            <p:nvPr/>
          </p:nvCxnSpPr>
          <p:spPr>
            <a:xfrm>
              <a:off x="4010025" y="2819400"/>
              <a:ext cx="0" cy="4019550"/>
            </a:xfrm>
            <a:prstGeom prst="line">
              <a:avLst/>
            </a:prstGeom>
            <a:grpFill/>
            <a:ln>
              <a:solidFill>
                <a:srgbClr val="FF0000"/>
              </a:solidFill>
            </a:ln>
          </p:spPr>
          <p:style>
            <a:lnRef idx="2">
              <a:schemeClr val="dk1"/>
            </a:lnRef>
            <a:fillRef idx="0">
              <a:schemeClr val="dk1"/>
            </a:fillRef>
            <a:effectRef idx="1">
              <a:schemeClr val="dk1"/>
            </a:effectRef>
            <a:fontRef idx="minor">
              <a:schemeClr val="tx1"/>
            </a:fontRef>
          </p:style>
        </p:cxnSp>
        <p:sp>
          <p:nvSpPr>
            <p:cNvPr id="16" name="WordArt 78" descr="Water droplets">
              <a:hlinkClick r:id="rId13" action="ppaction://hlinkpres?slideindex=1&amp;slidetitle="/>
            </p:cNvPr>
            <p:cNvSpPr>
              <a:spLocks noChangeArrowheads="1" noChangeShapeType="1" noTextEdit="1"/>
            </p:cNvSpPr>
            <p:nvPr/>
          </p:nvSpPr>
          <p:spPr bwMode="auto">
            <a:xfrm rot="3394478">
              <a:off x="4667251" y="3803992"/>
              <a:ext cx="400050" cy="552450"/>
            </a:xfrm>
            <a:prstGeom prst="rect">
              <a:avLst/>
            </a:prstGeom>
            <a:solidFill>
              <a:srgbClr val="0000FF"/>
            </a:solidFill>
            <a:ln>
              <a:solidFill>
                <a:srgbClr val="0000FF"/>
              </a:solidFill>
            </a:ln>
          </p:spPr>
          <p:txBody>
            <a:bodyPr wrap="none" fromWordArt="1">
              <a:prstTxWarp prst="textPlain">
                <a:avLst>
                  <a:gd name="adj" fmla="val 50000"/>
                </a:avLst>
              </a:prstTxWarp>
            </a:bodyPr>
            <a:lstStyle/>
            <a:p>
              <a:pPr algn="ctr" eaLnBrk="1" hangingPunct="1">
                <a:defRPr/>
              </a:pPr>
              <a:r>
                <a:rPr lang="en-US" sz="5700" kern="10">
                  <a:ln w="9525">
                    <a:solidFill>
                      <a:srgbClr val="0000FF"/>
                    </a:solidFill>
                    <a:round/>
                    <a:headEnd/>
                    <a:tailEnd/>
                  </a:ln>
                  <a:blipFill dpi="0" rotWithShape="0">
                    <a:blip r:embed="rId11"/>
                    <a:srcRect/>
                    <a:tile tx="0" ty="0" sx="100000" sy="100000" flip="none" algn="tl"/>
                  </a:blipFill>
                  <a:latin typeface="Arial"/>
                  <a:cs typeface="Arial"/>
                </a:rPr>
                <a:t>1</a:t>
              </a:r>
            </a:p>
          </p:txBody>
        </p:sp>
        <p:sp>
          <p:nvSpPr>
            <p:cNvPr id="17" name="WordArt 79" descr="Water droplets">
              <a:hlinkClick r:id="rId14" action="ppaction://hlinkpres?slideindex=1&amp;slidetitle="/>
            </p:cNvPr>
            <p:cNvSpPr>
              <a:spLocks noChangeArrowheads="1" noChangeShapeType="1" noTextEdit="1"/>
            </p:cNvSpPr>
            <p:nvPr/>
          </p:nvSpPr>
          <p:spPr bwMode="auto">
            <a:xfrm rot="7756668">
              <a:off x="4560287" y="5454649"/>
              <a:ext cx="400050" cy="552450"/>
            </a:xfrm>
            <a:prstGeom prst="rect">
              <a:avLst/>
            </a:prstGeom>
            <a:solidFill>
              <a:srgbClr val="0000FF"/>
            </a:solidFill>
            <a:ln>
              <a:solidFill>
                <a:srgbClr val="0000FF"/>
              </a:solidFill>
            </a:ln>
          </p:spPr>
          <p:txBody>
            <a:bodyPr wrap="none" fromWordArt="1">
              <a:prstTxWarp prst="textPlain">
                <a:avLst>
                  <a:gd name="adj" fmla="val 50000"/>
                </a:avLst>
              </a:prstTxWarp>
            </a:bodyPr>
            <a:lstStyle/>
            <a:p>
              <a:pPr algn="ctr" eaLnBrk="1" hangingPunct="1">
                <a:defRPr/>
              </a:pPr>
              <a:r>
                <a:rPr lang="en-US" sz="5700" b="1" kern="10">
                  <a:ln w="9525">
                    <a:solidFill>
                      <a:srgbClr val="0000FF"/>
                    </a:solidFill>
                    <a:round/>
                    <a:headEnd/>
                    <a:tailEnd/>
                  </a:ln>
                  <a:blipFill dpi="0" rotWithShape="0">
                    <a:blip r:embed="rId11"/>
                    <a:srcRect/>
                    <a:tile tx="0" ty="0" sx="100000" sy="100000" flip="none" algn="tl"/>
                  </a:blipFill>
                  <a:latin typeface="Arial"/>
                  <a:cs typeface="Arial"/>
                </a:rPr>
                <a:t>2</a:t>
              </a:r>
            </a:p>
          </p:txBody>
        </p:sp>
        <p:sp>
          <p:nvSpPr>
            <p:cNvPr id="18" name="WordArt 80" descr="Water droplets">
              <a:hlinkClick r:id="rId15" action="ppaction://hlinkpres?slideindex=1&amp;slidetitle="/>
            </p:cNvPr>
            <p:cNvSpPr>
              <a:spLocks noChangeArrowheads="1" noChangeShapeType="1" noTextEdit="1"/>
            </p:cNvSpPr>
            <p:nvPr/>
          </p:nvSpPr>
          <p:spPr bwMode="auto">
            <a:xfrm rot="-7961444">
              <a:off x="2943093" y="5528323"/>
              <a:ext cx="400050" cy="552450"/>
            </a:xfrm>
            <a:prstGeom prst="rect">
              <a:avLst/>
            </a:prstGeom>
            <a:solidFill>
              <a:srgbClr val="0000FF"/>
            </a:solidFill>
            <a:ln>
              <a:solidFill>
                <a:srgbClr val="0000FF"/>
              </a:solidFill>
            </a:ln>
          </p:spPr>
          <p:txBody>
            <a:bodyPr wrap="none" fromWordArt="1">
              <a:prstTxWarp prst="textPlain">
                <a:avLst>
                  <a:gd name="adj" fmla="val 50000"/>
                </a:avLst>
              </a:prstTxWarp>
            </a:bodyPr>
            <a:lstStyle/>
            <a:p>
              <a:pPr algn="ctr" eaLnBrk="1" hangingPunct="1">
                <a:defRPr/>
              </a:pPr>
              <a:r>
                <a:rPr lang="en-US" sz="5700" b="1" kern="10">
                  <a:ln w="9525">
                    <a:solidFill>
                      <a:srgbClr val="0000FF"/>
                    </a:solidFill>
                    <a:round/>
                    <a:headEnd/>
                    <a:tailEnd/>
                  </a:ln>
                  <a:blipFill dpi="0" rotWithShape="0">
                    <a:blip r:embed="rId11"/>
                    <a:srcRect/>
                    <a:tile tx="0" ty="0" sx="100000" sy="100000" flip="none" algn="tl"/>
                  </a:blipFill>
                  <a:latin typeface="Arial"/>
                  <a:cs typeface="Arial"/>
                </a:rPr>
                <a:t>3</a:t>
              </a:r>
            </a:p>
          </p:txBody>
        </p:sp>
        <p:sp>
          <p:nvSpPr>
            <p:cNvPr id="19" name="WordArt 80" descr="Water droplets">
              <a:hlinkClick r:id="rId16" action="ppaction://hlinkpres?slideindex=1&amp;slidetitle="/>
            </p:cNvPr>
            <p:cNvSpPr>
              <a:spLocks noChangeArrowheads="1" noChangeShapeType="1" noTextEdit="1"/>
            </p:cNvSpPr>
            <p:nvPr/>
          </p:nvSpPr>
          <p:spPr bwMode="auto">
            <a:xfrm rot="-2735004">
              <a:off x="2998058" y="3767938"/>
              <a:ext cx="400050" cy="552450"/>
            </a:xfrm>
            <a:prstGeom prst="rect">
              <a:avLst/>
            </a:prstGeom>
            <a:solidFill>
              <a:srgbClr val="0000FF"/>
            </a:solidFill>
            <a:ln>
              <a:solidFill>
                <a:srgbClr val="0000FF"/>
              </a:solidFill>
            </a:ln>
          </p:spPr>
          <p:txBody>
            <a:bodyPr wrap="none" fromWordArt="1">
              <a:prstTxWarp prst="textPlain">
                <a:avLst>
                  <a:gd name="adj" fmla="val 50000"/>
                </a:avLst>
              </a:prstTxWarp>
            </a:bodyPr>
            <a:lstStyle/>
            <a:p>
              <a:pPr algn="ctr" eaLnBrk="1" hangingPunct="1">
                <a:defRPr/>
              </a:pPr>
              <a:r>
                <a:rPr lang="en-US" sz="5700" b="1" kern="10">
                  <a:ln w="9525">
                    <a:solidFill>
                      <a:srgbClr val="0000FF"/>
                    </a:solidFill>
                    <a:round/>
                    <a:headEnd/>
                    <a:tailEnd/>
                  </a:ln>
                  <a:blipFill dpi="0" rotWithShape="0">
                    <a:blip r:embed="rId11"/>
                    <a:srcRect/>
                    <a:tile tx="0" ty="0" sx="100000" sy="100000" flip="none" algn="tl"/>
                  </a:blipFill>
                  <a:latin typeface="Arial"/>
                  <a:cs typeface="Arial"/>
                </a:rPr>
                <a:t>4</a:t>
              </a:r>
            </a:p>
          </p:txBody>
        </p:sp>
      </p:grpSp>
      <p:cxnSp>
        <p:nvCxnSpPr>
          <p:cNvPr id="20" name="Straight Arrow Connector 19"/>
          <p:cNvCxnSpPr/>
          <p:nvPr/>
        </p:nvCxnSpPr>
        <p:spPr>
          <a:xfrm flipV="1">
            <a:off x="13292097" y="3332164"/>
            <a:ext cx="0" cy="1268413"/>
          </a:xfrm>
          <a:prstGeom prst="straightConnector1">
            <a:avLst/>
          </a:prstGeom>
          <a:ln w="127000">
            <a:solidFill>
              <a:srgbClr val="FFC000"/>
            </a:solidFill>
            <a:headEnd type="oval"/>
            <a:tailEnd type="stealth"/>
          </a:ln>
        </p:spPr>
        <p:style>
          <a:lnRef idx="3">
            <a:schemeClr val="accent4"/>
          </a:lnRef>
          <a:fillRef idx="0">
            <a:schemeClr val="accent4"/>
          </a:fillRef>
          <a:effectRef idx="2">
            <a:schemeClr val="accent4"/>
          </a:effectRef>
          <a:fontRef idx="minor">
            <a:schemeClr val="tx1"/>
          </a:fontRef>
        </p:style>
      </p:cxnSp>
      <p:grpSp>
        <p:nvGrpSpPr>
          <p:cNvPr id="21" name="Group 20"/>
          <p:cNvGrpSpPr/>
          <p:nvPr/>
        </p:nvGrpSpPr>
        <p:grpSpPr>
          <a:xfrm>
            <a:off x="11232589" y="4545234"/>
            <a:ext cx="4172413" cy="3623406"/>
            <a:chOff x="11087752" y="4824373"/>
            <a:chExt cx="4172413" cy="3623406"/>
          </a:xfrm>
        </p:grpSpPr>
        <p:cxnSp>
          <p:nvCxnSpPr>
            <p:cNvPr id="22" name="Straight Connector 21"/>
            <p:cNvCxnSpPr/>
            <p:nvPr/>
          </p:nvCxnSpPr>
          <p:spPr>
            <a:xfrm>
              <a:off x="15260165" y="4824373"/>
              <a:ext cx="0" cy="3623406"/>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11087752" y="7010400"/>
              <a:ext cx="4150046" cy="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13123194" y="4889028"/>
              <a:ext cx="2121408" cy="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11148712" y="6995160"/>
              <a:ext cx="5613" cy="144780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11148712" y="4852932"/>
              <a:ext cx="2014064" cy="2157468"/>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11110119" y="8382000"/>
              <a:ext cx="4150046" cy="0"/>
            </a:xfrm>
            <a:prstGeom prst="line">
              <a:avLst/>
            </a:prstGeom>
            <a:ln w="1270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5211494" y="103853"/>
            <a:ext cx="5878532" cy="994830"/>
            <a:chOff x="5063633" y="164812"/>
            <a:chExt cx="5779343" cy="994830"/>
          </a:xfrm>
        </p:grpSpPr>
        <p:grpSp>
          <p:nvGrpSpPr>
            <p:cNvPr id="29" name="Group 28"/>
            <p:cNvGrpSpPr/>
            <p:nvPr/>
          </p:nvGrpSpPr>
          <p:grpSpPr>
            <a:xfrm>
              <a:off x="5063633" y="164812"/>
              <a:ext cx="5779343" cy="994830"/>
              <a:chOff x="5063633" y="164812"/>
              <a:chExt cx="5779343" cy="994830"/>
            </a:xfrm>
          </p:grpSpPr>
          <p:sp>
            <p:nvSpPr>
              <p:cNvPr id="31" name="TextBox 30"/>
              <p:cNvSpPr txBox="1"/>
              <p:nvPr/>
            </p:nvSpPr>
            <p:spPr>
              <a:xfrm>
                <a:off x="5063633" y="164812"/>
                <a:ext cx="5779343" cy="553998"/>
              </a:xfrm>
              <a:prstGeom prst="rect">
                <a:avLst/>
              </a:prstGeom>
              <a:noFill/>
            </p:spPr>
            <p:txBody>
              <a:bodyPr wrap="none" rtlCol="0">
                <a:spAutoFit/>
              </a:bodyPr>
              <a:lstStyle/>
              <a:p>
                <a:r>
                  <a:rPr lang="en-US" sz="3000" smtClean="0">
                    <a:solidFill>
                      <a:srgbClr val="0000CC"/>
                    </a:solidFill>
                    <a:latin typeface="Times New Roman" pitchFamily="18" charset="0"/>
                    <a:cs typeface="Times New Roman" pitchFamily="18" charset="0"/>
                  </a:rPr>
                  <a:t>Thứ……ngày…..tháng…..năm…….</a:t>
                </a:r>
                <a:endParaRPr lang="en-US" sz="3000">
                  <a:solidFill>
                    <a:srgbClr val="0000CC"/>
                  </a:solidFill>
                  <a:latin typeface="Times New Roman" pitchFamily="18" charset="0"/>
                  <a:cs typeface="Times New Roman" pitchFamily="18" charset="0"/>
                </a:endParaRPr>
              </a:p>
            </p:txBody>
          </p:sp>
          <p:sp>
            <p:nvSpPr>
              <p:cNvPr id="32" name="TextBox 31"/>
              <p:cNvSpPr txBox="1"/>
              <p:nvPr/>
            </p:nvSpPr>
            <p:spPr>
              <a:xfrm>
                <a:off x="5993302" y="636422"/>
                <a:ext cx="3907046" cy="523220"/>
              </a:xfrm>
              <a:prstGeom prst="rect">
                <a:avLst/>
              </a:prstGeom>
              <a:noFill/>
            </p:spPr>
            <p:txBody>
              <a:bodyPr wrap="none" rtlCol="0">
                <a:spAutoFit/>
              </a:bodyPr>
              <a:lstStyle/>
              <a:p>
                <a:r>
                  <a:rPr lang="en-US" sz="2800" b="1" smtClean="0">
                    <a:solidFill>
                      <a:srgbClr val="FF0066"/>
                    </a:solidFill>
                    <a:latin typeface="Times New Roman" pitchFamily="18" charset="0"/>
                    <a:cs typeface="Times New Roman" pitchFamily="18" charset="0"/>
                  </a:rPr>
                  <a:t>TỰ NHIÊN VÀ XÃ HỘI</a:t>
                </a:r>
                <a:endParaRPr lang="en-US" sz="2800" b="1">
                  <a:solidFill>
                    <a:srgbClr val="FF0066"/>
                  </a:solidFill>
                  <a:latin typeface="Times New Roman" pitchFamily="18" charset="0"/>
                  <a:cs typeface="Times New Roman" pitchFamily="18" charset="0"/>
                </a:endParaRPr>
              </a:p>
            </p:txBody>
          </p:sp>
        </p:grpSp>
        <p:cxnSp>
          <p:nvCxnSpPr>
            <p:cNvPr id="30" name="Straight Connector 29"/>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2305291919"/>
      </p:ext>
    </p:extLst>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8" presetClass="emph" presetSubtype="0" fill="hold" nodeType="clickEffect">
                                  <p:stCondLst>
                                    <p:cond delay="0"/>
                                  </p:stCondLst>
                                  <p:childTnLst>
                                    <p:animRot by="23400000">
                                      <p:cBhvr>
                                        <p:cTn id="6" dur="2000" fill="hold"/>
                                        <p:tgtEl>
                                          <p:spTgt spid="11"/>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7600000">
                                      <p:cBhvr>
                                        <p:cTn id="10" dur="2000" fill="hold"/>
                                        <p:tgtEl>
                                          <p:spTgt spid="11"/>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34200000">
                                      <p:cBhvr>
                                        <p:cTn id="14" dur="2000" fill="hold"/>
                                        <p:tgtEl>
                                          <p:spTgt spid="11"/>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37800000">
                                      <p:cBhvr>
                                        <p:cTn id="18" dur="2000" fill="hold"/>
                                        <p:tgtEl>
                                          <p:spTgt spid="11"/>
                                        </p:tgtEl>
                                        <p:attrNameLst>
                                          <p:attrName>r</p:attrName>
                                        </p:attrNameLst>
                                      </p:cBhvr>
                                    </p:animRot>
                                  </p:childTnLst>
                                </p:cTn>
                              </p:par>
                            </p:childTnLst>
                          </p:cTn>
                        </p:par>
                      </p:childTnLst>
                    </p:cTn>
                  </p:par>
                </p:childTnLst>
              </p:cTn>
              <p:nextCondLst>
                <p:cond evt="onClick" delay="0">
                  <p:tgtEl>
                    <p:spTgt spid="10"/>
                  </p:tgtEl>
                </p:cond>
              </p:nextCondLst>
            </p:seq>
            <p:seq concurrent="1" nextAc="seek">
              <p:cTn id="19" restart="whenNotActive" fill="hold" evtFilter="cancelBubble" nodeType="interactiveSeq">
                <p:stCondLst>
                  <p:cond evt="onClick" delay="0">
                    <p:tgtEl>
                      <p:spTgt spid="7"/>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7"/>
                                        </p:tgtEl>
                                      </p:cBhvr>
                                    </p:animEffect>
                                    <p:set>
                                      <p:cBhvr>
                                        <p:cTn id="24"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25" restart="whenNotActive" fill="hold" evtFilter="cancelBubble" nodeType="interactiveSeq">
                <p:stCondLst>
                  <p:cond evt="onClick" delay="0">
                    <p:tgtEl>
                      <p:spTgt spid="6"/>
                    </p:tgtEl>
                  </p:cond>
                </p:stCondLst>
                <p:endSync evt="end" delay="0">
                  <p:rtn val="all"/>
                </p:endSync>
                <p:childTnLst>
                  <p:par>
                    <p:cTn id="26" fill="hold">
                      <p:stCondLst>
                        <p:cond delay="0"/>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6"/>
                                        </p:tgtEl>
                                      </p:cBhvr>
                                    </p:animEffect>
                                    <p:set>
                                      <p:cBhvr>
                                        <p:cTn id="30"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31" restart="whenNotActive" fill="hold" evtFilter="cancelBubble" nodeType="interactiveSeq">
                <p:stCondLst>
                  <p:cond evt="onClick" delay="0">
                    <p:tgtEl>
                      <p:spTgt spid="4"/>
                    </p:tgtEl>
                  </p:cond>
                </p:stCondLst>
                <p:endSync evt="end" delay="0">
                  <p:rtn val="all"/>
                </p:endSync>
                <p:childTnLst>
                  <p:par>
                    <p:cTn id="32" fill="hold">
                      <p:stCondLst>
                        <p:cond delay="0"/>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4"/>
                                        </p:tgtEl>
                                      </p:cBhvr>
                                    </p:animEffect>
                                    <p:set>
                                      <p:cBhvr>
                                        <p:cTn id="36"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37" restart="whenNotActive" fill="hold" evtFilter="cancelBubble" nodeType="interactiveSeq">
                <p:stCondLst>
                  <p:cond evt="onClick" delay="0">
                    <p:tgtEl>
                      <p:spTgt spid="5"/>
                    </p:tgtEl>
                  </p:cond>
                </p:stCondLst>
                <p:endSync evt="end" delay="0">
                  <p:rtn val="all"/>
                </p:endSync>
                <p:childTnLst>
                  <p:par>
                    <p:cTn id="38" fill="hold">
                      <p:stCondLst>
                        <p:cond delay="0"/>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5"/>
                                        </p:tgtEl>
                                      </p:cBhvr>
                                    </p:animEffect>
                                    <p:set>
                                      <p:cBhvr>
                                        <p:cTn id="42"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smtClean="0">
                    <a:solidFill>
                      <a:srgbClr val="0000CC"/>
                    </a:solidFill>
                    <a:latin typeface="Times New Roman" pitchFamily="18" charset="0"/>
                    <a:cs typeface="Times New Roman" pitchFamily="18" charset="0"/>
                  </a:rPr>
                  <a:t>Thứ……ngày…..tháng…..năm…….</a:t>
                </a:r>
                <a:endParaRPr lang="en-US" sz="3000">
                  <a:solidFill>
                    <a:srgbClr val="0000CC"/>
                  </a:solidFill>
                  <a:latin typeface="Times New Roman" pitchFamily="18" charset="0"/>
                  <a:cs typeface="Times New Roman" pitchFamily="18" charset="0"/>
                </a:endParaRP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smtClean="0">
                    <a:solidFill>
                      <a:srgbClr val="FF0066"/>
                    </a:solidFill>
                    <a:latin typeface="Times New Roman" pitchFamily="18" charset="0"/>
                    <a:cs typeface="Times New Roman" pitchFamily="18" charset="0"/>
                  </a:rPr>
                  <a:t>TỰ NHIÊN VÀ XÃ HỘI</a:t>
                </a:r>
                <a:endParaRPr lang="en-US" sz="2800" b="1">
                  <a:solidFill>
                    <a:srgbClr val="FF0066"/>
                  </a:solidFill>
                  <a:latin typeface="Times New Roman" pitchFamily="18" charset="0"/>
                  <a:cs typeface="Times New Roman" pitchFamily="18" charset="0"/>
                </a:endParaRP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1813719" y="1097280"/>
            <a:ext cx="13182600"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spcBef>
                <a:spcPts val="1800"/>
              </a:spcBef>
              <a:defRPr/>
            </a:pP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9</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HOẠT ĐỘNG SẢN XUẤT NÔNG NGHIỆP ( T 1)</a:t>
            </a:r>
            <a:endPar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4" name="Rectangle 13"/>
          <p:cNvSpPr/>
          <p:nvPr/>
        </p:nvSpPr>
        <p:spPr>
          <a:xfrm>
            <a:off x="807841" y="3014038"/>
            <a:ext cx="12969278" cy="646331"/>
          </a:xfrm>
          <a:prstGeom prst="rect">
            <a:avLst/>
          </a:prstGeom>
        </p:spPr>
        <p:txBody>
          <a:bodyPr wrap="square">
            <a:spAutoFit/>
          </a:bodyPr>
          <a:lstStyle/>
          <a:p>
            <a:pPr>
              <a:spcAft>
                <a:spcPts val="0"/>
              </a:spcAft>
            </a:pPr>
            <a:r>
              <a:rPr lang="nl-NL" sz="3600" b="1" dirty="0">
                <a:solidFill>
                  <a:srgbClr val="FF0000"/>
                </a:solidFill>
                <a:latin typeface="Times New Roman"/>
                <a:ea typeface="Times New Roman"/>
              </a:rPr>
              <a:t>+ Chỉ và nói tên các hoạt động sản xuất nông nghiệp trong hình?</a:t>
            </a:r>
            <a:endParaRPr lang="en-US" sz="3200" b="1" dirty="0">
              <a:solidFill>
                <a:srgbClr val="FF0000"/>
              </a:solidFill>
              <a:effectLst/>
              <a:latin typeface="Times New Roman"/>
              <a:ea typeface="Times New Roman"/>
            </a:endParaRPr>
          </a:p>
        </p:txBody>
      </p:sp>
      <p:sp>
        <p:nvSpPr>
          <p:cNvPr id="5" name="Rectangle 4"/>
          <p:cNvSpPr/>
          <p:nvPr/>
        </p:nvSpPr>
        <p:spPr>
          <a:xfrm>
            <a:off x="996044" y="4343400"/>
            <a:ext cx="8104411" cy="3416320"/>
          </a:xfrm>
          <a:prstGeom prst="rect">
            <a:avLst/>
          </a:prstGeom>
        </p:spPr>
        <p:txBody>
          <a:bodyPr wrap="square">
            <a:spAutoFit/>
          </a:bodyPr>
          <a:lstStyle/>
          <a:p>
            <a:pPr algn="just"/>
            <a:r>
              <a:rPr lang="nl-NL" sz="3600" b="1" smtClean="0">
                <a:solidFill>
                  <a:srgbClr val="0000CC"/>
                </a:solidFill>
                <a:latin typeface="Times New Roman" pitchFamily="18" charset="0"/>
                <a:cs typeface="Times New Roman" pitchFamily="18" charset="0"/>
              </a:rPr>
              <a:t>+ </a:t>
            </a:r>
            <a:r>
              <a:rPr lang="vi-VN" sz="3600" b="1" smtClean="0">
                <a:solidFill>
                  <a:srgbClr val="0000CC"/>
                </a:solidFill>
                <a:latin typeface="Times New Roman" pitchFamily="18" charset="0"/>
                <a:cs typeface="Times New Roman" pitchFamily="18" charset="0"/>
              </a:rPr>
              <a:t>Hình </a:t>
            </a:r>
            <a:r>
              <a:rPr lang="vi-VN" sz="3600" b="1" dirty="0" smtClean="0">
                <a:solidFill>
                  <a:srgbClr val="0000CC"/>
                </a:solidFill>
                <a:latin typeface="Times New Roman" pitchFamily="18" charset="0"/>
                <a:cs typeface="Times New Roman" pitchFamily="18" charset="0"/>
              </a:rPr>
              <a:t>1: Trồng lúa. H 2: Chăn nuôi lợn; H 3: Trồng và chăm sóc cây hoa, cây cảnh; H 4: Nuôi cá trên sông; H 5: Thu hoạch quả thanh long; H 6: Thu gom trứng gà; H 7: Chăm sóc và bảo vệ rừng; H 8: Đánh bắt cá trên biển. </a:t>
            </a:r>
            <a:endParaRPr lang="en-US" sz="3600" b="1" dirty="0">
              <a:solidFill>
                <a:srgbClr val="FF0066"/>
              </a:solidFill>
              <a:latin typeface="Times New Roman" pitchFamily="18" charset="0"/>
              <a:cs typeface="Times New Roman" pitchFamily="18" charset="0"/>
            </a:endParaRPr>
          </a:p>
        </p:txBody>
      </p:sp>
      <p:sp>
        <p:nvSpPr>
          <p:cNvPr id="2" name="Rectangle 1"/>
          <p:cNvSpPr/>
          <p:nvPr/>
        </p:nvSpPr>
        <p:spPr>
          <a:xfrm>
            <a:off x="996044" y="1796518"/>
            <a:ext cx="14508555" cy="1200329"/>
          </a:xfrm>
          <a:prstGeom prst="rect">
            <a:avLst/>
          </a:prstGeom>
        </p:spPr>
        <p:txBody>
          <a:bodyPr wrap="square">
            <a:spAutoFit/>
          </a:bodyPr>
          <a:lstStyle/>
          <a:p>
            <a:r>
              <a:rPr lang="vi-VN" sz="3600" b="1" u="sng" dirty="0">
                <a:solidFill>
                  <a:srgbClr val="FF0000"/>
                </a:solidFill>
                <a:latin typeface="Times New Roman"/>
                <a:ea typeface="Times New Roman"/>
              </a:rPr>
              <a:t>*HĐ</a:t>
            </a:r>
            <a:r>
              <a:rPr lang="nl-NL" sz="3600" b="1" u="sng" dirty="0">
                <a:solidFill>
                  <a:srgbClr val="FF0000"/>
                </a:solidFill>
                <a:latin typeface="Times New Roman"/>
                <a:ea typeface="Times New Roman"/>
              </a:rPr>
              <a:t>1. Tìm hiểu tên một số hoạt động sản xuất nông nghiệp và sản phẩm của chúng. </a:t>
            </a:r>
            <a:endParaRPr lang="en-US" sz="3600" b="1" u="sng" dirty="0">
              <a:solidFill>
                <a:srgbClr val="FF0000"/>
              </a:solidFill>
            </a:endParaRPr>
          </a:p>
        </p:txBody>
      </p:sp>
      <p:pic>
        <p:nvPicPr>
          <p:cNvPr id="18" name="Picture 17"/>
          <p:cNvPicPr/>
          <p:nvPr/>
        </p:nvPicPr>
        <p:blipFill rotWithShape="1">
          <a:blip r:embed="rId3"/>
          <a:srcRect l="38168" t="30244" r="39040" b="37381"/>
          <a:stretch/>
        </p:blipFill>
        <p:spPr bwMode="auto">
          <a:xfrm>
            <a:off x="9123194" y="3733800"/>
            <a:ext cx="3355662" cy="5029200"/>
          </a:xfrm>
          <a:prstGeom prst="rect">
            <a:avLst/>
          </a:prstGeom>
          <a:ln>
            <a:noFill/>
          </a:ln>
          <a:extLst>
            <a:ext uri="{53640926-AAD7-44D8-BBD7-CCE9431645EC}">
              <a14:shadowObscured xmlns:a14="http://schemas.microsoft.com/office/drawing/2010/main"/>
            </a:ext>
          </a:extLst>
        </p:spPr>
      </p:pic>
      <p:pic>
        <p:nvPicPr>
          <p:cNvPr id="19" name="Picture 18"/>
          <p:cNvPicPr/>
          <p:nvPr/>
        </p:nvPicPr>
        <p:blipFill rotWithShape="1">
          <a:blip r:embed="rId4"/>
          <a:srcRect l="37623" t="51375" r="39586" b="18963"/>
          <a:stretch/>
        </p:blipFill>
        <p:spPr bwMode="auto">
          <a:xfrm>
            <a:off x="12478855" y="3962400"/>
            <a:ext cx="3279464" cy="48006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3274807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10"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5"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smtClean="0">
                    <a:solidFill>
                      <a:srgbClr val="0000CC"/>
                    </a:solidFill>
                    <a:latin typeface="Times New Roman" pitchFamily="18" charset="0"/>
                    <a:cs typeface="Times New Roman" pitchFamily="18" charset="0"/>
                  </a:rPr>
                  <a:t>Thứ……ngày…..tháng…..năm…….</a:t>
                </a:r>
                <a:endParaRPr lang="en-US" sz="3000">
                  <a:solidFill>
                    <a:srgbClr val="0000CC"/>
                  </a:solidFill>
                  <a:latin typeface="Times New Roman" pitchFamily="18" charset="0"/>
                  <a:cs typeface="Times New Roman" pitchFamily="18" charset="0"/>
                </a:endParaRP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smtClean="0">
                    <a:solidFill>
                      <a:srgbClr val="FF0066"/>
                    </a:solidFill>
                    <a:latin typeface="Times New Roman" pitchFamily="18" charset="0"/>
                    <a:cs typeface="Times New Roman" pitchFamily="18" charset="0"/>
                  </a:rPr>
                  <a:t>TỰ NHIÊN VÀ XÃ HỘI</a:t>
                </a:r>
                <a:endParaRPr lang="en-US" sz="2800" b="1">
                  <a:solidFill>
                    <a:srgbClr val="FF0066"/>
                  </a:solidFill>
                  <a:latin typeface="Times New Roman" pitchFamily="18" charset="0"/>
                  <a:cs typeface="Times New Roman" pitchFamily="18" charset="0"/>
                </a:endParaRP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1813719" y="1097280"/>
            <a:ext cx="13182600"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spcBef>
                <a:spcPts val="1800"/>
              </a:spcBef>
              <a:defRPr/>
            </a:pP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9</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HOẠT ĐỘNG SẢN XUẤT NÔNG NGHIỆP ( T 1)</a:t>
            </a:r>
            <a:endPar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nvGrpSpPr>
          <p:cNvPr id="9" name="Group 8"/>
          <p:cNvGrpSpPr/>
          <p:nvPr/>
        </p:nvGrpSpPr>
        <p:grpSpPr>
          <a:xfrm>
            <a:off x="746919" y="1782783"/>
            <a:ext cx="14478000" cy="677108"/>
            <a:chOff x="1508918" y="1888664"/>
            <a:chExt cx="8674608" cy="677108"/>
          </a:xfrm>
        </p:grpSpPr>
        <p:sp>
          <p:nvSpPr>
            <p:cNvPr id="10" name="Rectangle 9"/>
            <p:cNvSpPr/>
            <p:nvPr/>
          </p:nvSpPr>
          <p:spPr>
            <a:xfrm>
              <a:off x="1508918" y="1888664"/>
              <a:ext cx="8674608" cy="677108"/>
            </a:xfrm>
            <a:prstGeom prst="rect">
              <a:avLst/>
            </a:prstGeom>
          </p:spPr>
          <p:txBody>
            <a:bodyPr wrap="square">
              <a:spAutoFit/>
            </a:bodyPr>
            <a:lstStyle/>
            <a:p>
              <a:endParaRPr lang="en-US" sz="3800" b="1" dirty="0">
                <a:solidFill>
                  <a:srgbClr val="FF0066"/>
                </a:solidFill>
                <a:latin typeface="Times New Roman" pitchFamily="18" charset="0"/>
                <a:cs typeface="Times New Roman" pitchFamily="18" charset="0"/>
              </a:endParaRPr>
            </a:p>
          </p:txBody>
        </p:sp>
        <p:cxnSp>
          <p:nvCxnSpPr>
            <p:cNvPr id="11" name="Straight Connector 10"/>
            <p:cNvCxnSpPr/>
            <p:nvPr/>
          </p:nvCxnSpPr>
          <p:spPr>
            <a:xfrm>
              <a:off x="1965476" y="2519754"/>
              <a:ext cx="798977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4" name="Rectangle 13"/>
          <p:cNvSpPr/>
          <p:nvPr/>
        </p:nvSpPr>
        <p:spPr>
          <a:xfrm>
            <a:off x="807841" y="3014038"/>
            <a:ext cx="12969278" cy="646331"/>
          </a:xfrm>
          <a:prstGeom prst="rect">
            <a:avLst/>
          </a:prstGeom>
        </p:spPr>
        <p:txBody>
          <a:bodyPr wrap="square">
            <a:spAutoFit/>
          </a:bodyPr>
          <a:lstStyle/>
          <a:p>
            <a:pPr>
              <a:spcAft>
                <a:spcPts val="0"/>
              </a:spcAft>
            </a:pPr>
            <a:r>
              <a:rPr lang="nl-NL" sz="3600" b="1" dirty="0">
                <a:solidFill>
                  <a:srgbClr val="FF0000"/>
                </a:solidFill>
                <a:latin typeface="Times New Roman"/>
                <a:ea typeface="Times New Roman"/>
              </a:rPr>
              <a:t>+ </a:t>
            </a:r>
            <a:r>
              <a:rPr lang="nl-NL" sz="3600" b="1" dirty="0" smtClean="0">
                <a:solidFill>
                  <a:srgbClr val="FF0000"/>
                </a:solidFill>
                <a:latin typeface="Times New Roman"/>
                <a:ea typeface="Times New Roman"/>
              </a:rPr>
              <a:t>Kể </a:t>
            </a:r>
            <a:r>
              <a:rPr lang="nl-NL" sz="3600" b="1" dirty="0">
                <a:solidFill>
                  <a:srgbClr val="FF0000"/>
                </a:solidFill>
                <a:latin typeface="Times New Roman"/>
                <a:ea typeface="Times New Roman"/>
              </a:rPr>
              <a:t>tên các sản phẩm của  hoạt động sản xuất nông nghiệp đó? </a:t>
            </a:r>
            <a:endParaRPr lang="en-US" sz="3200" b="1" dirty="0">
              <a:solidFill>
                <a:srgbClr val="FF0000"/>
              </a:solidFill>
              <a:effectLst/>
              <a:latin typeface="Times New Roman"/>
              <a:ea typeface="Times New Roman"/>
            </a:endParaRPr>
          </a:p>
        </p:txBody>
      </p:sp>
      <p:sp>
        <p:nvSpPr>
          <p:cNvPr id="5" name="Rectangle 4"/>
          <p:cNvSpPr/>
          <p:nvPr/>
        </p:nvSpPr>
        <p:spPr>
          <a:xfrm>
            <a:off x="1018783" y="3660369"/>
            <a:ext cx="8104411" cy="4524315"/>
          </a:xfrm>
          <a:prstGeom prst="rect">
            <a:avLst/>
          </a:prstGeom>
        </p:spPr>
        <p:txBody>
          <a:bodyPr wrap="square">
            <a:spAutoFit/>
          </a:bodyPr>
          <a:lstStyle/>
          <a:p>
            <a:r>
              <a:rPr lang="nl-NL" sz="3600" b="1" dirty="0" smtClean="0">
                <a:solidFill>
                  <a:srgbClr val="0000CC"/>
                </a:solidFill>
                <a:latin typeface="Times New Roman" pitchFamily="18" charset="0"/>
                <a:cs typeface="Times New Roman" pitchFamily="18" charset="0"/>
              </a:rPr>
              <a:t>+</a:t>
            </a:r>
            <a:r>
              <a:rPr lang="vi-VN" sz="3600" b="1" dirty="0" smtClean="0">
                <a:solidFill>
                  <a:srgbClr val="0000CC"/>
                </a:solidFill>
                <a:latin typeface="Times New Roman" pitchFamily="18" charset="0"/>
                <a:cs typeface="Times New Roman" pitchFamily="18" charset="0"/>
              </a:rPr>
              <a:t>Hình 9: Sản phẩm nông nghiệp dùng làm thức ăn; H 10: </a:t>
            </a:r>
            <a:r>
              <a:rPr lang="vi-VN" sz="3600" b="1" dirty="0">
                <a:solidFill>
                  <a:srgbClr val="0000CC"/>
                </a:solidFill>
                <a:latin typeface="Times New Roman" pitchFamily="18" charset="0"/>
                <a:cs typeface="Times New Roman" pitchFamily="18" charset="0"/>
              </a:rPr>
              <a:t>Sản phẩm nông nghiệp dùng </a:t>
            </a:r>
            <a:r>
              <a:rPr lang="vi-VN" sz="3600" b="1" dirty="0" smtClean="0">
                <a:solidFill>
                  <a:srgbClr val="0000CC"/>
                </a:solidFill>
                <a:latin typeface="Times New Roman" pitchFamily="18" charset="0"/>
                <a:cs typeface="Times New Roman" pitchFamily="18" charset="0"/>
              </a:rPr>
              <a:t>làm hàng hóa để bán; H11:  </a:t>
            </a:r>
            <a:r>
              <a:rPr lang="vi-VN" sz="3600" b="1" dirty="0">
                <a:solidFill>
                  <a:srgbClr val="0000CC"/>
                </a:solidFill>
                <a:latin typeface="Times New Roman" pitchFamily="18" charset="0"/>
                <a:cs typeface="Times New Roman" pitchFamily="18" charset="0"/>
              </a:rPr>
              <a:t>Sản phẩm nông nghiệp dùng </a:t>
            </a:r>
            <a:r>
              <a:rPr lang="vi-VN" sz="3600" b="1" dirty="0" smtClean="0">
                <a:solidFill>
                  <a:srgbClr val="0000CC"/>
                </a:solidFill>
                <a:latin typeface="Times New Roman" pitchFamily="18" charset="0"/>
                <a:cs typeface="Times New Roman" pitchFamily="18" charset="0"/>
              </a:rPr>
              <a:t>để trang trí nhà cửa ( hoa, cây cảnh ); H 12: Sản </a:t>
            </a:r>
            <a:r>
              <a:rPr lang="vi-VN" sz="3600" b="1" dirty="0">
                <a:solidFill>
                  <a:srgbClr val="0000CC"/>
                </a:solidFill>
                <a:latin typeface="Times New Roman" pitchFamily="18" charset="0"/>
                <a:cs typeface="Times New Roman" pitchFamily="18" charset="0"/>
              </a:rPr>
              <a:t>phẩm nông nghiệp dùng để </a:t>
            </a:r>
            <a:r>
              <a:rPr lang="vi-VN" sz="3600" b="1" dirty="0" smtClean="0">
                <a:solidFill>
                  <a:srgbClr val="0000CC"/>
                </a:solidFill>
                <a:latin typeface="Times New Roman" pitchFamily="18" charset="0"/>
                <a:cs typeface="Times New Roman" pitchFamily="18" charset="0"/>
              </a:rPr>
              <a:t>sản xuất thủ công, làm một số đồ dùng trong nhà ( cói để làm chiếu ).</a:t>
            </a:r>
            <a:endParaRPr lang="en-US" sz="3600" b="1" dirty="0">
              <a:solidFill>
                <a:srgbClr val="FF0066"/>
              </a:solidFill>
              <a:latin typeface="Times New Roman" pitchFamily="18" charset="0"/>
              <a:cs typeface="Times New Roman" pitchFamily="18" charset="0"/>
            </a:endParaRPr>
          </a:p>
        </p:txBody>
      </p:sp>
      <p:sp>
        <p:nvSpPr>
          <p:cNvPr id="2" name="Rectangle 1"/>
          <p:cNvSpPr/>
          <p:nvPr/>
        </p:nvSpPr>
        <p:spPr>
          <a:xfrm>
            <a:off x="1021164" y="1813709"/>
            <a:ext cx="14508555" cy="1200329"/>
          </a:xfrm>
          <a:prstGeom prst="rect">
            <a:avLst/>
          </a:prstGeom>
        </p:spPr>
        <p:txBody>
          <a:bodyPr wrap="square">
            <a:spAutoFit/>
          </a:bodyPr>
          <a:lstStyle/>
          <a:p>
            <a:r>
              <a:rPr lang="vi-VN" sz="3600" b="1" dirty="0">
                <a:solidFill>
                  <a:srgbClr val="FF0000"/>
                </a:solidFill>
                <a:latin typeface="Times New Roman"/>
                <a:ea typeface="Times New Roman"/>
              </a:rPr>
              <a:t>*HĐ</a:t>
            </a:r>
            <a:r>
              <a:rPr lang="nl-NL" sz="3600" b="1" dirty="0">
                <a:solidFill>
                  <a:srgbClr val="FF0000"/>
                </a:solidFill>
                <a:latin typeface="Times New Roman"/>
                <a:ea typeface="Times New Roman"/>
              </a:rPr>
              <a:t>1. Tìm hiểu tên một số hoạt động sản xuất nông nghiệp và sản phẩm </a:t>
            </a:r>
            <a:r>
              <a:rPr lang="nl-NL" sz="3600" b="1" u="sng" dirty="0">
                <a:solidFill>
                  <a:srgbClr val="FF0000"/>
                </a:solidFill>
                <a:latin typeface="Times New Roman"/>
                <a:ea typeface="Times New Roman"/>
              </a:rPr>
              <a:t>của chúng</a:t>
            </a:r>
            <a:r>
              <a:rPr lang="nl-NL" sz="3600" b="1" dirty="0">
                <a:solidFill>
                  <a:srgbClr val="FF0000"/>
                </a:solidFill>
                <a:latin typeface="Times New Roman"/>
                <a:ea typeface="Times New Roman"/>
              </a:rPr>
              <a:t>. </a:t>
            </a:r>
            <a:endParaRPr lang="en-US" sz="3600" b="1" dirty="0">
              <a:solidFill>
                <a:srgbClr val="FF0000"/>
              </a:solidFill>
            </a:endParaRPr>
          </a:p>
        </p:txBody>
      </p:sp>
      <p:pic>
        <p:nvPicPr>
          <p:cNvPr id="16" name="Picture 15"/>
          <p:cNvPicPr/>
          <p:nvPr/>
        </p:nvPicPr>
        <p:blipFill rotWithShape="1">
          <a:blip r:embed="rId3"/>
          <a:srcRect l="38277" t="32764" r="38931" b="36217"/>
          <a:stretch/>
        </p:blipFill>
        <p:spPr bwMode="auto">
          <a:xfrm>
            <a:off x="9123193" y="3647668"/>
            <a:ext cx="6330325" cy="503913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2870498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smtClean="0">
                    <a:solidFill>
                      <a:srgbClr val="0000CC"/>
                    </a:solidFill>
                    <a:latin typeface="Times New Roman" pitchFamily="18" charset="0"/>
                    <a:cs typeface="Times New Roman" pitchFamily="18" charset="0"/>
                  </a:rPr>
                  <a:t>Thứ……ngày…..tháng…..năm…….</a:t>
                </a:r>
                <a:endParaRPr lang="en-US" sz="3000">
                  <a:solidFill>
                    <a:srgbClr val="0000CC"/>
                  </a:solidFill>
                  <a:latin typeface="Times New Roman" pitchFamily="18" charset="0"/>
                  <a:cs typeface="Times New Roman" pitchFamily="18" charset="0"/>
                </a:endParaRP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smtClean="0">
                    <a:solidFill>
                      <a:srgbClr val="FF0066"/>
                    </a:solidFill>
                    <a:latin typeface="Times New Roman" pitchFamily="18" charset="0"/>
                    <a:cs typeface="Times New Roman" pitchFamily="18" charset="0"/>
                  </a:rPr>
                  <a:t>TỰ NHIÊN VÀ XÃ HỘI</a:t>
                </a:r>
                <a:endParaRPr lang="en-US" sz="2800" b="1">
                  <a:solidFill>
                    <a:srgbClr val="FF0066"/>
                  </a:solidFill>
                  <a:latin typeface="Times New Roman" pitchFamily="18" charset="0"/>
                  <a:cs typeface="Times New Roman" pitchFamily="18" charset="0"/>
                </a:endParaRP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1813719" y="1097280"/>
            <a:ext cx="13182600"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spcBef>
                <a:spcPts val="1800"/>
              </a:spcBef>
              <a:defRPr/>
            </a:pP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9</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HOẠT ĐỘNG SẢN XUẤT NÔNG NGHIỆP ( T 1)</a:t>
            </a:r>
            <a:endPar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nvGrpSpPr>
          <p:cNvPr id="9" name="Group 8"/>
          <p:cNvGrpSpPr/>
          <p:nvPr/>
        </p:nvGrpSpPr>
        <p:grpSpPr>
          <a:xfrm>
            <a:off x="746919" y="1782783"/>
            <a:ext cx="14478000" cy="677108"/>
            <a:chOff x="1508918" y="1888664"/>
            <a:chExt cx="8674608" cy="677108"/>
          </a:xfrm>
        </p:grpSpPr>
        <p:sp>
          <p:nvSpPr>
            <p:cNvPr id="10" name="Rectangle 9"/>
            <p:cNvSpPr/>
            <p:nvPr/>
          </p:nvSpPr>
          <p:spPr>
            <a:xfrm>
              <a:off x="1508918" y="1888664"/>
              <a:ext cx="8674608" cy="677108"/>
            </a:xfrm>
            <a:prstGeom prst="rect">
              <a:avLst/>
            </a:prstGeom>
          </p:spPr>
          <p:txBody>
            <a:bodyPr wrap="square">
              <a:spAutoFit/>
            </a:bodyPr>
            <a:lstStyle/>
            <a:p>
              <a:endParaRPr lang="en-US" sz="3800" b="1" dirty="0">
                <a:solidFill>
                  <a:srgbClr val="FF0066"/>
                </a:solidFill>
                <a:latin typeface="Times New Roman" pitchFamily="18" charset="0"/>
                <a:cs typeface="Times New Roman" pitchFamily="18" charset="0"/>
              </a:endParaRPr>
            </a:p>
          </p:txBody>
        </p:sp>
        <p:cxnSp>
          <p:nvCxnSpPr>
            <p:cNvPr id="11" name="Straight Connector 10"/>
            <p:cNvCxnSpPr/>
            <p:nvPr/>
          </p:nvCxnSpPr>
          <p:spPr>
            <a:xfrm>
              <a:off x="1965476" y="2519754"/>
              <a:ext cx="798977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4" name="Rectangle 13"/>
          <p:cNvSpPr/>
          <p:nvPr/>
        </p:nvSpPr>
        <p:spPr>
          <a:xfrm>
            <a:off x="807841" y="3014038"/>
            <a:ext cx="12969278" cy="1200329"/>
          </a:xfrm>
          <a:prstGeom prst="rect">
            <a:avLst/>
          </a:prstGeom>
        </p:spPr>
        <p:txBody>
          <a:bodyPr wrap="square">
            <a:spAutoFit/>
          </a:bodyPr>
          <a:lstStyle/>
          <a:p>
            <a:pPr>
              <a:spcAft>
                <a:spcPts val="0"/>
              </a:spcAft>
            </a:pPr>
            <a:r>
              <a:rPr lang="nl-NL" sz="3600" b="1" dirty="0">
                <a:solidFill>
                  <a:srgbClr val="FF0000"/>
                </a:solidFill>
                <a:latin typeface="Times New Roman"/>
                <a:ea typeface="Times New Roman"/>
              </a:rPr>
              <a:t>+ </a:t>
            </a:r>
            <a:r>
              <a:rPr lang="nl-NL" sz="3600" b="1" dirty="0" smtClean="0">
                <a:solidFill>
                  <a:srgbClr val="FF0000"/>
                </a:solidFill>
                <a:latin typeface="Times New Roman"/>
                <a:ea typeface="Times New Roman"/>
              </a:rPr>
              <a:t> </a:t>
            </a:r>
            <a:r>
              <a:rPr lang="nl-NL" sz="3600" b="1" dirty="0">
                <a:solidFill>
                  <a:srgbClr val="FF0000"/>
                </a:solidFill>
                <a:latin typeface="Times New Roman"/>
                <a:ea typeface="Times New Roman"/>
              </a:rPr>
              <a:t>Kể tên một số hoạt động sản xuất nông nghiệp khác mà em biết. Nói tên sản phẩm của hoạt động đó </a:t>
            </a:r>
            <a:r>
              <a:rPr lang="nl-NL" sz="3600" b="1" dirty="0" smtClean="0">
                <a:solidFill>
                  <a:srgbClr val="FF0000"/>
                </a:solidFill>
                <a:latin typeface="Times New Roman"/>
                <a:ea typeface="Times New Roman"/>
              </a:rPr>
              <a:t>?</a:t>
            </a:r>
            <a:endParaRPr lang="en-US" sz="3200" b="1" dirty="0">
              <a:solidFill>
                <a:srgbClr val="FF0000"/>
              </a:solidFill>
              <a:latin typeface="Times New Roman"/>
              <a:ea typeface="Times New Roman"/>
            </a:endParaRPr>
          </a:p>
        </p:txBody>
      </p:sp>
      <p:sp>
        <p:nvSpPr>
          <p:cNvPr id="2" name="Rectangle 1"/>
          <p:cNvSpPr/>
          <p:nvPr/>
        </p:nvSpPr>
        <p:spPr>
          <a:xfrm>
            <a:off x="1021164" y="1813709"/>
            <a:ext cx="14508555" cy="1200329"/>
          </a:xfrm>
          <a:prstGeom prst="rect">
            <a:avLst/>
          </a:prstGeom>
        </p:spPr>
        <p:txBody>
          <a:bodyPr wrap="square">
            <a:spAutoFit/>
          </a:bodyPr>
          <a:lstStyle/>
          <a:p>
            <a:r>
              <a:rPr lang="vi-VN" sz="3600" b="1" dirty="0">
                <a:solidFill>
                  <a:srgbClr val="FF0000"/>
                </a:solidFill>
                <a:latin typeface="Times New Roman"/>
                <a:ea typeface="Times New Roman"/>
              </a:rPr>
              <a:t>*</a:t>
            </a:r>
            <a:r>
              <a:rPr lang="vi-VN" sz="3600" b="1" dirty="0" smtClean="0">
                <a:solidFill>
                  <a:srgbClr val="FF0000"/>
                </a:solidFill>
                <a:latin typeface="Times New Roman"/>
                <a:ea typeface="Times New Roman"/>
              </a:rPr>
              <a:t>HĐ2</a:t>
            </a:r>
            <a:r>
              <a:rPr lang="nl-NL" sz="3600" b="1" dirty="0" smtClean="0">
                <a:solidFill>
                  <a:srgbClr val="FF0000"/>
                </a:solidFill>
                <a:latin typeface="Times New Roman"/>
                <a:ea typeface="Times New Roman"/>
              </a:rPr>
              <a:t>. Tìm </a:t>
            </a:r>
            <a:r>
              <a:rPr lang="nl-NL" sz="3600" b="1" dirty="0">
                <a:solidFill>
                  <a:srgbClr val="FF0000"/>
                </a:solidFill>
                <a:latin typeface="Times New Roman"/>
                <a:ea typeface="Times New Roman"/>
              </a:rPr>
              <a:t>hiểu thêm tên một số hoạt động sản xuất nông nghiệp và sản phẩm của chúng mà em biết. </a:t>
            </a:r>
            <a:endParaRPr lang="en-US" sz="3600" b="1" dirty="0">
              <a:solidFill>
                <a:srgbClr val="FF0000"/>
              </a:solidFill>
            </a:endParaRPr>
          </a:p>
        </p:txBody>
      </p:sp>
      <p:pic>
        <p:nvPicPr>
          <p:cNvPr id="16" name="Picture 15"/>
          <p:cNvPicPr/>
          <p:nvPr/>
        </p:nvPicPr>
        <p:blipFill rotWithShape="1">
          <a:blip r:embed="rId3"/>
          <a:srcRect l="38277" t="32764" r="38931" b="36217"/>
          <a:stretch/>
        </p:blipFill>
        <p:spPr bwMode="auto">
          <a:xfrm>
            <a:off x="9123193" y="3647668"/>
            <a:ext cx="6330325" cy="5039132"/>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957887" y="4100929"/>
            <a:ext cx="8137525" cy="4585871"/>
          </a:xfrm>
          <a:prstGeom prst="rect">
            <a:avLst/>
          </a:prstGeom>
        </p:spPr>
        <p:txBody>
          <a:bodyPr>
            <a:spAutoFit/>
          </a:bodyPr>
          <a:lstStyle/>
          <a:p>
            <a:pPr>
              <a:spcAft>
                <a:spcPts val="0"/>
              </a:spcAft>
            </a:pPr>
            <a:r>
              <a:rPr lang="vi-VN" sz="3400" b="1" dirty="0" smtClean="0">
                <a:solidFill>
                  <a:srgbClr val="0000CC"/>
                </a:solidFill>
                <a:latin typeface="Times New Roman"/>
                <a:ea typeface="Times New Roman"/>
              </a:rPr>
              <a:t>-</a:t>
            </a:r>
            <a:r>
              <a:rPr lang="nl-NL" sz="3600" i="1" dirty="0">
                <a:latin typeface="Times New Roman"/>
                <a:ea typeface="Times New Roman"/>
              </a:rPr>
              <a:t> </a:t>
            </a:r>
            <a:r>
              <a:rPr lang="nl-NL" sz="3200" b="1" dirty="0">
                <a:solidFill>
                  <a:srgbClr val="0000CC"/>
                </a:solidFill>
                <a:latin typeface="Times New Roman"/>
                <a:ea typeface="Times New Roman"/>
              </a:rPr>
              <a:t>Hoạt động sản xuất nông nghiệp là ngành sản xuất lớn, bao gồm trồng trọt (trồng cây lương thực như: trồng lúa, ngô, khoai, sắn</a:t>
            </a:r>
            <a:r>
              <a:rPr lang="nl-NL" sz="3200" b="1" dirty="0" smtClean="0">
                <a:solidFill>
                  <a:srgbClr val="0000CC"/>
                </a:solidFill>
                <a:latin typeface="Times New Roman"/>
                <a:ea typeface="Times New Roman"/>
              </a:rPr>
              <a:t>,...;</a:t>
            </a:r>
            <a:r>
              <a:rPr lang="vi-VN" sz="3200" b="1" dirty="0" smtClean="0">
                <a:solidFill>
                  <a:srgbClr val="0000CC"/>
                </a:solidFill>
                <a:latin typeface="Times New Roman"/>
                <a:ea typeface="Times New Roman"/>
              </a:rPr>
              <a:t> </a:t>
            </a:r>
            <a:r>
              <a:rPr lang="nl-NL" sz="3200" b="1" dirty="0" smtClean="0">
                <a:solidFill>
                  <a:srgbClr val="0000CC"/>
                </a:solidFill>
                <a:latin typeface="Times New Roman"/>
                <a:ea typeface="Times New Roman"/>
              </a:rPr>
              <a:t> </a:t>
            </a:r>
            <a:r>
              <a:rPr lang="nl-NL" sz="3200" b="1" dirty="0">
                <a:solidFill>
                  <a:srgbClr val="0000CC"/>
                </a:solidFill>
                <a:latin typeface="Times New Roman"/>
                <a:ea typeface="Times New Roman"/>
              </a:rPr>
              <a:t>trồng các loại rau, củ, trồng cây ăn quả</a:t>
            </a:r>
            <a:r>
              <a:rPr lang="nl-NL" sz="3200" b="1" dirty="0" smtClean="0">
                <a:solidFill>
                  <a:srgbClr val="0000CC"/>
                </a:solidFill>
                <a:latin typeface="Times New Roman"/>
                <a:ea typeface="Times New Roman"/>
              </a:rPr>
              <a:t>,</a:t>
            </a:r>
            <a:r>
              <a:rPr lang="vi-VN" sz="3200" b="1" dirty="0" smtClean="0">
                <a:solidFill>
                  <a:srgbClr val="0000CC"/>
                </a:solidFill>
                <a:latin typeface="Times New Roman"/>
                <a:ea typeface="Times New Roman"/>
              </a:rPr>
              <a:t> </a:t>
            </a:r>
            <a:r>
              <a:rPr lang="nl-NL" sz="3200" b="1" dirty="0" smtClean="0">
                <a:solidFill>
                  <a:srgbClr val="0000CC"/>
                </a:solidFill>
                <a:latin typeface="Times New Roman"/>
                <a:ea typeface="Times New Roman"/>
              </a:rPr>
              <a:t>...); </a:t>
            </a:r>
            <a:r>
              <a:rPr lang="nl-NL" sz="3200" b="1" dirty="0">
                <a:solidFill>
                  <a:srgbClr val="0000CC"/>
                </a:solidFill>
                <a:latin typeface="Times New Roman"/>
                <a:ea typeface="Times New Roman"/>
              </a:rPr>
              <a:t>chăn nuôi (chăn nuôi gia súc bò, lợn, dê, trâu, ...; chăn nuôi gia cầm gà, vịt, ngan , ngỗng, chim bồ câu, chim cút, ...; nuôi thả cá, tôm; ...) trồng, khai thác, bảo vệ rừng, nuôi trồng và khai thác thủy, hải sản.</a:t>
            </a:r>
            <a:endParaRPr lang="en-US" sz="3200" b="1" dirty="0">
              <a:solidFill>
                <a:srgbClr val="0000CC"/>
              </a:solidFill>
              <a:effectLst/>
              <a:latin typeface="Times New Roman"/>
              <a:ea typeface="Times New Roman"/>
            </a:endParaRPr>
          </a:p>
        </p:txBody>
      </p:sp>
    </p:spTree>
    <p:extLst>
      <p:ext uri="{BB962C8B-B14F-4D97-AF65-F5344CB8AC3E}">
        <p14:creationId xmlns:p14="http://schemas.microsoft.com/office/powerpoint/2010/main" val="4421981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smtClean="0">
                    <a:solidFill>
                      <a:srgbClr val="0000CC"/>
                    </a:solidFill>
                    <a:latin typeface="Times New Roman" pitchFamily="18" charset="0"/>
                    <a:cs typeface="Times New Roman" pitchFamily="18" charset="0"/>
                  </a:rPr>
                  <a:t>Thứ……ngày…..tháng…..năm…….</a:t>
                </a:r>
                <a:endParaRPr lang="en-US" sz="3000">
                  <a:solidFill>
                    <a:srgbClr val="0000CC"/>
                  </a:solidFill>
                  <a:latin typeface="Times New Roman" pitchFamily="18" charset="0"/>
                  <a:cs typeface="Times New Roman" pitchFamily="18" charset="0"/>
                </a:endParaRP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smtClean="0">
                    <a:solidFill>
                      <a:srgbClr val="FF0066"/>
                    </a:solidFill>
                    <a:latin typeface="Times New Roman" pitchFamily="18" charset="0"/>
                    <a:cs typeface="Times New Roman" pitchFamily="18" charset="0"/>
                  </a:rPr>
                  <a:t>TỰ NHIÊN VÀ XÃ HỘI</a:t>
                </a:r>
                <a:endParaRPr lang="en-US" sz="2800" b="1">
                  <a:solidFill>
                    <a:srgbClr val="FF0066"/>
                  </a:solidFill>
                  <a:latin typeface="Times New Roman" pitchFamily="18" charset="0"/>
                  <a:cs typeface="Times New Roman" pitchFamily="18" charset="0"/>
                </a:endParaRP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1813719" y="1097280"/>
            <a:ext cx="13182600"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spcBef>
                <a:spcPts val="1800"/>
              </a:spcBef>
              <a:defRPr/>
            </a:pP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9</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HOẠT ĐỘNG SẢN XUẤT NÔNG NGHIỆP ( T 1)</a:t>
            </a:r>
            <a:endPar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nvGrpSpPr>
          <p:cNvPr id="9" name="Group 8"/>
          <p:cNvGrpSpPr/>
          <p:nvPr/>
        </p:nvGrpSpPr>
        <p:grpSpPr>
          <a:xfrm>
            <a:off x="746919" y="1782783"/>
            <a:ext cx="14478000" cy="677108"/>
            <a:chOff x="1508918" y="1888664"/>
            <a:chExt cx="8674608" cy="677108"/>
          </a:xfrm>
        </p:grpSpPr>
        <p:sp>
          <p:nvSpPr>
            <p:cNvPr id="10" name="Rectangle 9"/>
            <p:cNvSpPr/>
            <p:nvPr/>
          </p:nvSpPr>
          <p:spPr>
            <a:xfrm>
              <a:off x="1508918" y="1888664"/>
              <a:ext cx="8674608" cy="677108"/>
            </a:xfrm>
            <a:prstGeom prst="rect">
              <a:avLst/>
            </a:prstGeom>
          </p:spPr>
          <p:txBody>
            <a:bodyPr wrap="square">
              <a:spAutoFit/>
            </a:bodyPr>
            <a:lstStyle/>
            <a:p>
              <a:endParaRPr lang="en-US" sz="3800" b="1" dirty="0">
                <a:solidFill>
                  <a:srgbClr val="FF0066"/>
                </a:solidFill>
                <a:latin typeface="Times New Roman" pitchFamily="18" charset="0"/>
                <a:cs typeface="Times New Roman" pitchFamily="18" charset="0"/>
              </a:endParaRPr>
            </a:p>
          </p:txBody>
        </p:sp>
        <p:cxnSp>
          <p:nvCxnSpPr>
            <p:cNvPr id="11" name="Straight Connector 10"/>
            <p:cNvCxnSpPr/>
            <p:nvPr/>
          </p:nvCxnSpPr>
          <p:spPr>
            <a:xfrm>
              <a:off x="1965476" y="2519754"/>
              <a:ext cx="798977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4" name="Rectangle 13"/>
          <p:cNvSpPr/>
          <p:nvPr/>
        </p:nvSpPr>
        <p:spPr>
          <a:xfrm>
            <a:off x="807841" y="3014038"/>
            <a:ext cx="14417078" cy="646331"/>
          </a:xfrm>
          <a:prstGeom prst="rect">
            <a:avLst/>
          </a:prstGeom>
        </p:spPr>
        <p:txBody>
          <a:bodyPr wrap="square">
            <a:spAutoFit/>
          </a:bodyPr>
          <a:lstStyle/>
          <a:p>
            <a:pPr>
              <a:spcAft>
                <a:spcPts val="0"/>
              </a:spcAft>
            </a:pPr>
            <a:r>
              <a:rPr lang="nl-NL" sz="3600" b="1">
                <a:solidFill>
                  <a:srgbClr val="FF0000"/>
                </a:solidFill>
                <a:latin typeface="Times New Roman"/>
                <a:ea typeface="Times New Roman"/>
              </a:rPr>
              <a:t>+ </a:t>
            </a:r>
            <a:r>
              <a:rPr lang="vi-VN" sz="3600" b="1" dirty="0" smtClean="0">
                <a:solidFill>
                  <a:srgbClr val="FF0000"/>
                </a:solidFill>
                <a:latin typeface="Times New Roman"/>
                <a:ea typeface="Times New Roman"/>
              </a:rPr>
              <a:t>M</a:t>
            </a:r>
            <a:r>
              <a:rPr lang="nl-NL" sz="3600" b="1" dirty="0" smtClean="0">
                <a:solidFill>
                  <a:srgbClr val="FF0000"/>
                </a:solidFill>
                <a:latin typeface="Times New Roman"/>
                <a:ea typeface="Times New Roman"/>
              </a:rPr>
              <a:t>ột </a:t>
            </a:r>
            <a:r>
              <a:rPr lang="vi-VN" sz="3600" b="1" dirty="0">
                <a:solidFill>
                  <a:srgbClr val="FF0000"/>
                </a:solidFill>
                <a:latin typeface="Times New Roman"/>
                <a:ea typeface="Times New Roman"/>
              </a:rPr>
              <a:t>số </a:t>
            </a:r>
            <a:r>
              <a:rPr lang="nl-NL" sz="3600" b="1" dirty="0">
                <a:solidFill>
                  <a:srgbClr val="FF0000"/>
                </a:solidFill>
                <a:latin typeface="Times New Roman"/>
                <a:ea typeface="Times New Roman"/>
              </a:rPr>
              <a:t>hoạt động sản xuất </a:t>
            </a:r>
            <a:r>
              <a:rPr lang="vi-VN" sz="3600" b="1" dirty="0">
                <a:solidFill>
                  <a:srgbClr val="FF0000"/>
                </a:solidFill>
                <a:latin typeface="Times New Roman"/>
                <a:ea typeface="Times New Roman"/>
              </a:rPr>
              <a:t>và sản phẩn </a:t>
            </a:r>
            <a:r>
              <a:rPr lang="nl-NL" sz="3600" b="1" dirty="0">
                <a:solidFill>
                  <a:srgbClr val="FF0000"/>
                </a:solidFill>
                <a:latin typeface="Times New Roman"/>
                <a:ea typeface="Times New Roman"/>
              </a:rPr>
              <a:t>nông nghiệp ở địa phương em.</a:t>
            </a:r>
            <a:endParaRPr lang="en-US" sz="3200" b="1" dirty="0">
              <a:solidFill>
                <a:srgbClr val="FF0000"/>
              </a:solidFill>
              <a:latin typeface="Times New Roman"/>
              <a:ea typeface="Times New Roman"/>
            </a:endParaRPr>
          </a:p>
        </p:txBody>
      </p:sp>
      <p:sp>
        <p:nvSpPr>
          <p:cNvPr id="2" name="Rectangle 1"/>
          <p:cNvSpPr/>
          <p:nvPr/>
        </p:nvSpPr>
        <p:spPr>
          <a:xfrm>
            <a:off x="1021164" y="1813709"/>
            <a:ext cx="14508555" cy="1200329"/>
          </a:xfrm>
          <a:prstGeom prst="rect">
            <a:avLst/>
          </a:prstGeom>
        </p:spPr>
        <p:txBody>
          <a:bodyPr wrap="square">
            <a:spAutoFit/>
          </a:bodyPr>
          <a:lstStyle/>
          <a:p>
            <a:r>
              <a:rPr lang="vi-VN" sz="3600" b="1" dirty="0">
                <a:solidFill>
                  <a:srgbClr val="FF0000"/>
                </a:solidFill>
                <a:latin typeface="Times New Roman"/>
                <a:ea typeface="Times New Roman"/>
              </a:rPr>
              <a:t>*</a:t>
            </a:r>
            <a:r>
              <a:rPr lang="vi-VN" sz="3600" b="1" dirty="0" smtClean="0">
                <a:solidFill>
                  <a:srgbClr val="FF0000"/>
                </a:solidFill>
                <a:latin typeface="Times New Roman"/>
                <a:ea typeface="Times New Roman"/>
              </a:rPr>
              <a:t>HĐ3</a:t>
            </a:r>
            <a:r>
              <a:rPr lang="nl-NL" sz="3600" b="1" dirty="0" smtClean="0">
                <a:solidFill>
                  <a:srgbClr val="FF0000"/>
                </a:solidFill>
                <a:latin typeface="Times New Roman"/>
                <a:ea typeface="Times New Roman"/>
              </a:rPr>
              <a:t>. </a:t>
            </a:r>
            <a:r>
              <a:rPr lang="vi-VN" sz="3600" b="1" dirty="0" smtClean="0">
                <a:solidFill>
                  <a:srgbClr val="FF0000"/>
                </a:solidFill>
                <a:latin typeface="Times New Roman"/>
                <a:ea typeface="Times New Roman"/>
              </a:rPr>
              <a:t>Giới thiệu </a:t>
            </a:r>
            <a:r>
              <a:rPr lang="nl-NL" sz="3600" b="1" dirty="0" smtClean="0">
                <a:solidFill>
                  <a:srgbClr val="FF0000"/>
                </a:solidFill>
                <a:latin typeface="Times New Roman"/>
                <a:ea typeface="Times New Roman"/>
              </a:rPr>
              <a:t>một </a:t>
            </a:r>
            <a:r>
              <a:rPr lang="vi-VN" sz="3600" b="1" dirty="0" smtClean="0">
                <a:solidFill>
                  <a:srgbClr val="FF0000"/>
                </a:solidFill>
                <a:latin typeface="Times New Roman"/>
                <a:ea typeface="Times New Roman"/>
              </a:rPr>
              <a:t>số </a:t>
            </a:r>
            <a:r>
              <a:rPr lang="nl-NL" sz="3600" b="1" dirty="0" smtClean="0">
                <a:solidFill>
                  <a:srgbClr val="FF0000"/>
                </a:solidFill>
                <a:latin typeface="Times New Roman"/>
                <a:ea typeface="Times New Roman"/>
              </a:rPr>
              <a:t>hoạt </a:t>
            </a:r>
            <a:r>
              <a:rPr lang="nl-NL" sz="3600" b="1" dirty="0">
                <a:solidFill>
                  <a:srgbClr val="FF0000"/>
                </a:solidFill>
                <a:latin typeface="Times New Roman"/>
                <a:ea typeface="Times New Roman"/>
              </a:rPr>
              <a:t>động sản xuất </a:t>
            </a:r>
            <a:r>
              <a:rPr lang="vi-VN" sz="3600" b="1" dirty="0" smtClean="0">
                <a:solidFill>
                  <a:srgbClr val="FF0000"/>
                </a:solidFill>
                <a:latin typeface="Times New Roman"/>
                <a:ea typeface="Times New Roman"/>
              </a:rPr>
              <a:t>và sản phẩn </a:t>
            </a:r>
            <a:r>
              <a:rPr lang="nl-NL" sz="3600" b="1" dirty="0" smtClean="0">
                <a:solidFill>
                  <a:srgbClr val="FF0000"/>
                </a:solidFill>
                <a:latin typeface="Times New Roman"/>
                <a:ea typeface="Times New Roman"/>
              </a:rPr>
              <a:t>nông </a:t>
            </a:r>
            <a:r>
              <a:rPr lang="nl-NL" sz="3600" b="1" dirty="0">
                <a:solidFill>
                  <a:srgbClr val="FF0000"/>
                </a:solidFill>
                <a:latin typeface="Times New Roman"/>
                <a:ea typeface="Times New Roman"/>
              </a:rPr>
              <a:t>nghiệp </a:t>
            </a:r>
            <a:r>
              <a:rPr lang="nl-NL" sz="3600" b="1" dirty="0" smtClean="0">
                <a:solidFill>
                  <a:srgbClr val="FF0000"/>
                </a:solidFill>
                <a:latin typeface="Times New Roman"/>
                <a:ea typeface="Times New Roman"/>
              </a:rPr>
              <a:t>ở </a:t>
            </a:r>
            <a:r>
              <a:rPr lang="nl-NL" sz="3600" b="1" dirty="0">
                <a:solidFill>
                  <a:srgbClr val="FF0000"/>
                </a:solidFill>
                <a:latin typeface="Times New Roman"/>
                <a:ea typeface="Times New Roman"/>
              </a:rPr>
              <a:t>địa phương em.</a:t>
            </a:r>
            <a:endParaRPr lang="en-US" sz="3600" b="1" dirty="0">
              <a:solidFill>
                <a:srgbClr val="FF0000"/>
              </a:solidFill>
            </a:endParaRPr>
          </a:p>
        </p:txBody>
      </p:sp>
      <p:sp>
        <p:nvSpPr>
          <p:cNvPr id="3" name="Rectangle 2"/>
          <p:cNvSpPr/>
          <p:nvPr/>
        </p:nvSpPr>
        <p:spPr>
          <a:xfrm>
            <a:off x="942806" y="3660369"/>
            <a:ext cx="8137525" cy="4031873"/>
          </a:xfrm>
          <a:prstGeom prst="rect">
            <a:avLst/>
          </a:prstGeom>
        </p:spPr>
        <p:txBody>
          <a:bodyPr>
            <a:spAutoFit/>
          </a:bodyPr>
          <a:lstStyle/>
          <a:p>
            <a:pPr marL="457200" indent="-457200">
              <a:spcAft>
                <a:spcPts val="0"/>
              </a:spcAft>
              <a:buFontTx/>
              <a:buChar char="-"/>
            </a:pPr>
            <a:r>
              <a:rPr lang="nl-NL" sz="3200" b="1" dirty="0" smtClean="0">
                <a:solidFill>
                  <a:srgbClr val="0000CC"/>
                </a:solidFill>
                <a:latin typeface="Times New Roman"/>
                <a:ea typeface="Times New Roman"/>
              </a:rPr>
              <a:t>Trồng </a:t>
            </a:r>
            <a:r>
              <a:rPr lang="nl-NL" sz="3200" b="1" dirty="0">
                <a:solidFill>
                  <a:srgbClr val="0000CC"/>
                </a:solidFill>
                <a:latin typeface="Times New Roman"/>
                <a:ea typeface="Times New Roman"/>
              </a:rPr>
              <a:t>cây lương thực như: trồng lúa, ngô, khoai, sắn, </a:t>
            </a:r>
            <a:r>
              <a:rPr lang="nl-NL" sz="3200" b="1" dirty="0" smtClean="0">
                <a:solidFill>
                  <a:srgbClr val="0000CC"/>
                </a:solidFill>
                <a:latin typeface="Times New Roman"/>
                <a:ea typeface="Times New Roman"/>
              </a:rPr>
              <a:t>...</a:t>
            </a:r>
            <a:r>
              <a:rPr lang="vi-VN" sz="3200" b="1" dirty="0" smtClean="0">
                <a:solidFill>
                  <a:srgbClr val="0000CC"/>
                </a:solidFill>
                <a:latin typeface="Times New Roman"/>
                <a:ea typeface="Times New Roman"/>
              </a:rPr>
              <a:t> ( Lúa gạo)</a:t>
            </a:r>
            <a:r>
              <a:rPr lang="nl-NL" sz="3200" b="1" dirty="0" smtClean="0">
                <a:solidFill>
                  <a:srgbClr val="0000CC"/>
                </a:solidFill>
                <a:latin typeface="Times New Roman"/>
                <a:ea typeface="Times New Roman"/>
              </a:rPr>
              <a:t>; </a:t>
            </a:r>
            <a:endParaRPr lang="vi-VN" sz="3200" b="1" dirty="0" smtClean="0">
              <a:solidFill>
                <a:srgbClr val="0000CC"/>
              </a:solidFill>
              <a:latin typeface="Times New Roman"/>
              <a:ea typeface="Times New Roman"/>
            </a:endParaRPr>
          </a:p>
          <a:p>
            <a:pPr marL="457200" indent="-457200">
              <a:spcAft>
                <a:spcPts val="0"/>
              </a:spcAft>
              <a:buFontTx/>
              <a:buChar char="-"/>
            </a:pPr>
            <a:r>
              <a:rPr lang="vi-VN" sz="3200" b="1" dirty="0">
                <a:solidFill>
                  <a:srgbClr val="0000CC"/>
                </a:solidFill>
                <a:latin typeface="Times New Roman"/>
                <a:ea typeface="Times New Roman"/>
              </a:rPr>
              <a:t>T</a:t>
            </a:r>
            <a:r>
              <a:rPr lang="nl-NL" sz="3200" b="1" dirty="0" smtClean="0">
                <a:solidFill>
                  <a:srgbClr val="0000CC"/>
                </a:solidFill>
                <a:latin typeface="Times New Roman"/>
                <a:ea typeface="Times New Roman"/>
              </a:rPr>
              <a:t>rồng </a:t>
            </a:r>
            <a:r>
              <a:rPr lang="nl-NL" sz="3200" b="1" dirty="0">
                <a:solidFill>
                  <a:srgbClr val="0000CC"/>
                </a:solidFill>
                <a:latin typeface="Times New Roman"/>
                <a:ea typeface="Times New Roman"/>
              </a:rPr>
              <a:t>các loại rau, củ, trồng cây ăn quả</a:t>
            </a:r>
            <a:r>
              <a:rPr lang="nl-NL" sz="3200" b="1" dirty="0" smtClean="0">
                <a:solidFill>
                  <a:srgbClr val="0000CC"/>
                </a:solidFill>
                <a:latin typeface="Times New Roman"/>
                <a:ea typeface="Times New Roman"/>
              </a:rPr>
              <a:t>,</a:t>
            </a:r>
            <a:r>
              <a:rPr lang="vi-VN" sz="3200" b="1" dirty="0" smtClean="0">
                <a:solidFill>
                  <a:srgbClr val="0000CC"/>
                </a:solidFill>
                <a:latin typeface="Times New Roman"/>
                <a:ea typeface="Times New Roman"/>
              </a:rPr>
              <a:t>...) C</a:t>
            </a:r>
            <a:r>
              <a:rPr lang="nl-NL" sz="3200" b="1" dirty="0" smtClean="0">
                <a:solidFill>
                  <a:srgbClr val="0000CC"/>
                </a:solidFill>
                <a:latin typeface="Times New Roman"/>
                <a:ea typeface="Times New Roman"/>
              </a:rPr>
              <a:t>hăn </a:t>
            </a:r>
            <a:r>
              <a:rPr lang="nl-NL" sz="3200" b="1" dirty="0">
                <a:solidFill>
                  <a:srgbClr val="0000CC"/>
                </a:solidFill>
                <a:latin typeface="Times New Roman"/>
                <a:ea typeface="Times New Roman"/>
              </a:rPr>
              <a:t>nuôi ( chăn nuôi gia súc bò, lợn, dê, trâu, ...; chăn nuôi gia cầm gà, vịt, ngan , ngỗng, chim bồ câu, chim cút, </a:t>
            </a:r>
            <a:r>
              <a:rPr lang="nl-NL" sz="3200" b="1" dirty="0" smtClean="0">
                <a:solidFill>
                  <a:srgbClr val="0000CC"/>
                </a:solidFill>
                <a:latin typeface="Times New Roman"/>
                <a:ea typeface="Times New Roman"/>
              </a:rPr>
              <a:t>...</a:t>
            </a:r>
            <a:r>
              <a:rPr lang="vi-VN" sz="3200" b="1" dirty="0" smtClean="0">
                <a:solidFill>
                  <a:srgbClr val="0000CC"/>
                </a:solidFill>
                <a:latin typeface="Times New Roman"/>
                <a:ea typeface="Times New Roman"/>
              </a:rPr>
              <a:t> ( Thịt, trứng)</a:t>
            </a:r>
            <a:r>
              <a:rPr lang="nl-NL" sz="3200" b="1" dirty="0" smtClean="0">
                <a:solidFill>
                  <a:srgbClr val="0000CC"/>
                </a:solidFill>
                <a:latin typeface="Times New Roman"/>
                <a:ea typeface="Times New Roman"/>
              </a:rPr>
              <a:t>; </a:t>
            </a:r>
            <a:endParaRPr lang="vi-VN" sz="3200" b="1" dirty="0" smtClean="0">
              <a:solidFill>
                <a:srgbClr val="0000CC"/>
              </a:solidFill>
              <a:latin typeface="Times New Roman"/>
              <a:ea typeface="Times New Roman"/>
            </a:endParaRPr>
          </a:p>
          <a:p>
            <a:pPr marL="457200" indent="-457200">
              <a:spcAft>
                <a:spcPts val="0"/>
              </a:spcAft>
              <a:buFontTx/>
              <a:buChar char="-"/>
            </a:pPr>
            <a:r>
              <a:rPr lang="vi-VN" sz="3200" b="1" dirty="0">
                <a:solidFill>
                  <a:srgbClr val="0000CC"/>
                </a:solidFill>
                <a:latin typeface="Times New Roman"/>
                <a:ea typeface="Times New Roman"/>
              </a:rPr>
              <a:t>T</a:t>
            </a:r>
            <a:r>
              <a:rPr lang="nl-NL" sz="3200" b="1" dirty="0" smtClean="0">
                <a:solidFill>
                  <a:srgbClr val="0000CC"/>
                </a:solidFill>
                <a:latin typeface="Times New Roman"/>
                <a:ea typeface="Times New Roman"/>
              </a:rPr>
              <a:t>rồng</a:t>
            </a:r>
            <a:r>
              <a:rPr lang="nl-NL" sz="3200" b="1" dirty="0">
                <a:solidFill>
                  <a:srgbClr val="0000CC"/>
                </a:solidFill>
                <a:latin typeface="Times New Roman"/>
                <a:ea typeface="Times New Roman"/>
              </a:rPr>
              <a:t>, khai thác, bảo vệ </a:t>
            </a:r>
            <a:r>
              <a:rPr lang="nl-NL" sz="3200" b="1" dirty="0" smtClean="0">
                <a:solidFill>
                  <a:srgbClr val="0000CC"/>
                </a:solidFill>
                <a:latin typeface="Times New Roman"/>
                <a:ea typeface="Times New Roman"/>
              </a:rPr>
              <a:t>rừng</a:t>
            </a:r>
            <a:r>
              <a:rPr lang="vi-VN" sz="3200" b="1" dirty="0" smtClean="0">
                <a:solidFill>
                  <a:srgbClr val="0000CC"/>
                </a:solidFill>
                <a:latin typeface="Times New Roman"/>
                <a:ea typeface="Times New Roman"/>
              </a:rPr>
              <a:t>, ( lấy gỗ)...</a:t>
            </a:r>
            <a:endParaRPr lang="en-US" sz="2800" b="1" dirty="0">
              <a:solidFill>
                <a:srgbClr val="0000CC"/>
              </a:solidFill>
              <a:effectLst/>
              <a:latin typeface="Times New Roman"/>
              <a:ea typeface="Times New Roman"/>
            </a:endParaRPr>
          </a:p>
        </p:txBody>
      </p:sp>
      <p:pic>
        <p:nvPicPr>
          <p:cNvPr id="15" name="Picture 14"/>
          <p:cNvPicPr/>
          <p:nvPr/>
        </p:nvPicPr>
        <p:blipFill rotWithShape="1">
          <a:blip r:embed="rId3"/>
          <a:srcRect l="38277" t="43815" r="39149" b="41451"/>
          <a:stretch/>
        </p:blipFill>
        <p:spPr bwMode="auto">
          <a:xfrm>
            <a:off x="9080331" y="3832860"/>
            <a:ext cx="5915988" cy="1628002"/>
          </a:xfrm>
          <a:prstGeom prst="rect">
            <a:avLst/>
          </a:prstGeom>
          <a:ln>
            <a:noFill/>
          </a:ln>
          <a:extLst>
            <a:ext uri="{53640926-AAD7-44D8-BBD7-CCE9431645EC}">
              <a14:shadowObscured xmlns:a14="http://schemas.microsoft.com/office/drawing/2010/main"/>
            </a:ext>
          </a:extLst>
        </p:spPr>
      </p:pic>
      <p:pic>
        <p:nvPicPr>
          <p:cNvPr id="17" name="Picture 16"/>
          <p:cNvPicPr/>
          <p:nvPr/>
        </p:nvPicPr>
        <p:blipFill rotWithShape="1">
          <a:blip r:embed="rId4"/>
          <a:srcRect l="37950" t="51570" r="50709" b="19350"/>
          <a:stretch/>
        </p:blipFill>
        <p:spPr bwMode="auto">
          <a:xfrm>
            <a:off x="9090649" y="5459523"/>
            <a:ext cx="3086269" cy="3074877"/>
          </a:xfrm>
          <a:prstGeom prst="rect">
            <a:avLst/>
          </a:prstGeom>
          <a:ln>
            <a:noFill/>
          </a:ln>
          <a:extLst>
            <a:ext uri="{53640926-AAD7-44D8-BBD7-CCE9431645EC}">
              <a14:shadowObscured xmlns:a14="http://schemas.microsoft.com/office/drawing/2010/main"/>
            </a:ext>
          </a:extLst>
        </p:spPr>
      </p:pic>
      <p:pic>
        <p:nvPicPr>
          <p:cNvPr id="18" name="Picture 17"/>
          <p:cNvPicPr/>
          <p:nvPr/>
        </p:nvPicPr>
        <p:blipFill rotWithShape="1">
          <a:blip r:embed="rId5"/>
          <a:srcRect l="38495" t="47886" r="50927" b="39125"/>
          <a:stretch/>
        </p:blipFill>
        <p:spPr bwMode="auto">
          <a:xfrm>
            <a:off x="12210059" y="5460862"/>
            <a:ext cx="2786260" cy="1397138"/>
          </a:xfrm>
          <a:prstGeom prst="rect">
            <a:avLst/>
          </a:prstGeom>
          <a:ln>
            <a:noFill/>
          </a:ln>
          <a:extLst>
            <a:ext uri="{53640926-AAD7-44D8-BBD7-CCE9431645EC}">
              <a14:shadowObscured xmlns:a14="http://schemas.microsoft.com/office/drawing/2010/main"/>
            </a:ext>
          </a:extLst>
        </p:spPr>
      </p:pic>
      <p:pic>
        <p:nvPicPr>
          <p:cNvPr id="19" name="Picture 18"/>
          <p:cNvPicPr/>
          <p:nvPr/>
        </p:nvPicPr>
        <p:blipFill rotWithShape="1">
          <a:blip r:embed="rId6"/>
          <a:srcRect l="49291" t="50988" r="39586" b="34666"/>
          <a:stretch/>
        </p:blipFill>
        <p:spPr bwMode="auto">
          <a:xfrm>
            <a:off x="12258478" y="7021642"/>
            <a:ext cx="2966441" cy="158895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4125175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smtClean="0">
                    <a:solidFill>
                      <a:srgbClr val="0000CC"/>
                    </a:solidFill>
                    <a:latin typeface="Times New Roman" pitchFamily="18" charset="0"/>
                    <a:cs typeface="Times New Roman" pitchFamily="18" charset="0"/>
                  </a:rPr>
                  <a:t>Thứ……ngày…..tháng…..năm…….</a:t>
                </a:r>
                <a:endParaRPr lang="en-US" sz="3000">
                  <a:solidFill>
                    <a:srgbClr val="0000CC"/>
                  </a:solidFill>
                  <a:latin typeface="Times New Roman" pitchFamily="18" charset="0"/>
                  <a:cs typeface="Times New Roman" pitchFamily="18" charset="0"/>
                </a:endParaRP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smtClean="0">
                    <a:solidFill>
                      <a:srgbClr val="FF0066"/>
                    </a:solidFill>
                    <a:latin typeface="Times New Roman" pitchFamily="18" charset="0"/>
                    <a:cs typeface="Times New Roman" pitchFamily="18" charset="0"/>
                  </a:rPr>
                  <a:t>TỰ NHIÊN VÀ XÃ HỘI</a:t>
                </a:r>
                <a:endParaRPr lang="en-US" sz="2800" b="1">
                  <a:solidFill>
                    <a:srgbClr val="FF0066"/>
                  </a:solidFill>
                  <a:latin typeface="Times New Roman" pitchFamily="18" charset="0"/>
                  <a:cs typeface="Times New Roman" pitchFamily="18" charset="0"/>
                </a:endParaRP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1813719" y="1097280"/>
            <a:ext cx="13182600"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spcBef>
                <a:spcPts val="1800"/>
              </a:spcBef>
              <a:defRPr/>
            </a:pP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9</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HOẠT ĐỘNG SẢN XUẤT NÔNG NGHIỆP ( T 1)</a:t>
            </a:r>
            <a:endPar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nvGrpSpPr>
          <p:cNvPr id="9" name="Group 8"/>
          <p:cNvGrpSpPr/>
          <p:nvPr/>
        </p:nvGrpSpPr>
        <p:grpSpPr>
          <a:xfrm>
            <a:off x="746919" y="1782783"/>
            <a:ext cx="14478000" cy="677108"/>
            <a:chOff x="1508918" y="1888664"/>
            <a:chExt cx="8674608" cy="677108"/>
          </a:xfrm>
        </p:grpSpPr>
        <p:sp>
          <p:nvSpPr>
            <p:cNvPr id="10" name="Rectangle 9"/>
            <p:cNvSpPr/>
            <p:nvPr/>
          </p:nvSpPr>
          <p:spPr>
            <a:xfrm>
              <a:off x="1508918" y="1888664"/>
              <a:ext cx="8674608" cy="677108"/>
            </a:xfrm>
            <a:prstGeom prst="rect">
              <a:avLst/>
            </a:prstGeom>
          </p:spPr>
          <p:txBody>
            <a:bodyPr wrap="square">
              <a:spAutoFit/>
            </a:bodyPr>
            <a:lstStyle/>
            <a:p>
              <a:endParaRPr lang="en-US" sz="3800" b="1" dirty="0">
                <a:solidFill>
                  <a:srgbClr val="FF0066"/>
                </a:solidFill>
                <a:latin typeface="Times New Roman" pitchFamily="18" charset="0"/>
                <a:cs typeface="Times New Roman" pitchFamily="18" charset="0"/>
              </a:endParaRPr>
            </a:p>
          </p:txBody>
        </p:sp>
        <p:cxnSp>
          <p:nvCxnSpPr>
            <p:cNvPr id="11" name="Straight Connector 10"/>
            <p:cNvCxnSpPr/>
            <p:nvPr/>
          </p:nvCxnSpPr>
          <p:spPr>
            <a:xfrm>
              <a:off x="1965476" y="2519754"/>
              <a:ext cx="798977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4" name="Rectangle 13"/>
          <p:cNvSpPr/>
          <p:nvPr/>
        </p:nvSpPr>
        <p:spPr>
          <a:xfrm>
            <a:off x="807841" y="3014038"/>
            <a:ext cx="14417078" cy="646331"/>
          </a:xfrm>
          <a:prstGeom prst="rect">
            <a:avLst/>
          </a:prstGeom>
        </p:spPr>
        <p:txBody>
          <a:bodyPr wrap="square">
            <a:spAutoFit/>
          </a:bodyPr>
          <a:lstStyle/>
          <a:p>
            <a:pPr>
              <a:spcAft>
                <a:spcPts val="0"/>
              </a:spcAft>
            </a:pPr>
            <a:r>
              <a:rPr lang="nl-NL" sz="3600" b="1" dirty="0">
                <a:solidFill>
                  <a:srgbClr val="FF0000"/>
                </a:solidFill>
                <a:latin typeface="Times New Roman"/>
                <a:ea typeface="Times New Roman"/>
              </a:rPr>
              <a:t>+ </a:t>
            </a:r>
            <a:r>
              <a:rPr lang="vi-VN" sz="3600" b="1" dirty="0" smtClean="0">
                <a:solidFill>
                  <a:srgbClr val="FF0000"/>
                </a:solidFill>
                <a:latin typeface="Times New Roman"/>
                <a:ea typeface="Times New Roman"/>
              </a:rPr>
              <a:t>Nêu ích lợi của các hoạt động sản xuất nông nghiệp</a:t>
            </a:r>
            <a:r>
              <a:rPr lang="nl-NL" sz="3600" b="1" dirty="0" smtClean="0">
                <a:solidFill>
                  <a:srgbClr val="FF0000"/>
                </a:solidFill>
                <a:latin typeface="Times New Roman"/>
                <a:ea typeface="Times New Roman"/>
              </a:rPr>
              <a:t>.</a:t>
            </a:r>
            <a:endParaRPr lang="en-US" sz="3200" b="1" dirty="0">
              <a:solidFill>
                <a:srgbClr val="FF0000"/>
              </a:solidFill>
              <a:latin typeface="Times New Roman"/>
              <a:ea typeface="Times New Roman"/>
            </a:endParaRPr>
          </a:p>
        </p:txBody>
      </p:sp>
      <p:sp>
        <p:nvSpPr>
          <p:cNvPr id="2" name="Rectangle 1"/>
          <p:cNvSpPr/>
          <p:nvPr/>
        </p:nvSpPr>
        <p:spPr>
          <a:xfrm>
            <a:off x="1021164" y="1813709"/>
            <a:ext cx="14508555" cy="1200329"/>
          </a:xfrm>
          <a:prstGeom prst="rect">
            <a:avLst/>
          </a:prstGeom>
        </p:spPr>
        <p:txBody>
          <a:bodyPr wrap="square">
            <a:spAutoFit/>
          </a:bodyPr>
          <a:lstStyle/>
          <a:p>
            <a:r>
              <a:rPr lang="vi-VN" sz="3600" b="1" dirty="0">
                <a:solidFill>
                  <a:srgbClr val="FF0000"/>
                </a:solidFill>
                <a:latin typeface="Times New Roman"/>
                <a:ea typeface="Times New Roman"/>
              </a:rPr>
              <a:t>*</a:t>
            </a:r>
            <a:r>
              <a:rPr lang="vi-VN" sz="3600" b="1" dirty="0" smtClean="0">
                <a:solidFill>
                  <a:srgbClr val="FF0000"/>
                </a:solidFill>
                <a:latin typeface="Times New Roman"/>
                <a:ea typeface="Times New Roman"/>
              </a:rPr>
              <a:t>HĐ3</a:t>
            </a:r>
            <a:r>
              <a:rPr lang="nl-NL" sz="3600" b="1" dirty="0" smtClean="0">
                <a:solidFill>
                  <a:srgbClr val="FF0000"/>
                </a:solidFill>
                <a:latin typeface="Times New Roman"/>
                <a:ea typeface="Times New Roman"/>
              </a:rPr>
              <a:t>. </a:t>
            </a:r>
            <a:r>
              <a:rPr lang="vi-VN" sz="3600" b="1" dirty="0" smtClean="0">
                <a:solidFill>
                  <a:srgbClr val="FF0000"/>
                </a:solidFill>
                <a:latin typeface="Times New Roman"/>
                <a:ea typeface="Times New Roman"/>
              </a:rPr>
              <a:t>Giới thiệu </a:t>
            </a:r>
            <a:r>
              <a:rPr lang="nl-NL" sz="3600" b="1" dirty="0" smtClean="0">
                <a:solidFill>
                  <a:srgbClr val="FF0000"/>
                </a:solidFill>
                <a:latin typeface="Times New Roman"/>
                <a:ea typeface="Times New Roman"/>
              </a:rPr>
              <a:t>một </a:t>
            </a:r>
            <a:r>
              <a:rPr lang="vi-VN" sz="3600" b="1" dirty="0" smtClean="0">
                <a:solidFill>
                  <a:srgbClr val="FF0000"/>
                </a:solidFill>
                <a:latin typeface="Times New Roman"/>
                <a:ea typeface="Times New Roman"/>
              </a:rPr>
              <a:t>số </a:t>
            </a:r>
            <a:r>
              <a:rPr lang="nl-NL" sz="3600" b="1" dirty="0" smtClean="0">
                <a:solidFill>
                  <a:srgbClr val="FF0000"/>
                </a:solidFill>
                <a:latin typeface="Times New Roman"/>
                <a:ea typeface="Times New Roman"/>
              </a:rPr>
              <a:t>hoạt </a:t>
            </a:r>
            <a:r>
              <a:rPr lang="nl-NL" sz="3600" b="1" dirty="0">
                <a:solidFill>
                  <a:srgbClr val="FF0000"/>
                </a:solidFill>
                <a:latin typeface="Times New Roman"/>
                <a:ea typeface="Times New Roman"/>
              </a:rPr>
              <a:t>động sản xuất </a:t>
            </a:r>
            <a:r>
              <a:rPr lang="vi-VN" sz="3600" b="1" dirty="0" smtClean="0">
                <a:solidFill>
                  <a:srgbClr val="FF0000"/>
                </a:solidFill>
                <a:latin typeface="Times New Roman"/>
                <a:ea typeface="Times New Roman"/>
              </a:rPr>
              <a:t>và sản phẩn </a:t>
            </a:r>
            <a:r>
              <a:rPr lang="nl-NL" sz="3600" b="1" dirty="0" smtClean="0">
                <a:solidFill>
                  <a:srgbClr val="FF0000"/>
                </a:solidFill>
                <a:latin typeface="Times New Roman"/>
                <a:ea typeface="Times New Roman"/>
              </a:rPr>
              <a:t>nông </a:t>
            </a:r>
            <a:r>
              <a:rPr lang="nl-NL" sz="3600" b="1" dirty="0">
                <a:solidFill>
                  <a:srgbClr val="FF0000"/>
                </a:solidFill>
                <a:latin typeface="Times New Roman"/>
                <a:ea typeface="Times New Roman"/>
              </a:rPr>
              <a:t>nghiệp </a:t>
            </a:r>
            <a:r>
              <a:rPr lang="nl-NL" sz="3600" b="1" dirty="0" smtClean="0">
                <a:solidFill>
                  <a:srgbClr val="FF0000"/>
                </a:solidFill>
                <a:latin typeface="Times New Roman"/>
                <a:ea typeface="Times New Roman"/>
              </a:rPr>
              <a:t>ở </a:t>
            </a:r>
            <a:r>
              <a:rPr lang="nl-NL" sz="3600" b="1" dirty="0">
                <a:solidFill>
                  <a:srgbClr val="FF0000"/>
                </a:solidFill>
                <a:latin typeface="Times New Roman"/>
                <a:ea typeface="Times New Roman"/>
              </a:rPr>
              <a:t>địa phương em.</a:t>
            </a:r>
            <a:endParaRPr lang="en-US" sz="3600" b="1" dirty="0">
              <a:solidFill>
                <a:srgbClr val="FF0000"/>
              </a:solidFill>
            </a:endParaRPr>
          </a:p>
        </p:txBody>
      </p:sp>
      <p:sp>
        <p:nvSpPr>
          <p:cNvPr id="3" name="Rectangle 2"/>
          <p:cNvSpPr/>
          <p:nvPr/>
        </p:nvSpPr>
        <p:spPr>
          <a:xfrm>
            <a:off x="942806" y="3660369"/>
            <a:ext cx="8137525" cy="3970318"/>
          </a:xfrm>
          <a:prstGeom prst="rect">
            <a:avLst/>
          </a:prstGeom>
        </p:spPr>
        <p:txBody>
          <a:bodyPr>
            <a:spAutoFit/>
          </a:bodyPr>
          <a:lstStyle/>
          <a:p>
            <a:pPr marL="457200" indent="-457200">
              <a:spcAft>
                <a:spcPts val="0"/>
              </a:spcAft>
              <a:buFontTx/>
              <a:buChar char="-"/>
            </a:pPr>
            <a:r>
              <a:rPr lang="vi-VN" sz="3600" b="1" dirty="0" smtClean="0">
                <a:solidFill>
                  <a:srgbClr val="0000CC"/>
                </a:solidFill>
                <a:effectLst/>
                <a:latin typeface="Times New Roman"/>
                <a:ea typeface="Times New Roman"/>
              </a:rPr>
              <a:t>Hoạt động sản xuất nông nghiệp làm ra các sản phẩm để phục vụ đời sống con người ( đồ ăn, thức uống, trang trí nhà cửa, thuốc, ....), làm nguyên liệu cho các ngành sản xuất khác( sản xuất  thủ công, công nghiệp), đêm bán hoặc xuất khẩu thu lại lợi ích kinh tế. </a:t>
            </a:r>
            <a:endParaRPr lang="en-US" sz="3600" b="1" dirty="0">
              <a:solidFill>
                <a:srgbClr val="0000CC"/>
              </a:solidFill>
              <a:effectLst/>
              <a:latin typeface="Times New Roman"/>
              <a:ea typeface="Times New Roman"/>
            </a:endParaRPr>
          </a:p>
        </p:txBody>
      </p:sp>
      <p:pic>
        <p:nvPicPr>
          <p:cNvPr id="15" name="Picture 14"/>
          <p:cNvPicPr/>
          <p:nvPr/>
        </p:nvPicPr>
        <p:blipFill rotWithShape="1">
          <a:blip r:embed="rId3"/>
          <a:srcRect l="38277" t="43815" r="39149" b="41451"/>
          <a:stretch/>
        </p:blipFill>
        <p:spPr bwMode="auto">
          <a:xfrm>
            <a:off x="9080331" y="3832860"/>
            <a:ext cx="5915988" cy="1628002"/>
          </a:xfrm>
          <a:prstGeom prst="rect">
            <a:avLst/>
          </a:prstGeom>
          <a:ln>
            <a:noFill/>
          </a:ln>
          <a:extLst>
            <a:ext uri="{53640926-AAD7-44D8-BBD7-CCE9431645EC}">
              <a14:shadowObscured xmlns:a14="http://schemas.microsoft.com/office/drawing/2010/main"/>
            </a:ext>
          </a:extLst>
        </p:spPr>
      </p:pic>
      <p:pic>
        <p:nvPicPr>
          <p:cNvPr id="17" name="Picture 16"/>
          <p:cNvPicPr/>
          <p:nvPr/>
        </p:nvPicPr>
        <p:blipFill rotWithShape="1">
          <a:blip r:embed="rId4"/>
          <a:srcRect l="37950" t="51570" r="50709" b="19350"/>
          <a:stretch/>
        </p:blipFill>
        <p:spPr bwMode="auto">
          <a:xfrm>
            <a:off x="9090649" y="5459523"/>
            <a:ext cx="3086269" cy="3074877"/>
          </a:xfrm>
          <a:prstGeom prst="rect">
            <a:avLst/>
          </a:prstGeom>
          <a:ln>
            <a:noFill/>
          </a:ln>
          <a:extLst>
            <a:ext uri="{53640926-AAD7-44D8-BBD7-CCE9431645EC}">
              <a14:shadowObscured xmlns:a14="http://schemas.microsoft.com/office/drawing/2010/main"/>
            </a:ext>
          </a:extLst>
        </p:spPr>
      </p:pic>
      <p:pic>
        <p:nvPicPr>
          <p:cNvPr id="18" name="Picture 17"/>
          <p:cNvPicPr/>
          <p:nvPr/>
        </p:nvPicPr>
        <p:blipFill rotWithShape="1">
          <a:blip r:embed="rId5"/>
          <a:srcRect l="38495" t="47886" r="50927" b="39125"/>
          <a:stretch/>
        </p:blipFill>
        <p:spPr bwMode="auto">
          <a:xfrm>
            <a:off x="12210059" y="5460862"/>
            <a:ext cx="2786260" cy="1397138"/>
          </a:xfrm>
          <a:prstGeom prst="rect">
            <a:avLst/>
          </a:prstGeom>
          <a:ln>
            <a:noFill/>
          </a:ln>
          <a:extLst>
            <a:ext uri="{53640926-AAD7-44D8-BBD7-CCE9431645EC}">
              <a14:shadowObscured xmlns:a14="http://schemas.microsoft.com/office/drawing/2010/main"/>
            </a:ext>
          </a:extLst>
        </p:spPr>
      </p:pic>
      <p:pic>
        <p:nvPicPr>
          <p:cNvPr id="19" name="Picture 18"/>
          <p:cNvPicPr/>
          <p:nvPr/>
        </p:nvPicPr>
        <p:blipFill rotWithShape="1">
          <a:blip r:embed="rId6"/>
          <a:srcRect l="49291" t="50988" r="39586" b="34666"/>
          <a:stretch/>
        </p:blipFill>
        <p:spPr bwMode="auto">
          <a:xfrm>
            <a:off x="12258478" y="7021642"/>
            <a:ext cx="2966441" cy="158895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4377825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5211494" y="103853"/>
            <a:ext cx="5878532" cy="994830"/>
            <a:chOff x="5063633" y="164812"/>
            <a:chExt cx="5779343" cy="994830"/>
          </a:xfrm>
        </p:grpSpPr>
        <p:grpSp>
          <p:nvGrpSpPr>
            <p:cNvPr id="27" name="Group 26"/>
            <p:cNvGrpSpPr/>
            <p:nvPr/>
          </p:nvGrpSpPr>
          <p:grpSpPr>
            <a:xfrm>
              <a:off x="5063633" y="164812"/>
              <a:ext cx="5779343" cy="994830"/>
              <a:chOff x="5063633" y="164812"/>
              <a:chExt cx="5779343" cy="994830"/>
            </a:xfrm>
          </p:grpSpPr>
          <p:sp>
            <p:nvSpPr>
              <p:cNvPr id="29" name="TextBox 28"/>
              <p:cNvSpPr txBox="1"/>
              <p:nvPr/>
            </p:nvSpPr>
            <p:spPr>
              <a:xfrm>
                <a:off x="5063633" y="164812"/>
                <a:ext cx="5779343" cy="553998"/>
              </a:xfrm>
              <a:prstGeom prst="rect">
                <a:avLst/>
              </a:prstGeom>
              <a:noFill/>
            </p:spPr>
            <p:txBody>
              <a:bodyPr wrap="none" rtlCol="0">
                <a:spAutoFit/>
              </a:bodyPr>
              <a:lstStyle/>
              <a:p>
                <a:r>
                  <a:rPr lang="en-US" sz="3000" smtClean="0">
                    <a:solidFill>
                      <a:srgbClr val="0000CC"/>
                    </a:solidFill>
                    <a:latin typeface="Times New Roman" pitchFamily="18" charset="0"/>
                    <a:cs typeface="Times New Roman" pitchFamily="18" charset="0"/>
                  </a:rPr>
                  <a:t>Thứ……ngày…..tháng…..năm…….</a:t>
                </a:r>
                <a:endParaRPr lang="en-US" sz="3000">
                  <a:solidFill>
                    <a:srgbClr val="0000CC"/>
                  </a:solidFill>
                  <a:latin typeface="Times New Roman" pitchFamily="18" charset="0"/>
                  <a:cs typeface="Times New Roman" pitchFamily="18" charset="0"/>
                </a:endParaRPr>
              </a:p>
            </p:txBody>
          </p:sp>
          <p:sp>
            <p:nvSpPr>
              <p:cNvPr id="30" name="TextBox 29"/>
              <p:cNvSpPr txBox="1"/>
              <p:nvPr/>
            </p:nvSpPr>
            <p:spPr>
              <a:xfrm>
                <a:off x="5993302" y="636422"/>
                <a:ext cx="3907046" cy="523220"/>
              </a:xfrm>
              <a:prstGeom prst="rect">
                <a:avLst/>
              </a:prstGeom>
              <a:noFill/>
            </p:spPr>
            <p:txBody>
              <a:bodyPr wrap="none" rtlCol="0">
                <a:spAutoFit/>
              </a:bodyPr>
              <a:lstStyle/>
              <a:p>
                <a:r>
                  <a:rPr lang="en-US" sz="2800" b="1" smtClean="0">
                    <a:solidFill>
                      <a:srgbClr val="FF0066"/>
                    </a:solidFill>
                    <a:latin typeface="Times New Roman" pitchFamily="18" charset="0"/>
                    <a:cs typeface="Times New Roman" pitchFamily="18" charset="0"/>
                  </a:rPr>
                  <a:t>TỰ NHIÊN VÀ XÃ HỘI</a:t>
                </a:r>
                <a:endParaRPr lang="en-US" sz="2800" b="1">
                  <a:solidFill>
                    <a:srgbClr val="FF0066"/>
                  </a:solidFill>
                  <a:latin typeface="Times New Roman" pitchFamily="18" charset="0"/>
                  <a:cs typeface="Times New Roman" pitchFamily="18" charset="0"/>
                </a:endParaRPr>
              </a:p>
            </p:txBody>
          </p:sp>
        </p:gr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1813719" y="1097280"/>
            <a:ext cx="13182600" cy="69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algn="ctr" eaLnBrk="1" hangingPunct="1">
              <a:spcBef>
                <a:spcPts val="1800"/>
              </a:spcBef>
              <a:defRPr/>
            </a:pP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9</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HOẠT ĐỘNG SẢN XUẤT NÔNG NGHIỆP </a:t>
            </a:r>
            <a:r>
              <a:rPr lang="vi-VN" sz="36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36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T1</a:t>
            </a:r>
            <a:r>
              <a:rPr lang="vi-VN"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 name="Cloud 1"/>
          <p:cNvSpPr/>
          <p:nvPr/>
        </p:nvSpPr>
        <p:spPr>
          <a:xfrm>
            <a:off x="2385219" y="2667000"/>
            <a:ext cx="12039600" cy="48768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smtClean="0">
                <a:solidFill>
                  <a:srgbClr val="0000CC"/>
                </a:solidFill>
              </a:rPr>
              <a:t>HÃY CHIA SẺ NHỮNG ĐẶC SẢN Ở NƠI EM Ở</a:t>
            </a:r>
            <a:endParaRPr lang="en-US" sz="4400" b="1">
              <a:solidFill>
                <a:srgbClr val="0000CC"/>
              </a:solidFill>
            </a:endParaRPr>
          </a:p>
        </p:txBody>
      </p:sp>
    </p:spTree>
    <p:extLst>
      <p:ext uri="{BB962C8B-B14F-4D97-AF65-F5344CB8AC3E}">
        <p14:creationId xmlns:p14="http://schemas.microsoft.com/office/powerpoint/2010/main" val="1979932189"/>
      </p:ext>
    </p:extLst>
  </p:cSld>
  <p:clrMapOvr>
    <a:masterClrMapping/>
  </p:clrMapOvr>
  <p:transition spd="slow">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descr="Anh dep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WordArt 3"/>
          <p:cNvSpPr>
            <a:spLocks noChangeArrowheads="1" noChangeShapeType="1" noTextEdit="1"/>
          </p:cNvSpPr>
          <p:nvPr/>
        </p:nvSpPr>
        <p:spPr bwMode="auto">
          <a:xfrm>
            <a:off x="3642519" y="4114800"/>
            <a:ext cx="9220200" cy="11255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96339709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ppt_w</p:attrName>
                                        </p:attrNameLst>
                                      </p:cBhvr>
                                      <p:tavLst>
                                        <p:tav tm="0">
                                          <p:val>
                                            <p:fltVal val="0"/>
                                          </p:val>
                                        </p:tav>
                                        <p:tav tm="100000">
                                          <p:val>
                                            <p:strVal val="#ppt_w"/>
                                          </p:val>
                                        </p:tav>
                                      </p:tavLst>
                                    </p:anim>
                                    <p:anim calcmode="lin" valueType="num">
                                      <p:cBhvr>
                                        <p:cTn id="8" dur="5000" fill="hold"/>
                                        <p:tgtEl>
                                          <p:spTgt spid="3"/>
                                        </p:tgtEl>
                                        <p:attrNameLst>
                                          <p:attrName>ppt_h</p:attrName>
                                        </p:attrNameLst>
                                      </p:cBhvr>
                                      <p:tavLst>
                                        <p:tav tm="0">
                                          <p:val>
                                            <p:fltVal val="0"/>
                                          </p:val>
                                        </p:tav>
                                        <p:tav tm="100000">
                                          <p:val>
                                            <p:strVal val="#ppt_h"/>
                                          </p:val>
                                        </p:tav>
                                      </p:tavLst>
                                    </p:anim>
                                    <p:animEffect transition="in" filter="fade">
                                      <p:cBhvr>
                                        <p:cTn id="9"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9748</TotalTime>
  <Words>846</Words>
  <Application>Microsoft Office PowerPoint</Application>
  <PresentationFormat>Custom</PresentationFormat>
  <Paragraphs>54</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1106</cp:revision>
  <dcterms:created xsi:type="dcterms:W3CDTF">2008-09-09T22:52:10Z</dcterms:created>
  <dcterms:modified xsi:type="dcterms:W3CDTF">2022-11-03T13:17:10Z</dcterms:modified>
</cp:coreProperties>
</file>