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 id="2147483686" r:id="rId2"/>
    <p:sldMasterId id="2147483698" r:id="rId3"/>
    <p:sldMasterId id="2147483711" r:id="rId4"/>
  </p:sldMasterIdLst>
  <p:notesMasterIdLst>
    <p:notesMasterId r:id="rId31"/>
  </p:notesMasterIdLst>
  <p:sldIdLst>
    <p:sldId id="300" r:id="rId5"/>
    <p:sldId id="284" r:id="rId6"/>
    <p:sldId id="285" r:id="rId7"/>
    <p:sldId id="286" r:id="rId8"/>
    <p:sldId id="287" r:id="rId9"/>
    <p:sldId id="288" r:id="rId10"/>
    <p:sldId id="259" r:id="rId11"/>
    <p:sldId id="260" r:id="rId12"/>
    <p:sldId id="299" r:id="rId13"/>
    <p:sldId id="262" r:id="rId14"/>
    <p:sldId id="298" r:id="rId15"/>
    <p:sldId id="264" r:id="rId16"/>
    <p:sldId id="290" r:id="rId17"/>
    <p:sldId id="265" r:id="rId18"/>
    <p:sldId id="266" r:id="rId19"/>
    <p:sldId id="267" r:id="rId20"/>
    <p:sldId id="291" r:id="rId21"/>
    <p:sldId id="272" r:id="rId22"/>
    <p:sldId id="297" r:id="rId23"/>
    <p:sldId id="274" r:id="rId24"/>
    <p:sldId id="296" r:id="rId25"/>
    <p:sldId id="277" r:id="rId26"/>
    <p:sldId id="279" r:id="rId27"/>
    <p:sldId id="294" r:id="rId28"/>
    <p:sldId id="281" r:id="rId29"/>
    <p:sldId id="29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81" d="100"/>
          <a:sy n="81" d="100"/>
        </p:scale>
        <p:origin x="6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1233116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p:sp>
      <p:sp>
        <p:nvSpPr>
          <p:cNvPr id="4099" name="Notes Placeholder 2"/>
          <p:cNvSpPr>
            <a:spLocks noGrp="1"/>
          </p:cNvSpPr>
          <p:nvPr>
            <p:ph type="body" idx="1"/>
          </p:nvPr>
        </p:nvSpPr>
        <p:spPr/>
        <p:txBody>
          <a:bodyPr wrap="square" lIns="91440" tIns="45720" rIns="91440" bIns="45720" anchor="t" anchorCtr="0"/>
          <a:lstStyle/>
          <a:p>
            <a:pPr lvl="0"/>
            <a:endParaRPr dirty="0"/>
          </a:p>
        </p:txBody>
      </p:sp>
      <p:sp>
        <p:nvSpPr>
          <p:cNvPr id="410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fld id="{9A0DB2DC-4C9A-4742-B13C-FB6460FD3503}" type="slidenum">
              <a:rPr lang="en-US" sz="1200" dirty="0">
                <a:latin typeface="Calibri" panose="020F0502020204030204" charset="0"/>
              </a:rPr>
              <a:t>1</a:t>
            </a:fld>
            <a:endParaRPr lang="en-US" sz="1200" dirty="0">
              <a:latin typeface="Calibri" panose="020F0502020204030204" charset="0"/>
            </a:endParaRPr>
          </a:p>
        </p:txBody>
      </p:sp>
    </p:spTree>
    <p:extLst>
      <p:ext uri="{BB962C8B-B14F-4D97-AF65-F5344CB8AC3E}">
        <p14:creationId xmlns:p14="http://schemas.microsoft.com/office/powerpoint/2010/main" val="236203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306105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16</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2055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17</a:t>
            </a:fld>
            <a:endParaRPr lang="en-US"/>
          </a:p>
        </p:txBody>
      </p:sp>
    </p:spTree>
    <p:extLst>
      <p:ext uri="{BB962C8B-B14F-4D97-AF65-F5344CB8AC3E}">
        <p14:creationId xmlns:p14="http://schemas.microsoft.com/office/powerpoint/2010/main" val="4012870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106696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6228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20</a:t>
            </a:fld>
            <a:endParaRPr lang="en-US"/>
          </a:p>
        </p:txBody>
      </p:sp>
    </p:spTree>
    <p:extLst>
      <p:ext uri="{BB962C8B-B14F-4D97-AF65-F5344CB8AC3E}">
        <p14:creationId xmlns:p14="http://schemas.microsoft.com/office/powerpoint/2010/main" val="2456199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2777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22</a:t>
            </a:fld>
            <a:endParaRPr lang="en-US"/>
          </a:p>
        </p:txBody>
      </p:sp>
    </p:spTree>
    <p:extLst>
      <p:ext uri="{BB962C8B-B14F-4D97-AF65-F5344CB8AC3E}">
        <p14:creationId xmlns:p14="http://schemas.microsoft.com/office/powerpoint/2010/main" val="1599564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23</a:t>
            </a:fld>
            <a:endParaRPr lang="en-US"/>
          </a:p>
        </p:txBody>
      </p:sp>
    </p:spTree>
    <p:extLst>
      <p:ext uri="{BB962C8B-B14F-4D97-AF65-F5344CB8AC3E}">
        <p14:creationId xmlns:p14="http://schemas.microsoft.com/office/powerpoint/2010/main" val="2474683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1975829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extLst>
      <p:ext uri="{BB962C8B-B14F-4D97-AF65-F5344CB8AC3E}">
        <p14:creationId xmlns:p14="http://schemas.microsoft.com/office/powerpoint/2010/main" val="2936205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995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867778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4574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10</a:t>
            </a:fld>
            <a:endParaRPr lang="en-US"/>
          </a:p>
        </p:txBody>
      </p:sp>
    </p:spTree>
    <p:extLst>
      <p:ext uri="{BB962C8B-B14F-4D97-AF65-F5344CB8AC3E}">
        <p14:creationId xmlns:p14="http://schemas.microsoft.com/office/powerpoint/2010/main" val="1324589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459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12</a:t>
            </a:fld>
            <a:endParaRPr lang="en-US"/>
          </a:p>
        </p:txBody>
      </p:sp>
    </p:spTree>
    <p:extLst>
      <p:ext uri="{BB962C8B-B14F-4D97-AF65-F5344CB8AC3E}">
        <p14:creationId xmlns:p14="http://schemas.microsoft.com/office/powerpoint/2010/main" val="2396744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13</a:t>
            </a:fld>
            <a:endParaRPr lang="en-US"/>
          </a:p>
        </p:txBody>
      </p:sp>
    </p:spTree>
    <p:extLst>
      <p:ext uri="{BB962C8B-B14F-4D97-AF65-F5344CB8AC3E}">
        <p14:creationId xmlns:p14="http://schemas.microsoft.com/office/powerpoint/2010/main" val="3586517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14</a:t>
            </a:fld>
            <a:endParaRPr lang="en-US"/>
          </a:p>
        </p:txBody>
      </p:sp>
    </p:spTree>
    <p:extLst>
      <p:ext uri="{BB962C8B-B14F-4D97-AF65-F5344CB8AC3E}">
        <p14:creationId xmlns:p14="http://schemas.microsoft.com/office/powerpoint/2010/main" val="1290137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6/25/2021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6/25/2021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6/25/2021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6/25/2021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a:xfrm>
            <a:off x="2692397" y="5037663"/>
            <a:ext cx="5214635" cy="279400"/>
          </a:xfrm>
        </p:spPr>
        <p:txBody>
          <a:bodyPr/>
          <a:lstStyle/>
          <a:p>
            <a:endParaRPr lang="zh-CN" altLang="en-US"/>
          </a:p>
        </p:txBody>
      </p:sp>
      <p:sp>
        <p:nvSpPr>
          <p:cNvPr id="6" name="Slide Number Placeholder 5"/>
          <p:cNvSpPr>
            <a:spLocks noGrp="1"/>
          </p:cNvSpPr>
          <p:nvPr>
            <p:ph type="sldNum" sz="quarter" idx="12"/>
          </p:nvPr>
        </p:nvSpPr>
        <p:spPr>
          <a:xfrm>
            <a:off x="8956900" y="5037663"/>
            <a:ext cx="551167" cy="279400"/>
          </a:xfrm>
        </p:spPr>
        <p:txBody>
          <a:bodyPr/>
          <a:lstStyle/>
          <a:p>
            <a:fld id="{565CE74E-AB26-4998-AD42-012C4C1AD076}" type="slidenum">
              <a:rPr lang="zh-CN" altLang="en-US" smtClean="0"/>
              <a:t>‹#›</a:t>
            </a:fld>
            <a:endParaRPr lang="zh-CN"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839164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364977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1008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228286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070030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917050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470472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686195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7654172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7723504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038190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648842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381154978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3321767"/>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D4EC328-9116-4993-92C0-623125586BFE}" type="slidenum">
              <a:rPr lang="zh-CN" altLang="en-US" smtClean="0"/>
              <a:t>‹#›</a:t>
            </a:fld>
            <a:endParaRPr lang="zh-CN"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333384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900506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027564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3143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image" Target="../media/image7.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9.jpe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6/25/2021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25/06/2021</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D54D79-588C-414F-9935-D85D26666345}" type="datetimeFigureOut">
              <a:rPr lang="zh-CN" altLang="en-US" smtClean="0"/>
              <a:t>2021/6/25</a:t>
            </a:fld>
            <a:endParaRPr lang="zh-CN"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zh-CN"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D4EC328-9116-4993-92C0-623125586BFE}" type="slidenum">
              <a:rPr lang="zh-CN" altLang="en-US" smtClean="0"/>
              <a:t>‹#›</a:t>
            </a:fld>
            <a:endParaRPr lang="zh-CN" altLang="en-US"/>
          </a:p>
        </p:txBody>
      </p:sp>
      <p:pic>
        <p:nvPicPr>
          <p:cNvPr id="12" name="图片 7" descr="444"/>
          <p:cNvPicPr>
            <a:picLocks noChangeAspect="1"/>
          </p:cNvPicPr>
          <p:nvPr userDrawn="1"/>
        </p:nvPicPr>
        <p:blipFill>
          <a:blip r:embed="rId23"/>
          <a:stretch>
            <a:fillRect/>
          </a:stretch>
        </p:blipFill>
        <p:spPr>
          <a:xfrm>
            <a:off x="-8256" y="3810"/>
            <a:ext cx="12208511" cy="6851015"/>
          </a:xfrm>
          <a:prstGeom prst="rect">
            <a:avLst/>
          </a:prstGeom>
        </p:spPr>
      </p:pic>
    </p:spTree>
    <p:extLst>
      <p:ext uri="{BB962C8B-B14F-4D97-AF65-F5344CB8AC3E}">
        <p14:creationId xmlns:p14="http://schemas.microsoft.com/office/powerpoint/2010/main" val="52361370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661" r:id="rId19"/>
  </p:sldLayoutIdLst>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5.xml"/><Relationship Id="rId1" Type="http://schemas.openxmlformats.org/officeDocument/2006/relationships/tags" Target="../tags/tag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12.xml"/><Relationship Id="rId16" Type="http://schemas.openxmlformats.org/officeDocument/2006/relationships/image" Target="../media/image47.png"/><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5.xml"/><Relationship Id="rId1" Type="http://schemas.openxmlformats.org/officeDocument/2006/relationships/tags" Target="../tags/tag4.xml"/><Relationship Id="rId5" Type="http://schemas.openxmlformats.org/officeDocument/2006/relationships/image" Target="../media/image51.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5.xml"/><Relationship Id="rId1" Type="http://schemas.openxmlformats.org/officeDocument/2006/relationships/tags" Target="../tags/tag5.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9.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jpe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9.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jpe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image" Target="../media/image18.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9.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17.png"/><Relationship Id="rId4" Type="http://schemas.openxmlformats.org/officeDocument/2006/relationships/audio" Target="../media/audio1.wav"/><Relationship Id="rId9" Type="http://schemas.openxmlformats.org/officeDocument/2006/relationships/image" Target="../media/image16.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p:cNvPicPr>
          <p:nvPr/>
        </p:nvPicPr>
        <p:blipFill>
          <a:blip r:embed="rId3"/>
          <a:stretch>
            <a:fillRect/>
          </a:stretch>
        </p:blipFill>
        <p:spPr>
          <a:xfrm>
            <a:off x="-101600" y="0"/>
            <a:ext cx="12293600" cy="6858000"/>
          </a:xfrm>
          <a:prstGeom prst="rect">
            <a:avLst/>
          </a:prstGeom>
          <a:noFill/>
          <a:ln w="9525">
            <a:noFill/>
          </a:ln>
        </p:spPr>
      </p:pic>
      <p:sp>
        <p:nvSpPr>
          <p:cNvPr id="3077" name="TextBox 5"/>
          <p:cNvSpPr txBox="1"/>
          <p:nvPr/>
        </p:nvSpPr>
        <p:spPr>
          <a:xfrm>
            <a:off x="612742" y="1916282"/>
            <a:ext cx="12090400" cy="2339098"/>
          </a:xfrm>
          <a:prstGeom prst="rect">
            <a:avLst/>
          </a:prstGeom>
          <a:noFill/>
          <a:ln w="9525">
            <a:noFill/>
          </a:ln>
        </p:spPr>
        <p:txBody>
          <a:bodyPr lIns="121917" tIns="60958" rIns="121917" bIns="60958">
            <a:spAutoFit/>
          </a:bodyPr>
          <a:lstStyle/>
          <a:p>
            <a:pPr algn="ctr" defTabSz="913130" eaLnBrk="1" hangingPunct="1">
              <a:buNone/>
            </a:pPr>
            <a:r>
              <a:rPr sz="7200" b="1" dirty="0">
                <a:solidFill>
                  <a:srgbClr val="FF0000"/>
                </a:solidFill>
                <a:latin typeface="UTM Avo" panose="02040603050506020204"/>
              </a:rPr>
              <a:t>Chào mừng các con đến </a:t>
            </a:r>
            <a:r>
              <a:rPr sz="7200" b="1" dirty="0" err="1">
                <a:solidFill>
                  <a:srgbClr val="FF0000"/>
                </a:solidFill>
                <a:latin typeface="UTM Avo" panose="02040603050506020204"/>
              </a:rPr>
              <a:t>với</a:t>
            </a:r>
            <a:r>
              <a:rPr sz="7200" b="1" dirty="0">
                <a:solidFill>
                  <a:srgbClr val="FF0000"/>
                </a:solidFill>
                <a:latin typeface="UTM Avo" panose="02040603050506020204"/>
              </a:rPr>
              <a:t> </a:t>
            </a:r>
            <a:r>
              <a:rPr lang="en-US" sz="7200" b="1" dirty="0" err="1" smtClean="0">
                <a:solidFill>
                  <a:srgbClr val="FF0000"/>
                </a:solidFill>
                <a:latin typeface="UTM Avo" panose="02040603050506020204"/>
              </a:rPr>
              <a:t>môn</a:t>
            </a:r>
            <a:r>
              <a:rPr lang="en-US" sz="7200" b="1" dirty="0" smtClean="0">
                <a:solidFill>
                  <a:srgbClr val="FF0000"/>
                </a:solidFill>
                <a:latin typeface="UTM Avo" panose="02040603050506020204"/>
              </a:rPr>
              <a:t> </a:t>
            </a:r>
            <a:r>
              <a:rPr lang="en-US" sz="7200" b="1" dirty="0" err="1" smtClean="0">
                <a:solidFill>
                  <a:srgbClr val="FF0000"/>
                </a:solidFill>
                <a:latin typeface="UTM Avo" panose="02040603050506020204"/>
              </a:rPr>
              <a:t>Tự</a:t>
            </a:r>
            <a:r>
              <a:rPr lang="en-US" sz="7200" b="1" dirty="0" smtClean="0">
                <a:solidFill>
                  <a:srgbClr val="FF0000"/>
                </a:solidFill>
                <a:latin typeface="UTM Avo" panose="02040603050506020204"/>
              </a:rPr>
              <a:t> </a:t>
            </a:r>
            <a:r>
              <a:rPr lang="en-US" sz="7200" b="1" dirty="0" err="1" smtClean="0">
                <a:solidFill>
                  <a:srgbClr val="FF0000"/>
                </a:solidFill>
                <a:latin typeface="UTM Avo" panose="02040603050506020204"/>
              </a:rPr>
              <a:t>nhiên</a:t>
            </a:r>
            <a:r>
              <a:rPr lang="en-US" sz="7200" b="1" dirty="0" smtClean="0">
                <a:solidFill>
                  <a:srgbClr val="FF0000"/>
                </a:solidFill>
                <a:latin typeface="UTM Avo" panose="02040603050506020204"/>
              </a:rPr>
              <a:t> &amp; </a:t>
            </a:r>
            <a:r>
              <a:rPr lang="en-US" sz="7200" b="1" dirty="0" err="1" smtClean="0">
                <a:solidFill>
                  <a:srgbClr val="FF0000"/>
                </a:solidFill>
                <a:latin typeface="UTM Avo" panose="02040603050506020204"/>
              </a:rPr>
              <a:t>xã</a:t>
            </a:r>
            <a:r>
              <a:rPr lang="en-US" sz="7200" b="1" dirty="0" smtClean="0">
                <a:solidFill>
                  <a:srgbClr val="FF0000"/>
                </a:solidFill>
                <a:latin typeface="UTM Avo" panose="02040603050506020204"/>
              </a:rPr>
              <a:t> </a:t>
            </a:r>
            <a:r>
              <a:rPr lang="en-US" sz="7200" b="1" dirty="0" err="1" smtClean="0">
                <a:solidFill>
                  <a:srgbClr val="FF0000"/>
                </a:solidFill>
                <a:latin typeface="UTM Avo" panose="02040603050506020204"/>
              </a:rPr>
              <a:t>hội</a:t>
            </a:r>
            <a:r>
              <a:rPr lang="en-US" sz="7200" b="1" dirty="0" smtClean="0">
                <a:solidFill>
                  <a:srgbClr val="FF0000"/>
                </a:solidFill>
                <a:latin typeface="UTM Avo" panose="02040603050506020204"/>
              </a:rPr>
              <a:t>.</a:t>
            </a:r>
            <a:endParaRPr lang="en-US" sz="7200" b="1" dirty="0">
              <a:solidFill>
                <a:srgbClr val="FF0000"/>
              </a:solidFill>
              <a:latin typeface="UTM Avo" panose="02040603050506020204"/>
            </a:endParaRPr>
          </a:p>
        </p:txBody>
      </p:sp>
      <p:pic>
        <p:nvPicPr>
          <p:cNvPr id="4" name="Picture 3"/>
          <p:cNvPicPr>
            <a:picLocks noChangeAspect="1"/>
          </p:cNvPicPr>
          <p:nvPr/>
        </p:nvPicPr>
        <p:blipFill>
          <a:blip r:embed="rId4"/>
          <a:stretch>
            <a:fillRect/>
          </a:stretch>
        </p:blipFill>
        <p:spPr>
          <a:xfrm>
            <a:off x="150980" y="66501"/>
            <a:ext cx="1658965" cy="2224212"/>
          </a:xfrm>
          <a:prstGeom prst="rect">
            <a:avLst/>
          </a:prstGeom>
        </p:spPr>
      </p:pic>
    </p:spTree>
    <p:extLst>
      <p:ext uri="{BB962C8B-B14F-4D97-AF65-F5344CB8AC3E}">
        <p14:creationId xmlns:p14="http://schemas.microsoft.com/office/powerpoint/2010/main" val="236427429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dirty="0"/>
          </a:p>
        </p:txBody>
      </p:sp>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Khi tham gia hoạt động ở trường em thấy tình huống nào nguy hiểm?</a:t>
            </a:r>
          </a:p>
          <a:p>
            <a:pPr algn="ctr"/>
            <a:r>
              <a:rPr lang="en-US" sz="2800"/>
              <a:t>Nguyên nhân xảy ra tình huống đó?</a:t>
            </a:r>
          </a:p>
        </p:txBody>
      </p:sp>
      <p:sp>
        <p:nvSpPr>
          <p:cNvPr id="3" name="Cloud 2"/>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Khi tham gia các hoạt động ở trường, em đã từng thấy các bạn chơi  đá bóng trên sân trường rất nguy hiểm, đã đá trúng đầu một bạn nữ trên sân trường.</a:t>
            </a:r>
          </a:p>
        </p:txBody>
      </p:sp>
      <p:sp>
        <p:nvSpPr>
          <p:cNvPr id="4" name="Cloud 3"/>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Nguyên nhân xảy ra tình huống đó là các bạn nam cố tình đá bóng trên sân có rất đông các bạn cùng chơi, sẽ rất dễ đá trúng các bạn khác.</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2" nodeType="clickEffect">
                                  <p:stCondLst>
                                    <p:cond delay="0"/>
                                  </p:stCondLst>
                                  <p:childTnLst>
                                    <p:animEffect transition="out" filter="checkerboard(across)">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animBg="1"/>
      <p:bldP spid="3" grpId="1" animBg="1"/>
      <p:bldP spid="3" grpId="2" animBg="1"/>
      <p:bldP spid="4" grpId="0" bldLvl="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Hoạt</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động</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khám</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phá</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69647428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699135" y="162560"/>
            <a:ext cx="1022223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 Quan sát và cho biết những tình huống nào là nguy hiểm trong các hình dưới đây? Vì sao?</a:t>
            </a:r>
          </a:p>
        </p:txBody>
      </p:sp>
      <p:pic>
        <p:nvPicPr>
          <p:cNvPr id="6" name="Content Placeholder 5"/>
          <p:cNvPicPr>
            <a:picLocks noGrp="1" noChangeAspect="1"/>
          </p:cNvPicPr>
          <p:nvPr>
            <p:ph idx="1"/>
          </p:nvPr>
        </p:nvPicPr>
        <p:blipFill>
          <a:blip r:embed="rId5"/>
          <a:stretch>
            <a:fillRect/>
          </a:stretch>
        </p:blipFill>
        <p:spPr>
          <a:xfrm>
            <a:off x="1824990" y="1673860"/>
            <a:ext cx="8359140" cy="3985260"/>
          </a:xfrm>
          <a:prstGeom prst="rect">
            <a:avLst/>
          </a:prstGeom>
        </p:spPr>
      </p:pic>
      <p:pic>
        <p:nvPicPr>
          <p:cNvPr id="7" name="Picture 6"/>
          <p:cNvPicPr>
            <a:picLocks noChangeAspect="1"/>
          </p:cNvPicPr>
          <p:nvPr/>
        </p:nvPicPr>
        <p:blipFill>
          <a:blip r:embed="rId6"/>
          <a:stretch>
            <a:fillRect/>
          </a:stretch>
        </p:blipFill>
        <p:spPr>
          <a:xfrm>
            <a:off x="560705" y="1783715"/>
            <a:ext cx="1200785" cy="1149350"/>
          </a:xfrm>
          <a:prstGeom prst="rect">
            <a:avLst/>
          </a:prstGeom>
        </p:spPr>
      </p:pic>
      <p:pic>
        <p:nvPicPr>
          <p:cNvPr id="10" name="Picture 9"/>
          <p:cNvPicPr>
            <a:picLocks noChangeAspect="1"/>
          </p:cNvPicPr>
          <p:nvPr/>
        </p:nvPicPr>
        <p:blipFill>
          <a:blip r:embed="rId6"/>
          <a:stretch>
            <a:fillRect/>
          </a:stretch>
        </p:blipFill>
        <p:spPr>
          <a:xfrm>
            <a:off x="10338435" y="1915795"/>
            <a:ext cx="1200785" cy="114935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2295525" y="0"/>
            <a:ext cx="7396480" cy="3526790"/>
          </a:xfrm>
          <a:prstGeom prst="rect">
            <a:avLst/>
          </a:prstGeom>
        </p:spPr>
      </p:pic>
      <p:pic>
        <p:nvPicPr>
          <p:cNvPr id="5" name="Picture 4"/>
          <p:cNvPicPr>
            <a:picLocks noChangeAspect="1"/>
          </p:cNvPicPr>
          <p:nvPr/>
        </p:nvPicPr>
        <p:blipFill>
          <a:blip r:embed="rId5"/>
          <a:stretch>
            <a:fillRect/>
          </a:stretch>
        </p:blipFill>
        <p:spPr>
          <a:xfrm>
            <a:off x="2308860" y="3295650"/>
            <a:ext cx="7370445" cy="3562350"/>
          </a:xfrm>
          <a:prstGeom prst="rect">
            <a:avLst/>
          </a:prstGeom>
        </p:spPr>
      </p:pic>
      <p:pic>
        <p:nvPicPr>
          <p:cNvPr id="7" name="Picture 6"/>
          <p:cNvPicPr>
            <a:picLocks noChangeAspect="1"/>
          </p:cNvPicPr>
          <p:nvPr/>
        </p:nvPicPr>
        <p:blipFill>
          <a:blip r:embed="rId6"/>
          <a:stretch>
            <a:fillRect/>
          </a:stretch>
        </p:blipFill>
        <p:spPr>
          <a:xfrm>
            <a:off x="1108075" y="3670300"/>
            <a:ext cx="1200785" cy="11493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84924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2. Nêu ý nghĩa của ngày hội đọc sách</a:t>
            </a:r>
          </a:p>
        </p:txBody>
      </p:sp>
      <p:sp>
        <p:nvSpPr>
          <p:cNvPr id="2" name="Content Placeholder 1"/>
          <p:cNvSpPr>
            <a:spLocks noGrp="1"/>
          </p:cNvSpPr>
          <p:nvPr>
            <p:ph idx="1"/>
          </p:nvPr>
        </p:nvSpPr>
        <p:spPr/>
        <p:txBody>
          <a:bodyPr/>
          <a:lstStyle/>
          <a:p>
            <a:endParaRPr lang="en-US"/>
          </a:p>
        </p:txBody>
      </p:sp>
      <p:sp>
        <p:nvSpPr>
          <p:cNvPr id="6" name="Cloud Callout 5"/>
          <p:cNvSpPr/>
          <p:nvPr/>
        </p:nvSpPr>
        <p:spPr>
          <a:xfrm>
            <a:off x="1845310" y="1496695"/>
            <a:ext cx="8753475" cy="38639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t>Ngày hội đọc sách là sự kiện quan trọng trong các hoạt động ở trường. Trong ngày hội này, các em được tham gia nhiều hoạt động, được đọc và biết nhiều điều bổ ích.</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6" grpId="0" bldLvl="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07135" y="177165"/>
            <a:ext cx="1027303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và các bạn đã thường tham gia những hoạt động nào ở trường?</a:t>
            </a:r>
          </a:p>
        </p:txBody>
      </p:sp>
      <p:sp>
        <p:nvSpPr>
          <p:cNvPr id="2" name="Content Placeholder 1"/>
          <p:cNvSpPr>
            <a:spLocks noGrp="1"/>
          </p:cNvSpPr>
          <p:nvPr>
            <p:ph sz="half" idx="1"/>
          </p:nvPr>
        </p:nvSpPr>
        <p:spPr/>
        <p:txBody>
          <a:bodyPr/>
          <a:lstStyle/>
          <a:p>
            <a:endParaRPr lang="en-US"/>
          </a:p>
        </p:txBody>
      </p:sp>
      <p:sp>
        <p:nvSpPr>
          <p:cNvPr id="3" name="Cloud 2"/>
          <p:cNvSpPr/>
          <p:nvPr/>
        </p:nvSpPr>
        <p:spPr>
          <a:xfrm>
            <a:off x="3407410" y="1252855"/>
            <a:ext cx="4990465"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Chơi cờ vua, nhảy dây, đánh truyền,..</a:t>
            </a:r>
          </a:p>
        </p:txBody>
      </p:sp>
      <p:sp>
        <p:nvSpPr>
          <p:cNvPr id="4" name="Rounded Rectangle 3"/>
          <p:cNvSpPr/>
          <p:nvPr/>
        </p:nvSpPr>
        <p:spPr>
          <a:xfrm>
            <a:off x="477520" y="3656330"/>
            <a:ext cx="1108392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Những tình huống nào có thể gây tổn thương cho bản thân và người khác</a:t>
            </a:r>
          </a:p>
        </p:txBody>
      </p:sp>
      <p:sp>
        <p:nvSpPr>
          <p:cNvPr id="7" name="Cloud 6"/>
          <p:cNvSpPr/>
          <p:nvPr/>
        </p:nvSpPr>
        <p:spPr>
          <a:xfrm>
            <a:off x="2565400" y="4345940"/>
            <a:ext cx="7698740"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chen lấn xô đẩy trong khi xếp hàng, trèo lên bàn ghế, đá bóng trong lớp...</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 grpId="0" animBg="1"/>
      <p:bldP spid="4" grpId="0" bldLvl="0" animBg="1"/>
      <p:bldP spid="4" grpId="1" animBg="1"/>
      <p:bldP spid="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Em cần chú ý đến các hoạt động tham gia là gì, tuyên truyền cho các bạn biết đâu là hoạt động nguy hiểm, khuyến khích các bạn tham gia những hoạt động lành mạnh.</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976630"/>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Em cần làm gì để phòng tránh nguy hiểm khi tham gia các hoạt động ở trường?</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sp>
        <p:nvSpPr>
          <p:cNvPr id="8" name="39"/>
          <p:cNvSpPr txBox="1"/>
          <p:nvPr/>
        </p:nvSpPr>
        <p:spPr>
          <a:xfrm flipH="1">
            <a:off x="2435225" y="2034540"/>
            <a:ext cx="7505065" cy="2529205"/>
          </a:xfrm>
          <a:prstGeom prst="rect">
            <a:avLst/>
          </a:prstGeom>
          <a:noFill/>
        </p:spPr>
        <p:txBody>
          <a:bodyPr wrap="square" lIns="68571" tIns="34285" rIns="68571" bIns="34285" rtlCol="0">
            <a:spAutoFit/>
          </a:bodyPr>
          <a:lstStyle/>
          <a:p>
            <a:pPr algn="ctr"/>
            <a:r>
              <a:rPr lang="en-US" altLang="zh-CN" sz="32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376193" y="4456648"/>
            <a:ext cx="56923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Hoạt</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động</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thực</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hành</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244081712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5"/>
          <a:stretch>
            <a:fillRect/>
          </a:stretch>
        </p:blipFill>
        <p:spPr>
          <a:xfrm>
            <a:off x="2441575" y="1145540"/>
            <a:ext cx="7541895" cy="5568950"/>
          </a:xfrm>
          <a:prstGeom prst="rect">
            <a:avLst/>
          </a:prstGeom>
        </p:spPr>
      </p:pic>
      <p:sp>
        <p:nvSpPr>
          <p:cNvPr id="4" name="Text Box 3"/>
          <p:cNvSpPr txBox="1"/>
          <p:nvPr/>
        </p:nvSpPr>
        <p:spPr>
          <a:xfrm>
            <a:off x="425450" y="192405"/>
            <a:ext cx="10660380" cy="953135"/>
          </a:xfrm>
          <a:prstGeom prst="rect">
            <a:avLst/>
          </a:prstGeom>
          <a:noFill/>
        </p:spPr>
        <p:txBody>
          <a:bodyPr wrap="square" rtlCol="0">
            <a:spAutoFit/>
          </a:bodyPr>
          <a:lstStyle/>
          <a:p>
            <a:pPr algn="ctr"/>
            <a:r>
              <a:rPr lang="en-US" sz="2800">
                <a:ln w="22225">
                  <a:solidFill>
                    <a:schemeClr val="accent2"/>
                  </a:solidFill>
                  <a:prstDash val="solid"/>
                </a:ln>
                <a:solidFill>
                  <a:schemeClr val="accent2">
                    <a:lumMod val="40000"/>
                    <a:lumOff val="60000"/>
                  </a:schemeClr>
                </a:solidFill>
                <a:effectLst/>
              </a:rPr>
              <a:t>Gắn cánh hoa cho phù hợp về những điều nên và không nên khi tham gia một số hoạt động ở trường.</a:t>
            </a:r>
          </a:p>
        </p:txBody>
      </p:sp>
      <p:sp>
        <p:nvSpPr>
          <p:cNvPr id="9" name="Rounded Rectangle 8"/>
          <p:cNvSpPr/>
          <p:nvPr/>
        </p:nvSpPr>
        <p:spPr>
          <a:xfrm>
            <a:off x="3285490" y="195770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Vệ sinh lớp</a:t>
            </a:r>
          </a:p>
        </p:txBody>
      </p:sp>
      <p:sp>
        <p:nvSpPr>
          <p:cNvPr id="10" name="Rounded Rectangle 9"/>
          <p:cNvSpPr/>
          <p:nvPr/>
        </p:nvSpPr>
        <p:spPr>
          <a:xfrm>
            <a:off x="3244850" y="288099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Nhặt rác</a:t>
            </a:r>
          </a:p>
        </p:txBody>
      </p:sp>
      <p:sp>
        <p:nvSpPr>
          <p:cNvPr id="11" name="Rounded Rectangle 10"/>
          <p:cNvSpPr/>
          <p:nvPr/>
        </p:nvSpPr>
        <p:spPr>
          <a:xfrm>
            <a:off x="4127500" y="334708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Giúp đỡ bạn</a:t>
            </a:r>
          </a:p>
        </p:txBody>
      </p:sp>
      <p:sp>
        <p:nvSpPr>
          <p:cNvPr id="12" name="Rounded Rectangle 11"/>
          <p:cNvSpPr/>
          <p:nvPr/>
        </p:nvSpPr>
        <p:spPr>
          <a:xfrm>
            <a:off x="5050155" y="2788920"/>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Lau bảng</a:t>
            </a:r>
          </a:p>
        </p:txBody>
      </p:sp>
      <p:sp>
        <p:nvSpPr>
          <p:cNvPr id="13" name="Rounded Rectangle 12"/>
          <p:cNvSpPr/>
          <p:nvPr/>
        </p:nvSpPr>
        <p:spPr>
          <a:xfrm>
            <a:off x="4968875" y="1800860"/>
            <a:ext cx="1035685" cy="7797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Học chăm chỉ</a:t>
            </a:r>
          </a:p>
        </p:txBody>
      </p:sp>
      <p:sp>
        <p:nvSpPr>
          <p:cNvPr id="14" name="Rounded Rectangle 13"/>
          <p:cNvSpPr/>
          <p:nvPr/>
        </p:nvSpPr>
        <p:spPr>
          <a:xfrm>
            <a:off x="6470650" y="1988185"/>
            <a:ext cx="85153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Nô đùa</a:t>
            </a:r>
          </a:p>
        </p:txBody>
      </p:sp>
      <p:sp>
        <p:nvSpPr>
          <p:cNvPr id="15" name="Rounded Rectangle 14"/>
          <p:cNvSpPr/>
          <p:nvPr/>
        </p:nvSpPr>
        <p:spPr>
          <a:xfrm>
            <a:off x="6500495" y="3084195"/>
            <a:ext cx="97218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Vứt rác bừa bãi</a:t>
            </a:r>
          </a:p>
        </p:txBody>
      </p:sp>
      <p:sp>
        <p:nvSpPr>
          <p:cNvPr id="16" name="Rounded Rectangle 15"/>
          <p:cNvSpPr/>
          <p:nvPr/>
        </p:nvSpPr>
        <p:spPr>
          <a:xfrm>
            <a:off x="7453630" y="3585210"/>
            <a:ext cx="92202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Đánh nhau</a:t>
            </a:r>
          </a:p>
        </p:txBody>
      </p:sp>
      <p:sp>
        <p:nvSpPr>
          <p:cNvPr id="17" name="Rounded Rectangle 16"/>
          <p:cNvSpPr/>
          <p:nvPr/>
        </p:nvSpPr>
        <p:spPr>
          <a:xfrm>
            <a:off x="8336280" y="2956560"/>
            <a:ext cx="109347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trèo lên bàn</a:t>
            </a:r>
          </a:p>
        </p:txBody>
      </p:sp>
      <p:sp>
        <p:nvSpPr>
          <p:cNvPr id="18" name="Rounded Rectangle 17"/>
          <p:cNvSpPr/>
          <p:nvPr/>
        </p:nvSpPr>
        <p:spPr>
          <a:xfrm>
            <a:off x="8204200" y="1800860"/>
            <a:ext cx="1093470" cy="7797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vẽ bậy lên tường</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Hoạt</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độngvận</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dụng</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998313863"/>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06040" y="0"/>
            <a:ext cx="7415530" cy="659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 sẽ nói và làm gì khi gặp các tình huống sau:</a:t>
            </a:r>
          </a:p>
        </p:txBody>
      </p:sp>
      <p:pic>
        <p:nvPicPr>
          <p:cNvPr id="10" name="Content Placeholder 9"/>
          <p:cNvPicPr>
            <a:picLocks noGrp="1" noChangeAspect="1"/>
          </p:cNvPicPr>
          <p:nvPr>
            <p:ph idx="1"/>
          </p:nvPr>
        </p:nvPicPr>
        <p:blipFill>
          <a:blip r:embed="rId3"/>
          <a:stretch>
            <a:fillRect/>
          </a:stretch>
        </p:blipFill>
        <p:spPr>
          <a:xfrm>
            <a:off x="2583180" y="577850"/>
            <a:ext cx="7461250" cy="3073400"/>
          </a:xfrm>
          <a:prstGeom prst="rect">
            <a:avLst/>
          </a:prstGeom>
        </p:spPr>
      </p:pic>
      <p:pic>
        <p:nvPicPr>
          <p:cNvPr id="11" name="Picture 10"/>
          <p:cNvPicPr>
            <a:picLocks noChangeAspect="1"/>
          </p:cNvPicPr>
          <p:nvPr/>
        </p:nvPicPr>
        <p:blipFill>
          <a:blip r:embed="rId4"/>
          <a:stretch>
            <a:fillRect/>
          </a:stretch>
        </p:blipFill>
        <p:spPr>
          <a:xfrm>
            <a:off x="2680970" y="3650615"/>
            <a:ext cx="7138670" cy="3207385"/>
          </a:xfrm>
          <a:prstGeom prst="rect">
            <a:avLst/>
          </a:prstGeom>
        </p:spPr>
      </p:pic>
      <p:sp>
        <p:nvSpPr>
          <p:cNvPr id="13" name="Cloud Callout 12"/>
          <p:cNvSpPr/>
          <p:nvPr/>
        </p:nvSpPr>
        <p:spPr>
          <a:xfrm>
            <a:off x="-142240" y="366395"/>
            <a:ext cx="2707005" cy="278003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và khuyên bạn không được tự ý vào bể bơi, sẽ rất nguy hiểm nếu bị ngã xuống đó. </a:t>
            </a:r>
          </a:p>
        </p:txBody>
      </p:sp>
      <p:sp>
        <p:nvSpPr>
          <p:cNvPr id="14" name="Cloud Callout 13"/>
          <p:cNvSpPr/>
          <p:nvPr/>
        </p:nvSpPr>
        <p:spPr>
          <a:xfrm>
            <a:off x="9747250" y="3569335"/>
            <a:ext cx="2707005" cy="2861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với bạn hành động lấy que cắm vào ổ điện như vậy là rất nguy hiểm đến tính mạng.</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3" grpId="0" animBg="1"/>
      <p:bldP spid="13" grpId="1" animBg="1"/>
      <p:bldP spid="14" grpId="0" bldLvl="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70700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Viết điều em cam kết để đảm bảo an toàn khi tham gia các hoạt động ở trường. </a:t>
            </a:r>
          </a:p>
        </p:txBody>
      </p:sp>
      <p:sp>
        <p:nvSpPr>
          <p:cNvPr id="4" name="Vertical Scroll 3"/>
          <p:cNvSpPr/>
          <p:nvPr/>
        </p:nvSpPr>
        <p:spPr>
          <a:xfrm>
            <a:off x="3265805" y="1845945"/>
            <a:ext cx="6430645" cy="3560445"/>
          </a:xfrm>
          <a:prstGeom prst="verticalScroll">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en-US" sz="2400"/>
              <a:t>- Không nghịch nước ở nhà vệ sinh</a:t>
            </a:r>
          </a:p>
          <a:p>
            <a:pPr algn="just"/>
            <a:r>
              <a:rPr lang="en-US" sz="2400"/>
              <a:t>- Không đuổi nhau trên hành lang lớp học</a:t>
            </a:r>
          </a:p>
          <a:p>
            <a:pPr algn="just"/>
            <a:r>
              <a:rPr lang="en-US" sz="2400"/>
              <a:t>- Không đá bóng trên sân trường</a:t>
            </a:r>
          </a:p>
          <a:p>
            <a:pPr algn="just"/>
            <a:r>
              <a:rPr lang="en-US" sz="2400"/>
              <a:t>- Không vứt rác bừa bãi</a:t>
            </a:r>
          </a:p>
          <a:p>
            <a:pPr algn="just"/>
            <a:r>
              <a:rPr lang="en-US" sz="2400"/>
              <a:t>- Không tự ý ra vào bể bơi khi chưa có sự cho phép của thầy cô.</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4" grpId="0" animBg="1"/>
      <p:bldP spid="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rcRect b="1000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rcRect l="10271" t="27847" r="5032" b="7510"/>
          <a:stretch>
            <a:fillRect/>
          </a:stretch>
        </p:blipFill>
        <p:spPr bwMode="auto">
          <a:xfrm>
            <a:off x="-141288" y="536575"/>
            <a:ext cx="13023851" cy="621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Box 9"/>
          <p:cNvSpPr txBox="1">
            <a:spLocks noChangeArrowheads="1"/>
          </p:cNvSpPr>
          <p:nvPr/>
        </p:nvSpPr>
        <p:spPr bwMode="auto">
          <a:xfrm>
            <a:off x="3740150" y="3973513"/>
            <a:ext cx="57070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b="1">
                <a:solidFill>
                  <a:schemeClr val="tx1"/>
                </a:solidFill>
                <a:latin typeface=".VnAvant" panose="020B7200000000000000" pitchFamily="34" charset="0"/>
                <a:ea typeface="SimSun" panose="02010600030101010101" pitchFamily="2" charset="-122"/>
              </a:defRPr>
            </a:lvl1pPr>
            <a:lvl2pPr marL="742950" indent="-285750" defTabSz="457200">
              <a:defRPr b="1">
                <a:solidFill>
                  <a:schemeClr val="tx1"/>
                </a:solidFill>
                <a:latin typeface=".VnAvant" panose="020B7200000000000000" pitchFamily="34" charset="0"/>
                <a:ea typeface="SimSun" panose="02010600030101010101" pitchFamily="2" charset="-122"/>
              </a:defRPr>
            </a:lvl2pPr>
            <a:lvl3pPr marL="1143000" indent="-228600" defTabSz="457200">
              <a:defRPr b="1">
                <a:solidFill>
                  <a:schemeClr val="tx1"/>
                </a:solidFill>
                <a:latin typeface=".VnAvant" panose="020B7200000000000000" pitchFamily="34" charset="0"/>
                <a:ea typeface="SimSun" panose="02010600030101010101" pitchFamily="2" charset="-122"/>
              </a:defRPr>
            </a:lvl3pPr>
            <a:lvl4pPr marL="1600200" indent="-228600" defTabSz="457200">
              <a:defRPr b="1">
                <a:solidFill>
                  <a:schemeClr val="tx1"/>
                </a:solidFill>
                <a:latin typeface=".VnAvant" panose="020B7200000000000000" pitchFamily="34" charset="0"/>
                <a:ea typeface="SimSun" panose="02010600030101010101" pitchFamily="2" charset="-122"/>
              </a:defRPr>
            </a:lvl4pPr>
            <a:lvl5pPr marL="2057400" indent="-228600" defTabSz="457200">
              <a:defRPr b="1">
                <a:solidFill>
                  <a:schemeClr val="tx1"/>
                </a:solidFill>
                <a:latin typeface=".VnAvant" panose="020B7200000000000000" pitchFamily="34" charset="0"/>
                <a:ea typeface="SimSun" panose="02010600030101010101" pitchFamily="2" charset="-122"/>
              </a:defRPr>
            </a:lvl5pPr>
            <a:lvl6pPr marL="25146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6pPr>
            <a:lvl7pPr marL="29718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7pPr>
            <a:lvl8pPr marL="34290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8pPr>
            <a:lvl9pPr marL="3886200" indent="-228600" defTabSz="457200" eaLnBrk="0" fontAlgn="base" hangingPunct="0">
              <a:spcBef>
                <a:spcPct val="0"/>
              </a:spcBef>
              <a:spcAft>
                <a:spcPct val="0"/>
              </a:spcAft>
              <a:defRPr b="1">
                <a:solidFill>
                  <a:schemeClr val="tx1"/>
                </a:solidFill>
                <a:latin typeface=".VnAvant" panose="020B7200000000000000" pitchFamily="34" charset="0"/>
                <a:ea typeface="SimSun" panose="02010600030101010101" pitchFamily="2" charset="-122"/>
              </a:defRPr>
            </a:lvl9pPr>
          </a:lstStyle>
          <a:p>
            <a:pPr eaLnBrk="1" hangingPunct="1"/>
            <a:r>
              <a:rPr lang="en-US" sz="6600">
                <a:solidFill>
                  <a:schemeClr val="bg1"/>
                </a:solidFill>
                <a:latin typeface="UTM Avo"/>
              </a:rPr>
              <a:t>HẸN GẶP LẠI</a:t>
            </a:r>
          </a:p>
        </p:txBody>
      </p:sp>
    </p:spTree>
    <p:extLst>
      <p:ext uri="{BB962C8B-B14F-4D97-AF65-F5344CB8AC3E}">
        <p14:creationId xmlns:p14="http://schemas.microsoft.com/office/powerpoint/2010/main" val="336135324"/>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A.21/4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C.21/3</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B.21/5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D.21/6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500142" y="764249"/>
            <a:ext cx="915606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C.Cái bút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600" b="1" dirty="0" err="1">
                <a:solidFill>
                  <a:srgbClr val="FFFF00"/>
                </a:solidFill>
                <a:latin typeface="Times New Roman" panose="02020603050405020304" pitchFamily="18" charset="0"/>
                <a:cs typeface="Times New Roman" panose="02020603050405020304" pitchFamily="18" charset="0"/>
                <a:sym typeface="+mn-ea"/>
              </a:rPr>
              <a:t>Quyển vở</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D.Cái tẩy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942612" y="764249"/>
            <a:ext cx="102711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.trưng bày sách</a:t>
            </a: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.Kể chuyện theo sách</a:t>
            </a: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.quyên góp sách</a:t>
            </a:r>
          </a:p>
        </p:txBody>
      </p:sp>
      <p:sp>
        <p:nvSpPr>
          <p:cNvPr id="71" name="Rectangle 70"/>
          <p:cNvSpPr/>
          <p:nvPr/>
        </p:nvSpPr>
        <p:spPr>
          <a:xfrm>
            <a:off x="1679847" y="764249"/>
            <a:ext cx="879665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8: An toàn khi ở trường</a:t>
            </a: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Hoạt</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động</a:t>
            </a:r>
            <a:r>
              <a:rPr kumimoji="0" lang="en-US" sz="4800" b="1" i="0" u="none" strike="noStrike" kern="1200" cap="none" spc="0" normalizeH="0" baseline="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smtClean="0">
                <a:ln>
                  <a:noFill/>
                </a:ln>
                <a:solidFill>
                  <a:srgbClr val="FF0000"/>
                </a:solidFill>
                <a:effectLst/>
                <a:uLnTx/>
                <a:uFillTx/>
                <a:latin typeface="Calibri Light" panose="020F0302020204030204"/>
                <a:ea typeface="+mn-ea"/>
                <a:cs typeface="+mn-cs"/>
              </a:rPr>
              <a:t>mở</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noProof="0" dirty="0" err="1" smtClean="0">
                <a:ln>
                  <a:noFill/>
                </a:ln>
                <a:solidFill>
                  <a:srgbClr val="FF0000"/>
                </a:solidFill>
                <a:effectLst/>
                <a:uLnTx/>
                <a:uFillTx/>
                <a:latin typeface="Calibri Light" panose="020F0302020204030204"/>
                <a:ea typeface="+mn-ea"/>
                <a:cs typeface="+mn-cs"/>
              </a:rPr>
              <a:t>đầu</a:t>
            </a:r>
            <a:r>
              <a:rPr kumimoji="0" lang="en-US" sz="4800" b="1" i="0" u="none" strike="noStrike" kern="1200" cap="none" spc="0" normalizeH="0" noProof="0" dirty="0" smtClean="0">
                <a:ln>
                  <a:noFill/>
                </a:ln>
                <a:solidFill>
                  <a:srgbClr val="FF0000"/>
                </a:solidFill>
                <a:effectLst/>
                <a:uLnTx/>
                <a:uFillTx/>
                <a:latin typeface="Calibri Light" panose="020F0302020204030204"/>
                <a:ea typeface="+mn-ea"/>
                <a:cs typeface="+mn-cs"/>
              </a:rPr>
              <a:t> </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0977062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_rels/them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777</Words>
  <Application>Microsoft Office PowerPoint</Application>
  <PresentationFormat>Widescreen</PresentationFormat>
  <Paragraphs>136</Paragraphs>
  <Slides>26</Slides>
  <Notes>20</Notes>
  <HiddenSlides>0</HiddenSlides>
  <MMClips>5</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26</vt:i4>
      </vt:variant>
    </vt:vector>
  </HeadingPairs>
  <TitlesOfParts>
    <vt:vector size="45" baseType="lpstr">
      <vt:lpstr>方正舒体</vt:lpstr>
      <vt:lpstr>Microsoft YaHei</vt:lpstr>
      <vt:lpstr>宋体</vt:lpstr>
      <vt:lpstr>宋体</vt:lpstr>
      <vt:lpstr>UTM Avo</vt:lpstr>
      <vt:lpstr>等线</vt:lpstr>
      <vt:lpstr>.VnAvant</vt:lpstr>
      <vt:lpstr>.VnBlack</vt:lpstr>
      <vt:lpstr>Arial</vt:lpstr>
      <vt:lpstr>Arial Rounded MT Bold</vt:lpstr>
      <vt:lpstr>Calibri</vt:lpstr>
      <vt:lpstr>Calibri Light</vt:lpstr>
      <vt:lpstr>Garamond</vt:lpstr>
      <vt:lpstr>Times New Roman</vt:lpstr>
      <vt:lpstr>Wingdings</vt:lpstr>
      <vt:lpstr>2_Office Theme</vt:lpstr>
      <vt:lpstr>3_Office Theme</vt:lpstr>
      <vt:lpstr>1_Tema de Office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DELL</cp:lastModifiedBy>
  <cp:revision>5</cp:revision>
  <dcterms:created xsi:type="dcterms:W3CDTF">2021-06-03T04:26:25Z</dcterms:created>
  <dcterms:modified xsi:type="dcterms:W3CDTF">2021-06-25T04:41:29Z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