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34" r:id="rId5"/>
    <p:sldMasterId id="2147483758" r:id="rId6"/>
    <p:sldMasterId id="2147483770" r:id="rId7"/>
    <p:sldMasterId id="2147483798" r:id="rId8"/>
    <p:sldMasterId id="2147483800" r:id="rId9"/>
    <p:sldMasterId id="2147483812" r:id="rId10"/>
  </p:sldMasterIdLst>
  <p:notesMasterIdLst>
    <p:notesMasterId r:id="rId54"/>
  </p:notesMasterIdLst>
  <p:sldIdLst>
    <p:sldId id="3999" r:id="rId11"/>
    <p:sldId id="4000" r:id="rId12"/>
    <p:sldId id="3971" r:id="rId13"/>
    <p:sldId id="257" r:id="rId14"/>
    <p:sldId id="3969" r:id="rId15"/>
    <p:sldId id="3992" r:id="rId16"/>
    <p:sldId id="3998" r:id="rId17"/>
    <p:sldId id="3929" r:id="rId18"/>
    <p:sldId id="3973" r:id="rId19"/>
    <p:sldId id="3974" r:id="rId20"/>
    <p:sldId id="279" r:id="rId21"/>
    <p:sldId id="3958" r:id="rId22"/>
    <p:sldId id="3995" r:id="rId23"/>
    <p:sldId id="3986" r:id="rId24"/>
    <p:sldId id="3985" r:id="rId25"/>
    <p:sldId id="3975" r:id="rId26"/>
    <p:sldId id="3983" r:id="rId27"/>
    <p:sldId id="3997" r:id="rId28"/>
    <p:sldId id="281" r:id="rId29"/>
    <p:sldId id="3980" r:id="rId30"/>
    <p:sldId id="3938" r:id="rId31"/>
    <p:sldId id="3959" r:id="rId32"/>
    <p:sldId id="3960" r:id="rId33"/>
    <p:sldId id="3961" r:id="rId34"/>
    <p:sldId id="3962" r:id="rId35"/>
    <p:sldId id="291" r:id="rId36"/>
    <p:sldId id="3981" r:id="rId37"/>
    <p:sldId id="3979" r:id="rId38"/>
    <p:sldId id="3987" r:id="rId39"/>
    <p:sldId id="3988" r:id="rId40"/>
    <p:sldId id="3989" r:id="rId41"/>
    <p:sldId id="4002" r:id="rId42"/>
    <p:sldId id="3982" r:id="rId43"/>
    <p:sldId id="3978" r:id="rId44"/>
    <p:sldId id="3967" r:id="rId45"/>
    <p:sldId id="3976" r:id="rId46"/>
    <p:sldId id="346" r:id="rId47"/>
    <p:sldId id="297" r:id="rId48"/>
    <p:sldId id="3964" r:id="rId49"/>
    <p:sldId id="3965" r:id="rId50"/>
    <p:sldId id="3966" r:id="rId51"/>
    <p:sldId id="290" r:id="rId52"/>
    <p:sldId id="3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7" autoAdjust="0"/>
    <p:restoredTop sz="90629" autoAdjust="0"/>
  </p:normalViewPr>
  <p:slideViewPr>
    <p:cSldViewPr snapToGrid="0">
      <p:cViewPr>
        <p:scale>
          <a:sx n="60" d="100"/>
          <a:sy n="60" d="100"/>
        </p:scale>
        <p:origin x="-704" y="-84"/>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1</a:t>
            </a:fld>
            <a:endParaRPr lang="en-US"/>
          </a:p>
        </p:txBody>
      </p:sp>
    </p:spTree>
    <p:extLst>
      <p:ext uri="{BB962C8B-B14F-4D97-AF65-F5344CB8AC3E}">
        <p14:creationId xmlns:p14="http://schemas.microsoft.com/office/powerpoint/2010/main" val="411134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28</a:t>
            </a:fld>
            <a:endParaRPr lang="en-US"/>
          </a:p>
        </p:txBody>
      </p:sp>
    </p:spTree>
    <p:extLst>
      <p:ext uri="{BB962C8B-B14F-4D97-AF65-F5344CB8AC3E}">
        <p14:creationId xmlns:p14="http://schemas.microsoft.com/office/powerpoint/2010/main" val="85620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30</a:t>
            </a:fld>
            <a:endParaRPr lang="en-US"/>
          </a:p>
        </p:txBody>
      </p:sp>
    </p:spTree>
    <p:extLst>
      <p:ext uri="{BB962C8B-B14F-4D97-AF65-F5344CB8AC3E}">
        <p14:creationId xmlns:p14="http://schemas.microsoft.com/office/powerpoint/2010/main" val="255597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4</a:t>
            </a:fld>
            <a:endParaRPr lang="en-US"/>
          </a:p>
        </p:txBody>
      </p:sp>
    </p:spTree>
    <p:extLst>
      <p:ext uri="{BB962C8B-B14F-4D97-AF65-F5344CB8AC3E}">
        <p14:creationId xmlns:p14="http://schemas.microsoft.com/office/powerpoint/2010/main" val="548000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16</a:t>
            </a:fld>
            <a:endParaRPr lang="en-US"/>
          </a:p>
        </p:txBody>
      </p:sp>
    </p:spTree>
    <p:extLst>
      <p:ext uri="{BB962C8B-B14F-4D97-AF65-F5344CB8AC3E}">
        <p14:creationId xmlns:p14="http://schemas.microsoft.com/office/powerpoint/2010/main" val="269599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17</a:t>
            </a:fld>
            <a:endParaRPr lang="en-US"/>
          </a:p>
        </p:txBody>
      </p:sp>
    </p:spTree>
    <p:extLst>
      <p:ext uri="{BB962C8B-B14F-4D97-AF65-F5344CB8AC3E}">
        <p14:creationId xmlns:p14="http://schemas.microsoft.com/office/powerpoint/2010/main" val="398891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8F278-2B02-4B37-9528-20C6DE55EE8F}" type="slidenum">
              <a:rPr lang="en-US" smtClean="0"/>
              <a:t>19</a:t>
            </a:fld>
            <a:endParaRPr lang="en-US"/>
          </a:p>
        </p:txBody>
      </p:sp>
    </p:spTree>
    <p:extLst>
      <p:ext uri="{BB962C8B-B14F-4D97-AF65-F5344CB8AC3E}">
        <p14:creationId xmlns:p14="http://schemas.microsoft.com/office/powerpoint/2010/main" val="181879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6" name="Footer Placeholder 5">
            <a:extLst>
              <a:ext uri="{FF2B5EF4-FFF2-40B4-BE49-F238E27FC236}">
                <a16:creationId xmlns=""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8" name="Footer Placeholder 7">
            <a:extLst>
              <a:ext uri="{FF2B5EF4-FFF2-40B4-BE49-F238E27FC236}">
                <a16:creationId xmlns=""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4" name="Footer Placeholder 3">
            <a:extLst>
              <a:ext uri="{FF2B5EF4-FFF2-40B4-BE49-F238E27FC236}">
                <a16:creationId xmlns=""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3" name="Footer Placeholder 2">
            <a:extLst>
              <a:ext uri="{FF2B5EF4-FFF2-40B4-BE49-F238E27FC236}">
                <a16:creationId xmlns=""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6" name="Footer Placeholder 5">
            <a:extLst>
              <a:ext uri="{FF2B5EF4-FFF2-40B4-BE49-F238E27FC236}">
                <a16:creationId xmlns=""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6" name="Footer Placeholder 5">
            <a:extLst>
              <a:ext uri="{FF2B5EF4-FFF2-40B4-BE49-F238E27FC236}">
                <a16:creationId xmlns=""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93427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91505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9/19/2024</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953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1069456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fld id="{EDF1B81B-BA04-4575-8153-B3F76DF6F78B}" type="slidenum">
              <a:rPr lang="en-US"/>
              <a:pPr/>
              <a:t>‹#›</a:t>
            </a:fld>
            <a:endParaRPr lang="en-US"/>
          </a:p>
        </p:txBody>
      </p:sp>
    </p:spTree>
    <p:extLst>
      <p:ext uri="{BB962C8B-B14F-4D97-AF65-F5344CB8AC3E}">
        <p14:creationId xmlns:p14="http://schemas.microsoft.com/office/powerpoint/2010/main" val="3303825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9/19/2024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9/19/2024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5.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29" r:id="rId12"/>
    <p:sldLayoutId id="2147483830" r:id="rId13"/>
    <p:sldLayoutId id="2147483831" r:id="rId14"/>
    <p:sldLayoutId id="2147483832" r:id="rId15"/>
    <p:sldLayoutId id="2147483833" r:id="rId16"/>
    <p:sldLayoutId id="2147483834" r:id="rId17"/>
    <p:sldLayoutId id="2147483747" r:id="rId18"/>
    <p:sldLayoutId id="2147483748" r:id="rId19"/>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24" r:id="rId12"/>
    <p:sldLayoutId id="2147483825" r:id="rId13"/>
    <p:sldLayoutId id="21474838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 xmlns:a16="http://schemas.microsoft.com/office/drawing/2014/main" id="{A756F296-75CA-7DB1-7BA5-A60B6CA40D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9/19/2024</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0.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traveloka.com/vi-vn/explore/culinary" TargetMode="External"/><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Layout" Target="../slideLayouts/slideLayout81.xml"/><Relationship Id="rId1" Type="http://schemas.openxmlformats.org/officeDocument/2006/relationships/audio" Target="file:///G:\CHUY&#202;N%20&#272;&#7872;%20C&#7908;M%20K8\31e826fb26f4903e02df419d1ccf396d.mp3" TargetMode="Externa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0.xml"/><Relationship Id="rId5" Type="http://schemas.openxmlformats.org/officeDocument/2006/relationships/image" Target="../media/image38.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8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slideLayout" Target="../slideLayouts/slideLayout95.xml"/><Relationship Id="rId7" Type="http://schemas.openxmlformats.org/officeDocument/2006/relationships/image" Target="../media/image4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png"/><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09.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8" name="Picture 4" descr="Hinh nen 127c"/>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522" y="29678"/>
            <a:ext cx="11785600" cy="6629400"/>
          </a:xfrm>
          <a:prstGeom prst="rect">
            <a:avLst/>
          </a:prstGeom>
          <a:noFill/>
          <a:extLst>
            <a:ext uri="{909E8E84-426E-40DD-AFC4-6F175D3DCCD1}">
              <a14:hiddenFill xmlns:a14="http://schemas.microsoft.com/office/drawing/2010/main">
                <a:solidFill>
                  <a:srgbClr val="FFFFFF"/>
                </a:solidFill>
              </a14:hiddenFill>
            </a:ext>
          </a:extLst>
        </p:spPr>
      </p:pic>
      <p:sp>
        <p:nvSpPr>
          <p:cNvPr id="369669" name="WordArt 5"/>
          <p:cNvSpPr>
            <a:spLocks noChangeArrowheads="1" noChangeShapeType="1" noTextEdit="1"/>
          </p:cNvSpPr>
          <p:nvPr/>
        </p:nvSpPr>
        <p:spPr bwMode="auto">
          <a:xfrm>
            <a:off x="3073400" y="1866900"/>
            <a:ext cx="6197600" cy="1143000"/>
          </a:xfrm>
          <a:prstGeom prst="rect">
            <a:avLst/>
          </a:prstGeom>
        </p:spPr>
        <p:txBody>
          <a:bodyPr wrap="none" fromWordArt="1">
            <a:prstTxWarp prst="textPlain">
              <a:avLst>
                <a:gd name="adj" fmla="val 50000"/>
              </a:avLst>
            </a:prstTxWarp>
          </a:bodyPr>
          <a:lstStyle/>
          <a:p>
            <a:pPr algn="ct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Môn</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Tiếng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Việt</a:t>
            </a:r>
            <a:endPar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endParaRPr>
          </a:p>
        </p:txBody>
      </p:sp>
      <p:sp>
        <p:nvSpPr>
          <p:cNvPr id="369670" name="WordArt 6"/>
          <p:cNvSpPr>
            <a:spLocks noChangeArrowheads="1" noChangeShapeType="1" noTextEdit="1"/>
          </p:cNvSpPr>
          <p:nvPr/>
        </p:nvSpPr>
        <p:spPr bwMode="auto">
          <a:xfrm>
            <a:off x="3073400" y="3344378"/>
            <a:ext cx="56896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6000" b="1" i="1" kern="10" dirty="0">
                <a:ln w="9525">
                  <a:round/>
                  <a:headEnd/>
                  <a:tailEnd/>
                </a:ln>
                <a:gradFill rotWithShape="0">
                  <a:gsLst>
                    <a:gs pos="0">
                      <a:srgbClr val="FFE701"/>
                    </a:gs>
                    <a:gs pos="100000">
                      <a:srgbClr val="FE3E02"/>
                    </a:gs>
                  </a:gsLst>
                  <a:lin ang="5400000" scaled="1"/>
                </a:gradFill>
                <a:latin typeface="Times New Roman"/>
                <a:cs typeface="Times New Roman"/>
              </a:rPr>
              <a:t>LỚP </a:t>
            </a:r>
            <a:r>
              <a:rPr lang="en-US" sz="6000" b="1" i="1" kern="10" dirty="0" smtClean="0">
                <a:ln w="9525">
                  <a:round/>
                  <a:headEnd/>
                  <a:tailEnd/>
                </a:ln>
                <a:gradFill rotWithShape="0">
                  <a:gsLst>
                    <a:gs pos="0">
                      <a:srgbClr val="FFE701"/>
                    </a:gs>
                    <a:gs pos="100000">
                      <a:srgbClr val="FE3E02"/>
                    </a:gs>
                  </a:gsLst>
                  <a:lin ang="5400000" scaled="1"/>
                </a:gradFill>
                <a:latin typeface="Times New Roman"/>
                <a:cs typeface="Times New Roman"/>
              </a:rPr>
              <a:t>5A5</a:t>
            </a:r>
            <a:endParaRPr lang="en-US" sz="6000" b="1" i="1" kern="10" dirty="0">
              <a:ln w="9525">
                <a:round/>
                <a:headEnd/>
                <a:tailEnd/>
              </a:ln>
              <a:gradFill rotWithShape="0">
                <a:gsLst>
                  <a:gs pos="0">
                    <a:srgbClr val="FFE701"/>
                  </a:gs>
                  <a:gs pos="100000">
                    <a:srgbClr val="FE3E02"/>
                  </a:gs>
                </a:gsLst>
                <a:lin ang="5400000" scaled="1"/>
              </a:gradFill>
              <a:latin typeface="Times New Roman"/>
              <a:cs typeface="Times New Roman"/>
            </a:endParaRPr>
          </a:p>
        </p:txBody>
      </p:sp>
      <p:sp>
        <p:nvSpPr>
          <p:cNvPr id="369671" name="WordArt 7"/>
          <p:cNvSpPr>
            <a:spLocks noChangeArrowheads="1" noChangeShapeType="1" noTextEdit="1"/>
          </p:cNvSpPr>
          <p:nvPr/>
        </p:nvSpPr>
        <p:spPr bwMode="auto">
          <a:xfrm>
            <a:off x="808522" y="539014"/>
            <a:ext cx="10261600" cy="6433285"/>
          </a:xfrm>
          <a:prstGeom prst="rect">
            <a:avLst/>
          </a:prstGeom>
        </p:spPr>
        <p:txBody>
          <a:bodyPr spcFirstLastPara="1" wrap="none" fromWordArt="1">
            <a:prstTxWarp prst="textArchUp">
              <a:avLst>
                <a:gd name="adj" fmla="val 10516880"/>
              </a:avLst>
            </a:prstTxWarp>
          </a:bodyPr>
          <a:lstStyle/>
          <a:p>
            <a:pPr algn="ct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Chào</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mừng</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các</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thầy</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cô</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giáo</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về</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dự</a:t>
            </a:r>
            <a:r>
              <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540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giờ</a:t>
            </a:r>
            <a:endParaRPr lang="en-US" sz="54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369672" name="Text Box 8"/>
          <p:cNvSpPr txBox="1">
            <a:spLocks noChangeArrowheads="1"/>
          </p:cNvSpPr>
          <p:nvPr/>
        </p:nvSpPr>
        <p:spPr bwMode="auto">
          <a:xfrm>
            <a:off x="2097920" y="5021400"/>
            <a:ext cx="600305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err="1">
                <a:solidFill>
                  <a:srgbClr val="0033CC"/>
                </a:solidFill>
                <a:latin typeface="Times New Roman" pitchFamily="18" charset="0"/>
                <a:cs typeface="Times New Roman" pitchFamily="18" charset="0"/>
              </a:rPr>
              <a:t>Giáo</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viên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thực</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hiện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Nguyễn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Thị</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Thanh</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Hải</a:t>
            </a:r>
            <a:endParaRPr lang="en-US" sz="2400" b="1" dirty="0">
              <a:solidFill>
                <a:srgbClr val="0033CC"/>
              </a:solidFill>
              <a:latin typeface="Times New Roman" pitchFamily="18" charset="0"/>
              <a:cs typeface="Times New Roman" pitchFamily="18" charset="0"/>
            </a:endParaRPr>
          </a:p>
          <a:p>
            <a:endParaRPr lang="en-US" sz="24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090921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69671"/>
                                        </p:tgtEl>
                                        <p:attrNameLst>
                                          <p:attrName>style.visibility</p:attrName>
                                        </p:attrNameLst>
                                      </p:cBhvr>
                                      <p:to>
                                        <p:strVal val="visible"/>
                                      </p:to>
                                    </p:set>
                                    <p:anim calcmode="lin" valueType="num">
                                      <p:cBhvr>
                                        <p:cTn id="7" dur="3000" fill="hold"/>
                                        <p:tgtEl>
                                          <p:spTgt spid="369671"/>
                                        </p:tgtEl>
                                        <p:attrNameLst>
                                          <p:attrName>ppt_w</p:attrName>
                                        </p:attrNameLst>
                                      </p:cBhvr>
                                      <p:tavLst>
                                        <p:tav tm="0">
                                          <p:val>
                                            <p:fltVal val="0"/>
                                          </p:val>
                                        </p:tav>
                                        <p:tav tm="100000">
                                          <p:val>
                                            <p:strVal val="#ppt_w"/>
                                          </p:val>
                                        </p:tav>
                                      </p:tavLst>
                                    </p:anim>
                                    <p:anim calcmode="lin" valueType="num">
                                      <p:cBhvr>
                                        <p:cTn id="8" dur="3000" fill="hold"/>
                                        <p:tgtEl>
                                          <p:spTgt spid="369671"/>
                                        </p:tgtEl>
                                        <p:attrNameLst>
                                          <p:attrName>ppt_h</p:attrName>
                                        </p:attrNameLst>
                                      </p:cBhvr>
                                      <p:tavLst>
                                        <p:tav tm="0">
                                          <p:val>
                                            <p:fltVal val="0"/>
                                          </p:val>
                                        </p:tav>
                                        <p:tav tm="100000">
                                          <p:val>
                                            <p:strVal val="#ppt_h"/>
                                          </p:val>
                                        </p:tav>
                                      </p:tavLst>
                                    </p:anim>
                                    <p:anim calcmode="lin" valueType="num">
                                      <p:cBhvr>
                                        <p:cTn id="9" dur="3000" fill="hold"/>
                                        <p:tgtEl>
                                          <p:spTgt spid="369671"/>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369671"/>
                                        </p:tgtEl>
                                        <p:attrNameLst>
                                          <p:attrName>ppt_y</p:attrName>
                                        </p:attrNameLst>
                                      </p:cBhvr>
                                      <p:tavLst>
                                        <p:tav tm="0" fmla="#ppt_y+(sin(-2*pi*(1-$))*-#ppt_x+cos(-2*pi*(1-$))*(1-#ppt_y))*(1-$)">
                                          <p:val>
                                            <p:fltVal val="0"/>
                                          </p:val>
                                        </p:tav>
                                        <p:tav tm="100000">
                                          <p:val>
                                            <p:fltVal val="1"/>
                                          </p:val>
                                        </p:tav>
                                      </p:tavLst>
                                    </p:anim>
                                  </p:childTnLst>
                                </p:cTn>
                              </p:par>
                              <p:par>
                                <p:cTn id="11" presetID="8" presetClass="entr" presetSubtype="16" fill="hold" grpId="0" nodeType="withEffect">
                                  <p:stCondLst>
                                    <p:cond delay="0"/>
                                  </p:stCondLst>
                                  <p:childTnLst>
                                    <p:set>
                                      <p:cBhvr>
                                        <p:cTn id="12" dur="1" fill="hold">
                                          <p:stCondLst>
                                            <p:cond delay="0"/>
                                          </p:stCondLst>
                                        </p:cTn>
                                        <p:tgtEl>
                                          <p:spTgt spid="369669"/>
                                        </p:tgtEl>
                                        <p:attrNameLst>
                                          <p:attrName>style.visibility</p:attrName>
                                        </p:attrNameLst>
                                      </p:cBhvr>
                                      <p:to>
                                        <p:strVal val="visible"/>
                                      </p:to>
                                    </p:set>
                                    <p:animEffect transition="in" filter="diamond(in)">
                                      <p:cBhvr>
                                        <p:cTn id="13" dur="3000"/>
                                        <p:tgtEl>
                                          <p:spTgt spid="36966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69670"/>
                                        </p:tgtEl>
                                        <p:attrNameLst>
                                          <p:attrName>style.visibility</p:attrName>
                                        </p:attrNameLst>
                                      </p:cBhvr>
                                      <p:to>
                                        <p:strVal val="visible"/>
                                      </p:to>
                                    </p:set>
                                    <p:animEffect transition="in" filter="diamond(in)">
                                      <p:cBhvr>
                                        <p:cTn id="16" dur="3000"/>
                                        <p:tgtEl>
                                          <p:spTgt spid="36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9" grpId="0" animBg="1"/>
      <p:bldP spid="369670" grpId="0" animBg="1"/>
      <p:bldP spid="3696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52204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 xmlns:a16="http://schemas.microsoft.com/office/drawing/2014/main" id="{5D3ED1EA-B9E3-927C-90E9-7B04F00BB995}"/>
              </a:ext>
            </a:extLst>
          </p:cNvPr>
          <p:cNvSpPr/>
          <p:nvPr/>
        </p:nvSpPr>
        <p:spPr>
          <a:xfrm>
            <a:off x="1221315" y="165100"/>
            <a:ext cx="10426743" cy="6400002"/>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191D61CC-1223-C0D5-B42A-D15C38CA5241}"/>
              </a:ext>
            </a:extLst>
          </p:cNvPr>
          <p:cNvSpPr txBox="1"/>
          <p:nvPr/>
        </p:nvSpPr>
        <p:spPr>
          <a:xfrm>
            <a:off x="1911350" y="5580217"/>
            <a:ext cx="8794749" cy="984885"/>
          </a:xfrm>
          <a:prstGeom prst="rect">
            <a:avLst/>
          </a:prstGeom>
          <a:solidFill>
            <a:srgbClr val="FFFF00"/>
          </a:solid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bần</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to</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mọc ở vùng nước lợ, có rễ phụ nhọn và xốp đâm ngược lên khỏi mặt bùn.</a:t>
            </a:r>
          </a:p>
        </p:txBody>
      </p:sp>
      <p:pic>
        <p:nvPicPr>
          <p:cNvPr id="2052" name="Picture 4">
            <a:extLst>
              <a:ext uri="{FF2B5EF4-FFF2-40B4-BE49-F238E27FC236}">
                <a16:creationId xmlns="" xmlns:a16="http://schemas.microsoft.com/office/drawing/2014/main" id="{F1C37F0E-B209-DB01-1FE1-65FD17EF7C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1849" y="401216"/>
            <a:ext cx="8665677" cy="507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 xmlns:a16="http://schemas.microsoft.com/office/drawing/2014/main" id="{5D3ED1EA-B9E3-927C-90E9-7B04F00BB995}"/>
              </a:ext>
            </a:extLst>
          </p:cNvPr>
          <p:cNvSpPr/>
          <p:nvPr/>
        </p:nvSpPr>
        <p:spPr>
          <a:xfrm>
            <a:off x="1095355" y="1120656"/>
            <a:ext cx="9918608"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 xmlns:a16="http://schemas.microsoft.com/office/drawing/2014/main" id="{191D61CC-1223-C0D5-B42A-D15C38CA5241}"/>
              </a:ext>
            </a:extLst>
          </p:cNvPr>
          <p:cNvSpPr txBox="1"/>
          <p:nvPr/>
        </p:nvSpPr>
        <p:spPr>
          <a:xfrm>
            <a:off x="2136710" y="5538327"/>
            <a:ext cx="8350898" cy="984885"/>
          </a:xfrm>
          <a:prstGeom prst="rect">
            <a:avLst/>
          </a:prstGeom>
          <a:solidFill>
            <a:srgbClr val="FFFF00"/>
          </a:solid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3074" name="Picture 2" descr="Có một hòn đảo mang tên Cù lao nhưng ít người biết ở Bình Thuận: Khung cảnh  hoang sơ, không có khách sạn, nhà nghỉ">
            <a:extLst>
              <a:ext uri="{FF2B5EF4-FFF2-40B4-BE49-F238E27FC236}">
                <a16:creationId xmlns="" xmlns:a16="http://schemas.microsoft.com/office/drawing/2014/main" id="{1DA3455A-4F0E-0939-F200-8BDBDA1C4D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3400" y="1143000"/>
            <a:ext cx="8801100" cy="429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76996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 BỐNG SAO – ĐẶC SẢN CÙ LAO DUNG, SÓC TRĂ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35" y="195944"/>
            <a:ext cx="11700587" cy="5924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extBox 3">
            <a:extLst>
              <a:ext uri="{FF2B5EF4-FFF2-40B4-BE49-F238E27FC236}">
                <a16:creationId xmlns="" xmlns:a16="http://schemas.microsoft.com/office/drawing/2014/main" id="{191D61CC-1223-C0D5-B42A-D15C38CA5241}"/>
              </a:ext>
            </a:extLst>
          </p:cNvPr>
          <p:cNvSpPr txBox="1"/>
          <p:nvPr/>
        </p:nvSpPr>
        <p:spPr>
          <a:xfrm>
            <a:off x="144624" y="6293506"/>
            <a:ext cx="11859208" cy="492443"/>
          </a:xfrm>
          <a:prstGeom prst="rect">
            <a:avLst/>
          </a:prstGeom>
          <a:solidFill>
            <a:srgbClr val="FFFF00"/>
          </a:solidFill>
        </p:spPr>
        <p:txBody>
          <a:bodyPr wrap="square" lIns="0" tIns="0" rIns="0" bIns="0" rtlCol="0">
            <a:spAutoFit/>
          </a:bodyPr>
          <a:lstStyle/>
          <a:p>
            <a:pPr lvl="0" algn="ctr" fontAlgn="base"/>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Cá</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bống</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sao</a:t>
            </a:r>
            <a:endPar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782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ặc sản cá bống sao rừng Sác - Báo Đồng Nai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65" y="289248"/>
            <a:ext cx="10580913" cy="5486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092072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 bông lau là gì? Giá bao nhiêu, cách phân biệt cá bông lau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40" y="373219"/>
            <a:ext cx="11588622" cy="5523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a:extLst>
              <a:ext uri="{FF2B5EF4-FFF2-40B4-BE49-F238E27FC236}">
                <a16:creationId xmlns="" xmlns:a16="http://schemas.microsoft.com/office/drawing/2014/main" id="{191D61CC-1223-C0D5-B42A-D15C38CA5241}"/>
              </a:ext>
            </a:extLst>
          </p:cNvPr>
          <p:cNvSpPr txBox="1"/>
          <p:nvPr/>
        </p:nvSpPr>
        <p:spPr>
          <a:xfrm>
            <a:off x="354562" y="5977295"/>
            <a:ext cx="11663265" cy="492443"/>
          </a:xfrm>
          <a:prstGeom prst="rect">
            <a:avLst/>
          </a:prstGeom>
          <a:solidFill>
            <a:srgbClr val="FFFF00"/>
          </a:solidFill>
        </p:spPr>
        <p:txBody>
          <a:bodyPr wrap="square" lIns="0" tIns="0" rIns="0" bIns="0" rtlCol="0">
            <a:spAutoFit/>
          </a:bodyPr>
          <a:lstStyle/>
          <a:p>
            <a:pPr lvl="0" algn="ctr" fontAlgn="base"/>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Cá</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bông</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lau</a:t>
            </a:r>
            <a:endPar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7466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ến sông qu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 y="-32658"/>
            <a:ext cx="6391468" cy="6727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Bến sông xư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771" y="0"/>
            <a:ext cx="5654351" cy="66620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extBox 3">
            <a:extLst>
              <a:ext uri="{FF2B5EF4-FFF2-40B4-BE49-F238E27FC236}">
                <a16:creationId xmlns="" xmlns:a16="http://schemas.microsoft.com/office/drawing/2014/main" id="{191D61CC-1223-C0D5-B42A-D15C38CA5241}"/>
              </a:ext>
            </a:extLst>
          </p:cNvPr>
          <p:cNvSpPr txBox="1"/>
          <p:nvPr/>
        </p:nvSpPr>
        <p:spPr>
          <a:xfrm>
            <a:off x="-135296" y="6191385"/>
            <a:ext cx="12327296" cy="492443"/>
          </a:xfrm>
          <a:prstGeom prst="rect">
            <a:avLst/>
          </a:prstGeom>
          <a:solidFill>
            <a:srgbClr val="FFFF00"/>
          </a:solidFill>
        </p:spPr>
        <p:txBody>
          <a:bodyPr wrap="square" lIns="0" tIns="0" rIns="0" bIns="0" rtlCol="0">
            <a:spAutoFit/>
          </a:bodyPr>
          <a:lstStyle/>
          <a:p>
            <a:pPr lvl="0" algn="ctr" fontAlgn="base"/>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Bến</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endPar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7298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2092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8CA2A5B-363A-89E2-C58E-4330204C4691}"/>
              </a:ext>
            </a:extLst>
          </p:cNvPr>
          <p:cNvPicPr>
            <a:picLocks noChangeAspect="1"/>
          </p:cNvPicPr>
          <p:nvPr/>
        </p:nvPicPr>
        <p:blipFill rotWithShape="1">
          <a:blip r:embed="rId3"/>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lang="en-US" sz="3200" b="1" dirty="0" err="1"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bàn</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 xmlns:a16="http://schemas.microsoft.com/office/drawing/2014/main" id="{BCBC3060-2B38-5B1A-DDBC-80D0B4AA8E4F}"/>
              </a:ext>
            </a:extLst>
          </p:cNvPr>
          <p:cNvGrpSpPr/>
          <p:nvPr/>
        </p:nvGrpSpPr>
        <p:grpSpPr>
          <a:xfrm>
            <a:off x="9267346" y="2337201"/>
            <a:ext cx="2924654" cy="2513932"/>
            <a:chOff x="9267346" y="2337201"/>
            <a:chExt cx="2924654" cy="2513932"/>
          </a:xfrm>
        </p:grpSpPr>
        <p:sp>
          <p:nvSpPr>
            <p:cNvPr id="7" name="Speech Bubble: Oval 6">
              <a:extLst>
                <a:ext uri="{FF2B5EF4-FFF2-40B4-BE49-F238E27FC236}">
                  <a16:creationId xmlns=""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 xmlns:a16="http://schemas.microsoft.com/office/drawing/2014/main" id="{86177E56-DE4A-2D0A-4C0A-A38B0DBE6722}"/>
                </a:ext>
              </a:extLst>
            </p:cNvPr>
            <p:cNvSpPr txBox="1"/>
            <p:nvPr/>
          </p:nvSpPr>
          <p:spPr>
            <a:xfrm>
              <a:off x="9377266" y="2563115"/>
              <a:ext cx="281473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a:t>
              </a:r>
              <a:r>
                <a:rPr lang="en-US" sz="3200" b="1" dirty="0" err="1"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sách</a:t>
              </a:r>
              <a:r>
                <a:rPr lang="en-US" sz="3200" b="1"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a:t>
              </a:r>
              <a:r>
                <a:rPr lang="en-US" sz="3200" b="1" dirty="0" err="1"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giáo</a:t>
              </a:r>
              <a:r>
                <a:rPr lang="en-US" sz="3200" b="1"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a:t>
              </a:r>
              <a:r>
                <a:rPr lang="en-US" sz="3200" b="1" dirty="0" err="1"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khoa</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 xmlns:a16="http://schemas.microsoft.com/office/drawing/2014/main" id="{1BFC69AD-4514-4A70-D600-DAE84B6AE662}"/>
              </a:ext>
            </a:extLst>
          </p:cNvPr>
          <p:cNvPicPr>
            <a:picLocks noChangeAspect="1"/>
          </p:cNvPicPr>
          <p:nvPr/>
        </p:nvPicPr>
        <p:blipFill>
          <a:blip r:embed="rId4"/>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13542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739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781865" y="2976327"/>
            <a:ext cx="10946715" cy="3271148"/>
            <a:chOff x="367357" y="2610617"/>
            <a:chExt cx="6963474" cy="1871928"/>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73768" y="2742317"/>
              <a:ext cx="6711573" cy="1003920"/>
            </a:xfrm>
            <a:prstGeom prst="rect">
              <a:avLst/>
            </a:prstGeom>
            <a:noFill/>
          </p:spPr>
          <p:txBody>
            <a:bodyPr wrap="square" rtlCol="0">
              <a:spAutoFit/>
            </a:bodyPr>
            <a:lstStyle/>
            <a:p>
              <a:pPr algn="just" defTabSz="1219170"/>
              <a:r>
                <a:rPr lang="en-US"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H</a:t>
              </a:r>
              <a:r>
                <a:rPr lang="vi-VN"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ình ảnh </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quê </a:t>
              </a:r>
              <a:r>
                <a:rPr lang="vi-VN"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hương</a:t>
              </a:r>
              <a:r>
                <a:rPr lang="en-US"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smtClean="0">
                  <a:solidFill>
                    <a:srgbClr val="FF0000"/>
                  </a:solidFill>
                  <a:latin typeface="Cambria" panose="02040503050406030204" pitchFamily="18" charset="0"/>
                  <a:ea typeface="Cambria" panose="02040503050406030204" pitchFamily="18" charset="0"/>
                  <a:cs typeface="Calibri" panose="020F0502020204030204" pitchFamily="34" charset="0"/>
                </a:rPr>
                <a:t>thân</a:t>
              </a:r>
              <a:r>
                <a:rPr lang="en-US"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smtClean="0">
                  <a:solidFill>
                    <a:srgbClr val="FF0000"/>
                  </a:solidFill>
                  <a:latin typeface="Cambria" panose="02040503050406030204" pitchFamily="18" charset="0"/>
                  <a:ea typeface="Cambria" panose="02040503050406030204" pitchFamily="18" charset="0"/>
                  <a:cs typeface="Calibri" panose="020F0502020204030204" pitchFamily="34" charset="0"/>
                </a:rPr>
                <a:t>thuộc</a:t>
              </a:r>
              <a:r>
                <a:rPr lang="vi-VN"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lang="en-US" sz="3600" b="1" dirty="0" smtClean="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defTabSz="1219170"/>
              <a:r>
                <a:rPr lang="en-US"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D</a:t>
              </a:r>
              <a:r>
                <a:rPr lang="vi-VN" sz="3600" b="1" i="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òng </a:t>
              </a:r>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sông êm </a:t>
              </a:r>
              <a:r>
                <a:rPr lang="vi-VN" sz="3600" b="1" i="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đềm lững lờ con nước</a:t>
              </a:r>
              <a:r>
                <a:rPr lang="en-US" sz="3600" b="1" i="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a:t>
              </a:r>
              <a:r>
                <a:rPr lang="vi-VN" sz="3600" b="1" i="1"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hàng bần</a:t>
              </a:r>
              <a:r>
                <a:rPr lang="en-US"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xanh soi bóng nghiêng nghiêng... </a:t>
              </a:r>
            </a:p>
          </p:txBody>
        </p:sp>
      </p:grpSp>
    </p:spTree>
    <p:extLst>
      <p:ext uri="{BB962C8B-B14F-4D97-AF65-F5344CB8AC3E}">
        <p14:creationId xmlns:p14="http://schemas.microsoft.com/office/powerpoint/2010/main" val="59994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15310" y="2321719"/>
            <a:ext cx="10728928" cy="3767390"/>
            <a:chOff x="367357" y="2610617"/>
            <a:chExt cx="6963474" cy="1871928"/>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73768" y="2742317"/>
              <a:ext cx="6711573" cy="1024611"/>
            </a:xfrm>
            <a:prstGeom prst="rect">
              <a:avLst/>
            </a:prstGeom>
            <a:noFill/>
          </p:spPr>
          <p:txBody>
            <a:bodyPr wrap="square" rtlCol="0">
              <a:spAutoFit/>
            </a:bodyPr>
            <a:lstStyle/>
            <a:p>
              <a:pPr marR="0" lvl="0" algn="just" defTabSz="121917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chiều</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vui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đùa </a:t>
              </a:r>
              <a:r>
                <a:rPr kumimoji="0" lang="en-US"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bến</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sông</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R="0" lvl="0" algn="just" defTabSz="1219170" rtl="0" eaLnBrk="1" fontAlgn="auto" latinLnBrk="0" hangingPunct="1">
                <a:lnSpc>
                  <a:spcPct val="100000"/>
                </a:lnSpc>
                <a:spcBef>
                  <a:spcPts val="0"/>
                </a:spcBef>
                <a:spcAft>
                  <a:spcPts val="0"/>
                </a:spcAft>
                <a:buClrTx/>
                <a:buSzTx/>
                <a:tabLst/>
                <a:defRPr/>
              </a:pPr>
              <a:r>
                <a:rPr lang="en-US" sz="32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rủ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nhau hái những trái bần để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ăn</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muối</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ớt</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nếu</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571500" y="2347677"/>
            <a:ext cx="9962314" cy="3113977"/>
            <a:chOff x="367357" y="2610617"/>
            <a:chExt cx="6963474" cy="1871928"/>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73768" y="2742317"/>
              <a:ext cx="6711573" cy="94358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lê</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a:t>
              </a: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cây bần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nở hoa tím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biếc</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món </a:t>
              </a: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canh chua cá bống sao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hay </a:t>
              </a: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cá bông lau</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321489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15309" y="2648606"/>
            <a:ext cx="11282641" cy="3831499"/>
            <a:chOff x="367357" y="2610617"/>
            <a:chExt cx="6963474" cy="1871928"/>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73768" y="2742317"/>
              <a:ext cx="6711573" cy="109768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a:t>
              </a:r>
              <a:r>
                <a:rPr kumimoji="0" lang="vi-VN" sz="2800" b="1" i="0" u="sng"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sản</a:t>
              </a: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bần chua, canh chua cá bống sao hay cá bông lau. </a:t>
              </a:r>
              <a:endPar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b="1" i="0" u="sng"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Chi </a:t>
              </a:r>
              <a:r>
                <a:rPr kumimoji="0" lang="vi-VN" sz="28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tiết </a:t>
              </a:r>
              <a:r>
                <a:rPr kumimoji="0" lang="en-US" sz="2800" b="1" i="0" u="sng"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tự</a:t>
              </a:r>
              <a:r>
                <a:rPr kumimoji="0" lang="en-US" sz="2800" b="1" i="0" u="sng"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hào</a:t>
              </a: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a:t>
              </a:r>
              <a:r>
                <a:rPr kumimoji="0" lang="en-US" sz="28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nhỏ</a:t>
              </a:r>
              <a:r>
                <a:rPr kumimoji="0" lang="en-US" sz="28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cho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rằng trái bần mà đem nấu canh chua cá bống sao hay cá bông lau thì khó có món nào ngon hơn được. Ai đến </a:t>
              </a:r>
              <a:r>
                <a:rPr kumimoji="0" lang="en-US" sz="28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nơi</a:t>
              </a:r>
              <a:r>
                <a:rPr kumimoji="0" lang="en-US" sz="28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28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mà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chưa </a:t>
              </a:r>
              <a:r>
                <a:rPr lang="en-US" sz="2800" b="1" noProof="0" dirty="0" err="1" smtClean="0">
                  <a:solidFill>
                    <a:srgbClr val="FF0000"/>
                  </a:solidFill>
                  <a:latin typeface="Cambria" panose="02040503050406030204" pitchFamily="18" charset="0"/>
                  <a:ea typeface="Cambria" panose="02040503050406030204" pitchFamily="18" charset="0"/>
                  <a:cs typeface="Calibri" panose="020F0502020204030204" pitchFamily="34" charset="0"/>
                </a:rPr>
                <a:t>ăn</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120669" y="2154621"/>
            <a:ext cx="9284632" cy="1936714"/>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spTree>
    <p:extLst>
      <p:ext uri="{BB962C8B-B14F-4D97-AF65-F5344CB8AC3E}">
        <p14:creationId xmlns:p14="http://schemas.microsoft.com/office/powerpoint/2010/main" val="1134740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3FDC25F3-4E93-10F2-6FBB-54710D672F74}"/>
              </a:ext>
            </a:extLst>
          </p:cNvPr>
          <p:cNvGrpSpPr/>
          <p:nvPr/>
        </p:nvGrpSpPr>
        <p:grpSpPr>
          <a:xfrm>
            <a:off x="359204" y="1672935"/>
            <a:ext cx="11336482" cy="4520045"/>
            <a:chOff x="-320861" y="679725"/>
            <a:chExt cx="11318737" cy="3852899"/>
          </a:xfrm>
        </p:grpSpPr>
        <p:pic>
          <p:nvPicPr>
            <p:cNvPr id="21" name="Picture 20" descr="A yellow and black half circle&#10;&#10;Description automatically generated">
              <a:extLst>
                <a:ext uri="{FF2B5EF4-FFF2-40B4-BE49-F238E27FC236}">
                  <a16:creationId xmlns=""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0861" y="67972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 xmlns:a16="http://schemas.microsoft.com/office/drawing/2014/main" id="{8C3CB349-8E6C-8311-F500-F3BDCDC2B779}"/>
                </a:ext>
              </a:extLst>
            </p:cNvPr>
            <p:cNvSpPr txBox="1"/>
            <p:nvPr/>
          </p:nvSpPr>
          <p:spPr>
            <a:xfrm>
              <a:off x="583103" y="1663016"/>
              <a:ext cx="9497382" cy="175774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srgbClr val="202124"/>
                  </a:solidFill>
                  <a:latin typeface="iCiel Cadena" panose="02000503000000020004" pitchFamily="2" charset="0"/>
                </a:rPr>
                <a:t>   </a:t>
              </a:r>
              <a:r>
                <a:rPr lang="en-US" sz="3200" b="1" dirty="0" err="1" smtClean="0">
                  <a:solidFill>
                    <a:srgbClr val="202124"/>
                  </a:solidFill>
                  <a:latin typeface="Times New Roman" pitchFamily="18" charset="0"/>
                  <a:cs typeface="Times New Roman" pitchFamily="18" charset="0"/>
                </a:rPr>
                <a:t>Bài</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đọc</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thể</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hiện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cảm</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xúc</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của</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bạn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nhỏ</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về</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những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kỉ</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niệm</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tuổi</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thơ</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gắn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liền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với</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dòng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sông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quê</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hương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với</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bạn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bè</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và</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những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món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ăn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đặc</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sản</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của</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vùng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quê</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luôn</a:t>
              </a:r>
              <a:r>
                <a:rPr lang="en-US" sz="3200" b="1" dirty="0" smtClean="0">
                  <a:solidFill>
                    <a:srgbClr val="202124"/>
                  </a:solidFill>
                  <a:latin typeface="Times New Roman" pitchFamily="18" charset="0"/>
                  <a:cs typeface="Times New Roman" pitchFamily="18" charset="0"/>
                </a:rPr>
                <a:t> in </a:t>
              </a:r>
              <a:r>
                <a:rPr lang="en-US" sz="3200" b="1" dirty="0" err="1" smtClean="0">
                  <a:solidFill>
                    <a:srgbClr val="202124"/>
                  </a:solidFill>
                  <a:latin typeface="Times New Roman" pitchFamily="18" charset="0"/>
                  <a:cs typeface="Times New Roman" pitchFamily="18" charset="0"/>
                </a:rPr>
                <a:t>đậm</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trong</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kí</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ức</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của</a:t>
              </a:r>
              <a:r>
                <a:rPr lang="en-US" sz="3200" b="1" dirty="0" smtClean="0">
                  <a:solidFill>
                    <a:srgbClr val="202124"/>
                  </a:solidFill>
                  <a:latin typeface="Times New Roman" pitchFamily="18" charset="0"/>
                  <a:cs typeface="Times New Roman" pitchFamily="18" charset="0"/>
                </a:rPr>
                <a:t> </a:t>
              </a:r>
              <a:r>
                <a:rPr lang="en-US" sz="3200" b="1" dirty="0" err="1" smtClean="0">
                  <a:solidFill>
                    <a:srgbClr val="202124"/>
                  </a:solidFill>
                  <a:latin typeface="Times New Roman" pitchFamily="18" charset="0"/>
                  <a:cs typeface="Times New Roman" pitchFamily="18" charset="0"/>
                </a:rPr>
                <a:t>mình</a:t>
              </a:r>
              <a:r>
                <a:rPr lang="en-US" sz="3200" b="1" dirty="0" smtClean="0">
                  <a:solidFill>
                    <a:srgbClr val="202124"/>
                  </a:solidFill>
                  <a:latin typeface="Times New Roman" pitchFamily="18" charset="0"/>
                  <a:cs typeface="Times New Roman" pitchFamily="18" charset="0"/>
                </a:rPr>
                <a:t> .</a:t>
              </a:r>
              <a:endParaRPr kumimoji="0" lang="en-US" sz="3200" b="1" i="0" u="none" strike="noStrike" kern="1200" cap="none" spc="0" normalizeH="0" baseline="0" noProof="0" dirty="0">
                <a:ln>
                  <a:solidFill>
                    <a:sysClr val="windowText" lastClr="000000"/>
                  </a:solidFill>
                </a:ln>
                <a:solidFill>
                  <a:srgbClr val="202124"/>
                </a:solidFill>
                <a:effectLst/>
                <a:uLnTx/>
                <a:uFillTx/>
                <a:latin typeface="Times New Roman" pitchFamily="18" charset="0"/>
                <a:cs typeface="Times New Roman" pitchFamily="18" charset="0"/>
              </a:endParaRPr>
            </a:p>
          </p:txBody>
        </p:sp>
      </p:grpSp>
      <p:pic>
        <p:nvPicPr>
          <p:cNvPr id="10" name="Picture 9">
            <a:extLst>
              <a:ext uri="{FF2B5EF4-FFF2-40B4-BE49-F238E27FC236}">
                <a16:creationId xmlns="" xmlns:a16="http://schemas.microsoft.com/office/drawing/2014/main" id="{8C09F5E1-E3B8-5A52-2764-CA92ED2DC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44" y="-342900"/>
            <a:ext cx="10473836" cy="2254827"/>
          </a:xfrm>
          <a:prstGeom prst="rect">
            <a:avLst/>
          </a:prstGeom>
        </p:spPr>
      </p:pic>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120669" y="2154621"/>
            <a:ext cx="9284632" cy="1936714"/>
            <a:chOff x="1049311" y="0"/>
            <a:chExt cx="7015397" cy="1319134"/>
          </a:xfrm>
          <a:solidFill>
            <a:srgbClr val="FFFF00"/>
          </a:solidFill>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grp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err="1" smtClean="0">
                  <a:solidFill>
                    <a:srgbClr val="002060"/>
                  </a:solidFill>
                  <a:latin typeface="Cambria" panose="02040503050406030204" pitchFamily="18" charset="0"/>
                  <a:ea typeface="Cambria" panose="02040503050406030204" pitchFamily="18" charset="0"/>
                </a:rPr>
                <a:t>Liên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hệ</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5927" y="550506"/>
            <a:ext cx="2618747" cy="2024239"/>
          </a:xfrm>
          <a:prstGeom prst="rect">
            <a:avLst/>
          </a:prstGeom>
        </p:spPr>
      </p:pic>
    </p:spTree>
    <p:extLst>
      <p:ext uri="{BB962C8B-B14F-4D97-AF65-F5344CB8AC3E}">
        <p14:creationId xmlns:p14="http://schemas.microsoft.com/office/powerpoint/2010/main" val="32553209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dòng sông tự kể - Kỳ 8: Sức hút nghịch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4" y="345233"/>
            <a:ext cx="11793894" cy="62141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307780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òng sông chảy ngược từ Việt Nam lên Trung Quốc: Là sông lớ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55" y="55984"/>
            <a:ext cx="11579290" cy="65127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a:extLst>
              <a:ext uri="{FF2B5EF4-FFF2-40B4-BE49-F238E27FC236}">
                <a16:creationId xmlns="" xmlns:a16="http://schemas.microsoft.com/office/drawing/2014/main" id="{191D61CC-1223-C0D5-B42A-D15C38CA5241}"/>
              </a:ext>
            </a:extLst>
          </p:cNvPr>
          <p:cNvSpPr txBox="1"/>
          <p:nvPr/>
        </p:nvSpPr>
        <p:spPr>
          <a:xfrm>
            <a:off x="223935" y="6120882"/>
            <a:ext cx="11663265" cy="492443"/>
          </a:xfrm>
          <a:prstGeom prst="rect">
            <a:avLst/>
          </a:prstGeom>
          <a:solidFill>
            <a:srgbClr val="FFFF00"/>
          </a:solidFill>
        </p:spPr>
        <p:txBody>
          <a:bodyPr wrap="square" lIns="0" tIns="0" rIns="0" bIns="0" rtlCol="0">
            <a:spAutoFit/>
          </a:bodyPr>
          <a:lstStyle/>
          <a:p>
            <a:pPr lvl="0" algn="ctr" fontAlgn="base"/>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Hai</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bên</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bờ</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Kì</a:t>
            </a:r>
            <a:r>
              <a:rPr lang="en-US" sz="3200" b="1" spc="-150" dirty="0"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smtClean="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Cùng</a:t>
            </a:r>
            <a:endPar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2676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84310" cy="6858001"/>
          </a:xfrm>
          <a:prstGeom prst="rect">
            <a:avLst/>
          </a:prstGeom>
        </p:spPr>
      </p:pic>
    </p:spTree>
    <p:extLst>
      <p:ext uri="{BB962C8B-B14F-4D97-AF65-F5344CB8AC3E}">
        <p14:creationId xmlns:p14="http://schemas.microsoft.com/office/powerpoint/2010/main" val="26121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4286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Godwit"/>
                <a:cs typeface="Arial" pitchFamily="34" charset="0"/>
                <a:hlinkClick r:id="rId3"/>
              </a:rPr>
              <a:t>/ culinary</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AutoShape 2" descr="https://d1785e74lyxkqq.cloudfront.net/_next/static/v2/6/6583884373d69ad9dd99f05b165ce725.svg"/>
          <p:cNvSpPr>
            <a:spLocks noChangeAspect="1" noChangeArrowheads="1"/>
          </p:cNvSpPr>
          <p:nvPr/>
        </p:nvSpPr>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a:spLocks noChangeArrowheads="1"/>
          </p:cNvSpPr>
          <p:nvPr/>
        </p:nvSpPr>
        <p:spPr bwMode="auto">
          <a:xfrm>
            <a:off x="0" y="0"/>
            <a:ext cx="152400" cy="0"/>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52400" y="152400"/>
            <a:ext cx="4286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Godwit"/>
                <a:cs typeface="Arial" pitchFamily="34" charset="0"/>
                <a:hlinkClick r:id="rId3"/>
              </a:rPr>
              <a:t>/ culinary</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AutoShape 5" descr="https://d1785e74lyxkqq.cloudfront.net/_next/static/v2/6/6583884373d69ad9dd99f05b165ce725.svg"/>
          <p:cNvSpPr>
            <a:spLocks noChangeAspect="1" noChangeArrowheads="1"/>
          </p:cNvSpPr>
          <p:nvPr/>
        </p:nvSpPr>
        <p:spPr bwMode="auto">
          <a:xfrm>
            <a:off x="152400" y="1524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a:spLocks noChangeArrowheads="1"/>
          </p:cNvSpPr>
          <p:nvPr/>
        </p:nvSpPr>
        <p:spPr bwMode="auto">
          <a:xfrm>
            <a:off x="152400" y="152400"/>
            <a:ext cx="152400" cy="0"/>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9224" name="Picture 8" descr="5 đặc sản nức tiếng ở Lạng S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3" y="228600"/>
            <a:ext cx="6120038" cy="3198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6" name="Picture 10" descr="Top 15 món ăn đặc sản ngon nhất ở Lạng Sơn - DacSanDay.net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266" y="3538632"/>
            <a:ext cx="5534544" cy="325592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ón ngon xứ Lạng lọt top đặc sản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102" y="152400"/>
            <a:ext cx="5589720" cy="3180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30" name="Picture 14" descr="6 đặc sản ngon nhất ở Lạng Sơn, bạn nhất định phải th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6" y="3405675"/>
            <a:ext cx="6352656" cy="3293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27113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04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4" name="WordArt 49"/>
          <p:cNvSpPr>
            <a:spLocks noChangeArrowheads="1" noChangeShapeType="1" noTextEdit="1"/>
          </p:cNvSpPr>
          <p:nvPr/>
        </p:nvSpPr>
        <p:spPr bwMode="auto">
          <a:xfrm>
            <a:off x="1807633" y="377826"/>
            <a:ext cx="9448800" cy="1370013"/>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66FF"/>
                </a:solidFill>
                <a:round/>
                <a:headEnd/>
                <a:tailEnd/>
              </a:ln>
              <a:solidFill>
                <a:srgbClr val="FFFF00"/>
              </a:solidFill>
              <a:effectLst>
                <a:outerShdw dist="125724" dir="18900000" algn="ctr" rotWithShape="0">
                  <a:srgbClr val="000099"/>
                </a:outerShdw>
              </a:effectLst>
              <a:latin typeface="Arial"/>
              <a:cs typeface="Arial"/>
            </a:endParaRPr>
          </a:p>
        </p:txBody>
      </p:sp>
      <p:sp>
        <p:nvSpPr>
          <p:cNvPr id="368645" name="WordArt 50"/>
          <p:cNvSpPr>
            <a:spLocks noChangeArrowheads="1" noChangeShapeType="1" noTextEdit="1"/>
          </p:cNvSpPr>
          <p:nvPr/>
        </p:nvSpPr>
        <p:spPr bwMode="auto">
          <a:xfrm>
            <a:off x="1930400" y="457201"/>
            <a:ext cx="9448800" cy="1370013"/>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66FF"/>
                </a:solidFill>
                <a:round/>
                <a:headEnd/>
                <a:tailEnd/>
              </a:ln>
              <a:solidFill>
                <a:srgbClr val="FF0000"/>
              </a:solidFill>
              <a:effectLst>
                <a:outerShdw dist="125724" dir="18900000" algn="ctr" rotWithShape="0">
                  <a:srgbClr val="000099"/>
                </a:outerShdw>
              </a:effectLst>
              <a:latin typeface="Times New Roman"/>
              <a:cs typeface="Times New Roman"/>
            </a:endParaRPr>
          </a:p>
        </p:txBody>
      </p:sp>
      <p:sp>
        <p:nvSpPr>
          <p:cNvPr id="368646" name="WordArt 38"/>
          <p:cNvSpPr>
            <a:spLocks noChangeArrowheads="1" noChangeShapeType="1" noTextEdit="1"/>
          </p:cNvSpPr>
          <p:nvPr/>
        </p:nvSpPr>
        <p:spPr bwMode="auto">
          <a:xfrm>
            <a:off x="812800" y="1676400"/>
            <a:ext cx="10668000" cy="2819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39"/>
              </a:avLst>
            </a:prstTxWarp>
          </a:bodyPr>
          <a:lstStyle/>
          <a:p>
            <a:pPr algn="ctr"/>
            <a:r>
              <a:rPr lang="en-US" sz="4800" b="1" kern="10" dirty="0">
                <a:solidFill>
                  <a:srgbClr val="0000FF"/>
                </a:solidFill>
                <a:latin typeface="Arial"/>
                <a:cs typeface="Arial"/>
              </a:rPr>
              <a:t>KÍNH CHÚC QUÝ THẦY CÔ VÀ CÁC EM HỌC SINH</a:t>
            </a:r>
          </a:p>
          <a:p>
            <a:pPr algn="ctr"/>
            <a:r>
              <a:rPr lang="en-US" sz="4800" b="1" kern="10">
                <a:solidFill>
                  <a:srgbClr val="0000FF"/>
                </a:solidFill>
                <a:latin typeface="Arial"/>
                <a:cs typeface="Arial"/>
              </a:rPr>
              <a:t> NHIỀU SỨC KHỎE VÀ THÀNH CÔNG TRONG CÔNG VIỆC</a:t>
            </a:r>
          </a:p>
        </p:txBody>
      </p:sp>
      <p:pic>
        <p:nvPicPr>
          <p:cNvPr id="368647" name="Picture 74" descr="flower1_div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75" descr="flower1_div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19800"/>
            <a:ext cx="123020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05" name="31e826fb26f4903e02df419d1ccf396d.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06400" y="65532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635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7344" fill="hold"/>
                                        <p:tgtEl>
                                          <p:spTgt spid="482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820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 xmlns:a16="http://schemas.microsoft.com/office/drawing/2014/main" id="{F579A3F0-90D1-C769-67CD-7669D83086C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3DB8AF04-7145-0C53-AADF-3060A1502339}"/>
              </a:ext>
            </a:extLst>
          </p:cNvPr>
          <p:cNvPicPr>
            <a:picLocks noChangeAspect="1"/>
          </p:cNvPicPr>
          <p:nvPr/>
        </p:nvPicPr>
        <p:blipFill>
          <a:blip r:embed="rId5"/>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708052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Nhóm 26">
            <a:extLst>
              <a:ext uri="{FF2B5EF4-FFF2-40B4-BE49-F238E27FC236}">
                <a16:creationId xmlns="" xmlns:a16="http://schemas.microsoft.com/office/drawing/2014/main" id="{C321C331-80FB-9966-6656-3CE8DD93CCAA}"/>
              </a:ext>
            </a:extLst>
          </p:cNvPr>
          <p:cNvGrpSpPr/>
          <p:nvPr/>
        </p:nvGrpSpPr>
        <p:grpSpPr>
          <a:xfrm>
            <a:off x="139700" y="236722"/>
            <a:ext cx="10651655" cy="3115981"/>
            <a:chOff x="944380" y="1"/>
            <a:chExt cx="6880486" cy="2008682"/>
          </a:xfrm>
        </p:grpSpPr>
        <p:sp>
          <p:nvSpPr>
            <p:cNvPr id="23" name="Hình chữ nhật: Góc Tròn 22">
              <a:extLst>
                <a:ext uri="{FF2B5EF4-FFF2-40B4-BE49-F238E27FC236}">
                  <a16:creationId xmlns=""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 xmlns:a16="http://schemas.microsoft.com/office/drawing/2014/main" id="{2803571D-F329-7EF6-12D3-A79F4AE5F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 xmlns:a16="http://schemas.microsoft.com/office/drawing/2014/main" id="{88FA623F-405E-E915-47DA-16036D2390DB}"/>
              </a:ext>
            </a:extLst>
          </p:cNvPr>
          <p:cNvPicPr>
            <a:picLocks noChangeAspect="1"/>
          </p:cNvPicPr>
          <p:nvPr/>
        </p:nvPicPr>
        <p:blipFill>
          <a:blip r:embed="rId6"/>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1642521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87088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35" name="TextBox1" r:id="rId2" imgW="5692320" imgH="1150560"/>
        </mc:Choice>
        <mc:Fallback>
          <p:control name="TextBox1" r:id="rId2" imgW="5692320" imgH="11505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p>
          </p:txBody>
        </p:sp>
        <p:pic>
          <p:nvPicPr>
            <p:cNvPr id="7" name="Picture 6">
              <a:extLst>
                <a:ext uri="{FF2B5EF4-FFF2-40B4-BE49-F238E27FC236}">
                  <a16:creationId xmlns=""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2122278552"/>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 xmlns:a16="http://schemas.microsoft.com/office/drawing/2014/main" val="3040994378"/>
                    </a:ext>
                  </a:extLst>
                </a:gridCol>
                <a:gridCol w="8576441">
                  <a:extLst>
                    <a:ext uri="{9D8B030D-6E8A-4147-A177-3AD203B41FA5}">
                      <a16:colId xmlns="" xmlns:a16="http://schemas.microsoft.com/office/drawing/2014/main" val="2625663998"/>
                    </a:ext>
                  </a:extLst>
                </a:gridCol>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43405397"/>
                  </a:ext>
                </a:extLst>
              </a:tr>
            </a:tbl>
          </a:graphicData>
        </a:graphic>
      </p:graphicFrame>
      <p:sp>
        <p:nvSpPr>
          <p:cNvPr id="9" name="TextBox 8">
            <a:extLst>
              <a:ext uri="{FF2B5EF4-FFF2-40B4-BE49-F238E27FC236}">
                <a16:creationId xmlns=""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3" name="Freeform 5">
            <a:extLst>
              <a:ext uri="{FF2B5EF4-FFF2-40B4-BE49-F238E27FC236}">
                <a16:creationId xmlns=""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4"/>
            <a:stretch>
              <a:fillRect/>
            </a:stretch>
          </a:blipFill>
        </p:spPr>
        <p:txBody>
          <a:bodyPr/>
          <a:lstStyle/>
          <a:p>
            <a:endParaRPr lang="en-US"/>
          </a:p>
        </p:txBody>
      </p:sp>
      <p:pic>
        <p:nvPicPr>
          <p:cNvPr id="13" name="Picture 12">
            <a:extLst>
              <a:ext uri="{FF2B5EF4-FFF2-40B4-BE49-F238E27FC236}">
                <a16:creationId xmlns="" xmlns:a16="http://schemas.microsoft.com/office/drawing/2014/main" id="{B513E015-516C-5A71-FBD0-7D9F0742CDE5}"/>
              </a:ext>
            </a:extLst>
          </p:cNvPr>
          <p:cNvPicPr>
            <a:picLocks noChangeAspect="1"/>
          </p:cNvPicPr>
          <p:nvPr/>
        </p:nvPicPr>
        <p:blipFill>
          <a:blip r:embed="rId5"/>
          <a:stretch>
            <a:fillRect/>
          </a:stretch>
        </p:blipFill>
        <p:spPr>
          <a:xfrm>
            <a:off x="1607467" y="1208395"/>
            <a:ext cx="8138865" cy="3145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263410825"/>
              </p:ext>
            </p:extLst>
          </p:nvPr>
        </p:nvGraphicFramePr>
        <p:xfrm>
          <a:off x="1103587" y="1751554"/>
          <a:ext cx="10247586" cy="3200400"/>
        </p:xfrm>
        <a:graphic>
          <a:graphicData uri="http://schemas.openxmlformats.org/drawingml/2006/table">
            <a:tbl>
              <a:tblPr/>
              <a:tblGrid>
                <a:gridCol w="10247586">
                  <a:extLst>
                    <a:ext uri="{9D8B030D-6E8A-4147-A177-3AD203B41FA5}">
                      <a16:colId xmlns=""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 xmlns:a16="http://schemas.microsoft.com/office/drawing/2014/main" val="898470065"/>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Mỗi chiều, bọn trẻ chúng tôi tụ năm tụ bảy ở bển sông, vui đùa dủ các trò của tuổi </a:t>
                      </a:r>
                      <a:r>
                        <a:rPr lang="en-US" sz="3200" b="1">
                          <a:solidFill>
                            <a:srgbClr val="000000"/>
                          </a:solidFill>
                          <a:effectLst/>
                          <a:latin typeface="Cambria" panose="02040503050406030204" pitchFamily="18" charset="0"/>
                          <a:ea typeface="Cambria" panose="02040503050406030204" pitchFamily="18" charset="0"/>
                        </a:rPr>
                        <a:t>con nít.</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 xmlns:a16="http://schemas.microsoft.com/office/drawing/2014/main" val="2709407850"/>
                  </a:ext>
                </a:extLst>
              </a:tr>
            </a:tbl>
          </a:graphicData>
        </a:graphic>
      </p:graphicFrame>
      <p:cxnSp>
        <p:nvCxnSpPr>
          <p:cNvPr id="11" name="Straight Connector 10">
            <a:extLst>
              <a:ext uri="{FF2B5EF4-FFF2-40B4-BE49-F238E27FC236}">
                <a16:creationId xmlns=""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 xmlns:a16="http://schemas.microsoft.com/office/drawing/2014/main" id="{8BD1D6E1-57A7-57CA-8D0A-823BBAEB4695}"/>
              </a:ext>
            </a:extLst>
          </p:cNvPr>
          <p:cNvGrpSpPr/>
          <p:nvPr/>
        </p:nvGrpSpPr>
        <p:grpSpPr>
          <a:xfrm>
            <a:off x="3532831" y="5447815"/>
            <a:ext cx="1417541" cy="1286126"/>
            <a:chOff x="547894" y="1803375"/>
            <a:chExt cx="11096212" cy="1609682"/>
          </a:xfrm>
        </p:grpSpPr>
        <p:sp>
          <p:nvSpPr>
            <p:cNvPr id="20" name="Rectangle 19">
              <a:extLst>
                <a:ext uri="{FF2B5EF4-FFF2-40B4-BE49-F238E27FC236}">
                  <a16:creationId xmlns=""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 xmlns:a16="http://schemas.microsoft.com/office/drawing/2014/main" id="{E60E84C3-E941-9400-E5D0-244E65A465DE}"/>
                </a:ext>
              </a:extLst>
            </p:cNvPr>
            <p:cNvSpPr txBox="1"/>
            <p:nvPr/>
          </p:nvSpPr>
          <p:spPr>
            <a:xfrm>
              <a:off x="1081862" y="1889956"/>
              <a:ext cx="10068781" cy="152310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Trái</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3DB8AF04-7145-0C53-AADF-3060A1502339}"/>
              </a:ext>
            </a:extLst>
          </p:cNvPr>
          <p:cNvPicPr>
            <a:picLocks noChangeAspect="1"/>
          </p:cNvPicPr>
          <p:nvPr/>
        </p:nvPicPr>
        <p:blipFill>
          <a:blip r:embed="rId6"/>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53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 xmlns:a16="http://schemas.microsoft.com/office/drawing/2014/main" id="{BF4CAAB2-EB43-9616-E89A-70287FD58389}"/>
              </a:ext>
            </a:extLst>
          </p:cNvPr>
          <p:cNvPicPr>
            <a:picLocks noChangeAspect="1"/>
          </p:cNvPicPr>
          <p:nvPr/>
        </p:nvPicPr>
        <p:blipFill>
          <a:blip r:embed="rId3"/>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146957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6601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 xmlns:a16="http://schemas.microsoft.com/office/drawing/2014/main" id="{2A1C74F4-A9AB-436C-95B1-F478B2E73B50}"/>
              </a:ext>
            </a:extLst>
          </p:cNvPr>
          <p:cNvSpPr txBox="1"/>
          <p:nvPr/>
        </p:nvSpPr>
        <p:spPr>
          <a:xfrm>
            <a:off x="981575" y="2181385"/>
            <a:ext cx="10499476" cy="2554545"/>
          </a:xfrm>
          <a:prstGeom prst="rect">
            <a:avLst/>
          </a:prstGeom>
          <a:solidFill>
            <a:srgbClr val="FFFF00"/>
          </a:solidFill>
        </p:spPr>
        <p:txBody>
          <a:bodyPr wrap="square" rtlCol="0">
            <a:spAutoFit/>
          </a:bodyPr>
          <a:lstStyle/>
          <a:p>
            <a:pPr algn="just" defTabSz="1219170"/>
            <a:r>
              <a:rPr lang="en-US" sz="4000" b="1" dirty="0" smtClean="0">
                <a:solidFill>
                  <a:prstClr val="black"/>
                </a:solidFill>
                <a:latin typeface="Cambria" panose="02040503050406030204" pitchFamily="18" charset="0"/>
                <a:ea typeface="Cambria" panose="02040503050406030204" pitchFamily="18" charset="0"/>
              </a:rPr>
              <a:t>     </a:t>
            </a:r>
            <a:r>
              <a:rPr lang="vi-VN" sz="4000" b="1" dirty="0" smtClean="0">
                <a:solidFill>
                  <a:prstClr val="black"/>
                </a:solidFill>
                <a:latin typeface="Cambria" panose="02040503050406030204" pitchFamily="18" charset="0"/>
                <a:ea typeface="Cambria" panose="02040503050406030204" pitchFamily="18" charset="0"/>
              </a:rPr>
              <a:t>Chiều chiều, gió từ phía sông thổi về man mác, những bông hoa bần tim tím nở xoè,</a:t>
            </a:r>
            <a:r>
              <a:rPr lang="en-US" sz="4000" b="1" dirty="0" smtClean="0">
                <a:solidFill>
                  <a:srgbClr val="FF0000"/>
                </a:solidFill>
                <a:latin typeface="Cambria" panose="02040503050406030204" pitchFamily="18" charset="0"/>
                <a:ea typeface="Cambria" panose="02040503050406030204" pitchFamily="18" charset="0"/>
              </a:rPr>
              <a:t> </a:t>
            </a:r>
            <a:r>
              <a:rPr lang="vi-VN" sz="4000" b="1" dirty="0" smtClean="0">
                <a:solidFill>
                  <a:prstClr val="black"/>
                </a:solidFill>
                <a:latin typeface="Cambria" panose="02040503050406030204" pitchFamily="18" charset="0"/>
                <a:ea typeface="Cambria" panose="02040503050406030204" pitchFamily="18" charset="0"/>
              </a:rPr>
              <a:t>từng cánh hoa thi nhau </a:t>
            </a:r>
            <a:r>
              <a:rPr lang="vi-VN" sz="4000" b="1" dirty="0">
                <a:solidFill>
                  <a:prstClr val="black"/>
                </a:solidFill>
                <a:latin typeface="Cambria" panose="02040503050406030204" pitchFamily="18" charset="0"/>
                <a:ea typeface="Cambria" panose="02040503050406030204" pitchFamily="18" charset="0"/>
              </a:rPr>
              <a:t>rơi </a:t>
            </a:r>
            <a:r>
              <a:rPr lang="vi-VN" sz="4000" b="1" dirty="0" smtClean="0">
                <a:solidFill>
                  <a:prstClr val="black"/>
                </a:solidFill>
                <a:latin typeface="Cambria" panose="02040503050406030204" pitchFamily="18" charset="0"/>
                <a:ea typeface="Cambria" panose="02040503050406030204" pitchFamily="18" charset="0"/>
              </a:rPr>
              <a:t>xuống </a:t>
            </a:r>
            <a:r>
              <a:rPr lang="vi-VN" sz="4000" b="1" dirty="0">
                <a:solidFill>
                  <a:prstClr val="black"/>
                </a:solidFill>
                <a:latin typeface="Cambria" panose="02040503050406030204" pitchFamily="18" charset="0"/>
                <a:ea typeface="Cambria" panose="02040503050406030204" pitchFamily="18" charset="0"/>
              </a:rPr>
              <a:t>rồi cuốn trôi theo dòng nước</a:t>
            </a:r>
            <a:r>
              <a:rPr lang="vi-VN" sz="4000" b="1" dirty="0" smtClean="0">
                <a:solidFill>
                  <a:prstClr val="black"/>
                </a:solidFill>
                <a:latin typeface="Cambria" panose="02040503050406030204" pitchFamily="18" charset="0"/>
                <a:ea typeface="Cambria" panose="02040503050406030204" pitchFamily="18" charset="0"/>
              </a:rPr>
              <a:t>.</a:t>
            </a:r>
            <a:endParaRPr lang="en-US" sz="4000" b="1" dirty="0">
              <a:solidFill>
                <a:srgbClr val="7030A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66A5C435-97DA-C780-60B9-CF77AAE95584}"/>
              </a:ext>
            </a:extLst>
          </p:cNvPr>
          <p:cNvPicPr>
            <a:picLocks noChangeAspect="1"/>
          </p:cNvPicPr>
          <p:nvPr/>
        </p:nvPicPr>
        <p:blipFill>
          <a:blip r:embed="rId4"/>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277563" y="391884"/>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 xmlns:a16="http://schemas.microsoft.com/office/drawing/2014/main" id="{2A1C74F4-A9AB-436C-95B1-F478B2E73B50}"/>
              </a:ext>
            </a:extLst>
          </p:cNvPr>
          <p:cNvSpPr txBox="1"/>
          <p:nvPr/>
        </p:nvSpPr>
        <p:spPr>
          <a:xfrm>
            <a:off x="619307" y="1785477"/>
            <a:ext cx="10799916" cy="2554545"/>
          </a:xfrm>
          <a:prstGeom prst="rect">
            <a:avLst/>
          </a:prstGeom>
          <a:solidFill>
            <a:srgbClr val="FFFF00"/>
          </a:solidFill>
        </p:spPr>
        <p:txBody>
          <a:bodyPr wrap="square" rtlCol="0">
            <a:spAutoFit/>
          </a:bodyPr>
          <a:lstStyle/>
          <a:p>
            <a:pPr algn="just" defTabSz="1219170"/>
            <a:r>
              <a:rPr lang="en-US" sz="4000" b="1" dirty="0" smtClean="0">
                <a:solidFill>
                  <a:prstClr val="black"/>
                </a:solidFill>
                <a:latin typeface="Cambria" panose="02040503050406030204" pitchFamily="18" charset="0"/>
                <a:ea typeface="Cambria" panose="02040503050406030204" pitchFamily="18" charset="0"/>
              </a:rPr>
              <a:t>    </a:t>
            </a:r>
            <a:r>
              <a:rPr lang="vi-VN" sz="4000" b="1" dirty="0" smtClean="0">
                <a:solidFill>
                  <a:prstClr val="black"/>
                </a:solidFill>
                <a:latin typeface="Cambria" panose="02040503050406030204" pitchFamily="18" charset="0"/>
                <a:ea typeface="Cambria" panose="02040503050406030204" pitchFamily="18" charset="0"/>
              </a:rPr>
              <a:t>Chiều </a:t>
            </a:r>
            <a:r>
              <a:rPr lang="vi-VN" sz="4000" b="1" dirty="0">
                <a:solidFill>
                  <a:prstClr val="black"/>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prstClr val="black"/>
                </a:solidFill>
                <a:latin typeface="Cambria" panose="02040503050406030204" pitchFamily="18" charset="0"/>
                <a:ea typeface="Cambria" panose="02040503050406030204" pitchFamily="18" charset="0"/>
              </a:rPr>
              <a:t> gió từ phía sông thổi về man mác</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prstClr val="black"/>
                </a:solidFill>
                <a:latin typeface="Cambria" panose="02040503050406030204" pitchFamily="18" charset="0"/>
                <a:ea typeface="Cambria" panose="02040503050406030204" pitchFamily="18" charset="0"/>
              </a:rPr>
              <a:t>, những bông hoa bần tim tím nở xoè,</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prstClr val="black"/>
                </a:solidFill>
                <a:latin typeface="Cambria" panose="02040503050406030204" pitchFamily="18" charset="0"/>
                <a:ea typeface="Cambria" panose="02040503050406030204" pitchFamily="18" charset="0"/>
              </a:rPr>
              <a:t> từng cánh hoa thi nhau rơi xuống</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prstClr val="black"/>
                </a:solidFill>
                <a:latin typeface="Cambria" panose="02040503050406030204" pitchFamily="18" charset="0"/>
                <a:ea typeface="Cambria" panose="02040503050406030204" pitchFamily="18" charset="0"/>
              </a:rPr>
              <a:t> rồi cuốn trôi theo dòng nước.</a:t>
            </a:r>
            <a:r>
              <a:rPr lang="en-US" sz="4000" b="1" dirty="0">
                <a:solidFill>
                  <a:prstClr val="black"/>
                </a:solidFill>
                <a:latin typeface="Cambria" panose="02040503050406030204" pitchFamily="18" charset="0"/>
                <a:ea typeface="Cambria" panose="02040503050406030204" pitchFamily="18" charset="0"/>
              </a:rPr>
              <a:t>//</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2960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1260</Words>
  <Application>Microsoft Office PowerPoint</Application>
  <PresentationFormat>Custom</PresentationFormat>
  <Paragraphs>83</Paragraphs>
  <Slides>43</Slides>
  <Notes>24</Notes>
  <HiddenSlides>0</HiddenSlides>
  <MMClips>2</MMClips>
  <ScaleCrop>false</ScaleCrop>
  <HeadingPairs>
    <vt:vector size="4" baseType="variant">
      <vt:variant>
        <vt:lpstr>Theme</vt:lpstr>
      </vt:variant>
      <vt:variant>
        <vt:i4>10</vt:i4>
      </vt:variant>
      <vt:variant>
        <vt:lpstr>Slide Titles</vt:lpstr>
      </vt:variant>
      <vt:variant>
        <vt:i4>43</vt:i4>
      </vt:variant>
    </vt:vector>
  </HeadingPairs>
  <TitlesOfParts>
    <vt:vector size="53" baseType="lpstr">
      <vt:lpstr>1_Office Theme</vt:lpstr>
      <vt:lpstr>Custom Design</vt:lpstr>
      <vt:lpstr>Office Theme</vt:lpstr>
      <vt:lpstr>2_Office Theme</vt:lpstr>
      <vt:lpstr>5_Office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122</cp:revision>
  <dcterms:created xsi:type="dcterms:W3CDTF">2024-06-16T10:42:46Z</dcterms:created>
  <dcterms:modified xsi:type="dcterms:W3CDTF">2024-09-19T02:23:55Z</dcterms:modified>
</cp:coreProperties>
</file>