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p:scale>
          <a:sx n="88" d="100"/>
          <a:sy n="88" d="100"/>
        </p:scale>
        <p:origin x="-72" y="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5" name="TextBox 44">
            <a:extLst>
              <a:ext uri="{FF2B5EF4-FFF2-40B4-BE49-F238E27FC236}">
                <a16:creationId xmlns=""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x-none" sz="2800" dirty="0"/>
              <a:t>Đ, S?</a:t>
            </a:r>
          </a:p>
        </p:txBody>
      </p:sp>
      <p:grpSp>
        <p:nvGrpSpPr>
          <p:cNvPr id="9" name="Group 8">
            <a:extLst>
              <a:ext uri="{FF2B5EF4-FFF2-40B4-BE49-F238E27FC236}">
                <a16:creationId xmlns=""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5" name="Rounded Rectangle 64">
              <a:extLst>
                <a:ext uri="{FF2B5EF4-FFF2-40B4-BE49-F238E27FC236}">
                  <a16:creationId xmlns=""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66" name="Rounded Rectangle 65">
              <a:extLst>
                <a:ext uri="{FF2B5EF4-FFF2-40B4-BE49-F238E27FC236}">
                  <a16:creationId xmlns=""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67" name="Rounded Rectangle 66">
            <a:extLst>
              <a:ext uri="{FF2B5EF4-FFF2-40B4-BE49-F238E27FC236}">
                <a16:creationId xmlns=""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S</a:t>
            </a:r>
          </a:p>
        </p:txBody>
      </p:sp>
      <p:sp>
        <p:nvSpPr>
          <p:cNvPr id="68" name="Rounded Rectangle 67">
            <a:extLst>
              <a:ext uri="{FF2B5EF4-FFF2-40B4-BE49-F238E27FC236}">
                <a16:creationId xmlns=""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
        <p:nvSpPr>
          <p:cNvPr id="69" name="Rounded Rectangle 68">
            <a:extLst>
              <a:ext uri="{FF2B5EF4-FFF2-40B4-BE49-F238E27FC236}">
                <a16:creationId xmlns=""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x-none" sz="3600" dirty="0"/>
              <a:t>Tính:</a:t>
            </a:r>
          </a:p>
        </p:txBody>
      </p:sp>
      <p:grpSp>
        <p:nvGrpSpPr>
          <p:cNvPr id="10" name="Group 9">
            <a:extLst>
              <a:ext uri="{FF2B5EF4-FFF2-40B4-BE49-F238E27FC236}">
                <a16:creationId xmlns=""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x-none" sz="4400" dirty="0"/>
                <a:t>20 + 6 </a:t>
              </a:r>
            </a:p>
          </p:txBody>
        </p:sp>
        <p:sp>
          <p:nvSpPr>
            <p:cNvPr id="19" name="TextBox 18">
              <a:extLst>
                <a:ext uri="{FF2B5EF4-FFF2-40B4-BE49-F238E27FC236}">
                  <a16:creationId xmlns=""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x-none" sz="4400" dirty="0"/>
                <a:t>43 + 20 </a:t>
              </a:r>
            </a:p>
          </p:txBody>
        </p:sp>
        <p:sp>
          <p:nvSpPr>
            <p:cNvPr id="20" name="TextBox 19">
              <a:extLst>
                <a:ext uri="{FF2B5EF4-FFF2-40B4-BE49-F238E27FC236}">
                  <a16:creationId xmlns=""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x-none" sz="4400" dirty="0"/>
                <a:t>57 - 7</a:t>
              </a:r>
            </a:p>
          </p:txBody>
        </p:sp>
        <p:sp>
          <p:nvSpPr>
            <p:cNvPr id="21" name="TextBox 20">
              <a:extLst>
                <a:ext uri="{FF2B5EF4-FFF2-40B4-BE49-F238E27FC236}">
                  <a16:creationId xmlns=""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x-none" sz="4400" dirty="0"/>
                <a:t>75 - 70</a:t>
              </a:r>
            </a:p>
          </p:txBody>
        </p:sp>
        <p:sp>
          <p:nvSpPr>
            <p:cNvPr id="22" name="TextBox 21">
              <a:extLst>
                <a:ext uri="{FF2B5EF4-FFF2-40B4-BE49-F238E27FC236}">
                  <a16:creationId xmlns=""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x-none" sz="4400" dirty="0"/>
                <a:t>3 + 40</a:t>
              </a:r>
            </a:p>
          </p:txBody>
        </p:sp>
        <p:sp>
          <p:nvSpPr>
            <p:cNvPr id="23" name="TextBox 22">
              <a:extLst>
                <a:ext uri="{FF2B5EF4-FFF2-40B4-BE49-F238E27FC236}">
                  <a16:creationId xmlns=""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x-none" sz="4400" dirty="0"/>
                <a:t>69 - 19</a:t>
              </a:r>
            </a:p>
          </p:txBody>
        </p:sp>
      </p:grpSp>
      <p:sp>
        <p:nvSpPr>
          <p:cNvPr id="24" name="TextBox 23">
            <a:extLst>
              <a:ext uri="{FF2B5EF4-FFF2-40B4-BE49-F238E27FC236}">
                <a16:creationId xmlns=""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26</a:t>
            </a:r>
          </a:p>
        </p:txBody>
      </p:sp>
      <p:sp>
        <p:nvSpPr>
          <p:cNvPr id="25" name="TextBox 24">
            <a:extLst>
              <a:ext uri="{FF2B5EF4-FFF2-40B4-BE49-F238E27FC236}">
                <a16:creationId xmlns=""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63</a:t>
            </a:r>
          </a:p>
        </p:txBody>
      </p:sp>
      <p:sp>
        <p:nvSpPr>
          <p:cNvPr id="26" name="TextBox 25">
            <a:extLst>
              <a:ext uri="{FF2B5EF4-FFF2-40B4-BE49-F238E27FC236}">
                <a16:creationId xmlns=""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sp>
        <p:nvSpPr>
          <p:cNvPr id="27" name="TextBox 26">
            <a:extLst>
              <a:ext uri="{FF2B5EF4-FFF2-40B4-BE49-F238E27FC236}">
                <a16:creationId xmlns=""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a:t>
            </a:r>
          </a:p>
        </p:txBody>
      </p:sp>
      <p:sp>
        <p:nvSpPr>
          <p:cNvPr id="28" name="TextBox 27">
            <a:extLst>
              <a:ext uri="{FF2B5EF4-FFF2-40B4-BE49-F238E27FC236}">
                <a16:creationId xmlns=""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43</a:t>
            </a:r>
          </a:p>
        </p:txBody>
      </p:sp>
      <p:sp>
        <p:nvSpPr>
          <p:cNvPr id="29" name="TextBox 28">
            <a:extLst>
              <a:ext uri="{FF2B5EF4-FFF2-40B4-BE49-F238E27FC236}">
                <a16:creationId xmlns=""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x-none" sz="4400" dirty="0"/>
              <a:t>= </a:t>
            </a:r>
            <a:r>
              <a:rPr lang="x-none"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 xmlns:a16="http://schemas.microsoft.com/office/drawing/2014/main" id="{708452C6-633C-DD44-82B9-AA21D552B84E}"/>
              </a:ext>
            </a:extLst>
          </p:cNvPr>
          <p:cNvPicPr>
            <a:picLocks noChangeAspect="1" noChangeArrowheads="1"/>
          </p:cNvPicPr>
          <p:nvPr/>
        </p:nvPicPr>
        <p:blipFill>
          <a:blip r:embed="rId3"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 xmlns:a16="http://schemas.microsoft.com/office/drawing/2014/main" id="{DA06C28A-0643-4347-9DD1-0372522CEDB5}"/>
              </a:ext>
            </a:extLst>
          </p:cNvPr>
          <p:cNvPicPr>
            <a:picLocks noChangeAspect="1" noChangeArrowheads="1"/>
          </p:cNvPicPr>
          <p:nvPr/>
        </p:nvPicPr>
        <p:blipFill>
          <a:blip r:embed="rId5" cstate="print">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Oval 20">
            <a:extLst>
              <a:ext uri="{FF2B5EF4-FFF2-40B4-BE49-F238E27FC236}">
                <a16:creationId xmlns=""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2" name="Oval 21">
            <a:extLst>
              <a:ext uri="{FF2B5EF4-FFF2-40B4-BE49-F238E27FC236}">
                <a16:creationId xmlns=""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x-none" sz="2800" dirty="0"/>
              <a:t>  Tìm chữ số thích hợp.</a:t>
            </a:r>
          </a:p>
        </p:txBody>
      </p:sp>
      <p:sp>
        <p:nvSpPr>
          <p:cNvPr id="22" name="Rectangle 21">
            <a:extLst>
              <a:ext uri="{FF2B5EF4-FFF2-40B4-BE49-F238E27FC236}">
                <a16:creationId xmlns=""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x-none"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 xmlns:a16="http://schemas.microsoft.com/office/drawing/2014/main" id="{CE141D54-20EC-4947-8431-E882234CE671}"/>
                </a:ext>
              </a:extLst>
            </p:cNvPr>
            <p:cNvPicPr>
              <a:picLocks noChangeAspect="1" noChangeArrowheads="1"/>
            </p:cNvPicPr>
            <p:nvPr/>
          </p:nvPicPr>
          <p:blipFill>
            <a:blip r:embed="rId2" cstate="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 xmlns:a16="http://schemas.microsoft.com/office/drawing/2014/main" id="{24BD03B0-60A5-D44B-81E7-ADCA05F49B63}"/>
                </a:ext>
              </a:extLst>
            </p:cNvPr>
            <p:cNvPicPr>
              <a:picLocks noChangeAspect="1" noChangeArrowheads="1"/>
            </p:cNvPicPr>
            <p:nvPr/>
          </p:nvPicPr>
          <p:blipFill>
            <a:blip r:embed="rId4" cstate="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 xmlns:a16="http://schemas.microsoft.com/office/drawing/2014/main" id="{8C17FB26-086C-314F-B0C1-8CA19E4D5E28}"/>
                </a:ext>
              </a:extLst>
            </p:cNvPr>
            <p:cNvPicPr>
              <a:picLocks noChangeAspect="1" noChangeArrowheads="1"/>
            </p:cNvPicPr>
            <p:nvPr/>
          </p:nvPicPr>
          <p:blipFill>
            <a:blip r:embed="rId5" cstate="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 xmlns:a16="http://schemas.microsoft.com/office/drawing/2014/main" id="{7119848F-C300-3342-A5AD-44C659C877F5}"/>
                </a:ext>
              </a:extLst>
            </p:cNvPr>
            <p:cNvPicPr>
              <a:picLocks noChangeAspect="1" noChangeArrowheads="1"/>
            </p:cNvPicPr>
            <p:nvPr/>
          </p:nvPicPr>
          <p:blipFill rotWithShape="1">
            <a:blip r:embed="rId7" cstate="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 xmlns:a16="http://schemas.microsoft.com/office/drawing/2014/main" id="{F0DD7A78-47B3-5D40-BF9B-251D263794C9}"/>
                </a:ext>
              </a:extLst>
            </p:cNvPr>
            <p:cNvPicPr>
              <a:picLocks noChangeAspect="1" noChangeArrowheads="1"/>
            </p:cNvPicPr>
            <p:nvPr/>
          </p:nvPicPr>
          <p:blipFill rotWithShape="1">
            <a:blip r:embed="rId9" cstate="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 xmlns:a16="http://schemas.microsoft.com/office/drawing/2014/main" id="{172CB95F-4CF0-BC4F-B3C1-D34893AD7852}"/>
                </a:ext>
              </a:extLst>
            </p:cNvPr>
            <p:cNvPicPr>
              <a:picLocks noChangeAspect="1" noChangeArrowheads="1"/>
            </p:cNvPicPr>
            <p:nvPr/>
          </p:nvPicPr>
          <p:blipFill>
            <a:blip r:embed="rId11"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x-none"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x-none"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1" name="Rounded Rectangle 10">
              <a:extLst>
                <a:ext uri="{FF2B5EF4-FFF2-40B4-BE49-F238E27FC236}">
                  <a16:creationId xmlns=""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2" name="Rounded Rectangle 11">
              <a:extLst>
                <a:ext uri="{FF2B5EF4-FFF2-40B4-BE49-F238E27FC236}">
                  <a16:creationId xmlns=""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sp>
          <p:nvSpPr>
            <p:cNvPr id="13" name="Rounded Rectangle 12">
              <a:extLst>
                <a:ext uri="{FF2B5EF4-FFF2-40B4-BE49-F238E27FC236}">
                  <a16:creationId xmlns=""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chemeClr val="tx1"/>
                  </a:solidFill>
                </a:rPr>
                <a:t>?</a:t>
              </a:r>
            </a:p>
          </p:txBody>
        </p:sp>
      </p:grpSp>
      <p:sp>
        <p:nvSpPr>
          <p:cNvPr id="14" name="Rounded Rectangle 13">
            <a:extLst>
              <a:ext uri="{FF2B5EF4-FFF2-40B4-BE49-F238E27FC236}">
                <a16:creationId xmlns=""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28</a:t>
            </a:r>
          </a:p>
        </p:txBody>
      </p:sp>
      <p:sp>
        <p:nvSpPr>
          <p:cNvPr id="15" name="Rounded Rectangle 14">
            <a:extLst>
              <a:ext uri="{FF2B5EF4-FFF2-40B4-BE49-F238E27FC236}">
                <a16:creationId xmlns=""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6" name="Rounded Rectangle 15">
            <a:extLst>
              <a:ext uri="{FF2B5EF4-FFF2-40B4-BE49-F238E27FC236}">
                <a16:creationId xmlns=""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sp>
        <p:nvSpPr>
          <p:cNvPr id="17" name="Rounded Rectangle 16">
            <a:extLst>
              <a:ext uri="{FF2B5EF4-FFF2-40B4-BE49-F238E27FC236}">
                <a16:creationId xmlns=""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16</a:t>
            </a:r>
          </a:p>
        </p:txBody>
      </p:sp>
      <p:pic>
        <p:nvPicPr>
          <p:cNvPr id="18" name="Picture 17">
            <a:extLst>
              <a:ext uri="{FF2B5EF4-FFF2-40B4-BE49-F238E27FC236}">
                <a16:creationId xmlns=""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 name="TextBox 6">
              <a:extLst>
                <a:ext uri="{FF2B5EF4-FFF2-40B4-BE49-F238E27FC236}">
                  <a16:creationId xmlns=""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x-none" sz="2800" dirty="0"/>
              <a:t>a) Những phép tính nào dưới đây có cùng kết quả?</a:t>
            </a:r>
          </a:p>
        </p:txBody>
      </p:sp>
      <p:sp>
        <p:nvSpPr>
          <p:cNvPr id="10" name="TextBox 9">
            <a:extLst>
              <a:ext uri="{FF2B5EF4-FFF2-40B4-BE49-F238E27FC236}">
                <a16:creationId xmlns=""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x-none" sz="3600" dirty="0">
                <a:solidFill>
                  <a:srgbClr val="FF0000"/>
                </a:solidFill>
              </a:rPr>
              <a:t>90</a:t>
            </a:r>
          </a:p>
        </p:txBody>
      </p:sp>
      <p:sp>
        <p:nvSpPr>
          <p:cNvPr id="37" name="TextBox 36">
            <a:extLst>
              <a:ext uri="{FF2B5EF4-FFF2-40B4-BE49-F238E27FC236}">
                <a16:creationId xmlns=""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38" name="TextBox 37">
            <a:extLst>
              <a:ext uri="{FF2B5EF4-FFF2-40B4-BE49-F238E27FC236}">
                <a16:creationId xmlns=""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x-none" sz="3600" dirty="0">
                <a:solidFill>
                  <a:srgbClr val="FF0000"/>
                </a:solidFill>
              </a:rPr>
              <a:t>95</a:t>
            </a:r>
          </a:p>
        </p:txBody>
      </p:sp>
      <p:sp>
        <p:nvSpPr>
          <p:cNvPr id="43" name="Oval 42">
            <a:extLst>
              <a:ext uri="{FF2B5EF4-FFF2-40B4-BE49-F238E27FC236}">
                <a16:creationId xmlns=""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0" name="Oval 69">
            <a:extLst>
              <a:ext uri="{FF2B5EF4-FFF2-40B4-BE49-F238E27FC236}">
                <a16:creationId xmlns=""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71" name="TextBox 70">
            <a:extLst>
              <a:ext uri="{FF2B5EF4-FFF2-40B4-BE49-F238E27FC236}">
                <a16:creationId xmlns=""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x-none" sz="2800" dirty="0"/>
              <a:t>b) </a:t>
            </a:r>
            <a:r>
              <a:rPr lang="vi-VN" sz="2800" dirty="0"/>
              <a:t>Phép tính nào dưới đây có kết quả bé nhất</a:t>
            </a:r>
            <a:r>
              <a:rPr lang="x-none" sz="2800" dirty="0"/>
              <a:t>?</a:t>
            </a:r>
          </a:p>
        </p:txBody>
      </p:sp>
      <p:pic>
        <p:nvPicPr>
          <p:cNvPr id="13" name="Picture 12">
            <a:extLst>
              <a:ext uri="{FF2B5EF4-FFF2-40B4-BE49-F238E27FC236}">
                <a16:creationId xmlns=""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x-none" sz="3600" dirty="0">
                <a:solidFill>
                  <a:srgbClr val="FF0000"/>
                </a:solidFill>
              </a:rPr>
              <a:t>36</a:t>
            </a:r>
          </a:p>
        </p:txBody>
      </p:sp>
      <p:sp>
        <p:nvSpPr>
          <p:cNvPr id="73" name="TextBox 72">
            <a:extLst>
              <a:ext uri="{FF2B5EF4-FFF2-40B4-BE49-F238E27FC236}">
                <a16:creationId xmlns=""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x-none" sz="3600" dirty="0">
                <a:solidFill>
                  <a:srgbClr val="FF0000"/>
                </a:solidFill>
              </a:rPr>
              <a:t>34</a:t>
            </a:r>
          </a:p>
        </p:txBody>
      </p:sp>
      <p:sp>
        <p:nvSpPr>
          <p:cNvPr id="74" name="TextBox 73">
            <a:extLst>
              <a:ext uri="{FF2B5EF4-FFF2-40B4-BE49-F238E27FC236}">
                <a16:creationId xmlns=""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x-none" sz="3600" smtClean="0">
                <a:solidFill>
                  <a:srgbClr val="FF0000"/>
                </a:solidFill>
              </a:rPr>
              <a:t>9</a:t>
            </a:r>
            <a:endParaRPr lang="x-none" sz="3600" dirty="0">
              <a:solidFill>
                <a:srgbClr val="FF0000"/>
              </a:solidFill>
            </a:endParaRPr>
          </a:p>
        </p:txBody>
      </p:sp>
      <p:sp>
        <p:nvSpPr>
          <p:cNvPr id="75" name="Oval 74">
            <a:extLst>
              <a:ext uri="{FF2B5EF4-FFF2-40B4-BE49-F238E27FC236}">
                <a16:creationId xmlns=""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3" name="Group 2">
            <a:extLst>
              <a:ext uri="{FF2B5EF4-FFF2-40B4-BE49-F238E27FC236}">
                <a16:creationId xmlns=""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Box 4">
              <a:extLst>
                <a:ext uri="{FF2B5EF4-FFF2-40B4-BE49-F238E27FC236}">
                  <a16:creationId xmlns=""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x-none" sz="3200" dirty="0"/>
              <a:t>Số?</a:t>
            </a:r>
          </a:p>
        </p:txBody>
      </p:sp>
      <p:grpSp>
        <p:nvGrpSpPr>
          <p:cNvPr id="14" name="Group 13">
            <a:extLst>
              <a:ext uri="{FF2B5EF4-FFF2-40B4-BE49-F238E27FC236}">
                <a16:creationId xmlns=""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x-none" sz="4400" dirty="0"/>
            </a:p>
            <a:p>
              <a:pPr>
                <a:lnSpc>
                  <a:spcPct val="200000"/>
                </a:lnSpc>
              </a:pPr>
              <a:r>
                <a:rPr lang="en-US" sz="4400" dirty="0"/>
                <a:t>c) 50 +        = 70		d) 80 -         = 40</a:t>
              </a:r>
              <a:endParaRPr lang="x-none" sz="4400" dirty="0"/>
            </a:p>
          </p:txBody>
        </p:sp>
        <p:sp>
          <p:nvSpPr>
            <p:cNvPr id="10" name="Rounded Rectangle 9">
              <a:extLst>
                <a:ext uri="{FF2B5EF4-FFF2-40B4-BE49-F238E27FC236}">
                  <a16:creationId xmlns=""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1" name="Rounded Rectangle 10">
              <a:extLst>
                <a:ext uri="{FF2B5EF4-FFF2-40B4-BE49-F238E27FC236}">
                  <a16:creationId xmlns=""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2" name="Rounded Rectangle 11">
              <a:extLst>
                <a:ext uri="{FF2B5EF4-FFF2-40B4-BE49-F238E27FC236}">
                  <a16:creationId xmlns=""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sp>
          <p:nvSpPr>
            <p:cNvPr id="13" name="Rounded Rectangle 12">
              <a:extLst>
                <a:ext uri="{FF2B5EF4-FFF2-40B4-BE49-F238E27FC236}">
                  <a16:creationId xmlns=""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chemeClr val="tx1"/>
                  </a:solidFill>
                </a:rPr>
                <a:t>?</a:t>
              </a:r>
            </a:p>
          </p:txBody>
        </p:sp>
      </p:grpSp>
      <p:sp>
        <p:nvSpPr>
          <p:cNvPr id="15" name="Rounded Rectangle 14">
            <a:extLst>
              <a:ext uri="{FF2B5EF4-FFF2-40B4-BE49-F238E27FC236}">
                <a16:creationId xmlns=""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6" name="Rounded Rectangle 15">
            <a:extLst>
              <a:ext uri="{FF2B5EF4-FFF2-40B4-BE49-F238E27FC236}">
                <a16:creationId xmlns=""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20</a:t>
            </a:r>
          </a:p>
        </p:txBody>
      </p:sp>
      <p:sp>
        <p:nvSpPr>
          <p:cNvPr id="17" name="Rounded Rectangle 16">
            <a:extLst>
              <a:ext uri="{FF2B5EF4-FFF2-40B4-BE49-F238E27FC236}">
                <a16:creationId xmlns=""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10</a:t>
            </a:r>
          </a:p>
        </p:txBody>
      </p:sp>
      <p:sp>
        <p:nvSpPr>
          <p:cNvPr id="18" name="Rounded Rectangle 17">
            <a:extLst>
              <a:ext uri="{FF2B5EF4-FFF2-40B4-BE49-F238E27FC236}">
                <a16:creationId xmlns=""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40</a:t>
            </a:r>
          </a:p>
        </p:txBody>
      </p:sp>
      <p:grpSp>
        <p:nvGrpSpPr>
          <p:cNvPr id="19" name="Group 18">
            <a:extLst>
              <a:ext uri="{FF2B5EF4-FFF2-40B4-BE49-F238E27FC236}">
                <a16:creationId xmlns=""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TextBox 20">
              <a:extLst>
                <a:ext uri="{FF2B5EF4-FFF2-40B4-BE49-F238E27FC236}">
                  <a16:creationId xmlns=""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x-none" sz="4400" dirty="0"/>
          </a:p>
        </p:txBody>
      </p:sp>
      <p:sp>
        <p:nvSpPr>
          <p:cNvPr id="22" name="TextBox 21">
            <a:extLst>
              <a:ext uri="{FF2B5EF4-FFF2-40B4-BE49-F238E27FC236}">
                <a16:creationId xmlns=""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23</a:t>
            </a:r>
          </a:p>
        </p:txBody>
      </p:sp>
      <p:sp>
        <p:nvSpPr>
          <p:cNvPr id="33" name="Rounded Rectangle 32">
            <a:extLst>
              <a:ext uri="{FF2B5EF4-FFF2-40B4-BE49-F238E27FC236}">
                <a16:creationId xmlns=""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xiết</a:t>
            </a:r>
            <a:r>
              <a:rPr lang="en-US" sz="2400" dirty="0"/>
              <a:t>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x-none" sz="2400" dirty="0"/>
          </a:p>
        </p:txBody>
      </p:sp>
      <p:grpSp>
        <p:nvGrpSpPr>
          <p:cNvPr id="8" name="Group 7">
            <a:extLst>
              <a:ext uri="{FF2B5EF4-FFF2-40B4-BE49-F238E27FC236}">
                <a16:creationId xmlns=""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96</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63</a:t>
            </a: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33</a:t>
            </a:r>
          </a:p>
        </p:txBody>
      </p:sp>
      <p:pic>
        <p:nvPicPr>
          <p:cNvPr id="18" name="Picture 17">
            <a:extLst>
              <a:ext uri="{FF2B5EF4-FFF2-40B4-BE49-F238E27FC236}">
                <a16:creationId xmlns=""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TextBox 5">
            <a:extLst>
              <a:ext uri="{FF2B5EF4-FFF2-40B4-BE49-F238E27FC236}">
                <a16:creationId xmlns=""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x-none" sz="3200" dirty="0"/>
              <a:t>Số?</a:t>
            </a:r>
          </a:p>
        </p:txBody>
      </p:sp>
      <p:grpSp>
        <p:nvGrpSpPr>
          <p:cNvPr id="43" name="Group 42">
            <a:extLst>
              <a:ext uri="{FF2B5EF4-FFF2-40B4-BE49-F238E27FC236}">
                <a16:creationId xmlns=""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12</a:t>
                </a:r>
              </a:p>
            </p:txBody>
          </p:sp>
          <p:sp>
            <p:nvSpPr>
              <p:cNvPr id="8" name="Oval 7">
                <a:extLst>
                  <a:ext uri="{FF2B5EF4-FFF2-40B4-BE49-F238E27FC236}">
                    <a16:creationId xmlns=""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4</a:t>
                </a:r>
              </a:p>
            </p:txBody>
          </p:sp>
          <p:sp>
            <p:nvSpPr>
              <p:cNvPr id="9" name="Oval 8">
                <a:extLst>
                  <a:ext uri="{FF2B5EF4-FFF2-40B4-BE49-F238E27FC236}">
                    <a16:creationId xmlns=""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a:t>
                </a:r>
              </a:p>
            </p:txBody>
          </p:sp>
          <p:cxnSp>
            <p:nvCxnSpPr>
              <p:cNvPr id="11" name="Straight Connector 10">
                <a:extLst>
                  <a:ext uri="{FF2B5EF4-FFF2-40B4-BE49-F238E27FC236}">
                    <a16:creationId xmlns=""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x-none" sz="3200" dirty="0"/>
                <a:t>19</a:t>
              </a:r>
            </a:p>
          </p:txBody>
        </p:sp>
      </p:grpSp>
      <p:grpSp>
        <p:nvGrpSpPr>
          <p:cNvPr id="36" name="Group 35">
            <a:extLst>
              <a:ext uri="{FF2B5EF4-FFF2-40B4-BE49-F238E27FC236}">
                <a16:creationId xmlns=""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10</a:t>
                </a:r>
              </a:p>
            </p:txBody>
          </p:sp>
          <p:sp>
            <p:nvSpPr>
              <p:cNvPr id="20" name="Oval 19">
                <a:extLst>
                  <a:ext uri="{FF2B5EF4-FFF2-40B4-BE49-F238E27FC236}">
                    <a16:creationId xmlns=""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13</a:t>
                </a:r>
              </a:p>
            </p:txBody>
          </p:sp>
          <p:sp>
            <p:nvSpPr>
              <p:cNvPr id="21" name="Oval 20">
                <a:extLst>
                  <a:ext uri="{FF2B5EF4-FFF2-40B4-BE49-F238E27FC236}">
                    <a16:creationId xmlns=""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5</a:t>
                </a:r>
              </a:p>
            </p:txBody>
          </p:sp>
          <p:cxnSp>
            <p:nvCxnSpPr>
              <p:cNvPr id="22" name="Straight Connector 21">
                <a:extLst>
                  <a:ext uri="{FF2B5EF4-FFF2-40B4-BE49-F238E27FC236}">
                    <a16:creationId xmlns=""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x-none" sz="3200" dirty="0"/>
                <a:t>28</a:t>
              </a:r>
            </a:p>
          </p:txBody>
        </p:sp>
      </p:grpSp>
      <p:grpSp>
        <p:nvGrpSpPr>
          <p:cNvPr id="25" name="Group 24">
            <a:extLst>
              <a:ext uri="{FF2B5EF4-FFF2-40B4-BE49-F238E27FC236}">
                <a16:creationId xmlns=""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33</a:t>
              </a:r>
            </a:p>
          </p:txBody>
        </p:sp>
        <p:sp>
          <p:nvSpPr>
            <p:cNvPr id="27" name="Oval 26">
              <a:extLst>
                <a:ext uri="{FF2B5EF4-FFF2-40B4-BE49-F238E27FC236}">
                  <a16:creationId xmlns=""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6</a:t>
              </a:r>
            </a:p>
          </p:txBody>
        </p:sp>
        <p:sp>
          <p:nvSpPr>
            <p:cNvPr id="28" name="Oval 27">
              <a:extLst>
                <a:ext uri="{FF2B5EF4-FFF2-40B4-BE49-F238E27FC236}">
                  <a16:creationId xmlns=""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rPr>
                <a:t>20</a:t>
              </a:r>
            </a:p>
          </p:txBody>
        </p:sp>
        <p:cxnSp>
          <p:nvCxnSpPr>
            <p:cNvPr id="29" name="Straight Connector 28">
              <a:extLst>
                <a:ext uri="{FF2B5EF4-FFF2-40B4-BE49-F238E27FC236}">
                  <a16:creationId xmlns=""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x-none" sz="3200" dirty="0"/>
              <a:t>?</a:t>
            </a:r>
          </a:p>
        </p:txBody>
      </p:sp>
      <p:sp>
        <p:nvSpPr>
          <p:cNvPr id="45" name="TextBox 44">
            <a:extLst>
              <a:ext uri="{FF2B5EF4-FFF2-40B4-BE49-F238E27FC236}">
                <a16:creationId xmlns=""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x-none"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a)</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x-none" sz="2800" dirty="0"/>
              <a:t>60 + 40 = 100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50 + 50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50 + 50 = 100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70 + 30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70 + 30 = 100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20 + 80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x-none" sz="2800" dirty="0"/>
              <a:t>Tính nhẩm (theo mẫu):</a:t>
            </a:r>
          </a:p>
        </p:txBody>
      </p:sp>
      <p:sp>
        <p:nvSpPr>
          <p:cNvPr id="63" name="Rectangle 62">
            <a:extLst>
              <a:ext uri="{FF2B5EF4-FFF2-40B4-BE49-F238E27FC236}">
                <a16:creationId xmlns=""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4" name="TextBox 63">
            <a:extLst>
              <a:ext uri="{FF2B5EF4-FFF2-40B4-BE49-F238E27FC236}">
                <a16:creationId xmlns=""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x-none" sz="2800" dirty="0"/>
              <a:t>b)</a:t>
            </a:r>
          </a:p>
        </p:txBody>
      </p:sp>
      <p:sp>
        <p:nvSpPr>
          <p:cNvPr id="65" name="TextBox 64">
            <a:extLst>
              <a:ext uri="{FF2B5EF4-FFF2-40B4-BE49-F238E27FC236}">
                <a16:creationId xmlns=""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x-none"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x-none" sz="2800" dirty="0"/>
              <a:t>100 - 20 = 80</a:t>
            </a:r>
          </a:p>
        </p:txBody>
      </p:sp>
      <p:sp>
        <p:nvSpPr>
          <p:cNvPr id="66" name="Rectangle 65">
            <a:extLst>
              <a:ext uri="{FF2B5EF4-FFF2-40B4-BE49-F238E27FC236}">
                <a16:creationId xmlns=""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7" name="Rectangle 66">
            <a:extLst>
              <a:ext uri="{FF2B5EF4-FFF2-40B4-BE49-F238E27FC236}">
                <a16:creationId xmlns=""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9" name="TextBox 68">
            <a:extLst>
              <a:ext uri="{FF2B5EF4-FFF2-40B4-BE49-F238E27FC236}">
                <a16:creationId xmlns=""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x-none" sz="2800" dirty="0"/>
              <a:t>100 - 30 = ?</a:t>
            </a:r>
          </a:p>
        </p:txBody>
      </p:sp>
      <p:sp>
        <p:nvSpPr>
          <p:cNvPr id="25" name="Rectangle 24">
            <a:extLst>
              <a:ext uri="{FF2B5EF4-FFF2-40B4-BE49-F238E27FC236}">
                <a16:creationId xmlns=""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100 - 30 = 70</a:t>
            </a:r>
          </a:p>
        </p:txBody>
      </p:sp>
      <p:sp>
        <p:nvSpPr>
          <p:cNvPr id="70" name="TextBox 69">
            <a:extLst>
              <a:ext uri="{FF2B5EF4-FFF2-40B4-BE49-F238E27FC236}">
                <a16:creationId xmlns=""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x-none" sz="2800" dirty="0"/>
              <a:t>100 - 50 = ?</a:t>
            </a:r>
          </a:p>
        </p:txBody>
      </p:sp>
      <p:sp>
        <p:nvSpPr>
          <p:cNvPr id="71" name="Rectangle 70">
            <a:extLst>
              <a:ext uri="{FF2B5EF4-FFF2-40B4-BE49-F238E27FC236}">
                <a16:creationId xmlns=""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100 - 50 = 50</a:t>
            </a:r>
          </a:p>
        </p:txBody>
      </p:sp>
      <p:sp>
        <p:nvSpPr>
          <p:cNvPr id="72" name="TextBox 71">
            <a:extLst>
              <a:ext uri="{FF2B5EF4-FFF2-40B4-BE49-F238E27FC236}">
                <a16:creationId xmlns=""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x-none" sz="2800" dirty="0"/>
              <a:t>100 - 90 = ?</a:t>
            </a:r>
          </a:p>
        </p:txBody>
      </p:sp>
      <p:sp>
        <p:nvSpPr>
          <p:cNvPr id="73" name="Rectangle 72">
            <a:extLst>
              <a:ext uri="{FF2B5EF4-FFF2-40B4-BE49-F238E27FC236}">
                <a16:creationId xmlns=""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x-none"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x-none" sz="2800" dirty="0"/>
              <a:t>Đặt tính rồi tính</a:t>
            </a:r>
          </a:p>
        </p:txBody>
      </p:sp>
      <p:sp>
        <p:nvSpPr>
          <p:cNvPr id="48" name="Rectangle 47">
            <a:extLst>
              <a:ext uri="{FF2B5EF4-FFF2-40B4-BE49-F238E27FC236}">
                <a16:creationId xmlns=""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35 + 4</a:t>
            </a:r>
          </a:p>
        </p:txBody>
      </p:sp>
      <p:sp>
        <p:nvSpPr>
          <p:cNvPr id="49" name="Rectangle 48">
            <a:extLst>
              <a:ext uri="{FF2B5EF4-FFF2-40B4-BE49-F238E27FC236}">
                <a16:creationId xmlns=""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52 + 37</a:t>
            </a:r>
          </a:p>
        </p:txBody>
      </p:sp>
      <p:sp>
        <p:nvSpPr>
          <p:cNvPr id="50" name="Rectangle 49">
            <a:extLst>
              <a:ext uri="{FF2B5EF4-FFF2-40B4-BE49-F238E27FC236}">
                <a16:creationId xmlns=""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68 - 6</a:t>
            </a:r>
          </a:p>
        </p:txBody>
      </p:sp>
      <p:sp>
        <p:nvSpPr>
          <p:cNvPr id="51" name="Rectangle 50">
            <a:extLst>
              <a:ext uri="{FF2B5EF4-FFF2-40B4-BE49-F238E27FC236}">
                <a16:creationId xmlns=""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79 - 55</a:t>
            </a:r>
          </a:p>
        </p:txBody>
      </p:sp>
      <p:grpSp>
        <p:nvGrpSpPr>
          <p:cNvPr id="52" name="Group 51">
            <a:extLst>
              <a:ext uri="{FF2B5EF4-FFF2-40B4-BE49-F238E27FC236}">
                <a16:creationId xmlns=""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x-none" sz="2800" dirty="0"/>
              <a:t>Hai phép tính nào dưới đây có cùng kết quả?</a:t>
            </a:r>
          </a:p>
        </p:txBody>
      </p:sp>
      <p:grpSp>
        <p:nvGrpSpPr>
          <p:cNvPr id="28" name="Group 27">
            <a:extLst>
              <a:ext uri="{FF2B5EF4-FFF2-40B4-BE49-F238E27FC236}">
                <a16:creationId xmlns=""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x-none"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x-none"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x-none"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x-none"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x-none"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x-none"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8" name="TextBox 27">
              <a:extLst>
                <a:ext uri="{FF2B5EF4-FFF2-40B4-BE49-F238E27FC236}">
                  <a16:creationId xmlns=""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x-none" sz="2800" dirty="0"/>
              <a:t>Số?</a:t>
            </a:r>
          </a:p>
        </p:txBody>
      </p:sp>
      <p:grpSp>
        <p:nvGrpSpPr>
          <p:cNvPr id="65" name="Group 64">
            <a:extLst>
              <a:ext uri="{FF2B5EF4-FFF2-40B4-BE49-F238E27FC236}">
                <a16:creationId xmlns=""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50</a:t>
              </a:r>
            </a:p>
          </p:txBody>
        </p:sp>
        <p:sp>
          <p:nvSpPr>
            <p:cNvPr id="46" name="Rounded Rectangle 45">
              <a:extLst>
                <a:ext uri="{FF2B5EF4-FFF2-40B4-BE49-F238E27FC236}">
                  <a16:creationId xmlns=""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7" name="Rounded Rectangle 46">
              <a:extLst>
                <a:ext uri="{FF2B5EF4-FFF2-40B4-BE49-F238E27FC236}">
                  <a16:creationId xmlns=""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sp>
          <p:nvSpPr>
            <p:cNvPr id="48" name="Triangle 47">
              <a:extLst>
                <a:ext uri="{FF2B5EF4-FFF2-40B4-BE49-F238E27FC236}">
                  <a16:creationId xmlns=""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4400" dirty="0">
                  <a:solidFill>
                    <a:schemeClr val="tx1"/>
                  </a:solidFill>
                </a:rPr>
                <a:t>?</a:t>
              </a:r>
            </a:p>
          </p:txBody>
        </p:sp>
        <p:cxnSp>
          <p:nvCxnSpPr>
            <p:cNvPr id="50" name="Straight Arrow Connector 49">
              <a:extLst>
                <a:ext uri="{FF2B5EF4-FFF2-40B4-BE49-F238E27FC236}">
                  <a16:creationId xmlns=""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x-none" sz="4000" dirty="0"/>
                <a:t>+ 30</a:t>
              </a:r>
            </a:p>
          </p:txBody>
        </p:sp>
        <p:sp>
          <p:nvSpPr>
            <p:cNvPr id="63" name="TextBox 62">
              <a:extLst>
                <a:ext uri="{FF2B5EF4-FFF2-40B4-BE49-F238E27FC236}">
                  <a16:creationId xmlns=""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x-none" sz="4000" dirty="0"/>
                <a:t>- 40 </a:t>
              </a:r>
            </a:p>
          </p:txBody>
        </p:sp>
        <p:sp>
          <p:nvSpPr>
            <p:cNvPr id="64" name="TextBox 63">
              <a:extLst>
                <a:ext uri="{FF2B5EF4-FFF2-40B4-BE49-F238E27FC236}">
                  <a16:creationId xmlns=""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x-none" sz="4000" dirty="0"/>
                <a:t>+ 15</a:t>
              </a:r>
            </a:p>
          </p:txBody>
        </p:sp>
      </p:grpSp>
      <p:sp>
        <p:nvSpPr>
          <p:cNvPr id="66" name="TextBox 65">
            <a:extLst>
              <a:ext uri="{FF2B5EF4-FFF2-40B4-BE49-F238E27FC236}">
                <a16:creationId xmlns=""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x-none" sz="4400" dirty="0"/>
              <a:t>80</a:t>
            </a:r>
          </a:p>
        </p:txBody>
      </p:sp>
      <p:sp>
        <p:nvSpPr>
          <p:cNvPr id="67" name="TextBox 66">
            <a:extLst>
              <a:ext uri="{FF2B5EF4-FFF2-40B4-BE49-F238E27FC236}">
                <a16:creationId xmlns=""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x-none" sz="4400" dirty="0"/>
              <a:t>40</a:t>
            </a:r>
          </a:p>
        </p:txBody>
      </p:sp>
      <p:sp>
        <p:nvSpPr>
          <p:cNvPr id="68" name="TextBox 67">
            <a:extLst>
              <a:ext uri="{FF2B5EF4-FFF2-40B4-BE49-F238E27FC236}">
                <a16:creationId xmlns=""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x-none"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extBox 3">
              <a:extLst>
                <a:ext uri="{FF2B5EF4-FFF2-40B4-BE49-F238E27FC236}">
                  <a16:creationId xmlns=""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x-none"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x-none" sz="2400" dirty="0"/>
              <a:t> </a:t>
            </a:r>
          </a:p>
        </p:txBody>
      </p:sp>
      <p:pic>
        <p:nvPicPr>
          <p:cNvPr id="7" name="Picture 6">
            <a:extLst>
              <a:ext uri="{FF2B5EF4-FFF2-40B4-BE49-F238E27FC236}">
                <a16:creationId xmlns=""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x-none"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x-none"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r>
                <a:rPr lang="en-US" sz="2400" dirty="0" err="1" smtClean="0">
                  <a:latin typeface="Arial" panose="020B0604020202020204" pitchFamily="34" charset="0"/>
                  <a:ea typeface="Calibri" panose="020F0502020204030204" pitchFamily="34" charset="0"/>
                  <a:cs typeface="Times New Roman" panose="02020603050405020304" pitchFamily="18" charset="0"/>
                </a:rPr>
                <a:t>hành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khách</a:t>
              </a:r>
              <a:r>
                <a:rPr lang="en-US" sz="2400" dirty="0" smtClean="0">
                  <a:latin typeface="Arial" panose="020B0604020202020204" pitchFamily="34" charset="0"/>
                  <a:ea typeface="Calibri" panose="020F0502020204030204" pitchFamily="34" charset="0"/>
                  <a:cs typeface="Times New Roman" panose="02020603050405020304" pitchFamily="18" charset="0"/>
                </a:rPr>
                <a:t>)</a:t>
              </a:r>
              <a:endParaRPr lang="en-US" sz="2400" dirty="0">
                <a:latin typeface="Arial" panose="020B0604020202020204" pitchFamily="34" charset="0"/>
                <a:ea typeface="Calibri" panose="020F0502020204030204" pitchFamily="34" charset="0"/>
                <a:cs typeface="Times New Roman" panose="02020603050405020304" pitchFamily="18" charset="0"/>
              </a:endParaRPr>
            </a:p>
            <a:p>
              <a:pPr algn="ctr"/>
              <a:endParaRPr lang="x-none"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Đáp</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hành</a:t>
              </a:r>
              <a:r>
                <a:rPr lang="en-US" sz="2400" dirty="0" smtClean="0">
                  <a:latin typeface="Arial" panose="020B0604020202020204" pitchFamily="34" charset="0"/>
                  <a:ea typeface="Calibri" panose="020F0502020204030204" pitchFamily="34" charset="0"/>
                  <a:cs typeface="Times New Roman" panose="02020603050405020304" pitchFamily="18" charset="0"/>
                </a:rPr>
                <a:t> </a:t>
              </a:r>
              <a:r>
                <a:rPr lang="en-US" sz="2400" dirty="0" err="1" smtClean="0">
                  <a:latin typeface="Arial" panose="020B0604020202020204" pitchFamily="34" charset="0"/>
                  <a:ea typeface="Calibri" panose="020F0502020204030204" pitchFamily="34" charset="0"/>
                  <a:cs typeface="Times New Roman" panose="02020603050405020304" pitchFamily="18" charset="0"/>
                </a:rPr>
                <a:t>khách</a:t>
              </a:r>
              <a:endParaRPr lang="x-none"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1" name="Rounded Rectangle 10">
              <a:extLst>
                <a:ext uri="{FF2B5EF4-FFF2-40B4-BE49-F238E27FC236}">
                  <a16:creationId xmlns=""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2" name="Rounded Rectangle 11">
              <a:extLst>
                <a:ext uri="{FF2B5EF4-FFF2-40B4-BE49-F238E27FC236}">
                  <a16:creationId xmlns=""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sp>
          <p:nvSpPr>
            <p:cNvPr id="13" name="Rounded Rectangle 12">
              <a:extLst>
                <a:ext uri="{FF2B5EF4-FFF2-40B4-BE49-F238E27FC236}">
                  <a16:creationId xmlns=""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dirty="0">
                  <a:solidFill>
                    <a:schemeClr val="tx1"/>
                  </a:solidFill>
                </a:rPr>
                <a:t>?</a:t>
              </a:r>
            </a:p>
          </p:txBody>
        </p:sp>
      </p:grpSp>
      <p:sp>
        <p:nvSpPr>
          <p:cNvPr id="14" name="Rounded Rectangle 13">
            <a:extLst>
              <a:ext uri="{FF2B5EF4-FFF2-40B4-BE49-F238E27FC236}">
                <a16:creationId xmlns=""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12</a:t>
            </a:r>
          </a:p>
        </p:txBody>
      </p:sp>
      <p:sp>
        <p:nvSpPr>
          <p:cNvPr id="15" name="Rounded Rectangle 14">
            <a:extLst>
              <a:ext uri="{FF2B5EF4-FFF2-40B4-BE49-F238E27FC236}">
                <a16:creationId xmlns=""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3</a:t>
            </a:r>
          </a:p>
        </p:txBody>
      </p:sp>
      <p:sp>
        <p:nvSpPr>
          <p:cNvPr id="16" name="Rounded Rectangle 15">
            <a:extLst>
              <a:ext uri="{FF2B5EF4-FFF2-40B4-BE49-F238E27FC236}">
                <a16:creationId xmlns=""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
        <p:nvSpPr>
          <p:cNvPr id="17" name="Rounded Rectangle 16">
            <a:extLst>
              <a:ext uri="{FF2B5EF4-FFF2-40B4-BE49-F238E27FC236}">
                <a16:creationId xmlns=""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1854</TotalTime>
  <Words>623</Words>
  <Application>Microsoft Office PowerPoint</Application>
  <PresentationFormat>Custom</PresentationFormat>
  <Paragraphs>239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182</cp:revision>
  <dcterms:created xsi:type="dcterms:W3CDTF">2021-06-02T01:34:28Z</dcterms:created>
  <dcterms:modified xsi:type="dcterms:W3CDTF">2024-09-25T07:44:43Z</dcterms:modified>
</cp:coreProperties>
</file>