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3"/>
  </p:notesMasterIdLst>
  <p:sldIdLst>
    <p:sldId id="442" r:id="rId2"/>
    <p:sldId id="298" r:id="rId3"/>
    <p:sldId id="300" r:id="rId4"/>
    <p:sldId id="441" r:id="rId5"/>
    <p:sldId id="299" r:id="rId6"/>
    <p:sldId id="301" r:id="rId7"/>
    <p:sldId id="303" r:id="rId8"/>
    <p:sldId id="304" r:id="rId9"/>
    <p:sldId id="302" r:id="rId10"/>
    <p:sldId id="305" r:id="rId11"/>
    <p:sldId id="320" r:id="rId12"/>
    <p:sldId id="306" r:id="rId13"/>
    <p:sldId id="315" r:id="rId14"/>
    <p:sldId id="307" r:id="rId15"/>
    <p:sldId id="268" r:id="rId16"/>
    <p:sldId id="309" r:id="rId17"/>
    <p:sldId id="443" r:id="rId18"/>
    <p:sldId id="310" r:id="rId19"/>
    <p:sldId id="311" r:id="rId20"/>
    <p:sldId id="313" r:id="rId21"/>
    <p:sldId id="312" r:id="rId22"/>
  </p:sldIdLst>
  <p:sldSz cx="9144000" cy="5143500" type="screen16x9"/>
  <p:notesSz cx="6858000" cy="9144000"/>
  <p:embeddedFontLst>
    <p:embeddedFont>
      <p:font typeface="Roboto Slab" charset="0"/>
      <p:regular r:id="rId24"/>
    </p:embeddedFont>
    <p:embeddedFont>
      <p:font typeface="Nixie One" charset="0"/>
      <p:regular r:id="rId25"/>
    </p:embeddedFont>
    <p:embeddedFont>
      <p:font typeface="Calibri" pitchFamily="34" charset="0"/>
      <p:regular r:id="rId26"/>
      <p:bold r:id="rId27"/>
      <p:italic r:id="rId28"/>
      <p:boldItalic r:id="rId29"/>
    </p:embeddedFont>
    <p:embeddedFont>
      <p:font typeface="Muli" charset="0"/>
      <p:regular r:id="rId30"/>
      <p:bold r:id="rId31"/>
      <p:italic r:id="rId32"/>
      <p:boldItalic r:id="rId33"/>
    </p:embeddedFont>
    <p:embeddedFont>
      <p:font typeface="Impact" pitchFamily="3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6" d="100"/>
          <a:sy n="86" d="100"/>
        </p:scale>
        <p:origin x="-706" y="-72"/>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cd36154fc_19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cd36154fc_19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4288500"/>
            <a:ext cx="9144000" cy="2475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12" name="Google Shape;12;p2"/>
          <p:cNvSpPr/>
          <p:nvPr/>
        </p:nvSpPr>
        <p:spPr>
          <a:xfrm>
            <a:off x="0" y="500626"/>
            <a:ext cx="9144000" cy="38241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4493605"/>
            <a:ext cx="9144000" cy="118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4584075"/>
            <a:ext cx="9144000" cy="5595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4113600" y="2878750"/>
            <a:ext cx="45057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19" name="Google Shape;19;p3"/>
          <p:cNvSpPr/>
          <p:nvPr/>
        </p:nvSpPr>
        <p:spPr>
          <a:xfrm>
            <a:off x="0" y="4288499"/>
            <a:ext cx="3474300" cy="2475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0" y="0"/>
            <a:ext cx="34743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21" name="Google Shape;21;p3"/>
          <p:cNvSpPr/>
          <p:nvPr/>
        </p:nvSpPr>
        <p:spPr>
          <a:xfrm>
            <a:off x="0" y="500626"/>
            <a:ext cx="3474300" cy="38241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0" y="4493604"/>
            <a:ext cx="3474300" cy="118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0" y="4584075"/>
            <a:ext cx="3474300" cy="5595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lang="en-GB"/>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5"/>
        <p:cNvGrpSpPr/>
        <p:nvPr/>
      </p:nvGrpSpPr>
      <p:grpSpPr>
        <a:xfrm>
          <a:off x="0" y="0"/>
          <a:ext cx="0" cy="0"/>
          <a:chOff x="0" y="0"/>
          <a:chExt cx="0" cy="0"/>
        </a:xfrm>
      </p:grpSpPr>
      <p:sp>
        <p:nvSpPr>
          <p:cNvPr id="26" name="Google Shape;26;p4"/>
          <p:cNvSpPr/>
          <p:nvPr/>
        </p:nvSpPr>
        <p:spPr>
          <a:xfrm>
            <a:off x="0" y="1148250"/>
            <a:ext cx="9144000" cy="28470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3398538" y="1599538"/>
            <a:ext cx="2346925" cy="1944425"/>
          </a:xfrm>
          <a:prstGeom prst="rect">
            <a:avLst/>
          </a:prstGeom>
        </p:spPr>
        <p:txBody>
          <a:bodyPr>
            <a:prstTxWarp prst="textPlain">
              <a:avLst/>
            </a:prstTxWarp>
          </a:bodyPr>
          <a:lstStyle/>
          <a:p>
            <a:pPr lvl="0" algn="ctr"/>
            <a:r>
              <a:rPr b="0" i="0">
                <a:ln>
                  <a:noFill/>
                </a:ln>
                <a:solidFill>
                  <a:srgbClr val="0E3142">
                    <a:alpha val="20380"/>
                  </a:srgbClr>
                </a:solidFill>
                <a:latin typeface="Impact" panose="020B0806030902050204"/>
              </a:rPr>
              <a:t>“</a:t>
            </a:r>
          </a:p>
        </p:txBody>
      </p:sp>
      <p:sp>
        <p:nvSpPr>
          <p:cNvPr id="28" name="Google Shape;28;p4"/>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29" name="Google Shape;29;p4"/>
          <p:cNvSpPr/>
          <p:nvPr/>
        </p:nvSpPr>
        <p:spPr>
          <a:xfrm>
            <a:off x="0" y="500625"/>
            <a:ext cx="9144000" cy="7320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0" y="3962800"/>
            <a:ext cx="9144000" cy="370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0" y="4333125"/>
            <a:ext cx="9144000" cy="8103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txBox="1">
            <a:spLocks noGrp="1"/>
          </p:cNvSpPr>
          <p:nvPr>
            <p:ph type="body" idx="1"/>
          </p:nvPr>
        </p:nvSpPr>
        <p:spPr>
          <a:xfrm>
            <a:off x="1556175" y="2300275"/>
            <a:ext cx="6031800" cy="605100"/>
          </a:xfrm>
          <a:prstGeom prst="rect">
            <a:avLst/>
          </a:prstGeom>
        </p:spPr>
        <p:txBody>
          <a:bodyPr spcFirstLastPara="1" wrap="square" lIns="91425" tIns="91425" rIns="91425" bIns="91425" anchor="ctr" anchorCtr="0">
            <a:noAutofit/>
          </a:bodyPr>
          <a:lstStyle>
            <a:lvl1pPr marL="457200" lvl="0" indent="-355600" algn="ctr" rtl="0">
              <a:spcBef>
                <a:spcPts val="600"/>
              </a:spcBef>
              <a:spcAft>
                <a:spcPts val="0"/>
              </a:spcAft>
              <a:buClr>
                <a:srgbClr val="FFFFFF"/>
              </a:buClr>
              <a:buSzPts val="2000"/>
              <a:buChar char="▪"/>
              <a:defRPr sz="2000">
                <a:solidFill>
                  <a:srgbClr val="FFFFFF"/>
                </a:solidFill>
              </a:defRPr>
            </a:lvl1pPr>
            <a:lvl2pPr marL="914400" lvl="1" indent="-355600" algn="ctr" rtl="0">
              <a:spcBef>
                <a:spcPts val="0"/>
              </a:spcBef>
              <a:spcAft>
                <a:spcPts val="0"/>
              </a:spcAft>
              <a:buClr>
                <a:srgbClr val="FFFFFF"/>
              </a:buClr>
              <a:buSzPts val="2000"/>
              <a:buChar char="▫"/>
              <a:defRPr sz="2000">
                <a:solidFill>
                  <a:srgbClr val="FFFFFF"/>
                </a:solidFill>
              </a:defRPr>
            </a:lvl2pPr>
            <a:lvl3pPr marL="1371600" lvl="2" indent="-355600" algn="ctr" rtl="0">
              <a:spcBef>
                <a:spcPts val="0"/>
              </a:spcBef>
              <a:spcAft>
                <a:spcPts val="0"/>
              </a:spcAft>
              <a:buClr>
                <a:srgbClr val="FFFFFF"/>
              </a:buClr>
              <a:buSzPts val="2000"/>
              <a:buChar char="■"/>
              <a:defRPr sz="2000">
                <a:solidFill>
                  <a:srgbClr val="FFFFFF"/>
                </a:solidFill>
              </a:defRPr>
            </a:lvl3pPr>
            <a:lvl4pPr marL="1828800" lvl="3" indent="-355600" algn="ctr" rtl="0">
              <a:spcBef>
                <a:spcPts val="0"/>
              </a:spcBef>
              <a:spcAft>
                <a:spcPts val="0"/>
              </a:spcAft>
              <a:buClr>
                <a:srgbClr val="FFFFFF"/>
              </a:buClr>
              <a:buSzPts val="2000"/>
              <a:buChar char="●"/>
              <a:defRPr sz="2000">
                <a:solidFill>
                  <a:srgbClr val="FFFFFF"/>
                </a:solidFill>
              </a:defRPr>
            </a:lvl4pPr>
            <a:lvl5pPr marL="2286000" lvl="4" indent="-355600" algn="ctr" rtl="0">
              <a:spcBef>
                <a:spcPts val="0"/>
              </a:spcBef>
              <a:spcAft>
                <a:spcPts val="0"/>
              </a:spcAft>
              <a:buClr>
                <a:srgbClr val="FFFFFF"/>
              </a:buClr>
              <a:buSzPts val="2000"/>
              <a:buChar char="○"/>
              <a:defRPr sz="2000">
                <a:solidFill>
                  <a:srgbClr val="FFFFFF"/>
                </a:solidFill>
              </a:defRPr>
            </a:lvl5pPr>
            <a:lvl6pPr marL="2743200" lvl="5" indent="-355600" algn="ctr" rtl="0">
              <a:spcBef>
                <a:spcPts val="0"/>
              </a:spcBef>
              <a:spcAft>
                <a:spcPts val="0"/>
              </a:spcAft>
              <a:buClr>
                <a:srgbClr val="FFFFFF"/>
              </a:buClr>
              <a:buSzPts val="2000"/>
              <a:buChar char="■"/>
              <a:defRPr sz="2000">
                <a:solidFill>
                  <a:srgbClr val="FFFFFF"/>
                </a:solidFill>
              </a:defRPr>
            </a:lvl6pPr>
            <a:lvl7pPr marL="3200400" lvl="6" indent="-355600" algn="ctr" rtl="0">
              <a:spcBef>
                <a:spcPts val="0"/>
              </a:spcBef>
              <a:spcAft>
                <a:spcPts val="0"/>
              </a:spcAft>
              <a:buClr>
                <a:srgbClr val="FFFFFF"/>
              </a:buClr>
              <a:buSzPts val="2000"/>
              <a:buChar char="●"/>
              <a:defRPr sz="2000">
                <a:solidFill>
                  <a:srgbClr val="FFFFFF"/>
                </a:solidFill>
              </a:defRPr>
            </a:lvl7pPr>
            <a:lvl8pPr marL="3657600" lvl="7" indent="-355600" algn="ctr" rtl="0">
              <a:spcBef>
                <a:spcPts val="0"/>
              </a:spcBef>
              <a:spcAft>
                <a:spcPts val="0"/>
              </a:spcAft>
              <a:buClr>
                <a:srgbClr val="FFFFFF"/>
              </a:buClr>
              <a:buSzPts val="2000"/>
              <a:buChar char="○"/>
              <a:defRPr sz="2000">
                <a:solidFill>
                  <a:srgbClr val="FFFFFF"/>
                </a:solidFill>
              </a:defRPr>
            </a:lvl8pPr>
            <a:lvl9pPr marL="4114800" lvl="8" indent="-355600" algn="ctr">
              <a:spcBef>
                <a:spcPts val="0"/>
              </a:spcBef>
              <a:spcAft>
                <a:spcPts val="0"/>
              </a:spcAft>
              <a:buClr>
                <a:srgbClr val="FFFFFF"/>
              </a:buClr>
              <a:buSzPts val="2000"/>
              <a:buChar char="■"/>
              <a:defRPr sz="2000">
                <a:solidFill>
                  <a:srgbClr val="FFFFFF"/>
                </a:solidFill>
              </a:defRPr>
            </a:lvl9pPr>
          </a:lstStyle>
          <a:p>
            <a:endParaRPr/>
          </a:p>
        </p:txBody>
      </p:sp>
      <p:sp>
        <p:nvSpPr>
          <p:cNvPr id="33" name="Google Shape;33;p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lang="en-GB"/>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4"/>
        <p:cNvGrpSpPr/>
        <p:nvPr/>
      </p:nvGrpSpPr>
      <p:grpSpPr>
        <a:xfrm>
          <a:off x="0" y="0"/>
          <a:ext cx="0" cy="0"/>
          <a:chOff x="0" y="0"/>
          <a:chExt cx="0" cy="0"/>
        </a:xfrm>
      </p:grpSpPr>
      <p:sp>
        <p:nvSpPr>
          <p:cNvPr id="35" name="Google Shape;35;p5"/>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36" name="Google Shape;36;p5"/>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5"/>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41" name="Google Shape;41;p5"/>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wrap="square" lIns="91425" tIns="91425" rIns="91425" bIns="91425" anchor="t" anchorCtr="0">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43" name="Google Shape;43;p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lang="en-GB"/>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Google Shape;45;p6"/>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46" name="Google Shape;46;p6"/>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6"/>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51" name="Google Shape;51;p6"/>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2" name="Google Shape;52;p6"/>
          <p:cNvSpPr txBox="1">
            <a:spLocks noGrp="1"/>
          </p:cNvSpPr>
          <p:nvPr>
            <p:ph type="body" idx="1"/>
          </p:nvPr>
        </p:nvSpPr>
        <p:spPr>
          <a:xfrm>
            <a:off x="1146025" y="1767275"/>
            <a:ext cx="3660300" cy="3158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3" name="Google Shape;53;p6"/>
          <p:cNvSpPr txBox="1">
            <a:spLocks noGrp="1"/>
          </p:cNvSpPr>
          <p:nvPr>
            <p:ph type="body" idx="2"/>
          </p:nvPr>
        </p:nvSpPr>
        <p:spPr>
          <a:xfrm>
            <a:off x="5026623" y="1767275"/>
            <a:ext cx="3660300" cy="3158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4" name="Google Shape;54;p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lang="en-GB"/>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8"/>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69" name="Google Shape;69;p8"/>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8"/>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 name="Google Shape;73;p8"/>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74" name="Google Shape;74;p8"/>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75" name="Google Shape;75;p8"/>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lang="en-GB"/>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6"/>
        <p:cNvGrpSpPr/>
        <p:nvPr/>
      </p:nvGrpSpPr>
      <p:grpSpPr>
        <a:xfrm>
          <a:off x="0" y="0"/>
          <a:ext cx="0" cy="0"/>
          <a:chOff x="0" y="0"/>
          <a:chExt cx="0" cy="0"/>
        </a:xfrm>
      </p:grpSpPr>
      <p:sp>
        <p:nvSpPr>
          <p:cNvPr id="77" name="Google Shape;77;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78" name="Google Shape;78;p9"/>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79" name="Google Shape;79;p9"/>
          <p:cNvSpPr/>
          <p:nvPr/>
        </p:nvSpPr>
        <p:spPr>
          <a:xfrm>
            <a:off x="0" y="500625"/>
            <a:ext cx="2472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9"/>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lang="en-GB"/>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86" name="Google Shape;86;p10"/>
          <p:cNvSpPr/>
          <p:nvPr/>
        </p:nvSpPr>
        <p:spPr>
          <a:xfrm>
            <a:off x="0" y="500625"/>
            <a:ext cx="2472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0"/>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lang="en-GB"/>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1pPr>
            <a:lvl2pPr lvl="1">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2pPr>
            <a:lvl3pPr lvl="2">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3pPr>
            <a:lvl4pPr lvl="3">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4pPr>
            <a:lvl5pPr lvl="4">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5pPr>
            <a:lvl6pPr lvl="5">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6pPr>
            <a:lvl7pPr lvl="6">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7pPr>
            <a:lvl8pPr lvl="7">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8pPr>
            <a:lvl9pPr lvl="8">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rgbClr val="114454"/>
              </a:buClr>
              <a:buSzPts val="3000"/>
              <a:buFont typeface="Nixie One" panose="02000503080000020004"/>
              <a:buChar char="▪"/>
              <a:defRPr sz="3000">
                <a:solidFill>
                  <a:srgbClr val="114454"/>
                </a:solidFill>
                <a:latin typeface="Nixie One" panose="02000503080000020004"/>
                <a:ea typeface="Nixie One" panose="02000503080000020004"/>
                <a:cs typeface="Nixie One" panose="02000503080000020004"/>
                <a:sym typeface="Nixie One" panose="02000503080000020004"/>
              </a:defRPr>
            </a:lvl1pPr>
            <a:lvl2pPr marL="914400" lvl="1" indent="-381000">
              <a:spcBef>
                <a:spcPts val="0"/>
              </a:spcBef>
              <a:spcAft>
                <a:spcPts val="0"/>
              </a:spcAft>
              <a:buClr>
                <a:srgbClr val="114454"/>
              </a:buClr>
              <a:buSzPts val="2400"/>
              <a:buFont typeface="Nixie One" panose="02000503080000020004"/>
              <a:buChar char="▫"/>
              <a:defRPr sz="2400">
                <a:solidFill>
                  <a:srgbClr val="114454"/>
                </a:solidFill>
                <a:latin typeface="Nixie One" panose="02000503080000020004"/>
                <a:ea typeface="Nixie One" panose="02000503080000020004"/>
                <a:cs typeface="Nixie One" panose="02000503080000020004"/>
                <a:sym typeface="Nixie One" panose="02000503080000020004"/>
              </a:defRPr>
            </a:lvl2pPr>
            <a:lvl3pPr marL="1371600" lvl="2" indent="-381000">
              <a:spcBef>
                <a:spcPts val="0"/>
              </a:spcBef>
              <a:spcAft>
                <a:spcPts val="0"/>
              </a:spcAft>
              <a:buClr>
                <a:srgbClr val="114454"/>
              </a:buClr>
              <a:buSzPts val="2400"/>
              <a:buFont typeface="Nixie One" panose="02000503080000020004"/>
              <a:buChar char="■"/>
              <a:defRPr sz="2400">
                <a:solidFill>
                  <a:srgbClr val="114454"/>
                </a:solidFill>
                <a:latin typeface="Nixie One" panose="02000503080000020004"/>
                <a:ea typeface="Nixie One" panose="02000503080000020004"/>
                <a:cs typeface="Nixie One" panose="02000503080000020004"/>
                <a:sym typeface="Nixie One" panose="02000503080000020004"/>
              </a:defRPr>
            </a:lvl3pPr>
            <a:lvl4pPr marL="1828800" lvl="3" indent="-342900">
              <a:spcBef>
                <a:spcPts val="0"/>
              </a:spcBef>
              <a:spcAft>
                <a:spcPts val="0"/>
              </a:spcAft>
              <a:buClr>
                <a:srgbClr val="114454"/>
              </a:buClr>
              <a:buSzPts val="1800"/>
              <a:buFont typeface="Nixie One" panose="02000503080000020004"/>
              <a:buChar char="●"/>
              <a:defRPr sz="1800">
                <a:solidFill>
                  <a:srgbClr val="114454"/>
                </a:solidFill>
                <a:latin typeface="Nixie One" panose="02000503080000020004"/>
                <a:ea typeface="Nixie One" panose="02000503080000020004"/>
                <a:cs typeface="Nixie One" panose="02000503080000020004"/>
                <a:sym typeface="Nixie One" panose="02000503080000020004"/>
              </a:defRPr>
            </a:lvl4pPr>
            <a:lvl5pPr marL="2286000" lvl="4" indent="-342900">
              <a:spcBef>
                <a:spcPts val="0"/>
              </a:spcBef>
              <a:spcAft>
                <a:spcPts val="0"/>
              </a:spcAft>
              <a:buClr>
                <a:srgbClr val="114454"/>
              </a:buClr>
              <a:buSzPts val="1800"/>
              <a:buFont typeface="Nixie One" panose="02000503080000020004"/>
              <a:buChar char="○"/>
              <a:defRPr sz="1800">
                <a:solidFill>
                  <a:srgbClr val="114454"/>
                </a:solidFill>
                <a:latin typeface="Nixie One" panose="02000503080000020004"/>
                <a:ea typeface="Nixie One" panose="02000503080000020004"/>
                <a:cs typeface="Nixie One" panose="02000503080000020004"/>
                <a:sym typeface="Nixie One" panose="02000503080000020004"/>
              </a:defRPr>
            </a:lvl5pPr>
            <a:lvl6pPr marL="2743200" lvl="5" indent="-342900">
              <a:spcBef>
                <a:spcPts val="0"/>
              </a:spcBef>
              <a:spcAft>
                <a:spcPts val="0"/>
              </a:spcAft>
              <a:buClr>
                <a:srgbClr val="114454"/>
              </a:buClr>
              <a:buSzPts val="1800"/>
              <a:buFont typeface="Nixie One" panose="02000503080000020004"/>
              <a:buChar char="■"/>
              <a:defRPr sz="1800">
                <a:solidFill>
                  <a:srgbClr val="114454"/>
                </a:solidFill>
                <a:latin typeface="Nixie One" panose="02000503080000020004"/>
                <a:ea typeface="Nixie One" panose="02000503080000020004"/>
                <a:cs typeface="Nixie One" panose="02000503080000020004"/>
                <a:sym typeface="Nixie One" panose="02000503080000020004"/>
              </a:defRPr>
            </a:lvl6pPr>
            <a:lvl7pPr marL="3200400" lvl="6" indent="-342900">
              <a:spcBef>
                <a:spcPts val="0"/>
              </a:spcBef>
              <a:spcAft>
                <a:spcPts val="0"/>
              </a:spcAft>
              <a:buClr>
                <a:srgbClr val="114454"/>
              </a:buClr>
              <a:buSzPts val="1800"/>
              <a:buFont typeface="Nixie One" panose="02000503080000020004"/>
              <a:buChar char="●"/>
              <a:defRPr sz="1800">
                <a:solidFill>
                  <a:srgbClr val="114454"/>
                </a:solidFill>
                <a:latin typeface="Nixie One" panose="02000503080000020004"/>
                <a:ea typeface="Nixie One" panose="02000503080000020004"/>
                <a:cs typeface="Nixie One" panose="02000503080000020004"/>
                <a:sym typeface="Nixie One" panose="02000503080000020004"/>
              </a:defRPr>
            </a:lvl7pPr>
            <a:lvl8pPr marL="3657600" lvl="7" indent="-342900">
              <a:spcBef>
                <a:spcPts val="0"/>
              </a:spcBef>
              <a:spcAft>
                <a:spcPts val="0"/>
              </a:spcAft>
              <a:buClr>
                <a:srgbClr val="114454"/>
              </a:buClr>
              <a:buSzPts val="1800"/>
              <a:buFont typeface="Nixie One" panose="02000503080000020004"/>
              <a:buChar char="○"/>
              <a:defRPr sz="1800">
                <a:solidFill>
                  <a:srgbClr val="114454"/>
                </a:solidFill>
                <a:latin typeface="Nixie One" panose="02000503080000020004"/>
                <a:ea typeface="Nixie One" panose="02000503080000020004"/>
                <a:cs typeface="Nixie One" panose="02000503080000020004"/>
                <a:sym typeface="Nixie One" panose="02000503080000020004"/>
              </a:defRPr>
            </a:lvl8pPr>
            <a:lvl9pPr marL="4114800" lvl="8" indent="-342900">
              <a:spcBef>
                <a:spcPts val="0"/>
              </a:spcBef>
              <a:spcAft>
                <a:spcPts val="0"/>
              </a:spcAft>
              <a:buClr>
                <a:srgbClr val="114454"/>
              </a:buClr>
              <a:buSzPts val="1800"/>
              <a:buFont typeface="Nixie One" panose="02000503080000020004"/>
              <a:buChar char="■"/>
              <a:defRPr sz="1800">
                <a:solidFill>
                  <a:srgbClr val="114454"/>
                </a:solidFill>
                <a:latin typeface="Nixie One" panose="02000503080000020004"/>
                <a:ea typeface="Nixie One" panose="02000503080000020004"/>
                <a:cs typeface="Nixie One" panose="02000503080000020004"/>
                <a:sym typeface="Nixie One" panose="02000503080000020004"/>
              </a:defRPr>
            </a:lvl9pPr>
          </a:lstStyle>
          <a:p>
            <a:endParaRPr/>
          </a:p>
        </p:txBody>
      </p:sp>
      <p:sp>
        <p:nvSpPr>
          <p:cNvPr id="8" name="Google Shape;8;p1"/>
          <p:cNvSpPr txBox="1">
            <a:spLocks noGrp="1"/>
          </p:cNvSpPr>
          <p:nvPr>
            <p:ph type="sldNum" idx="12"/>
          </p:nvPr>
        </p:nvSpPr>
        <p:spPr>
          <a:xfrm>
            <a:off x="-51050" y="4819400"/>
            <a:ext cx="349200" cy="324000"/>
          </a:xfrm>
          <a:prstGeom prst="rect">
            <a:avLst/>
          </a:prstGeom>
          <a:noFill/>
          <a:ln>
            <a:noFill/>
          </a:ln>
        </p:spPr>
        <p:txBody>
          <a:bodyPr spcFirstLastPara="1" wrap="square" lIns="91425" tIns="91425" rIns="91425" bIns="91425" anchor="t" anchorCtr="0">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3"/>
          <p:cNvSpPr txBox="1">
            <a:spLocks noGrp="1"/>
          </p:cNvSpPr>
          <p:nvPr>
            <p:ph type="ctrTitle"/>
          </p:nvPr>
        </p:nvSpPr>
        <p:spPr>
          <a:xfrm>
            <a:off x="0" y="1674242"/>
            <a:ext cx="9144000" cy="194678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ltLang="en-GB" sz="3400" dirty="0" smtClean="0">
                <a:latin typeface="+mj-lt"/>
              </a:rPr>
              <a:t> </a:t>
            </a:r>
            <a:r>
              <a:rPr lang="en-US" altLang="en-GB" sz="3400" dirty="0" err="1" smtClean="0">
                <a:latin typeface="+mj-lt"/>
              </a:rPr>
              <a:t>Tiết</a:t>
            </a:r>
            <a:r>
              <a:rPr lang="en-US" altLang="en-GB" sz="3400" dirty="0" smtClean="0">
                <a:latin typeface="+mj-lt"/>
              </a:rPr>
              <a:t> 20 - Bài </a:t>
            </a:r>
            <a:r>
              <a:rPr lang="en-GB" sz="3400" dirty="0" smtClean="0">
                <a:latin typeface="+mj-lt"/>
              </a:rPr>
              <a:t> 9: TRUNG QUỐC TỪ </a:t>
            </a:r>
            <a:br>
              <a:rPr lang="en-GB" sz="3400" dirty="0" smtClean="0">
                <a:latin typeface="+mj-lt"/>
              </a:rPr>
            </a:br>
            <a:r>
              <a:rPr lang="en-GB" sz="3400" dirty="0" smtClean="0">
                <a:latin typeface="+mj-lt"/>
              </a:rPr>
              <a:t>THỜI CỔ ĐẠI ĐẾN THẾ KỈ VII</a:t>
            </a:r>
            <a:br>
              <a:rPr lang="en-GB" sz="3400" dirty="0" smtClean="0">
                <a:latin typeface="+mj-lt"/>
              </a:rPr>
            </a:br>
            <a:r>
              <a:rPr lang="en-GB" sz="3400" dirty="0" smtClean="0">
                <a:latin typeface="+mj-lt"/>
              </a:rPr>
              <a:t>(</a:t>
            </a:r>
            <a:r>
              <a:rPr lang="en-GB" sz="3400" dirty="0" err="1" smtClean="0">
                <a:latin typeface="+mj-lt"/>
              </a:rPr>
              <a:t>tiếp</a:t>
            </a:r>
            <a:r>
              <a:rPr lang="en-GB" sz="3400" dirty="0" smtClean="0">
                <a:latin typeface="+mj-lt"/>
              </a:rPr>
              <a:t>)</a:t>
            </a:r>
            <a:br>
              <a:rPr lang="en-GB" sz="3400" dirty="0" smtClean="0">
                <a:latin typeface="+mj-lt"/>
              </a:rPr>
            </a:br>
            <a:endParaRPr sz="2800" i="1" dirty="0">
              <a:latin typeface="+mj-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down)">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Sử học</a:t>
            </a:r>
            <a:endParaRPr lang="en-US" sz="2400"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10</a:t>
            </a:fld>
            <a:endParaRPr lang="en-GB"/>
          </a:p>
        </p:txBody>
      </p:sp>
      <p:sp>
        <p:nvSpPr>
          <p:cNvPr id="4" name="Rectangle 3"/>
          <p:cNvSpPr/>
          <p:nvPr/>
        </p:nvSpPr>
        <p:spPr>
          <a:xfrm>
            <a:off x="2221497" y="2476897"/>
            <a:ext cx="4663672" cy="1195199"/>
          </a:xfrm>
          <a:prstGeom prst="rect">
            <a:avLst/>
          </a:prstGeom>
        </p:spPr>
        <p:txBody>
          <a:bodyPr wrap="square">
            <a:spAutoFit/>
          </a:bodyPr>
          <a:lstStyle/>
          <a:p>
            <a:pPr marL="342900" indent="-342900" algn="just">
              <a:lnSpc>
                <a:spcPts val="2600"/>
              </a:lnSpc>
              <a:spcBef>
                <a:spcPts val="200"/>
              </a:spcBef>
              <a:spcAft>
                <a:spcPts val="200"/>
              </a:spcAft>
              <a:buFontTx/>
              <a:buChar char="-"/>
            </a:pPr>
            <a:r>
              <a:rPr lang="fr-FR" sz="2000" dirty="0" err="1" smtClean="0"/>
              <a:t>Những</a:t>
            </a:r>
            <a:r>
              <a:rPr lang="fr-FR" sz="2000" dirty="0" smtClean="0"/>
              <a:t> bộ sử tiêu biểu: </a:t>
            </a:r>
          </a:p>
          <a:p>
            <a:pPr marL="342900" indent="-342900" algn="just">
              <a:lnSpc>
                <a:spcPts val="2600"/>
              </a:lnSpc>
              <a:spcBef>
                <a:spcPts val="200"/>
              </a:spcBef>
              <a:spcAft>
                <a:spcPts val="200"/>
              </a:spcAft>
            </a:pPr>
            <a:r>
              <a:rPr lang="fr-FR" sz="2000" dirty="0" smtClean="0"/>
              <a:t>+ </a:t>
            </a:r>
            <a:r>
              <a:rPr lang="fr-FR" sz="2000" dirty="0" err="1" smtClean="0"/>
              <a:t>Sử</a:t>
            </a:r>
            <a:r>
              <a:rPr lang="fr-FR" sz="2000" dirty="0" smtClean="0"/>
              <a:t> </a:t>
            </a:r>
            <a:r>
              <a:rPr lang="fr-FR" sz="2000" dirty="0"/>
              <a:t>kí của T</a:t>
            </a:r>
            <a:r>
              <a:rPr lang="en-US" altLang="fr-FR" sz="2000" dirty="0"/>
              <a:t>ư</a:t>
            </a:r>
            <a:r>
              <a:rPr lang="fr-FR" sz="2000" dirty="0"/>
              <a:t> </a:t>
            </a:r>
            <a:r>
              <a:rPr lang="fr-FR" sz="2000" dirty="0" err="1"/>
              <a:t>Mã</a:t>
            </a:r>
            <a:r>
              <a:rPr lang="fr-FR" sz="2000" dirty="0"/>
              <a:t> </a:t>
            </a:r>
            <a:r>
              <a:rPr lang="fr-FR" sz="2000" dirty="0" err="1" smtClean="0"/>
              <a:t>Thiên</a:t>
            </a:r>
            <a:endParaRPr lang="fr-FR" sz="2000" dirty="0" smtClean="0"/>
          </a:p>
          <a:p>
            <a:pPr marL="342900" indent="-342900" algn="just">
              <a:lnSpc>
                <a:spcPts val="2600"/>
              </a:lnSpc>
              <a:spcBef>
                <a:spcPts val="200"/>
              </a:spcBef>
              <a:spcAft>
                <a:spcPts val="200"/>
              </a:spcAft>
            </a:pPr>
            <a:r>
              <a:rPr lang="fr-FR" sz="2000" dirty="0" smtClean="0"/>
              <a:t>+ Tam </a:t>
            </a:r>
            <a:r>
              <a:rPr lang="fr-FR" sz="2000" dirty="0" err="1"/>
              <a:t>Q</a:t>
            </a:r>
            <a:r>
              <a:rPr lang="fr-FR" sz="2000" dirty="0" err="1" smtClean="0"/>
              <a:t>uốc</a:t>
            </a:r>
            <a:r>
              <a:rPr lang="fr-FR" sz="2000" dirty="0" smtClean="0"/>
              <a:t> </a:t>
            </a:r>
            <a:r>
              <a:rPr lang="fr-FR" sz="2000" dirty="0" err="1"/>
              <a:t>C</a:t>
            </a:r>
            <a:r>
              <a:rPr lang="fr-FR" sz="2000" dirty="0" err="1" smtClean="0"/>
              <a:t>hí</a:t>
            </a:r>
            <a:r>
              <a:rPr lang="fr-FR" sz="2000" dirty="0" smtClean="0"/>
              <a:t> </a:t>
            </a:r>
            <a:r>
              <a:rPr lang="fr-FR" sz="2000" dirty="0"/>
              <a:t>của Trần Thọ.</a:t>
            </a:r>
            <a:endParaRPr lang="en-US" sz="2000" dirty="0"/>
          </a:p>
        </p:txBody>
      </p:sp>
      <p:grpSp>
        <p:nvGrpSpPr>
          <p:cNvPr id="10" name="Google Shape;533;p40"/>
          <p:cNvGrpSpPr/>
          <p:nvPr/>
        </p:nvGrpSpPr>
        <p:grpSpPr>
          <a:xfrm>
            <a:off x="615740" y="863922"/>
            <a:ext cx="368600" cy="360476"/>
            <a:chOff x="1923675" y="1633650"/>
            <a:chExt cx="436000" cy="435975"/>
          </a:xfrm>
        </p:grpSpPr>
        <p:sp>
          <p:nvSpPr>
            <p:cNvPr id="11" name="Google Shape;534;p40"/>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5"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a:blip r:embed="rId2"/>
          <a:stretch>
            <a:fillRect/>
          </a:stretch>
        </p:blipFill>
        <p:spPr>
          <a:xfrm>
            <a:off x="6962654" y="743415"/>
            <a:ext cx="2082800" cy="2559880"/>
          </a:xfrm>
          <a:prstGeom prst="rect">
            <a:avLst/>
          </a:prstGeom>
        </p:spPr>
      </p:pic>
      <p:pic>
        <p:nvPicPr>
          <p:cNvPr id="6" name="Picture 5"/>
          <p:cNvPicPr>
            <a:picLocks noChangeAspect="1"/>
          </p:cNvPicPr>
          <p:nvPr/>
        </p:nvPicPr>
        <p:blipFill>
          <a:blip r:embed="rId3"/>
          <a:stretch>
            <a:fillRect/>
          </a:stretch>
        </p:blipFill>
        <p:spPr>
          <a:xfrm>
            <a:off x="435834" y="2476897"/>
            <a:ext cx="1708178" cy="243681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Lịch pháp</a:t>
            </a:r>
            <a:endParaRPr lang="en-US" sz="2400"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11</a:t>
            </a:fld>
            <a:endParaRPr lang="en-GB"/>
          </a:p>
        </p:txBody>
      </p:sp>
      <p:sp>
        <p:nvSpPr>
          <p:cNvPr id="4" name="Rectangle 3"/>
          <p:cNvSpPr/>
          <p:nvPr/>
        </p:nvSpPr>
        <p:spPr>
          <a:xfrm>
            <a:off x="1967788" y="2250126"/>
            <a:ext cx="5378238" cy="2144177"/>
          </a:xfrm>
          <a:prstGeom prst="rect">
            <a:avLst/>
          </a:prstGeom>
        </p:spPr>
        <p:txBody>
          <a:bodyPr wrap="square">
            <a:spAutoFit/>
          </a:bodyPr>
          <a:lstStyle/>
          <a:p>
            <a:pPr marL="342900" indent="-342900" algn="just">
              <a:lnSpc>
                <a:spcPts val="2600"/>
              </a:lnSpc>
              <a:spcBef>
                <a:spcPts val="200"/>
              </a:spcBef>
              <a:spcAft>
                <a:spcPts val="200"/>
              </a:spcAft>
            </a:pPr>
            <a:r>
              <a:rPr lang="fr-FR" sz="2000" dirty="0" smtClean="0"/>
              <a:t>- </a:t>
            </a:r>
            <a:r>
              <a:rPr lang="fr-FR" sz="2000" dirty="0" err="1" smtClean="0"/>
              <a:t>Người</a:t>
            </a:r>
            <a:r>
              <a:rPr lang="fr-FR" sz="2000" dirty="0" smtClean="0"/>
              <a:t> Trung Quốc đã phát minh ra một loại lịch dựa trên sự kết hợp giữa lich âm và lịch dương.</a:t>
            </a:r>
          </a:p>
          <a:p>
            <a:pPr marL="342900" indent="-342900" algn="just">
              <a:lnSpc>
                <a:spcPts val="2600"/>
              </a:lnSpc>
              <a:spcBef>
                <a:spcPts val="200"/>
              </a:spcBef>
              <a:spcAft>
                <a:spcPts val="200"/>
              </a:spcAft>
            </a:pPr>
            <a:r>
              <a:rPr lang="fr-FR" sz="2000" dirty="0" smtClean="0"/>
              <a:t>- </a:t>
            </a:r>
            <a:r>
              <a:rPr lang="fr-FR" sz="2000" dirty="0" err="1" smtClean="0"/>
              <a:t>Đến</a:t>
            </a:r>
            <a:r>
              <a:rPr lang="fr-FR" sz="2000" dirty="0" smtClean="0"/>
              <a:t> ngày nay, vẫn ảnh hưởng đến cách tính của nhiều nước phương Đông, trong đó có Việt Nam</a:t>
            </a:r>
            <a:endParaRPr lang="en-US" sz="2000" dirty="0"/>
          </a:p>
        </p:txBody>
      </p:sp>
      <p:grpSp>
        <p:nvGrpSpPr>
          <p:cNvPr id="10" name="Google Shape;533;p40"/>
          <p:cNvGrpSpPr/>
          <p:nvPr/>
        </p:nvGrpSpPr>
        <p:grpSpPr>
          <a:xfrm>
            <a:off x="615740" y="863922"/>
            <a:ext cx="368600" cy="360476"/>
            <a:chOff x="1923675" y="1633650"/>
            <a:chExt cx="436000" cy="435975"/>
          </a:xfrm>
        </p:grpSpPr>
        <p:sp>
          <p:nvSpPr>
            <p:cNvPr id="11" name="Google Shape;534;p40"/>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5"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Kĩ thuật</a:t>
            </a:r>
            <a:endParaRPr lang="en-US" sz="2400"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12</a:t>
            </a:fld>
            <a:endParaRPr lang="en-GB"/>
          </a:p>
        </p:txBody>
      </p:sp>
      <p:sp>
        <p:nvSpPr>
          <p:cNvPr id="4" name="Rectangle 3"/>
          <p:cNvSpPr/>
          <p:nvPr/>
        </p:nvSpPr>
        <p:spPr>
          <a:xfrm>
            <a:off x="2341027" y="1985531"/>
            <a:ext cx="6254333" cy="2605842"/>
          </a:xfrm>
          <a:prstGeom prst="rect">
            <a:avLst/>
          </a:prstGeom>
        </p:spPr>
        <p:txBody>
          <a:bodyPr wrap="square">
            <a:spAutoFit/>
          </a:bodyPr>
          <a:lstStyle/>
          <a:p>
            <a:pPr marL="342900" indent="-342900" algn="just">
              <a:lnSpc>
                <a:spcPts val="2800"/>
              </a:lnSpc>
            </a:pPr>
            <a:r>
              <a:rPr lang="nl-NL" sz="2000" dirty="0" smtClean="0"/>
              <a:t>- Thế kỉ II TCN, người Trung Quốc phát minh ra thiết bị đo động đất sớm nhất thế giới (địa động nghi). Ngoài ra, Trung Quốc đã đặt nền tảng cho các </a:t>
            </a:r>
            <a:r>
              <a:rPr lang="nl-NL" sz="2000" b="1" dirty="0" smtClean="0">
                <a:solidFill>
                  <a:srgbClr val="FF0000"/>
                </a:solidFill>
              </a:rPr>
              <a:t>phát minh quan trọng: kĩ </a:t>
            </a:r>
            <a:r>
              <a:rPr lang="nl-NL" sz="2000" b="1" dirty="0">
                <a:solidFill>
                  <a:srgbClr val="FF0000"/>
                </a:solidFill>
              </a:rPr>
              <a:t>thuật dệt tơ lụa, làm giấy</a:t>
            </a:r>
            <a:r>
              <a:rPr lang="nl-NL" sz="2000" b="1" dirty="0" smtClean="0">
                <a:solidFill>
                  <a:srgbClr val="FF0000"/>
                </a:solidFill>
              </a:rPr>
              <a:t>, la bàn, thuốc nổ, kĩ thuật in ...</a:t>
            </a:r>
          </a:p>
          <a:p>
            <a:pPr marL="342900" indent="-342900" algn="just">
              <a:lnSpc>
                <a:spcPts val="2800"/>
              </a:lnSpc>
            </a:pPr>
            <a:r>
              <a:rPr lang="nl-NL" sz="2000" dirty="0" smtClean="0"/>
              <a:t>- Trong số đó có những phát minh vẫn còn được sử dụng đến ngày nay. </a:t>
            </a:r>
            <a:endParaRPr lang="en-US" sz="2000" dirty="0"/>
          </a:p>
        </p:txBody>
      </p:sp>
      <p:grpSp>
        <p:nvGrpSpPr>
          <p:cNvPr id="7" name="Google Shape;533;p40"/>
          <p:cNvGrpSpPr/>
          <p:nvPr/>
        </p:nvGrpSpPr>
        <p:grpSpPr>
          <a:xfrm>
            <a:off x="615740" y="863922"/>
            <a:ext cx="368600" cy="360476"/>
            <a:chOff x="1923675" y="1633650"/>
            <a:chExt cx="436000" cy="435975"/>
          </a:xfrm>
        </p:grpSpPr>
        <p:sp>
          <p:nvSpPr>
            <p:cNvPr id="8" name="Google Shape;534;p40"/>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2"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Picture 13"/>
          <p:cNvPicPr>
            <a:picLocks noChangeAspect="1"/>
          </p:cNvPicPr>
          <p:nvPr/>
        </p:nvPicPr>
        <p:blipFill>
          <a:blip r:embed="rId2"/>
          <a:stretch>
            <a:fillRect/>
          </a:stretch>
        </p:blipFill>
        <p:spPr>
          <a:xfrm>
            <a:off x="6984255" y="80196"/>
            <a:ext cx="1896398" cy="1771843"/>
          </a:xfrm>
          <a:prstGeom prst="rect">
            <a:avLst/>
          </a:prstGeom>
        </p:spPr>
      </p:pic>
      <p:pic>
        <p:nvPicPr>
          <p:cNvPr id="6" name="Picture 5"/>
          <p:cNvPicPr>
            <a:picLocks noChangeAspect="1"/>
          </p:cNvPicPr>
          <p:nvPr/>
        </p:nvPicPr>
        <p:blipFill>
          <a:blip r:embed="rId3"/>
          <a:stretch>
            <a:fillRect/>
          </a:stretch>
        </p:blipFill>
        <p:spPr>
          <a:xfrm>
            <a:off x="336682" y="2364752"/>
            <a:ext cx="2004345" cy="2652728"/>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heel(1)">
                                      <p:cBhvr>
                                        <p:cTn id="20" dur="2000"/>
                                        <p:tgtEl>
                                          <p:spTgt spid="14"/>
                                        </p:tgtEl>
                                      </p:cBhvr>
                                    </p:animEffect>
                                  </p:childTnLst>
                                </p:cTn>
                              </p:par>
                              <p:par>
                                <p:cTn id="21" presetID="21"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Y học</a:t>
            </a:r>
            <a:endParaRPr lang="en-US" sz="2400"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13</a:t>
            </a:fld>
            <a:endParaRPr lang="en-GB"/>
          </a:p>
        </p:txBody>
      </p:sp>
      <p:grpSp>
        <p:nvGrpSpPr>
          <p:cNvPr id="7" name="Google Shape;533;p40"/>
          <p:cNvGrpSpPr/>
          <p:nvPr/>
        </p:nvGrpSpPr>
        <p:grpSpPr>
          <a:xfrm>
            <a:off x="615740" y="863922"/>
            <a:ext cx="368600" cy="360476"/>
            <a:chOff x="1923675" y="1633650"/>
            <a:chExt cx="436000" cy="435975"/>
          </a:xfrm>
        </p:grpSpPr>
        <p:sp>
          <p:nvSpPr>
            <p:cNvPr id="8" name="Google Shape;534;p40"/>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2"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Rectangle 13"/>
          <p:cNvSpPr/>
          <p:nvPr/>
        </p:nvSpPr>
        <p:spPr>
          <a:xfrm>
            <a:off x="1861664" y="2150320"/>
            <a:ext cx="5292602" cy="2298065"/>
          </a:xfrm>
          <a:prstGeom prst="rect">
            <a:avLst/>
          </a:prstGeom>
        </p:spPr>
        <p:txBody>
          <a:bodyPr wrap="square">
            <a:spAutoFit/>
          </a:bodyPr>
          <a:lstStyle/>
          <a:p>
            <a:pPr marL="342900" indent="-342900" algn="just">
              <a:lnSpc>
                <a:spcPts val="2400"/>
              </a:lnSpc>
              <a:spcBef>
                <a:spcPts val="200"/>
              </a:spcBef>
              <a:spcAft>
                <a:spcPts val="200"/>
              </a:spcAft>
            </a:pPr>
            <a:r>
              <a:rPr lang="nl-NL" sz="2000" dirty="0" smtClean="0"/>
              <a:t>- </a:t>
            </a:r>
            <a:r>
              <a:rPr lang="nl-NL" sz="2000" dirty="0" smtClean="0">
                <a:solidFill>
                  <a:srgbClr val="FF0000"/>
                </a:solidFill>
              </a:rPr>
              <a:t>Bộ Hoàng đế nội kinh của Hoa Đà (một trong </a:t>
            </a:r>
            <a:r>
              <a:rPr lang="nl-NL" sz="2000" dirty="0" smtClean="0"/>
              <a:t>“tứ đại danh y của Trung Quốc) là cuốn sách kinh điển của y học của Trung Quốc). Ông cũng là người đầu tiên thực hiện phương pháp phẫu thuật gây mê. </a:t>
            </a:r>
          </a:p>
          <a:p>
            <a:pPr marL="342900" indent="-342900" algn="just">
              <a:lnSpc>
                <a:spcPts val="2400"/>
              </a:lnSpc>
              <a:spcBef>
                <a:spcPts val="200"/>
              </a:spcBef>
              <a:spcAft>
                <a:spcPts val="200"/>
              </a:spcAft>
            </a:pPr>
            <a:r>
              <a:rPr lang="nl-NL" sz="2000" dirty="0" smtClean="0"/>
              <a:t>- Sớm phát triển với cách </a:t>
            </a:r>
            <a:r>
              <a:rPr lang="nl-NL" sz="2000" dirty="0"/>
              <a:t>chữa bệnh bằng thảo </a:t>
            </a:r>
            <a:r>
              <a:rPr lang="nl-NL" sz="2000" dirty="0" smtClean="0"/>
              <a:t>dược, </a:t>
            </a:r>
            <a:r>
              <a:rPr lang="nl-NL" sz="2000" dirty="0"/>
              <a:t>châm cứu, bấm </a:t>
            </a:r>
            <a:r>
              <a:rPr lang="nl-NL" sz="2000" dirty="0" smtClean="0"/>
              <a:t>huyệt...</a:t>
            </a:r>
            <a:endParaRPr lang="en-US" sz="2000" dirty="0"/>
          </a:p>
        </p:txBody>
      </p:sp>
      <p:pic>
        <p:nvPicPr>
          <p:cNvPr id="16" name="Picture 15"/>
          <p:cNvPicPr>
            <a:picLocks noChangeAspect="1"/>
          </p:cNvPicPr>
          <p:nvPr/>
        </p:nvPicPr>
        <p:blipFill>
          <a:blip r:embed="rId2"/>
          <a:stretch>
            <a:fillRect/>
          </a:stretch>
        </p:blipFill>
        <p:spPr>
          <a:xfrm>
            <a:off x="298150" y="3110642"/>
            <a:ext cx="1563514" cy="1908211"/>
          </a:xfrm>
          <a:prstGeom prst="rect">
            <a:avLst/>
          </a:prstGeom>
        </p:spPr>
      </p:pic>
      <p:pic>
        <p:nvPicPr>
          <p:cNvPr id="4" name="Picture 3"/>
          <p:cNvPicPr>
            <a:picLocks noChangeAspect="1"/>
          </p:cNvPicPr>
          <p:nvPr/>
        </p:nvPicPr>
        <p:blipFill>
          <a:blip r:embed="rId3"/>
          <a:stretch>
            <a:fillRect/>
          </a:stretch>
        </p:blipFill>
        <p:spPr>
          <a:xfrm>
            <a:off x="7242048" y="201541"/>
            <a:ext cx="1806854" cy="2322203"/>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2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Kiến trúc</a:t>
            </a:r>
            <a:endParaRPr lang="en-US" sz="2400"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14</a:t>
            </a:fld>
            <a:endParaRPr lang="en-GB"/>
          </a:p>
        </p:txBody>
      </p:sp>
      <p:sp>
        <p:nvSpPr>
          <p:cNvPr id="4" name="Rectangle 3"/>
          <p:cNvSpPr/>
          <p:nvPr/>
        </p:nvSpPr>
        <p:spPr>
          <a:xfrm>
            <a:off x="1026148" y="1742505"/>
            <a:ext cx="7252638" cy="707886"/>
          </a:xfrm>
          <a:prstGeom prst="rect">
            <a:avLst/>
          </a:prstGeom>
        </p:spPr>
        <p:txBody>
          <a:bodyPr wrap="square">
            <a:spAutoFit/>
          </a:bodyPr>
          <a:lstStyle/>
          <a:p>
            <a:pPr algn="just"/>
            <a:r>
              <a:rPr lang="nl-NL" sz="2000" dirty="0" smtClean="0"/>
              <a:t>- Xây dựng các công trình kiến trúc, các </a:t>
            </a:r>
            <a:r>
              <a:rPr lang="nl-NL" sz="2000" dirty="0"/>
              <a:t>cung điện, lăng tẩm nguy nga, lộng lẫy, đặc biệt là Vạn Lí Trường Thành. </a:t>
            </a:r>
            <a:endParaRPr lang="en-US" sz="2000" dirty="0"/>
          </a:p>
        </p:txBody>
      </p:sp>
      <p:grpSp>
        <p:nvGrpSpPr>
          <p:cNvPr id="6" name="Google Shape;533;p40"/>
          <p:cNvGrpSpPr/>
          <p:nvPr/>
        </p:nvGrpSpPr>
        <p:grpSpPr>
          <a:xfrm>
            <a:off x="615740" y="863922"/>
            <a:ext cx="368600" cy="360476"/>
            <a:chOff x="1923675" y="1633650"/>
            <a:chExt cx="436000" cy="435975"/>
          </a:xfrm>
        </p:grpSpPr>
        <p:sp>
          <p:nvSpPr>
            <p:cNvPr id="7" name="Google Shape;534;p40"/>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1"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a:blip r:embed="rId2"/>
          <a:stretch>
            <a:fillRect/>
          </a:stretch>
        </p:blipFill>
        <p:spPr>
          <a:xfrm>
            <a:off x="392965" y="2633472"/>
            <a:ext cx="4073237" cy="2437292"/>
          </a:xfrm>
          <a:prstGeom prst="rect">
            <a:avLst/>
          </a:prstGeom>
        </p:spPr>
      </p:pic>
      <p:pic>
        <p:nvPicPr>
          <p:cNvPr id="14" name="Picture 13"/>
          <p:cNvPicPr>
            <a:picLocks noChangeAspect="1"/>
          </p:cNvPicPr>
          <p:nvPr/>
        </p:nvPicPr>
        <p:blipFill>
          <a:blip r:embed="rId3"/>
          <a:stretch>
            <a:fillRect/>
          </a:stretch>
        </p:blipFill>
        <p:spPr>
          <a:xfrm>
            <a:off x="4652467" y="2633472"/>
            <a:ext cx="4191609" cy="243729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5"/>
          <p:cNvSpPr txBox="1">
            <a:spLocks noGrp="1"/>
          </p:cNvSpPr>
          <p:nvPr>
            <p:ph type="title" idx="4294967295"/>
          </p:nvPr>
        </p:nvSpPr>
        <p:spPr>
          <a:xfrm>
            <a:off x="387475" y="366857"/>
            <a:ext cx="4177210" cy="8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300" dirty="0" smtClean="0">
                <a:solidFill>
                  <a:srgbClr val="124057"/>
                </a:solidFill>
                <a:latin typeface="+mj-lt"/>
              </a:rPr>
              <a:t>Thảo luận và trả lời câu hỏi</a:t>
            </a:r>
            <a:endParaRPr sz="2300" dirty="0">
              <a:solidFill>
                <a:srgbClr val="124057"/>
              </a:solidFill>
              <a:latin typeface="+mj-lt"/>
            </a:endParaRPr>
          </a:p>
        </p:txBody>
      </p:sp>
      <p:sp>
        <p:nvSpPr>
          <p:cNvPr id="268" name="Google Shape;268;p25"/>
          <p:cNvSpPr/>
          <p:nvPr/>
        </p:nvSpPr>
        <p:spPr>
          <a:xfrm>
            <a:off x="2259742" y="1357845"/>
            <a:ext cx="4665125" cy="1090615"/>
          </a:xfrm>
          <a:prstGeom prst="homePlate">
            <a:avLst>
              <a:gd name="adj" fmla="val 35440"/>
            </a:avLst>
          </a:prstGeom>
          <a:solidFill>
            <a:srgbClr val="1657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100"/>
              <a:buNone/>
            </a:pPr>
            <a:endParaRPr/>
          </a:p>
        </p:txBody>
      </p:sp>
      <p:cxnSp>
        <p:nvCxnSpPr>
          <p:cNvPr id="280" name="Google Shape;280;p25"/>
          <p:cNvCxnSpPr/>
          <p:nvPr/>
        </p:nvCxnSpPr>
        <p:spPr>
          <a:xfrm>
            <a:off x="4475989" y="1682588"/>
            <a:ext cx="0" cy="393000"/>
          </a:xfrm>
          <a:prstGeom prst="straightConnector1">
            <a:avLst/>
          </a:prstGeom>
          <a:noFill/>
          <a:ln w="9525" cap="rnd" cmpd="sng">
            <a:solidFill>
              <a:srgbClr val="FFFFFF"/>
            </a:solidFill>
            <a:prstDash val="solid"/>
            <a:round/>
            <a:headEnd type="none" w="sm" len="sm"/>
            <a:tailEnd type="none" w="sm" len="sm"/>
          </a:ln>
        </p:spPr>
      </p:cxnSp>
      <p:cxnSp>
        <p:nvCxnSpPr>
          <p:cNvPr id="283" name="Google Shape;283;p25"/>
          <p:cNvCxnSpPr/>
          <p:nvPr/>
        </p:nvCxnSpPr>
        <p:spPr>
          <a:xfrm>
            <a:off x="4475988" y="2420358"/>
            <a:ext cx="0" cy="393000"/>
          </a:xfrm>
          <a:prstGeom prst="straightConnector1">
            <a:avLst/>
          </a:prstGeom>
          <a:noFill/>
          <a:ln w="9525" cap="rnd" cmpd="sng">
            <a:solidFill>
              <a:srgbClr val="FFFFFF"/>
            </a:solidFill>
            <a:prstDash val="solid"/>
            <a:round/>
            <a:headEnd type="none" w="sm" len="sm"/>
            <a:tailEnd type="none" w="sm" len="sm"/>
          </a:ln>
        </p:spPr>
      </p:cxnSp>
      <p:sp>
        <p:nvSpPr>
          <p:cNvPr id="284" name="Google Shape;284;p25"/>
          <p:cNvSpPr txBox="1"/>
          <p:nvPr/>
        </p:nvSpPr>
        <p:spPr>
          <a:xfrm>
            <a:off x="2218014" y="1711256"/>
            <a:ext cx="4660107" cy="460500"/>
          </a:xfrm>
          <a:prstGeom prst="rect">
            <a:avLst/>
          </a:prstGeom>
          <a:noFill/>
          <a:ln>
            <a:noFill/>
          </a:ln>
        </p:spPr>
        <p:txBody>
          <a:bodyPr spcFirstLastPara="1" wrap="square" lIns="91425" tIns="45700" rIns="91425" bIns="45700" anchor="ctr" anchorCtr="0">
            <a:noAutofit/>
          </a:bodyPr>
          <a:lstStyle/>
          <a:p>
            <a:r>
              <a:rPr lang="nl-NL" sz="2000" dirty="0" smtClean="0">
                <a:solidFill>
                  <a:schemeClr val="bg1"/>
                </a:solidFill>
              </a:rPr>
              <a:t>? Theo </a:t>
            </a:r>
            <a:r>
              <a:rPr lang="nl-NL" sz="2000" dirty="0">
                <a:solidFill>
                  <a:schemeClr val="bg1"/>
                </a:solidFill>
              </a:rPr>
              <a:t>em, các triều đại Trung Quốc xây dựng Vạn lý trường thành để làm gì?</a:t>
            </a:r>
            <a:endParaRPr lang="en-US" sz="2000" dirty="0">
              <a:solidFill>
                <a:schemeClr val="bg1"/>
              </a:solidFill>
            </a:endParaRPr>
          </a:p>
        </p:txBody>
      </p:sp>
      <p:cxnSp>
        <p:nvCxnSpPr>
          <p:cNvPr id="286" name="Google Shape;286;p25"/>
          <p:cNvCxnSpPr/>
          <p:nvPr/>
        </p:nvCxnSpPr>
        <p:spPr>
          <a:xfrm>
            <a:off x="4848850" y="3117241"/>
            <a:ext cx="0" cy="393000"/>
          </a:xfrm>
          <a:prstGeom prst="straightConnector1">
            <a:avLst/>
          </a:prstGeom>
          <a:noFill/>
          <a:ln w="9525" cap="rnd" cmpd="sng">
            <a:solidFill>
              <a:srgbClr val="FFFFFF"/>
            </a:solidFill>
            <a:prstDash val="solid"/>
            <a:round/>
            <a:headEnd type="none" w="sm" len="sm"/>
            <a:tailEnd type="none" w="sm" len="sm"/>
          </a:ln>
        </p:spPr>
      </p:cxnSp>
      <p:cxnSp>
        <p:nvCxnSpPr>
          <p:cNvPr id="289" name="Google Shape;289;p25"/>
          <p:cNvCxnSpPr/>
          <p:nvPr/>
        </p:nvCxnSpPr>
        <p:spPr>
          <a:xfrm>
            <a:off x="4475986" y="3909976"/>
            <a:ext cx="0" cy="393000"/>
          </a:xfrm>
          <a:prstGeom prst="straightConnector1">
            <a:avLst/>
          </a:prstGeom>
          <a:noFill/>
          <a:ln w="9525" cap="rnd" cmpd="sng">
            <a:solidFill>
              <a:srgbClr val="FFFFFF"/>
            </a:solidFill>
            <a:prstDash val="solid"/>
            <a:round/>
            <a:headEnd type="none" w="sm" len="sm"/>
            <a:tailEnd type="none" w="sm" len="sm"/>
          </a:ln>
        </p:spPr>
      </p:cxnSp>
      <p:sp>
        <p:nvSpPr>
          <p:cNvPr id="312" name="Google Shape;312;p2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15</a:t>
            </a:fld>
            <a:endParaRPr 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barn(inVertical)">
                                      <p:cBhvr>
                                        <p:cTn id="7" dur="500"/>
                                        <p:tgtEl>
                                          <p:spTgt spid="26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68"/>
                                        </p:tgtEl>
                                        <p:attrNameLst>
                                          <p:attrName>style.visibility</p:attrName>
                                        </p:attrNameLst>
                                      </p:cBhvr>
                                      <p:to>
                                        <p:strVal val="visible"/>
                                      </p:to>
                                    </p:set>
                                    <p:animEffect transition="in" filter="circle(in)">
                                      <p:cBhvr>
                                        <p:cTn id="12" dur="2000"/>
                                        <p:tgtEl>
                                          <p:spTgt spid="26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84"/>
                                        </p:tgtEl>
                                        <p:attrNameLst>
                                          <p:attrName>style.visibility</p:attrName>
                                        </p:attrNameLst>
                                      </p:cBhvr>
                                      <p:to>
                                        <p:strVal val="visible"/>
                                      </p:to>
                                    </p:set>
                                    <p:animEffect transition="in" filter="circle(in)">
                                      <p:cBhvr>
                                        <p:cTn id="15" dur="20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0"/>
      <p:bldP spid="268" grpId="0" animBg="1"/>
      <p:bldP spid="2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400"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16</a:t>
            </a:fld>
            <a:endParaRPr lang="en-GB"/>
          </a:p>
        </p:txBody>
      </p:sp>
      <p:sp>
        <p:nvSpPr>
          <p:cNvPr id="4" name="Rectangle 3"/>
          <p:cNvSpPr/>
          <p:nvPr/>
        </p:nvSpPr>
        <p:spPr>
          <a:xfrm>
            <a:off x="296377" y="2104692"/>
            <a:ext cx="6344052" cy="2245360"/>
          </a:xfrm>
          <a:prstGeom prst="rect">
            <a:avLst/>
          </a:prstGeom>
        </p:spPr>
        <p:txBody>
          <a:bodyPr wrap="square">
            <a:spAutoFit/>
          </a:bodyPr>
          <a:lstStyle/>
          <a:p>
            <a:pPr marL="342900" indent="-342900" algn="just">
              <a:lnSpc>
                <a:spcPts val="2800"/>
              </a:lnSpc>
            </a:pPr>
            <a:r>
              <a:rPr lang="nl-NL" sz="2000" dirty="0" smtClean="0"/>
              <a:t>- Bảo </a:t>
            </a:r>
            <a:r>
              <a:rPr lang="nl-NL" sz="2000" dirty="0"/>
              <a:t>vệ Trung Quốc khỏi những cuộc tấn công của </a:t>
            </a:r>
            <a:r>
              <a:rPr lang="nl-NL" sz="2000" dirty="0" smtClean="0"/>
              <a:t>những </a:t>
            </a:r>
            <a:r>
              <a:rPr lang="nl-NL" sz="2000" dirty="0"/>
              <a:t>bộ tộc du</a:t>
            </a:r>
            <a:r>
              <a:rPr lang="en-US" altLang="nl-NL" sz="2000" dirty="0"/>
              <a:t> mục</a:t>
            </a:r>
            <a:r>
              <a:rPr lang="nl-NL" sz="2000" dirty="0"/>
              <a:t> </a:t>
            </a:r>
            <a:r>
              <a:rPr lang="nl-NL" sz="2000" dirty="0" smtClean="0"/>
              <a:t>khác.</a:t>
            </a:r>
            <a:endParaRPr lang="en-US" sz="2000" dirty="0"/>
          </a:p>
          <a:p>
            <a:pPr marL="342900" indent="-342900" algn="just">
              <a:lnSpc>
                <a:spcPts val="2800"/>
              </a:lnSpc>
            </a:pPr>
            <a:r>
              <a:rPr lang="nl-NL" sz="2000" dirty="0" smtClean="0"/>
              <a:t>- Kiểm </a:t>
            </a:r>
            <a:r>
              <a:rPr lang="nl-NL" sz="2000" dirty="0"/>
              <a:t>soát biên </a:t>
            </a:r>
            <a:r>
              <a:rPr lang="nl-NL" sz="2000" dirty="0" smtClean="0"/>
              <a:t>giới, quy </a:t>
            </a:r>
            <a:r>
              <a:rPr lang="nl-NL" sz="2000" dirty="0"/>
              <a:t>định hoặc khuyến khích thương mại và kiểm soát xuất nhập cảnh. </a:t>
            </a:r>
            <a:endParaRPr lang="nl-NL" sz="2000" dirty="0" smtClean="0"/>
          </a:p>
          <a:p>
            <a:pPr marL="342900" indent="-342900" algn="just">
              <a:lnSpc>
                <a:spcPts val="2800"/>
              </a:lnSpc>
            </a:pPr>
            <a:r>
              <a:rPr lang="nl-NL" sz="2000" dirty="0" smtClean="0"/>
              <a:t>- Ngày </a:t>
            </a:r>
            <a:r>
              <a:rPr lang="nl-NL" sz="2000" dirty="0"/>
              <a:t>nay, Vạn lý trường thành là điểm du lịch nổi </a:t>
            </a:r>
            <a:r>
              <a:rPr lang="nl-NL" sz="2000" dirty="0" smtClean="0"/>
              <a:t>tiếng, </a:t>
            </a:r>
            <a:r>
              <a:rPr lang="nl-NL" sz="2000" dirty="0"/>
              <a:t>thu hút hàng triệu khách du lịch mỗi năm.</a:t>
            </a:r>
            <a:endParaRPr lang="en-US" sz="2000" dirty="0"/>
          </a:p>
        </p:txBody>
      </p:sp>
      <p:sp>
        <p:nvSpPr>
          <p:cNvPr id="7" name="Rectangle 6"/>
          <p:cNvSpPr/>
          <p:nvPr/>
        </p:nvSpPr>
        <p:spPr>
          <a:xfrm>
            <a:off x="218852" y="628880"/>
            <a:ext cx="4224528" cy="779124"/>
          </a:xfrm>
          <a:prstGeom prst="rect">
            <a:avLst/>
          </a:prstGeom>
        </p:spPr>
        <p:txBody>
          <a:bodyPr wrap="square">
            <a:spAutoFit/>
          </a:bodyPr>
          <a:lstStyle/>
          <a:p>
            <a:pPr algn="just">
              <a:lnSpc>
                <a:spcPts val="2800"/>
              </a:lnSpc>
            </a:pPr>
            <a:r>
              <a:rPr lang="nl-NL" sz="2000" dirty="0">
                <a:solidFill>
                  <a:schemeClr val="bg1"/>
                </a:solidFill>
              </a:rPr>
              <a:t>Các triều đại Trung Quốc xây dựng Vạn lý trường thành để:</a:t>
            </a:r>
            <a:endParaRPr lang="en-US" sz="2000" dirty="0">
              <a:solidFill>
                <a:schemeClr val="bg1"/>
              </a:solidFill>
            </a:endParaRPr>
          </a:p>
        </p:txBody>
      </p:sp>
      <p:pic>
        <p:nvPicPr>
          <p:cNvPr id="8" name="Picture 7"/>
          <p:cNvPicPr>
            <a:picLocks noChangeAspect="1"/>
          </p:cNvPicPr>
          <p:nvPr/>
        </p:nvPicPr>
        <p:blipFill>
          <a:blip r:embed="rId2"/>
          <a:stretch>
            <a:fillRect/>
          </a:stretch>
        </p:blipFill>
        <p:spPr>
          <a:xfrm>
            <a:off x="6708038" y="1636754"/>
            <a:ext cx="2370125" cy="318264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linds(horizont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linds(horizontal)">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0725"/>
            <a:ext cx="4722919" cy="1028700"/>
          </a:xfrm>
        </p:spPr>
        <p:txBody>
          <a:bodyPr/>
          <a:lstStyle/>
          <a:p>
            <a:r>
              <a:rPr lang="en-US" sz="2400" dirty="0" err="1" smtClean="0">
                <a:latin typeface="Times" pitchFamily="18" charset="0"/>
              </a:rPr>
              <a:t>Trình</a:t>
            </a:r>
            <a:r>
              <a:rPr lang="en-US" sz="2400" dirty="0" smtClean="0">
                <a:latin typeface="Times" pitchFamily="18" charset="0"/>
              </a:rPr>
              <a:t> </a:t>
            </a:r>
            <a:r>
              <a:rPr lang="en-US" sz="2400" dirty="0" err="1" smtClean="0">
                <a:latin typeface="Times" pitchFamily="18" charset="0"/>
              </a:rPr>
              <a:t>bày</a:t>
            </a:r>
            <a:r>
              <a:rPr lang="en-US" sz="2400" dirty="0" smtClean="0">
                <a:latin typeface="Times" pitchFamily="18" charset="0"/>
              </a:rPr>
              <a:t> </a:t>
            </a:r>
            <a:r>
              <a:rPr lang="en-US" sz="2400" dirty="0" err="1" smtClean="0">
                <a:latin typeface="Times" pitchFamily="18" charset="0"/>
              </a:rPr>
              <a:t>hiểu</a:t>
            </a:r>
            <a:r>
              <a:rPr lang="en-US" sz="2400" dirty="0" smtClean="0">
                <a:latin typeface="Times" pitchFamily="18" charset="0"/>
              </a:rPr>
              <a:t> </a:t>
            </a:r>
            <a:r>
              <a:rPr lang="en-US" sz="2400" dirty="0" err="1" smtClean="0">
                <a:latin typeface="Times" pitchFamily="18" charset="0"/>
              </a:rPr>
              <a:t>biết</a:t>
            </a:r>
            <a:r>
              <a:rPr lang="en-US" sz="2400" dirty="0" smtClean="0">
                <a:latin typeface="Times" pitchFamily="18" charset="0"/>
              </a:rPr>
              <a:t> </a:t>
            </a:r>
            <a:r>
              <a:rPr lang="en-US" sz="2400" dirty="0" err="1" smtClean="0">
                <a:latin typeface="Times" pitchFamily="18" charset="0"/>
              </a:rPr>
              <a:t>của</a:t>
            </a:r>
            <a:r>
              <a:rPr lang="en-US" sz="2400" dirty="0" smtClean="0">
                <a:latin typeface="Times" pitchFamily="18" charset="0"/>
              </a:rPr>
              <a:t> </a:t>
            </a:r>
            <a:r>
              <a:rPr lang="en-US" sz="2400" dirty="0" err="1" smtClean="0">
                <a:latin typeface="Times" pitchFamily="18" charset="0"/>
              </a:rPr>
              <a:t>em</a:t>
            </a:r>
            <a:r>
              <a:rPr lang="en-US" sz="2400" dirty="0" smtClean="0">
                <a:latin typeface="Times" pitchFamily="18" charset="0"/>
              </a:rPr>
              <a:t> </a:t>
            </a:r>
            <a:r>
              <a:rPr lang="en-US" sz="2400" dirty="0" err="1" smtClean="0">
                <a:latin typeface="Times" pitchFamily="18" charset="0"/>
              </a:rPr>
              <a:t>về</a:t>
            </a:r>
            <a:r>
              <a:rPr lang="en-US" sz="2400" dirty="0" smtClean="0">
                <a:latin typeface="Times" pitchFamily="18" charset="0"/>
              </a:rPr>
              <a:t>  </a:t>
            </a:r>
            <a:r>
              <a:rPr lang="en-US" sz="2400" dirty="0" err="1" smtClean="0">
                <a:latin typeface="Times" pitchFamily="18" charset="0"/>
              </a:rPr>
              <a:t>công</a:t>
            </a:r>
            <a:r>
              <a:rPr lang="en-US" sz="2400" dirty="0" smtClean="0">
                <a:latin typeface="Times" pitchFamily="18" charset="0"/>
              </a:rPr>
              <a:t> </a:t>
            </a:r>
            <a:r>
              <a:rPr lang="en-US" sz="2400" dirty="0" err="1" smtClean="0">
                <a:latin typeface="Times" pitchFamily="18" charset="0"/>
              </a:rPr>
              <a:t>trình</a:t>
            </a:r>
            <a:r>
              <a:rPr lang="en-US" sz="2400" dirty="0" smtClean="0">
                <a:latin typeface="Times" pitchFamily="18" charset="0"/>
              </a:rPr>
              <a:t> </a:t>
            </a:r>
            <a:r>
              <a:rPr lang="en-US" sz="2400" dirty="0" err="1" smtClean="0">
                <a:latin typeface="Times" pitchFamily="18" charset="0"/>
              </a:rPr>
              <a:t>Vạn</a:t>
            </a:r>
            <a:r>
              <a:rPr lang="en-US" sz="2400" dirty="0" smtClean="0">
                <a:latin typeface="Times" pitchFamily="18" charset="0"/>
              </a:rPr>
              <a:t> </a:t>
            </a:r>
            <a:r>
              <a:rPr lang="en-US" sz="2400" dirty="0" err="1" smtClean="0">
                <a:latin typeface="Times" pitchFamily="18" charset="0"/>
              </a:rPr>
              <a:t>Lí</a:t>
            </a:r>
            <a:r>
              <a:rPr lang="en-US" sz="2400" dirty="0" smtClean="0">
                <a:latin typeface="Times" pitchFamily="18" charset="0"/>
              </a:rPr>
              <a:t> </a:t>
            </a:r>
            <a:r>
              <a:rPr lang="en-US" sz="2400" dirty="0" err="1" smtClean="0">
                <a:latin typeface="Times" pitchFamily="18" charset="0"/>
              </a:rPr>
              <a:t>Trường</a:t>
            </a:r>
            <a:r>
              <a:rPr lang="en-US" sz="2400" dirty="0" smtClean="0">
                <a:latin typeface="Times" pitchFamily="18" charset="0"/>
              </a:rPr>
              <a:t> </a:t>
            </a:r>
            <a:r>
              <a:rPr lang="en-US" sz="2400" dirty="0" err="1" smtClean="0">
                <a:latin typeface="Times" pitchFamily="18" charset="0"/>
              </a:rPr>
              <a:t>Thành</a:t>
            </a:r>
            <a:r>
              <a:rPr lang="en-US" sz="2400" dirty="0" smtClean="0">
                <a:latin typeface="Times" pitchFamily="18" charset="0"/>
              </a:rPr>
              <a:t> </a:t>
            </a:r>
            <a:endParaRPr lang="en-US" sz="2400" dirty="0">
              <a:latin typeface="Times" pitchFamily="18" charset="0"/>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17</a:t>
            </a:fld>
            <a:endParaRPr lang="en-GB"/>
          </a:p>
        </p:txBody>
      </p:sp>
      <p:pic>
        <p:nvPicPr>
          <p:cNvPr id="8" name="Picture 7"/>
          <p:cNvPicPr>
            <a:picLocks noChangeAspect="1"/>
          </p:cNvPicPr>
          <p:nvPr/>
        </p:nvPicPr>
        <p:blipFill>
          <a:blip r:embed="rId2"/>
          <a:stretch>
            <a:fillRect/>
          </a:stretch>
        </p:blipFill>
        <p:spPr>
          <a:xfrm>
            <a:off x="621437" y="1663387"/>
            <a:ext cx="8309499" cy="318264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917981"/>
            <a:ext cx="3474720" cy="784800"/>
          </a:xfrm>
        </p:spPr>
        <p:txBody>
          <a:bodyPr/>
          <a:lstStyle/>
          <a:p>
            <a:pPr algn="ctr"/>
            <a:r>
              <a:rPr lang="en-US" sz="2000" dirty="0" smtClean="0">
                <a:solidFill>
                  <a:schemeClr val="bg1"/>
                </a:solidFill>
                <a:latin typeface="+mj-lt"/>
              </a:rPr>
              <a:t>Luyện tập - </a:t>
            </a:r>
          </a:p>
          <a:p>
            <a:pPr algn="ctr"/>
            <a:r>
              <a:rPr lang="en-US" sz="2000" dirty="0" smtClean="0">
                <a:solidFill>
                  <a:schemeClr val="bg1"/>
                </a:solidFill>
                <a:latin typeface="+mj-lt"/>
              </a:rPr>
              <a:t>Trả lời câu hỏi trắc nghiệm</a:t>
            </a:r>
            <a:endParaRPr lang="en-US" sz="2000" dirty="0">
              <a:solidFill>
                <a:schemeClr val="bg1"/>
              </a:solidFill>
              <a:latin typeface="+mj-lt"/>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18</a:t>
            </a:fld>
            <a:endParaRPr lang="en-GB"/>
          </a:p>
        </p:txBody>
      </p:sp>
      <p:sp>
        <p:nvSpPr>
          <p:cNvPr id="60" name="Rectangle 59"/>
          <p:cNvSpPr/>
          <p:nvPr/>
        </p:nvSpPr>
        <p:spPr>
          <a:xfrm>
            <a:off x="0" y="2102403"/>
            <a:ext cx="3459283" cy="2246769"/>
          </a:xfrm>
          <a:prstGeom prst="rect">
            <a:avLst/>
          </a:prstGeom>
        </p:spPr>
        <p:txBody>
          <a:bodyPr wrap="square">
            <a:spAutoFit/>
          </a:bodyPr>
          <a:lstStyle/>
          <a:p>
            <a:pPr algn="just"/>
            <a:r>
              <a:rPr lang="en-US" sz="2000" i="1" dirty="0" smtClean="0">
                <a:solidFill>
                  <a:schemeClr val="bg1"/>
                </a:solidFill>
              </a:rPr>
              <a:t>Những con sông nào đóng vai trò quan trọng đối với sự hình thành nền văn minh Trung Quốc?</a:t>
            </a:r>
          </a:p>
          <a:p>
            <a:pPr algn="ctr"/>
            <a:endParaRPr lang="en-US" sz="2000" i="1" dirty="0">
              <a:solidFill>
                <a:schemeClr val="bg1"/>
              </a:solidFill>
            </a:endParaRPr>
          </a:p>
          <a:p>
            <a:pPr algn="ctr"/>
            <a:r>
              <a:rPr lang="en-US" sz="2000" b="1" dirty="0" smtClean="0">
                <a:solidFill>
                  <a:srgbClr val="FFFF00"/>
                </a:solidFill>
              </a:rPr>
              <a:t>Hoàng Hà </a:t>
            </a:r>
          </a:p>
          <a:p>
            <a:pPr algn="ctr"/>
            <a:r>
              <a:rPr lang="en-US" sz="2000" b="1" dirty="0" smtClean="0">
                <a:solidFill>
                  <a:srgbClr val="FFFF00"/>
                </a:solidFill>
              </a:rPr>
              <a:t>và Trường Giang</a:t>
            </a:r>
            <a:endParaRPr lang="nl-NL" sz="2000" b="1" dirty="0" smtClean="0">
              <a:solidFill>
                <a:srgbClr val="FFFF00"/>
              </a:solidFill>
            </a:endParaRPr>
          </a:p>
        </p:txBody>
      </p:sp>
      <p:sp>
        <p:nvSpPr>
          <p:cNvPr id="61" name="Google Shape;154;p24"/>
          <p:cNvSpPr/>
          <p:nvPr/>
        </p:nvSpPr>
        <p:spPr>
          <a:xfrm rot="5400000">
            <a:off x="4312662" y="448150"/>
            <a:ext cx="2230519" cy="2431898"/>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5;p24"/>
          <p:cNvSpPr/>
          <p:nvPr/>
        </p:nvSpPr>
        <p:spPr>
          <a:xfrm rot="5400000" flipH="1">
            <a:off x="4697170" y="2746674"/>
            <a:ext cx="1804220" cy="2089182"/>
          </a:xfrm>
          <a:prstGeom prst="teardrop">
            <a:avLst>
              <a:gd name="adj" fmla="val 100000"/>
            </a:avLst>
          </a:pr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56;p24"/>
          <p:cNvSpPr/>
          <p:nvPr/>
        </p:nvSpPr>
        <p:spPr>
          <a:xfrm rot="10800000">
            <a:off x="6752483" y="1002181"/>
            <a:ext cx="2069647" cy="1744923"/>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7;p24"/>
          <p:cNvSpPr/>
          <p:nvPr/>
        </p:nvSpPr>
        <p:spPr>
          <a:xfrm flipH="1">
            <a:off x="6754658" y="2889155"/>
            <a:ext cx="2205658" cy="1777806"/>
          </a:xfrm>
          <a:prstGeom prst="teardrop">
            <a:avLst>
              <a:gd name="adj" fmla="val 100000"/>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Rectangle 64"/>
          <p:cNvSpPr/>
          <p:nvPr/>
        </p:nvSpPr>
        <p:spPr>
          <a:xfrm>
            <a:off x="4267592" y="1310381"/>
            <a:ext cx="2242940" cy="707886"/>
          </a:xfrm>
          <a:prstGeom prst="rect">
            <a:avLst/>
          </a:prstGeom>
        </p:spPr>
        <p:txBody>
          <a:bodyPr wrap="square">
            <a:spAutoFit/>
          </a:bodyPr>
          <a:lstStyle/>
          <a:p>
            <a:pPr lvl="0" algn="ctr"/>
            <a:r>
              <a:rPr lang="en-US" sz="2000" dirty="0" smtClean="0">
                <a:solidFill>
                  <a:schemeClr val="bg1"/>
                </a:solidFill>
                <a:latin typeface="+mj-lt"/>
              </a:rPr>
              <a:t>Sông Nin </a:t>
            </a:r>
          </a:p>
          <a:p>
            <a:pPr lvl="0" algn="ctr"/>
            <a:r>
              <a:rPr lang="en-US" sz="2000" dirty="0" smtClean="0">
                <a:solidFill>
                  <a:schemeClr val="bg1"/>
                </a:solidFill>
                <a:latin typeface="+mj-lt"/>
              </a:rPr>
              <a:t>và sông Hằng</a:t>
            </a:r>
            <a:endParaRPr lang="en-US" sz="2000" dirty="0">
              <a:solidFill>
                <a:schemeClr val="bg1"/>
              </a:solidFill>
            </a:endParaRPr>
          </a:p>
        </p:txBody>
      </p:sp>
      <p:sp>
        <p:nvSpPr>
          <p:cNvPr id="66" name="Rectangle 65"/>
          <p:cNvSpPr/>
          <p:nvPr/>
        </p:nvSpPr>
        <p:spPr>
          <a:xfrm>
            <a:off x="6967113" y="1520699"/>
            <a:ext cx="1766266" cy="707886"/>
          </a:xfrm>
          <a:prstGeom prst="rect">
            <a:avLst/>
          </a:prstGeom>
        </p:spPr>
        <p:txBody>
          <a:bodyPr wrap="square">
            <a:spAutoFit/>
          </a:bodyPr>
          <a:lstStyle/>
          <a:p>
            <a:pPr lvl="0" algn="ctr">
              <a:spcBef>
                <a:spcPts val="700"/>
              </a:spcBef>
              <a:spcAft>
                <a:spcPts val="700"/>
              </a:spcAft>
            </a:pPr>
            <a:r>
              <a:rPr lang="en-US" sz="2000" dirty="0" smtClean="0">
                <a:solidFill>
                  <a:schemeClr val="bg1"/>
                </a:solidFill>
              </a:rPr>
              <a:t>Sông Ấn </a:t>
            </a:r>
            <a:r>
              <a:rPr lang="en-US" sz="2000" dirty="0" smtClean="0">
                <a:solidFill>
                  <a:schemeClr val="bg1"/>
                </a:solidFill>
                <a:latin typeface="+mj-lt"/>
                <a:cs typeface="Times New Roman" panose="02020603050405020304" pitchFamily="18" charset="0"/>
              </a:rPr>
              <a:t>và sông Hằng</a:t>
            </a:r>
            <a:endParaRPr lang="en-US" sz="2000" dirty="0" smtClean="0">
              <a:solidFill>
                <a:schemeClr val="bg1"/>
              </a:solidFill>
            </a:endParaRPr>
          </a:p>
        </p:txBody>
      </p:sp>
      <p:sp>
        <p:nvSpPr>
          <p:cNvPr id="67" name="Rectangle 66"/>
          <p:cNvSpPr/>
          <p:nvPr/>
        </p:nvSpPr>
        <p:spPr>
          <a:xfrm>
            <a:off x="4662433" y="3384805"/>
            <a:ext cx="1944578" cy="656590"/>
          </a:xfrm>
          <a:prstGeom prst="rect">
            <a:avLst/>
          </a:prstGeom>
        </p:spPr>
        <p:txBody>
          <a:bodyPr wrap="square">
            <a:spAutoFit/>
          </a:bodyPr>
          <a:lstStyle/>
          <a:p>
            <a:pPr lvl="0" algn="ctr">
              <a:lnSpc>
                <a:spcPts val="2200"/>
              </a:lnSpc>
              <a:spcBef>
                <a:spcPts val="700"/>
              </a:spcBef>
              <a:spcAft>
                <a:spcPts val="700"/>
              </a:spcAft>
            </a:pPr>
            <a:r>
              <a:rPr lang="fr-FR" sz="2000" dirty="0" smtClean="0">
                <a:solidFill>
                  <a:schemeClr val="bg1"/>
                </a:solidFill>
                <a:latin typeface="+mj-lt"/>
                <a:ea typeface="Times New Roman" panose="02020603050405020304" pitchFamily="18" charset="0"/>
                <a:cs typeface="Times New Roman" panose="02020603050405020304" pitchFamily="18" charset="0"/>
              </a:rPr>
              <a:t>Hoàng Hà và Trường Giang</a:t>
            </a:r>
            <a:endParaRPr lang="en-US" sz="2000" dirty="0">
              <a:solidFill>
                <a:schemeClr val="bg1"/>
              </a:solidFill>
              <a:effectLst/>
              <a:latin typeface="+mj-lt"/>
              <a:ea typeface="Times New Roman" panose="02020603050405020304" pitchFamily="18" charset="0"/>
              <a:cs typeface="Times New Roman" panose="02020603050405020304" pitchFamily="18" charset="0"/>
            </a:endParaRPr>
          </a:p>
        </p:txBody>
      </p:sp>
      <p:sp>
        <p:nvSpPr>
          <p:cNvPr id="68" name="Rectangle 67"/>
          <p:cNvSpPr/>
          <p:nvPr/>
        </p:nvSpPr>
        <p:spPr>
          <a:xfrm>
            <a:off x="6879072" y="3189694"/>
            <a:ext cx="1854307" cy="1015663"/>
          </a:xfrm>
          <a:prstGeom prst="rect">
            <a:avLst/>
          </a:prstGeom>
        </p:spPr>
        <p:txBody>
          <a:bodyPr wrap="square">
            <a:spAutoFit/>
          </a:bodyPr>
          <a:lstStyle/>
          <a:p>
            <a:pPr lvl="0" algn="ctr">
              <a:lnSpc>
                <a:spcPts val="2400"/>
              </a:lnSpc>
              <a:spcBef>
                <a:spcPts val="700"/>
              </a:spcBef>
              <a:spcAft>
                <a:spcPts val="700"/>
              </a:spcAft>
            </a:pPr>
            <a:r>
              <a:rPr lang="en-US" sz="2000" dirty="0" smtClean="0">
                <a:solidFill>
                  <a:schemeClr val="bg1"/>
                </a:solidFill>
              </a:rPr>
              <a:t>Sông Ti-gơ-rơ và sông Ơ-phơ-rát</a:t>
            </a:r>
            <a:endParaRPr lang="en-US" sz="2000" dirty="0">
              <a:solidFill>
                <a:schemeClr val="bg1"/>
              </a:solidFill>
              <a:effectLst/>
              <a:latin typeface="+mj-lt"/>
              <a:ea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0">
                                            <p:txEl>
                                              <p:pRg st="0" end="0"/>
                                            </p:txEl>
                                          </p:spTgt>
                                        </p:tgtEl>
                                        <p:attrNameLst>
                                          <p:attrName>style.visibility</p:attrName>
                                        </p:attrNameLst>
                                      </p:cBhvr>
                                      <p:to>
                                        <p:strVal val="visible"/>
                                      </p:to>
                                    </p:set>
                                    <p:animEffect transition="in" filter="wipe(down)">
                                      <p:cBhvr>
                                        <p:cTn id="17" dur="500"/>
                                        <p:tgtEl>
                                          <p:spTgt spid="6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barn(inVertical)">
                                      <p:cBhvr>
                                        <p:cTn id="22" dur="500"/>
                                        <p:tgtEl>
                                          <p:spTgt spid="6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barn(inVertical)">
                                      <p:cBhvr>
                                        <p:cTn id="25" dur="500"/>
                                        <p:tgtEl>
                                          <p:spTgt spid="6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barn(inVertical)">
                                      <p:cBhvr>
                                        <p:cTn id="28" dur="500"/>
                                        <p:tgtEl>
                                          <p:spTgt spid="6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barn(inVertical)">
                                      <p:cBhvr>
                                        <p:cTn id="31" dur="500"/>
                                        <p:tgtEl>
                                          <p:spTgt spid="6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barn(inVertical)">
                                      <p:cBhvr>
                                        <p:cTn id="34" dur="500"/>
                                        <p:tgtEl>
                                          <p:spTgt spid="6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barn(inVertical)">
                                      <p:cBhvr>
                                        <p:cTn id="37" dur="500"/>
                                        <p:tgtEl>
                                          <p:spTgt spid="6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barn(inVertical)">
                                      <p:cBhvr>
                                        <p:cTn id="40" dur="500"/>
                                        <p:tgtEl>
                                          <p:spTgt spid="6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barn(inVertical)">
                                      <p:cBhvr>
                                        <p:cTn id="43" dur="500"/>
                                        <p:tgtEl>
                                          <p:spTgt spid="62"/>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60">
                                            <p:txEl>
                                              <p:pRg st="2" end="2"/>
                                            </p:txEl>
                                          </p:spTgt>
                                        </p:tgtEl>
                                        <p:attrNameLst>
                                          <p:attrName>style.visibility</p:attrName>
                                        </p:attrNameLst>
                                      </p:cBhvr>
                                      <p:to>
                                        <p:strVal val="visible"/>
                                      </p:to>
                                    </p:set>
                                    <p:animEffect transition="in" filter="wipe(down)">
                                      <p:cBhvr>
                                        <p:cTn id="48" dur="580">
                                          <p:stCondLst>
                                            <p:cond delay="0"/>
                                          </p:stCondLst>
                                        </p:cTn>
                                        <p:tgtEl>
                                          <p:spTgt spid="60">
                                            <p:txEl>
                                              <p:pRg st="2" end="2"/>
                                            </p:txEl>
                                          </p:spTgt>
                                        </p:tgtEl>
                                      </p:cBhvr>
                                    </p:animEffect>
                                    <p:anim calcmode="lin" valueType="num">
                                      <p:cBhvr>
                                        <p:cTn id="49" dur="1822" tmFilter="0,0; 0.14,0.36; 0.43,0.73; 0.71,0.91; 1.0,1.0">
                                          <p:stCondLst>
                                            <p:cond delay="0"/>
                                          </p:stCondLst>
                                        </p:cTn>
                                        <p:tgtEl>
                                          <p:spTgt spid="60">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0">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0">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0">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0">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60">
                                            <p:txEl>
                                              <p:pRg st="2" end="2"/>
                                            </p:txEl>
                                          </p:spTgt>
                                        </p:tgtEl>
                                      </p:cBhvr>
                                      <p:to x="100000" y="60000"/>
                                    </p:animScale>
                                    <p:animScale>
                                      <p:cBhvr>
                                        <p:cTn id="55" dur="166" decel="50000">
                                          <p:stCondLst>
                                            <p:cond delay="676"/>
                                          </p:stCondLst>
                                        </p:cTn>
                                        <p:tgtEl>
                                          <p:spTgt spid="60">
                                            <p:txEl>
                                              <p:pRg st="2" end="2"/>
                                            </p:txEl>
                                          </p:spTgt>
                                        </p:tgtEl>
                                      </p:cBhvr>
                                      <p:to x="100000" y="100000"/>
                                    </p:animScale>
                                    <p:animScale>
                                      <p:cBhvr>
                                        <p:cTn id="56" dur="26">
                                          <p:stCondLst>
                                            <p:cond delay="1312"/>
                                          </p:stCondLst>
                                        </p:cTn>
                                        <p:tgtEl>
                                          <p:spTgt spid="60">
                                            <p:txEl>
                                              <p:pRg st="2" end="2"/>
                                            </p:txEl>
                                          </p:spTgt>
                                        </p:tgtEl>
                                      </p:cBhvr>
                                      <p:to x="100000" y="80000"/>
                                    </p:animScale>
                                    <p:animScale>
                                      <p:cBhvr>
                                        <p:cTn id="57" dur="166" decel="50000">
                                          <p:stCondLst>
                                            <p:cond delay="1338"/>
                                          </p:stCondLst>
                                        </p:cTn>
                                        <p:tgtEl>
                                          <p:spTgt spid="60">
                                            <p:txEl>
                                              <p:pRg st="2" end="2"/>
                                            </p:txEl>
                                          </p:spTgt>
                                        </p:tgtEl>
                                      </p:cBhvr>
                                      <p:to x="100000" y="100000"/>
                                    </p:animScale>
                                    <p:animScale>
                                      <p:cBhvr>
                                        <p:cTn id="58" dur="26">
                                          <p:stCondLst>
                                            <p:cond delay="1642"/>
                                          </p:stCondLst>
                                        </p:cTn>
                                        <p:tgtEl>
                                          <p:spTgt spid="60">
                                            <p:txEl>
                                              <p:pRg st="2" end="2"/>
                                            </p:txEl>
                                          </p:spTgt>
                                        </p:tgtEl>
                                      </p:cBhvr>
                                      <p:to x="100000" y="90000"/>
                                    </p:animScale>
                                    <p:animScale>
                                      <p:cBhvr>
                                        <p:cTn id="59" dur="166" decel="50000">
                                          <p:stCondLst>
                                            <p:cond delay="1668"/>
                                          </p:stCondLst>
                                        </p:cTn>
                                        <p:tgtEl>
                                          <p:spTgt spid="60">
                                            <p:txEl>
                                              <p:pRg st="2" end="2"/>
                                            </p:txEl>
                                          </p:spTgt>
                                        </p:tgtEl>
                                      </p:cBhvr>
                                      <p:to x="100000" y="100000"/>
                                    </p:animScale>
                                    <p:animScale>
                                      <p:cBhvr>
                                        <p:cTn id="60" dur="26">
                                          <p:stCondLst>
                                            <p:cond delay="1808"/>
                                          </p:stCondLst>
                                        </p:cTn>
                                        <p:tgtEl>
                                          <p:spTgt spid="60">
                                            <p:txEl>
                                              <p:pRg st="2" end="2"/>
                                            </p:txEl>
                                          </p:spTgt>
                                        </p:tgtEl>
                                      </p:cBhvr>
                                      <p:to x="100000" y="95000"/>
                                    </p:animScale>
                                    <p:animScale>
                                      <p:cBhvr>
                                        <p:cTn id="61" dur="166" decel="50000">
                                          <p:stCondLst>
                                            <p:cond delay="1834"/>
                                          </p:stCondLst>
                                        </p:cTn>
                                        <p:tgtEl>
                                          <p:spTgt spid="60">
                                            <p:txEl>
                                              <p:pRg st="2" end="2"/>
                                            </p:txEl>
                                          </p:spTgt>
                                        </p:tgtEl>
                                      </p:cBhvr>
                                      <p:to x="100000" y="100000"/>
                                    </p:animScale>
                                  </p:childTnLst>
                                </p:cTn>
                              </p:par>
                              <p:par>
                                <p:cTn id="62" presetID="26" presetClass="entr" presetSubtype="0" fill="hold" nodeType="withEffect">
                                  <p:stCondLst>
                                    <p:cond delay="0"/>
                                  </p:stCondLst>
                                  <p:childTnLst>
                                    <p:set>
                                      <p:cBhvr>
                                        <p:cTn id="63" dur="1" fill="hold">
                                          <p:stCondLst>
                                            <p:cond delay="0"/>
                                          </p:stCondLst>
                                        </p:cTn>
                                        <p:tgtEl>
                                          <p:spTgt spid="60">
                                            <p:txEl>
                                              <p:pRg st="3" end="3"/>
                                            </p:txEl>
                                          </p:spTgt>
                                        </p:tgtEl>
                                        <p:attrNameLst>
                                          <p:attrName>style.visibility</p:attrName>
                                        </p:attrNameLst>
                                      </p:cBhvr>
                                      <p:to>
                                        <p:strVal val="visible"/>
                                      </p:to>
                                    </p:set>
                                    <p:animEffect transition="in" filter="wipe(down)">
                                      <p:cBhvr>
                                        <p:cTn id="64" dur="580">
                                          <p:stCondLst>
                                            <p:cond delay="0"/>
                                          </p:stCondLst>
                                        </p:cTn>
                                        <p:tgtEl>
                                          <p:spTgt spid="60">
                                            <p:txEl>
                                              <p:pRg st="3" end="3"/>
                                            </p:txEl>
                                          </p:spTgt>
                                        </p:tgtEl>
                                      </p:cBhvr>
                                    </p:animEffect>
                                    <p:anim calcmode="lin" valueType="num">
                                      <p:cBhvr>
                                        <p:cTn id="65" dur="1822" tmFilter="0,0; 0.14,0.36; 0.43,0.73; 0.71,0.91; 1.0,1.0">
                                          <p:stCondLst>
                                            <p:cond delay="0"/>
                                          </p:stCondLst>
                                        </p:cTn>
                                        <p:tgtEl>
                                          <p:spTgt spid="60">
                                            <p:txEl>
                                              <p:pRg st="3" end="3"/>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60">
                                            <p:txEl>
                                              <p:pRg st="3" end="3"/>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60">
                                            <p:txEl>
                                              <p:pRg st="3" end="3"/>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60">
                                            <p:txEl>
                                              <p:pRg st="3" end="3"/>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60">
                                            <p:txEl>
                                              <p:pRg st="3" end="3"/>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60">
                                            <p:txEl>
                                              <p:pRg st="3" end="3"/>
                                            </p:txEl>
                                          </p:spTgt>
                                        </p:tgtEl>
                                      </p:cBhvr>
                                      <p:to x="100000" y="60000"/>
                                    </p:animScale>
                                    <p:animScale>
                                      <p:cBhvr>
                                        <p:cTn id="71" dur="166" decel="50000">
                                          <p:stCondLst>
                                            <p:cond delay="676"/>
                                          </p:stCondLst>
                                        </p:cTn>
                                        <p:tgtEl>
                                          <p:spTgt spid="60">
                                            <p:txEl>
                                              <p:pRg st="3" end="3"/>
                                            </p:txEl>
                                          </p:spTgt>
                                        </p:tgtEl>
                                      </p:cBhvr>
                                      <p:to x="100000" y="100000"/>
                                    </p:animScale>
                                    <p:animScale>
                                      <p:cBhvr>
                                        <p:cTn id="72" dur="26">
                                          <p:stCondLst>
                                            <p:cond delay="1312"/>
                                          </p:stCondLst>
                                        </p:cTn>
                                        <p:tgtEl>
                                          <p:spTgt spid="60">
                                            <p:txEl>
                                              <p:pRg st="3" end="3"/>
                                            </p:txEl>
                                          </p:spTgt>
                                        </p:tgtEl>
                                      </p:cBhvr>
                                      <p:to x="100000" y="80000"/>
                                    </p:animScale>
                                    <p:animScale>
                                      <p:cBhvr>
                                        <p:cTn id="73" dur="166" decel="50000">
                                          <p:stCondLst>
                                            <p:cond delay="1338"/>
                                          </p:stCondLst>
                                        </p:cTn>
                                        <p:tgtEl>
                                          <p:spTgt spid="60">
                                            <p:txEl>
                                              <p:pRg st="3" end="3"/>
                                            </p:txEl>
                                          </p:spTgt>
                                        </p:tgtEl>
                                      </p:cBhvr>
                                      <p:to x="100000" y="100000"/>
                                    </p:animScale>
                                    <p:animScale>
                                      <p:cBhvr>
                                        <p:cTn id="74" dur="26">
                                          <p:stCondLst>
                                            <p:cond delay="1642"/>
                                          </p:stCondLst>
                                        </p:cTn>
                                        <p:tgtEl>
                                          <p:spTgt spid="60">
                                            <p:txEl>
                                              <p:pRg st="3" end="3"/>
                                            </p:txEl>
                                          </p:spTgt>
                                        </p:tgtEl>
                                      </p:cBhvr>
                                      <p:to x="100000" y="90000"/>
                                    </p:animScale>
                                    <p:animScale>
                                      <p:cBhvr>
                                        <p:cTn id="75" dur="166" decel="50000">
                                          <p:stCondLst>
                                            <p:cond delay="1668"/>
                                          </p:stCondLst>
                                        </p:cTn>
                                        <p:tgtEl>
                                          <p:spTgt spid="60">
                                            <p:txEl>
                                              <p:pRg st="3" end="3"/>
                                            </p:txEl>
                                          </p:spTgt>
                                        </p:tgtEl>
                                      </p:cBhvr>
                                      <p:to x="100000" y="100000"/>
                                    </p:animScale>
                                    <p:animScale>
                                      <p:cBhvr>
                                        <p:cTn id="76" dur="26">
                                          <p:stCondLst>
                                            <p:cond delay="1808"/>
                                          </p:stCondLst>
                                        </p:cTn>
                                        <p:tgtEl>
                                          <p:spTgt spid="60">
                                            <p:txEl>
                                              <p:pRg st="3" end="3"/>
                                            </p:txEl>
                                          </p:spTgt>
                                        </p:tgtEl>
                                      </p:cBhvr>
                                      <p:to x="100000" y="95000"/>
                                    </p:animScale>
                                    <p:animScale>
                                      <p:cBhvr>
                                        <p:cTn id="77" dur="166" decel="50000">
                                          <p:stCondLst>
                                            <p:cond delay="1834"/>
                                          </p:stCondLst>
                                        </p:cTn>
                                        <p:tgtEl>
                                          <p:spTgt spid="60">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1" grpId="0" animBg="1"/>
      <p:bldP spid="62" grpId="0" animBg="1"/>
      <p:bldP spid="63" grpId="0" animBg="1"/>
      <p:bldP spid="64" grpId="0" animBg="1"/>
      <p:bldP spid="65" grpId="0"/>
      <p:bldP spid="66" grpId="0"/>
      <p:bldP spid="67"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Luyện tập mở rộng</a:t>
            </a:r>
            <a:endParaRPr lang="en-US" sz="2400"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19</a:t>
            </a:fld>
            <a:endParaRPr lang="en-GB"/>
          </a:p>
        </p:txBody>
      </p:sp>
      <p:sp>
        <p:nvSpPr>
          <p:cNvPr id="4" name="Rectangle 3"/>
          <p:cNvSpPr/>
          <p:nvPr/>
        </p:nvSpPr>
        <p:spPr>
          <a:xfrm>
            <a:off x="4776827" y="383355"/>
            <a:ext cx="4242816" cy="1323439"/>
          </a:xfrm>
          <a:prstGeom prst="rect">
            <a:avLst/>
          </a:prstGeom>
        </p:spPr>
        <p:txBody>
          <a:bodyPr wrap="square">
            <a:spAutoFit/>
          </a:bodyPr>
          <a:lstStyle/>
          <a:p>
            <a:pPr algn="just">
              <a:lnSpc>
                <a:spcPts val="2400"/>
              </a:lnSpc>
              <a:spcBef>
                <a:spcPts val="800"/>
              </a:spcBef>
              <a:spcAft>
                <a:spcPts val="800"/>
              </a:spcAft>
            </a:pPr>
            <a:r>
              <a:rPr lang="nl-NL" sz="2000" i="1" dirty="0">
                <a:solidFill>
                  <a:srgbClr val="002060"/>
                </a:solidFill>
                <a:latin typeface="+mj-lt"/>
                <a:ea typeface="Calibri" panose="020F0502020204030204" pitchFamily="34" charset="0"/>
                <a:cs typeface="Times New Roman" panose="02020603050405020304" pitchFamily="18" charset="0"/>
              </a:rPr>
              <a:t>Theo em, tại sao Hoàng Hà được gọi là “sông Mẹ” của Trung Quốc. Từ đó, em hãy kể tên “sông Mẹ” của Ai Cập, Lưỡng Hà, Ấn </a:t>
            </a:r>
            <a:r>
              <a:rPr lang="nl-NL" sz="2000" i="1" dirty="0" smtClean="0">
                <a:solidFill>
                  <a:srgbClr val="002060"/>
                </a:solidFill>
                <a:latin typeface="+mj-lt"/>
                <a:ea typeface="Calibri" panose="020F0502020204030204" pitchFamily="34" charset="0"/>
                <a:cs typeface="Times New Roman" panose="02020603050405020304" pitchFamily="18" charset="0"/>
              </a:rPr>
              <a:t>Độ?</a:t>
            </a:r>
            <a:endParaRPr lang="en-US" sz="2000" i="1" dirty="0">
              <a:solidFill>
                <a:srgbClr val="002060"/>
              </a:solidFill>
              <a:effectLst/>
              <a:latin typeface="+mj-lt"/>
              <a:ea typeface="Calibri" panose="020F0502020204030204" pitchFamily="34" charset="0"/>
              <a:cs typeface="Times New Roman" panose="02020603050405020304" pitchFamily="18" charset="0"/>
            </a:endParaRPr>
          </a:p>
        </p:txBody>
      </p:sp>
      <p:sp>
        <p:nvSpPr>
          <p:cNvPr id="5" name="Rectangle 4"/>
          <p:cNvSpPr/>
          <p:nvPr/>
        </p:nvSpPr>
        <p:spPr>
          <a:xfrm>
            <a:off x="376731" y="2135491"/>
            <a:ext cx="8299095" cy="2451953"/>
          </a:xfrm>
          <a:prstGeom prst="rect">
            <a:avLst/>
          </a:prstGeom>
        </p:spPr>
        <p:txBody>
          <a:bodyPr wrap="square">
            <a:spAutoFit/>
          </a:bodyPr>
          <a:lstStyle/>
          <a:p>
            <a:pPr marL="342900" indent="-342900" algn="just">
              <a:lnSpc>
                <a:spcPts val="2400"/>
              </a:lnSpc>
              <a:spcBef>
                <a:spcPts val="800"/>
              </a:spcBef>
              <a:spcAft>
                <a:spcPts val="800"/>
              </a:spcAft>
              <a:buFont typeface="Wingdings" panose="05000000000000000000" pitchFamily="2" charset="2"/>
              <a:buChar char="§"/>
            </a:pPr>
            <a:r>
              <a:rPr lang="nl-NL" sz="2000" b="1" dirty="0" smtClean="0">
                <a:solidFill>
                  <a:schemeClr val="accent6">
                    <a:lumMod val="50000"/>
                  </a:schemeClr>
                </a:solidFill>
                <a:latin typeface="+mj-lt"/>
                <a:ea typeface="Calibri" panose="020F0502020204030204" pitchFamily="34" charset="0"/>
                <a:cs typeface="Times New Roman" panose="02020603050405020304" pitchFamily="18" charset="0"/>
              </a:rPr>
              <a:t>Hoàng </a:t>
            </a:r>
            <a:r>
              <a:rPr lang="nl-NL" sz="2000" b="1" dirty="0">
                <a:solidFill>
                  <a:schemeClr val="accent6">
                    <a:lumMod val="50000"/>
                  </a:schemeClr>
                </a:solidFill>
                <a:latin typeface="+mj-lt"/>
                <a:ea typeface="Calibri" panose="020F0502020204030204" pitchFamily="34" charset="0"/>
                <a:cs typeface="Times New Roman" panose="02020603050405020304" pitchFamily="18" charset="0"/>
              </a:rPr>
              <a:t>Hà được gọi là “sông Mẹ” của Trung Quốc vì: </a:t>
            </a:r>
            <a:r>
              <a:rPr lang="nl-NL" sz="2000" b="1" dirty="0" smtClean="0">
                <a:solidFill>
                  <a:schemeClr val="accent6">
                    <a:lumMod val="50000"/>
                  </a:schemeClr>
                </a:solidFill>
                <a:latin typeface="+mj-lt"/>
                <a:ea typeface="Calibri" panose="020F0502020204030204" pitchFamily="34" charset="0"/>
                <a:cs typeface="Times New Roman" panose="02020603050405020304" pitchFamily="18" charset="0"/>
              </a:rPr>
              <a:t>con sông là </a:t>
            </a:r>
            <a:r>
              <a:rPr lang="nl-NL" sz="2000" b="1" dirty="0">
                <a:solidFill>
                  <a:schemeClr val="accent6">
                    <a:lumMod val="50000"/>
                  </a:schemeClr>
                </a:solidFill>
                <a:latin typeface="+mj-lt"/>
                <a:ea typeface="Calibri" panose="020F0502020204030204" pitchFamily="34" charset="0"/>
                <a:cs typeface="Times New Roman" panose="02020603050405020304" pitchFamily="18" charset="0"/>
              </a:rPr>
              <a:t>nơi khởi nguồn văn minh của Trung Quốc, lưu vực của nó từng là trung tâm kinh tế, chính trị của Trung Quốc trong nhiều thời kì lịch sử và nguồn nước của nó nuôi sống đông đảo dân cư của quốc gia này.</a:t>
            </a:r>
            <a:endParaRPr lang="en-US" sz="2000" b="1" dirty="0">
              <a:solidFill>
                <a:schemeClr val="accent6">
                  <a:lumMod val="50000"/>
                </a:schemeClr>
              </a:solidFill>
              <a:latin typeface="+mj-lt"/>
              <a:ea typeface="Calibri" panose="020F0502020204030204" pitchFamily="34" charset="0"/>
              <a:cs typeface="Times New Roman" panose="02020603050405020304" pitchFamily="18" charset="0"/>
            </a:endParaRPr>
          </a:p>
          <a:p>
            <a:pPr marL="342900" indent="-342900" algn="just">
              <a:lnSpc>
                <a:spcPts val="2400"/>
              </a:lnSpc>
              <a:spcBef>
                <a:spcPts val="800"/>
              </a:spcBef>
              <a:spcAft>
                <a:spcPts val="800"/>
              </a:spcAft>
              <a:buFont typeface="Wingdings" panose="05000000000000000000" pitchFamily="2" charset="2"/>
              <a:buChar char="§"/>
            </a:pPr>
            <a:r>
              <a:rPr lang="nl-NL" sz="2000" b="1" dirty="0" smtClean="0">
                <a:solidFill>
                  <a:schemeClr val="accent6">
                    <a:lumMod val="50000"/>
                  </a:schemeClr>
                </a:solidFill>
                <a:latin typeface="+mj-lt"/>
                <a:ea typeface="Calibri" panose="020F0502020204030204" pitchFamily="34" charset="0"/>
                <a:cs typeface="Times New Roman" panose="02020603050405020304" pitchFamily="18" charset="0"/>
              </a:rPr>
              <a:t>“</a:t>
            </a:r>
            <a:r>
              <a:rPr lang="nl-NL" sz="2000" b="1" dirty="0">
                <a:solidFill>
                  <a:schemeClr val="accent6">
                    <a:lumMod val="50000"/>
                  </a:schemeClr>
                </a:solidFill>
                <a:latin typeface="+mj-lt"/>
                <a:ea typeface="Calibri" panose="020F0502020204030204" pitchFamily="34" charset="0"/>
                <a:cs typeface="Times New Roman" panose="02020603050405020304" pitchFamily="18" charset="0"/>
              </a:rPr>
              <a:t>Sông Mẹ” của Ai Cập là sông Nin, Lưỡng Hà là sông Ti-gơ-rơ và Ơ-phơ-rát, Ấn Độ là sông Ấn và sông Hằng.</a:t>
            </a:r>
            <a:endParaRPr lang="en-US" sz="2000" b="1" dirty="0">
              <a:solidFill>
                <a:schemeClr val="accent6">
                  <a:lumMod val="50000"/>
                </a:schemeClr>
              </a:solidFill>
              <a:effectLst/>
              <a:latin typeface="+mj-lt"/>
              <a:ea typeface="Calibri" panose="020F0502020204030204" pitchFamily="34"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circle(in)">
                                      <p:cBhvr>
                                        <p:cTn id="2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1050" y="504748"/>
            <a:ext cx="9195050" cy="768097"/>
          </a:xfrm>
        </p:spPr>
        <p:txBody>
          <a:bodyPr/>
          <a:lstStyle/>
          <a:p>
            <a:pPr marL="101600" indent="0">
              <a:lnSpc>
                <a:spcPts val="2600"/>
              </a:lnSpc>
              <a:spcBef>
                <a:spcPts val="200"/>
              </a:spcBef>
              <a:spcAft>
                <a:spcPts val="200"/>
              </a:spcAft>
              <a:buNone/>
            </a:pPr>
            <a:r>
              <a:rPr lang="en-US" sz="2200" b="1" dirty="0" smtClean="0">
                <a:latin typeface="+mj-lt"/>
              </a:rPr>
              <a:t>3. TRUNG QUỐC TỪ THỜI NHÀ HÁN ĐẾN NHÀ TÙY </a:t>
            </a:r>
          </a:p>
          <a:p>
            <a:pPr marL="101600" indent="0">
              <a:lnSpc>
                <a:spcPts val="2600"/>
              </a:lnSpc>
              <a:spcBef>
                <a:spcPts val="200"/>
              </a:spcBef>
              <a:spcAft>
                <a:spcPts val="200"/>
              </a:spcAft>
              <a:buNone/>
            </a:pPr>
            <a:r>
              <a:rPr lang="en-US" sz="2200" b="1" dirty="0" smtClean="0">
                <a:latin typeface="+mj-lt"/>
              </a:rPr>
              <a:t>(206 TCN – THẾ KỈ VII)</a:t>
            </a:r>
            <a:endParaRPr lang="en-US" sz="2200" b="1"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2</a:t>
            </a:fld>
            <a:endParaRPr lang="en-GB"/>
          </a:p>
        </p:txBody>
      </p:sp>
      <p:sp>
        <p:nvSpPr>
          <p:cNvPr id="4" name="Rectangle 3"/>
          <p:cNvSpPr/>
          <p:nvPr/>
        </p:nvSpPr>
        <p:spPr>
          <a:xfrm>
            <a:off x="142600" y="1430733"/>
            <a:ext cx="8866959" cy="1938020"/>
          </a:xfrm>
          <a:prstGeom prst="rect">
            <a:avLst/>
          </a:prstGeom>
        </p:spPr>
        <p:txBody>
          <a:bodyPr wrap="square">
            <a:spAutoFit/>
          </a:bodyPr>
          <a:lstStyle/>
          <a:p>
            <a:pPr algn="just"/>
            <a:r>
              <a:rPr lang="fr-FR" sz="2000" dirty="0" smtClean="0">
                <a:solidFill>
                  <a:schemeClr val="bg1"/>
                </a:solidFill>
              </a:rPr>
              <a:t>Quan sát Sơ đồ hình 9.6 và cho biết:</a:t>
            </a:r>
          </a:p>
          <a:p>
            <a:pPr marL="342900" indent="-342900" algn="just"/>
            <a:r>
              <a:rPr lang="nl-NL" sz="2000" i="1" dirty="0" smtClean="0">
                <a:solidFill>
                  <a:srgbClr val="FFFF00"/>
                </a:solidFill>
              </a:rPr>
              <a:t>? Kể </a:t>
            </a:r>
            <a:r>
              <a:rPr lang="nl-NL" sz="2000" i="1" dirty="0">
                <a:solidFill>
                  <a:srgbClr val="FFFF00"/>
                </a:solidFill>
              </a:rPr>
              <a:t>tên các triều đại phong kiến </a:t>
            </a:r>
            <a:r>
              <a:rPr lang="nl-NL" sz="2000" i="1" dirty="0" smtClean="0">
                <a:solidFill>
                  <a:srgbClr val="FFFF00"/>
                </a:solidFill>
              </a:rPr>
              <a:t>ở Trung Quốc? Triều </a:t>
            </a:r>
            <a:r>
              <a:rPr lang="nl-NL" sz="2000" i="1" dirty="0">
                <a:solidFill>
                  <a:srgbClr val="FFFF00"/>
                </a:solidFill>
              </a:rPr>
              <a:t>đại nào kéo dài </a:t>
            </a:r>
            <a:r>
              <a:rPr lang="nl-NL" sz="2000" i="1" dirty="0" smtClean="0">
                <a:solidFill>
                  <a:srgbClr val="FFFF00"/>
                </a:solidFill>
              </a:rPr>
              <a:t> </a:t>
            </a:r>
            <a:r>
              <a:rPr lang="nl-NL" sz="2000" i="1" dirty="0">
                <a:solidFill>
                  <a:srgbClr val="FFFF00"/>
                </a:solidFill>
              </a:rPr>
              <a:t>nhất? Triều đại nào tồn tại ngắn nhất</a:t>
            </a:r>
            <a:r>
              <a:rPr lang="nl-NL" sz="2000" i="1" dirty="0" smtClean="0">
                <a:solidFill>
                  <a:srgbClr val="FFFF00"/>
                </a:solidFill>
              </a:rPr>
              <a:t>?</a:t>
            </a:r>
          </a:p>
          <a:p>
            <a:pPr marL="342900" indent="-342900" algn="just"/>
            <a:r>
              <a:rPr lang="nl-NL" sz="2000" i="1" dirty="0" smtClean="0">
                <a:solidFill>
                  <a:srgbClr val="FFFF00"/>
                </a:solidFill>
              </a:rPr>
              <a:t>? Đặc </a:t>
            </a:r>
            <a:r>
              <a:rPr lang="nl-NL" sz="2000" i="1" dirty="0">
                <a:solidFill>
                  <a:srgbClr val="FFFF00"/>
                </a:solidFill>
              </a:rPr>
              <a:t>điểm nổi bật của thời kì này là gì?</a:t>
            </a:r>
            <a:endParaRPr lang="nl-NL" sz="2000" i="1" dirty="0" smtClean="0">
              <a:solidFill>
                <a:srgbClr val="FFFF00"/>
              </a:solidFill>
            </a:endParaRPr>
          </a:p>
          <a:p>
            <a:pPr marL="342900" indent="-342900">
              <a:buFont typeface="Wingdings" panose="05000000000000000000" pitchFamily="2" charset="2"/>
              <a:buChar char="§"/>
            </a:pPr>
            <a:endParaRPr lang="en-US" sz="2000" dirty="0">
              <a:solidFill>
                <a:schemeClr val="bg1"/>
              </a:solidFill>
            </a:endParaRPr>
          </a:p>
          <a:p>
            <a:pPr marL="342900" indent="-342900">
              <a:buFont typeface="Wingdings" panose="05000000000000000000" pitchFamily="2" charset="2"/>
              <a:buChar char="§"/>
            </a:pPr>
            <a:endParaRPr lang="en-US" sz="2000" dirty="0">
              <a:solidFill>
                <a:schemeClr val="bg1"/>
              </a:solidFill>
            </a:endParaRPr>
          </a:p>
        </p:txBody>
      </p:sp>
      <p:pic>
        <p:nvPicPr>
          <p:cNvPr id="6" name="Picture 5"/>
          <p:cNvPicPr>
            <a:picLocks noChangeAspect="1"/>
          </p:cNvPicPr>
          <p:nvPr/>
        </p:nvPicPr>
        <p:blipFill>
          <a:blip r:embed="rId2"/>
          <a:stretch>
            <a:fillRect/>
          </a:stretch>
        </p:blipFill>
        <p:spPr>
          <a:xfrm>
            <a:off x="298150" y="3030367"/>
            <a:ext cx="8711409" cy="185147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barn(inVertical)">
                                      <p:cBhvr>
                                        <p:cTn id="18" dur="500"/>
                                        <p:tgtEl>
                                          <p:spTgt spid="4">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barn(inVertical)">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20</a:t>
            </a:fld>
            <a:endParaRPr lang="en-GB"/>
          </a:p>
        </p:txBody>
      </p:sp>
      <p:sp>
        <p:nvSpPr>
          <p:cNvPr id="4" name="Rectangle 3"/>
          <p:cNvSpPr/>
          <p:nvPr/>
        </p:nvSpPr>
        <p:spPr>
          <a:xfrm>
            <a:off x="574244" y="444005"/>
            <a:ext cx="6367881" cy="707886"/>
          </a:xfrm>
          <a:prstGeom prst="rect">
            <a:avLst/>
          </a:prstGeom>
        </p:spPr>
        <p:txBody>
          <a:bodyPr wrap="square">
            <a:spAutoFit/>
          </a:bodyPr>
          <a:lstStyle/>
          <a:p>
            <a:pPr algn="just">
              <a:lnSpc>
                <a:spcPts val="2400"/>
              </a:lnSpc>
              <a:spcBef>
                <a:spcPts val="800"/>
              </a:spcBef>
              <a:spcAft>
                <a:spcPts val="800"/>
              </a:spcAft>
            </a:pPr>
            <a:r>
              <a:rPr lang="nl-NL" sz="2000" i="1" dirty="0">
                <a:solidFill>
                  <a:srgbClr val="002060"/>
                </a:solidFill>
                <a:latin typeface="+mj-lt"/>
                <a:ea typeface="Calibri" panose="020F0502020204030204" pitchFamily="34" charset="0"/>
                <a:cs typeface="Times New Roman" panose="02020603050405020304" pitchFamily="18" charset="0"/>
              </a:rPr>
              <a:t>Theo em, việc phát minh ra kĩ thuật làm giấy có vai trò gì đối với sự phát triển của xã hội ngày nay?</a:t>
            </a:r>
            <a:endParaRPr lang="en-US" sz="2000" i="1" dirty="0">
              <a:solidFill>
                <a:srgbClr val="002060"/>
              </a:solidFill>
              <a:effectLst/>
              <a:latin typeface="+mj-lt"/>
              <a:ea typeface="Calibri" panose="020F0502020204030204" pitchFamily="34" charset="0"/>
              <a:cs typeface="Times New Roman" panose="02020603050405020304" pitchFamily="18" charset="0"/>
            </a:endParaRPr>
          </a:p>
        </p:txBody>
      </p:sp>
      <p:sp>
        <p:nvSpPr>
          <p:cNvPr id="5" name="Rectangle 4"/>
          <p:cNvSpPr/>
          <p:nvPr/>
        </p:nvSpPr>
        <p:spPr>
          <a:xfrm>
            <a:off x="574244" y="1654210"/>
            <a:ext cx="5438851" cy="3169285"/>
          </a:xfrm>
          <a:prstGeom prst="rect">
            <a:avLst/>
          </a:prstGeom>
        </p:spPr>
        <p:txBody>
          <a:bodyPr wrap="square">
            <a:spAutoFit/>
          </a:bodyPr>
          <a:lstStyle/>
          <a:p>
            <a:pPr marL="342900" indent="-342900" algn="just">
              <a:lnSpc>
                <a:spcPts val="2800"/>
              </a:lnSpc>
              <a:spcBef>
                <a:spcPts val="800"/>
              </a:spcBef>
              <a:spcAft>
                <a:spcPts val="800"/>
              </a:spcAft>
              <a:buFont typeface="Wingdings" panose="05000000000000000000" pitchFamily="2" charset="2"/>
              <a:buChar char="§"/>
            </a:pPr>
            <a:r>
              <a:rPr lang="nl-NL" sz="2000" b="1" dirty="0">
                <a:latin typeface="+mj-lt"/>
                <a:ea typeface="Calibri" panose="020F0502020204030204" pitchFamily="34" charset="0"/>
                <a:cs typeface="Times New Roman" panose="02020603050405020304" pitchFamily="18" charset="0"/>
              </a:rPr>
              <a:t>Ngày nay, dù bước sang thời đại 4.0 với mạng Internet toàn cầu, với lưu giữ thông tin và trao đổi thông tin qua thư điện tử, thì giấy vẫn không mất đi vai trò của nó. </a:t>
            </a:r>
            <a:endParaRPr lang="en-US" sz="2000" b="1" dirty="0">
              <a:latin typeface="+mj-lt"/>
              <a:ea typeface="Calibri" panose="020F0502020204030204" pitchFamily="34" charset="0"/>
              <a:cs typeface="Times New Roman" panose="02020603050405020304" pitchFamily="18" charset="0"/>
            </a:endParaRPr>
          </a:p>
          <a:p>
            <a:pPr marL="342900" indent="-342900" algn="just">
              <a:lnSpc>
                <a:spcPts val="2800"/>
              </a:lnSpc>
              <a:spcBef>
                <a:spcPts val="800"/>
              </a:spcBef>
              <a:spcAft>
                <a:spcPts val="800"/>
              </a:spcAft>
              <a:buFont typeface="Wingdings" panose="05000000000000000000" pitchFamily="2" charset="2"/>
              <a:buChar char="§"/>
            </a:pPr>
            <a:r>
              <a:rPr lang="nl-NL" sz="2000" b="1" dirty="0" smtClean="0">
                <a:latin typeface="+mj-lt"/>
                <a:ea typeface="Calibri" panose="020F0502020204030204" pitchFamily="34" charset="0"/>
                <a:cs typeface="Times New Roman" panose="02020603050405020304" pitchFamily="18" charset="0"/>
              </a:rPr>
              <a:t>Giấy được dùng để: dán </a:t>
            </a:r>
            <a:r>
              <a:rPr lang="nl-NL" sz="2000" b="1" dirty="0">
                <a:latin typeface="+mj-lt"/>
                <a:ea typeface="Calibri" panose="020F0502020204030204" pitchFamily="34" charset="0"/>
                <a:cs typeface="Times New Roman" panose="02020603050405020304" pitchFamily="18" charset="0"/>
              </a:rPr>
              <a:t>tường, </a:t>
            </a:r>
            <a:r>
              <a:rPr lang="nl-NL" sz="2000" b="1" dirty="0" smtClean="0">
                <a:latin typeface="+mj-lt"/>
                <a:ea typeface="Calibri" panose="020F0502020204030204" pitchFamily="34" charset="0"/>
                <a:cs typeface="Times New Roman" panose="02020603050405020304" pitchFamily="18" charset="0"/>
              </a:rPr>
              <a:t>trang </a:t>
            </a:r>
            <a:r>
              <a:rPr lang="nl-NL" sz="2000" b="1" dirty="0">
                <a:latin typeface="+mj-lt"/>
                <a:ea typeface="Calibri" panose="020F0502020204030204" pitchFamily="34" charset="0"/>
                <a:cs typeface="Times New Roman" panose="02020603050405020304" pitchFamily="18" charset="0"/>
              </a:rPr>
              <a:t>trí nhà cửa; </a:t>
            </a:r>
            <a:r>
              <a:rPr lang="nl-NL" sz="2000" b="1" dirty="0" smtClean="0">
                <a:latin typeface="+mj-lt"/>
                <a:ea typeface="Calibri" panose="020F0502020204030204" pitchFamily="34" charset="0"/>
                <a:cs typeface="Times New Roman" panose="02020603050405020304" pitchFamily="18" charset="0"/>
              </a:rPr>
              <a:t>làm </a:t>
            </a:r>
            <a:r>
              <a:rPr lang="nl-NL" sz="2000" b="1" dirty="0">
                <a:latin typeface="+mj-lt"/>
                <a:ea typeface="Calibri" panose="020F0502020204030204" pitchFamily="34" charset="0"/>
                <a:cs typeface="Times New Roman" panose="02020603050405020304" pitchFamily="18" charset="0"/>
              </a:rPr>
              <a:t>bao bì; </a:t>
            </a:r>
            <a:r>
              <a:rPr lang="nl-NL" sz="2000" b="1" dirty="0" smtClean="0">
                <a:latin typeface="+mj-lt"/>
                <a:ea typeface="Calibri" panose="020F0502020204030204" pitchFamily="34" charset="0"/>
                <a:cs typeface="Times New Roman" panose="02020603050405020304" pitchFamily="18" charset="0"/>
              </a:rPr>
              <a:t>làm </a:t>
            </a:r>
            <a:r>
              <a:rPr lang="nl-NL" sz="2000" b="1" dirty="0">
                <a:latin typeface="+mj-lt"/>
                <a:ea typeface="Calibri" panose="020F0502020204030204" pitchFamily="34" charset="0"/>
                <a:cs typeface="Times New Roman" panose="02020603050405020304" pitchFamily="18" charset="0"/>
              </a:rPr>
              <a:t>quạt, làm dù che,...</a:t>
            </a:r>
            <a:endParaRPr lang="en-US" sz="2000" b="1" dirty="0">
              <a:effectLst/>
              <a:latin typeface="+mj-lt"/>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6784444" y="1049479"/>
            <a:ext cx="2125763" cy="1657146"/>
          </a:xfrm>
          <a:prstGeom prst="rect">
            <a:avLst/>
          </a:prstGeom>
        </p:spPr>
      </p:pic>
      <p:pic>
        <p:nvPicPr>
          <p:cNvPr id="7" name="Picture 6"/>
          <p:cNvPicPr>
            <a:picLocks noChangeAspect="1"/>
          </p:cNvPicPr>
          <p:nvPr/>
        </p:nvPicPr>
        <p:blipFill>
          <a:blip r:embed="rId3"/>
          <a:stretch>
            <a:fillRect/>
          </a:stretch>
        </p:blipFill>
        <p:spPr>
          <a:xfrm>
            <a:off x="6420429" y="3182111"/>
            <a:ext cx="1910295" cy="156967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circle(in)">
                                      <p:cBhvr>
                                        <p:cTn id="15" dur="2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Hướng dẫn về nhà</a:t>
            </a:r>
            <a:endParaRPr lang="en-US" sz="2400"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21</a:t>
            </a:fld>
            <a:endParaRPr lang="en-GB"/>
          </a:p>
        </p:txBody>
      </p:sp>
      <p:cxnSp>
        <p:nvCxnSpPr>
          <p:cNvPr id="5" name="Google Shape;623;p58"/>
          <p:cNvCxnSpPr/>
          <p:nvPr/>
        </p:nvCxnSpPr>
        <p:spPr>
          <a:xfrm>
            <a:off x="1517277" y="3624151"/>
            <a:ext cx="7291950" cy="40764"/>
          </a:xfrm>
          <a:prstGeom prst="straightConnector1">
            <a:avLst/>
          </a:prstGeom>
          <a:noFill/>
          <a:ln w="9525" cap="flat" cmpd="sng">
            <a:solidFill>
              <a:srgbClr val="4E6E9A"/>
            </a:solidFill>
            <a:prstDash val="dash"/>
            <a:round/>
            <a:headEnd type="none" w="med" len="med"/>
            <a:tailEnd type="none" w="med" len="med"/>
          </a:ln>
        </p:spPr>
      </p:cxnSp>
      <p:sp>
        <p:nvSpPr>
          <p:cNvPr id="6" name="Google Shape;624;p58"/>
          <p:cNvSpPr/>
          <p:nvPr/>
        </p:nvSpPr>
        <p:spPr>
          <a:xfrm>
            <a:off x="1754244" y="3238946"/>
            <a:ext cx="747545" cy="747545"/>
          </a:xfrm>
          <a:prstGeom prst="donut">
            <a:avLst>
              <a:gd name="adj" fmla="val 12366"/>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panose="020B0604020202020204"/>
              <a:ea typeface="Muli" panose="020B0604020202020204"/>
              <a:cs typeface="Muli" panose="020B0604020202020204"/>
              <a:sym typeface="Muli" panose="020B0604020202020204"/>
            </a:endParaRPr>
          </a:p>
        </p:txBody>
      </p:sp>
      <p:sp>
        <p:nvSpPr>
          <p:cNvPr id="7" name="Google Shape;625;p58"/>
          <p:cNvSpPr/>
          <p:nvPr/>
        </p:nvSpPr>
        <p:spPr>
          <a:xfrm>
            <a:off x="2639768" y="3431633"/>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panose="020B0604020202020204"/>
              <a:ea typeface="Muli" panose="020B0604020202020204"/>
              <a:cs typeface="Muli" panose="020B0604020202020204"/>
              <a:sym typeface="Muli" panose="020B0604020202020204"/>
            </a:endParaRPr>
          </a:p>
        </p:txBody>
      </p:sp>
      <p:sp>
        <p:nvSpPr>
          <p:cNvPr id="8" name="Google Shape;626;p58"/>
          <p:cNvSpPr/>
          <p:nvPr/>
        </p:nvSpPr>
        <p:spPr>
          <a:xfrm>
            <a:off x="3081990" y="3431633"/>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panose="020B0604020202020204"/>
              <a:ea typeface="Muli" panose="020B0604020202020204"/>
              <a:cs typeface="Muli" panose="020B0604020202020204"/>
              <a:sym typeface="Muli" panose="020B0604020202020204"/>
            </a:endParaRPr>
          </a:p>
        </p:txBody>
      </p:sp>
      <p:sp>
        <p:nvSpPr>
          <p:cNvPr id="9" name="Google Shape;627;p58"/>
          <p:cNvSpPr/>
          <p:nvPr/>
        </p:nvSpPr>
        <p:spPr>
          <a:xfrm>
            <a:off x="3531600" y="3431634"/>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panose="020B0604020202020204"/>
              <a:ea typeface="Muli" panose="020B0604020202020204"/>
              <a:cs typeface="Muli" panose="020B0604020202020204"/>
              <a:sym typeface="Muli" panose="020B0604020202020204"/>
            </a:endParaRPr>
          </a:p>
        </p:txBody>
      </p:sp>
      <p:sp>
        <p:nvSpPr>
          <p:cNvPr id="10" name="Google Shape;628;p58"/>
          <p:cNvSpPr/>
          <p:nvPr/>
        </p:nvSpPr>
        <p:spPr>
          <a:xfrm>
            <a:off x="4002804" y="3431634"/>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panose="020B0604020202020204"/>
              <a:ea typeface="Muli" panose="020B0604020202020204"/>
              <a:cs typeface="Muli" panose="020B0604020202020204"/>
              <a:sym typeface="Muli" panose="020B0604020202020204"/>
            </a:endParaRPr>
          </a:p>
        </p:txBody>
      </p:sp>
      <p:sp>
        <p:nvSpPr>
          <p:cNvPr id="11" name="Google Shape;629;p58"/>
          <p:cNvSpPr/>
          <p:nvPr/>
        </p:nvSpPr>
        <p:spPr>
          <a:xfrm>
            <a:off x="4474008" y="3238947"/>
            <a:ext cx="747545" cy="747545"/>
          </a:xfrm>
          <a:prstGeom prst="donut">
            <a:avLst>
              <a:gd name="adj" fmla="val 12366"/>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panose="020B0604020202020204"/>
              <a:ea typeface="Muli" panose="020B0604020202020204"/>
              <a:cs typeface="Muli" panose="020B0604020202020204"/>
              <a:sym typeface="Muli" panose="020B0604020202020204"/>
            </a:endParaRPr>
          </a:p>
        </p:txBody>
      </p:sp>
      <p:sp>
        <p:nvSpPr>
          <p:cNvPr id="12" name="Google Shape;630;p58"/>
          <p:cNvSpPr/>
          <p:nvPr/>
        </p:nvSpPr>
        <p:spPr>
          <a:xfrm>
            <a:off x="5330271" y="3431480"/>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panose="020B0604020202020204"/>
              <a:ea typeface="Muli" panose="020B0604020202020204"/>
              <a:cs typeface="Muli" panose="020B0604020202020204"/>
              <a:sym typeface="Muli" panose="020B0604020202020204"/>
            </a:endParaRPr>
          </a:p>
        </p:txBody>
      </p:sp>
      <p:sp>
        <p:nvSpPr>
          <p:cNvPr id="13" name="Google Shape;631;p58"/>
          <p:cNvSpPr/>
          <p:nvPr/>
        </p:nvSpPr>
        <p:spPr>
          <a:xfrm>
            <a:off x="5801475" y="3431634"/>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panose="020B0604020202020204"/>
              <a:ea typeface="Muli" panose="020B0604020202020204"/>
              <a:cs typeface="Muli" panose="020B0604020202020204"/>
              <a:sym typeface="Muli" panose="020B0604020202020204"/>
            </a:endParaRPr>
          </a:p>
        </p:txBody>
      </p:sp>
      <p:sp>
        <p:nvSpPr>
          <p:cNvPr id="14" name="Google Shape;632;p58"/>
          <p:cNvSpPr/>
          <p:nvPr/>
        </p:nvSpPr>
        <p:spPr>
          <a:xfrm>
            <a:off x="6272679" y="3431480"/>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panose="020B0604020202020204"/>
              <a:ea typeface="Muli" panose="020B0604020202020204"/>
              <a:cs typeface="Muli" panose="020B0604020202020204"/>
              <a:sym typeface="Muli" panose="020B0604020202020204"/>
            </a:endParaRPr>
          </a:p>
        </p:txBody>
      </p:sp>
      <p:sp>
        <p:nvSpPr>
          <p:cNvPr id="15" name="Google Shape;637;p58"/>
          <p:cNvSpPr txBox="1"/>
          <p:nvPr/>
        </p:nvSpPr>
        <p:spPr>
          <a:xfrm rot="684">
            <a:off x="510133" y="2132709"/>
            <a:ext cx="2753001" cy="10096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dirty="0" smtClean="0">
                <a:solidFill>
                  <a:srgbClr val="002060"/>
                </a:solidFill>
                <a:latin typeface="+mj-lt"/>
                <a:ea typeface="Muli" panose="020B0604020202020204"/>
                <a:cs typeface="Muli" panose="020B0604020202020204"/>
                <a:sym typeface="Muli" panose="020B0604020202020204"/>
              </a:rPr>
              <a:t>Trả lời các câu hỏi </a:t>
            </a:r>
          </a:p>
          <a:p>
            <a:pPr marL="0" lvl="0" indent="0" algn="ctr" rtl="0">
              <a:spcBef>
                <a:spcPts val="0"/>
              </a:spcBef>
              <a:spcAft>
                <a:spcPts val="0"/>
              </a:spcAft>
              <a:buNone/>
            </a:pPr>
            <a:r>
              <a:rPr lang="en-US" sz="2000" b="1" dirty="0" smtClean="0">
                <a:solidFill>
                  <a:srgbClr val="002060"/>
                </a:solidFill>
                <a:latin typeface="+mj-lt"/>
                <a:ea typeface="Muli" panose="020B0604020202020204"/>
                <a:cs typeface="Muli" panose="020B0604020202020204"/>
                <a:sym typeface="Muli" panose="020B0604020202020204"/>
              </a:rPr>
              <a:t>Trong SGK trang 43</a:t>
            </a:r>
            <a:endParaRPr lang="en-GB" sz="2000" b="1" dirty="0" smtClean="0">
              <a:solidFill>
                <a:srgbClr val="002060"/>
              </a:solidFill>
              <a:latin typeface="+mj-lt"/>
              <a:ea typeface="Muli" panose="020B0604020202020204"/>
              <a:cs typeface="Muli" panose="020B0604020202020204"/>
              <a:sym typeface="Muli" panose="020B0604020202020204"/>
            </a:endParaRPr>
          </a:p>
        </p:txBody>
      </p:sp>
      <p:sp>
        <p:nvSpPr>
          <p:cNvPr id="16" name="Google Shape;638;p58"/>
          <p:cNvSpPr txBox="1"/>
          <p:nvPr/>
        </p:nvSpPr>
        <p:spPr>
          <a:xfrm rot="1297">
            <a:off x="3233171" y="2169718"/>
            <a:ext cx="4404713" cy="93918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dirty="0" smtClean="0">
                <a:solidFill>
                  <a:srgbClr val="002060"/>
                </a:solidFill>
                <a:latin typeface="+mj-lt"/>
                <a:ea typeface="Muli" panose="020B0604020202020204"/>
                <a:cs typeface="Muli" panose="020B0604020202020204"/>
                <a:sym typeface="Muli" panose="020B0604020202020204"/>
              </a:rPr>
              <a:t>Đọc trước Bài 10</a:t>
            </a:r>
            <a:r>
              <a:rPr lang="en-GB" sz="2000" b="1" dirty="0">
                <a:solidFill>
                  <a:srgbClr val="002060"/>
                </a:solidFill>
                <a:latin typeface="+mj-lt"/>
                <a:ea typeface="Muli" panose="020B0604020202020204"/>
                <a:cs typeface="Muli" panose="020B0604020202020204"/>
                <a:sym typeface="Muli" panose="020B0604020202020204"/>
              </a:rPr>
              <a:t> </a:t>
            </a:r>
            <a:r>
              <a:rPr lang="en-GB" sz="2000" b="1" dirty="0" smtClean="0">
                <a:solidFill>
                  <a:srgbClr val="002060"/>
                </a:solidFill>
                <a:latin typeface="+mj-lt"/>
                <a:ea typeface="Muli" panose="020B0604020202020204"/>
                <a:cs typeface="Muli" panose="020B0604020202020204"/>
                <a:sym typeface="Muli" panose="020B0604020202020204"/>
              </a:rPr>
              <a:t>- Hi Lạp và La Mã cổ đại, SGK trang 44</a:t>
            </a:r>
            <a:endParaRPr sz="2000" b="1" dirty="0">
              <a:solidFill>
                <a:srgbClr val="002060"/>
              </a:solidFill>
              <a:latin typeface="+mj-lt"/>
              <a:ea typeface="Muli" panose="020B0604020202020204"/>
              <a:cs typeface="Muli" panose="020B0604020202020204"/>
              <a:sym typeface="Muli" panose="020B0604020202020204"/>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3</a:t>
            </a:fld>
            <a:endParaRPr lang="en-GB"/>
          </a:p>
        </p:txBody>
      </p:sp>
      <p:sp>
        <p:nvSpPr>
          <p:cNvPr id="4" name="Rectangle 3"/>
          <p:cNvSpPr/>
          <p:nvPr/>
        </p:nvSpPr>
        <p:spPr>
          <a:xfrm>
            <a:off x="579633" y="1299624"/>
            <a:ext cx="8021783" cy="3349635"/>
          </a:xfrm>
          <a:prstGeom prst="rect">
            <a:avLst/>
          </a:prstGeom>
        </p:spPr>
        <p:txBody>
          <a:bodyPr wrap="square">
            <a:spAutoFit/>
          </a:bodyPr>
          <a:lstStyle/>
          <a:p>
            <a:pPr marL="342900" indent="-342900" algn="just">
              <a:lnSpc>
                <a:spcPts val="2600"/>
              </a:lnSpc>
              <a:spcBef>
                <a:spcPts val="200"/>
              </a:spcBef>
              <a:spcAft>
                <a:spcPts val="200"/>
              </a:spcAft>
            </a:pPr>
            <a:r>
              <a:rPr lang="nl-NL" sz="2000" b="1" dirty="0" smtClean="0">
                <a:solidFill>
                  <a:schemeClr val="accent3">
                    <a:lumMod val="50000"/>
                  </a:schemeClr>
                </a:solidFill>
                <a:latin typeface="+mn-lt"/>
                <a:ea typeface="Calibri" panose="020F0502020204030204" pitchFamily="34" charset="0"/>
                <a:cs typeface="Times New Roman" panose="02020603050405020304" pitchFamily="18" charset="0"/>
              </a:rPr>
              <a:t>- Từ </a:t>
            </a:r>
            <a:r>
              <a:rPr lang="nl-NL" sz="2000" b="1" dirty="0">
                <a:solidFill>
                  <a:schemeClr val="accent3">
                    <a:lumMod val="50000"/>
                  </a:schemeClr>
                </a:solidFill>
                <a:latin typeface="+mn-lt"/>
                <a:ea typeface="Calibri" panose="020F0502020204030204" pitchFamily="34" charset="0"/>
                <a:cs typeface="Times New Roman" panose="02020603050405020304" pitchFamily="18" charset="0"/>
              </a:rPr>
              <a:t>sau thời nhà Tần, </a:t>
            </a:r>
            <a:r>
              <a:rPr lang="en-US" sz="2000" b="1" dirty="0" smtClean="0">
                <a:solidFill>
                  <a:schemeClr val="accent3">
                    <a:lumMod val="50000"/>
                  </a:schemeClr>
                </a:solidFill>
                <a:latin typeface="+mn-lt"/>
                <a:ea typeface="Calibri" panose="020F0502020204030204" pitchFamily="34" charset="0"/>
                <a:cs typeface="Times New Roman" panose="02020603050405020304" pitchFamily="18" charset="0"/>
              </a:rPr>
              <a:t>lịch sử xã hội Trung Quốc trải qua các thời kì và các triều đại phong kiến nối tiếp nhau.</a:t>
            </a:r>
            <a:endParaRPr lang="en-US" sz="2000" b="1" dirty="0">
              <a:solidFill>
                <a:schemeClr val="accent3">
                  <a:lumMod val="50000"/>
                </a:schemeClr>
              </a:solidFill>
              <a:latin typeface="+mn-lt"/>
              <a:ea typeface="Calibri" panose="020F0502020204030204" pitchFamily="34" charset="0"/>
              <a:cs typeface="Times New Roman" panose="02020603050405020304" pitchFamily="18" charset="0"/>
            </a:endParaRPr>
          </a:p>
          <a:p>
            <a:pPr marL="342900" indent="-342900" algn="just">
              <a:lnSpc>
                <a:spcPts val="2600"/>
              </a:lnSpc>
              <a:spcBef>
                <a:spcPts val="200"/>
              </a:spcBef>
              <a:spcAft>
                <a:spcPts val="200"/>
              </a:spcAft>
            </a:pPr>
            <a:r>
              <a:rPr lang="nl-NL" sz="2000" dirty="0" smtClean="0">
                <a:solidFill>
                  <a:schemeClr val="accent3">
                    <a:lumMod val="50000"/>
                  </a:schemeClr>
                </a:solidFill>
                <a:latin typeface="+mn-lt"/>
                <a:ea typeface="Calibri" panose="020F0502020204030204" pitchFamily="34" charset="0"/>
                <a:cs typeface="Times New Roman" panose="02020603050405020304" pitchFamily="18" charset="0"/>
              </a:rPr>
              <a:t>+ Triều </a:t>
            </a:r>
            <a:r>
              <a:rPr lang="nl-NL" sz="2000" dirty="0">
                <a:solidFill>
                  <a:schemeClr val="accent3">
                    <a:lumMod val="50000"/>
                  </a:schemeClr>
                </a:solidFill>
                <a:latin typeface="+mn-lt"/>
                <a:ea typeface="Calibri" panose="020F0502020204030204" pitchFamily="34" charset="0"/>
                <a:cs typeface="Times New Roman" panose="02020603050405020304" pitchFamily="18" charset="0"/>
              </a:rPr>
              <a:t>đại kéo dài nhiều nhất: nhà Hán.</a:t>
            </a:r>
            <a:endParaRPr lang="en-US" sz="2000" dirty="0">
              <a:solidFill>
                <a:schemeClr val="accent3">
                  <a:lumMod val="50000"/>
                </a:schemeClr>
              </a:solidFill>
              <a:latin typeface="+mn-lt"/>
              <a:ea typeface="Calibri" panose="020F0502020204030204" pitchFamily="34" charset="0"/>
              <a:cs typeface="Times New Roman" panose="02020603050405020304" pitchFamily="18" charset="0"/>
            </a:endParaRPr>
          </a:p>
          <a:p>
            <a:pPr marL="342900" indent="-342900" algn="just">
              <a:lnSpc>
                <a:spcPts val="2600"/>
              </a:lnSpc>
              <a:spcBef>
                <a:spcPts val="200"/>
              </a:spcBef>
              <a:spcAft>
                <a:spcPts val="200"/>
              </a:spcAft>
            </a:pPr>
            <a:r>
              <a:rPr lang="nl-NL" sz="2000" dirty="0" smtClean="0">
                <a:solidFill>
                  <a:schemeClr val="accent3">
                    <a:lumMod val="50000"/>
                  </a:schemeClr>
                </a:solidFill>
                <a:latin typeface="+mn-lt"/>
                <a:ea typeface="Calibri" panose="020F0502020204030204" pitchFamily="34" charset="0"/>
                <a:cs typeface="Times New Roman" panose="02020603050405020304" pitchFamily="18" charset="0"/>
              </a:rPr>
              <a:t>+ Triều </a:t>
            </a:r>
            <a:r>
              <a:rPr lang="nl-NL" sz="2000" dirty="0">
                <a:solidFill>
                  <a:schemeClr val="accent3">
                    <a:lumMod val="50000"/>
                  </a:schemeClr>
                </a:solidFill>
                <a:latin typeface="+mn-lt"/>
                <a:ea typeface="Calibri" panose="020F0502020204030204" pitchFamily="34" charset="0"/>
                <a:cs typeface="Times New Roman" panose="02020603050405020304" pitchFamily="18" charset="0"/>
              </a:rPr>
              <a:t>đại tồn tại ngắn nhất: nhà Tùy. </a:t>
            </a:r>
            <a:endParaRPr lang="en-US" sz="2000" dirty="0">
              <a:solidFill>
                <a:schemeClr val="accent3">
                  <a:lumMod val="50000"/>
                </a:schemeClr>
              </a:solidFill>
              <a:latin typeface="+mn-lt"/>
              <a:ea typeface="Calibri" panose="020F0502020204030204" pitchFamily="34" charset="0"/>
              <a:cs typeface="Times New Roman" panose="02020603050405020304" pitchFamily="18" charset="0"/>
            </a:endParaRPr>
          </a:p>
          <a:p>
            <a:pPr marL="342900" lvl="0" indent="-342900" algn="just">
              <a:lnSpc>
                <a:spcPts val="2600"/>
              </a:lnSpc>
              <a:spcBef>
                <a:spcPts val="200"/>
              </a:spcBef>
              <a:spcAft>
                <a:spcPts val="200"/>
              </a:spcAft>
            </a:pPr>
            <a:r>
              <a:rPr lang="nl-NL" sz="2000" b="1" dirty="0" smtClean="0">
                <a:solidFill>
                  <a:schemeClr val="accent3">
                    <a:lumMod val="50000"/>
                  </a:schemeClr>
                </a:solidFill>
                <a:latin typeface="+mn-lt"/>
                <a:ea typeface="Calibri" panose="020F0502020204030204" pitchFamily="34" charset="0"/>
                <a:cs typeface="Times New Roman" panose="02020603050405020304" pitchFamily="18" charset="0"/>
              </a:rPr>
              <a:t>-  Đặc </a:t>
            </a:r>
            <a:r>
              <a:rPr lang="nl-NL" sz="2000" b="1" dirty="0">
                <a:solidFill>
                  <a:schemeClr val="accent3">
                    <a:lumMod val="50000"/>
                  </a:schemeClr>
                </a:solidFill>
                <a:latin typeface="+mn-lt"/>
                <a:ea typeface="Calibri" panose="020F0502020204030204" pitchFamily="34" charset="0"/>
                <a:cs typeface="Times New Roman" panose="02020603050405020304" pitchFamily="18" charset="0"/>
              </a:rPr>
              <a:t>điểm nổi bật </a:t>
            </a:r>
            <a:r>
              <a:rPr lang="nl-NL" sz="2000" b="1" dirty="0" smtClean="0">
                <a:solidFill>
                  <a:schemeClr val="accent3">
                    <a:lumMod val="50000"/>
                  </a:schemeClr>
                </a:solidFill>
                <a:latin typeface="+mn-lt"/>
                <a:ea typeface="Calibri" panose="020F0502020204030204" pitchFamily="34" charset="0"/>
                <a:cs typeface="Times New Roman" panose="02020603050405020304" pitchFamily="18" charset="0"/>
              </a:rPr>
              <a:t>: </a:t>
            </a:r>
          </a:p>
          <a:p>
            <a:pPr marL="342900" lvl="0" indent="-342900" algn="just">
              <a:lnSpc>
                <a:spcPts val="2600"/>
              </a:lnSpc>
              <a:spcBef>
                <a:spcPts val="200"/>
              </a:spcBef>
              <a:spcAft>
                <a:spcPts val="200"/>
              </a:spcAft>
            </a:pPr>
            <a:r>
              <a:rPr lang="nl-NL" sz="2000" dirty="0" smtClean="0">
                <a:solidFill>
                  <a:schemeClr val="accent3">
                    <a:lumMod val="50000"/>
                  </a:schemeClr>
                </a:solidFill>
                <a:latin typeface="+mn-lt"/>
                <a:ea typeface="Calibri" panose="020F0502020204030204" pitchFamily="34" charset="0"/>
                <a:cs typeface="Times New Roman" panose="02020603050405020304" pitchFamily="18" charset="0"/>
              </a:rPr>
              <a:t>+ Bước </a:t>
            </a:r>
            <a:r>
              <a:rPr lang="nl-NL" sz="2000" dirty="0">
                <a:solidFill>
                  <a:schemeClr val="accent3">
                    <a:lumMod val="50000"/>
                  </a:schemeClr>
                </a:solidFill>
                <a:latin typeface="+mn-lt"/>
                <a:ea typeface="Calibri" panose="020F0502020204030204" pitchFamily="34" charset="0"/>
                <a:cs typeface="Times New Roman" panose="02020603050405020304" pitchFamily="18" charset="0"/>
              </a:rPr>
              <a:t>vào thời </a:t>
            </a:r>
            <a:r>
              <a:rPr lang="nl-NL" sz="2000" dirty="0" smtClean="0">
                <a:solidFill>
                  <a:schemeClr val="accent3">
                    <a:lumMod val="50000"/>
                  </a:schemeClr>
                </a:solidFill>
                <a:latin typeface="+mn-lt"/>
                <a:ea typeface="Calibri" panose="020F0502020204030204" pitchFamily="34" charset="0"/>
                <a:cs typeface="Times New Roman" panose="02020603050405020304" pitchFamily="18" charset="0"/>
              </a:rPr>
              <a:t>kì bị phân tán, </a:t>
            </a:r>
            <a:r>
              <a:rPr lang="nl-NL" sz="2000" dirty="0">
                <a:solidFill>
                  <a:schemeClr val="accent3">
                    <a:lumMod val="50000"/>
                  </a:schemeClr>
                </a:solidFill>
                <a:latin typeface="+mn-lt"/>
                <a:ea typeface="Calibri" panose="020F0502020204030204" pitchFamily="34" charset="0"/>
                <a:cs typeface="Times New Roman" panose="02020603050405020304" pitchFamily="18" charset="0"/>
              </a:rPr>
              <a:t>thống nhất xen kẽ chia rẽ. </a:t>
            </a:r>
            <a:endParaRPr lang="nl-NL" sz="2000" dirty="0" smtClean="0">
              <a:solidFill>
                <a:schemeClr val="accent3">
                  <a:lumMod val="50000"/>
                </a:schemeClr>
              </a:solidFill>
              <a:latin typeface="+mn-lt"/>
              <a:ea typeface="Calibri" panose="020F0502020204030204" pitchFamily="34" charset="0"/>
              <a:cs typeface="Times New Roman" panose="02020603050405020304" pitchFamily="18" charset="0"/>
            </a:endParaRPr>
          </a:p>
          <a:p>
            <a:pPr marL="342900" lvl="0" indent="-342900" algn="just">
              <a:lnSpc>
                <a:spcPts val="2600"/>
              </a:lnSpc>
              <a:spcBef>
                <a:spcPts val="200"/>
              </a:spcBef>
              <a:spcAft>
                <a:spcPts val="200"/>
              </a:spcAft>
            </a:pPr>
            <a:r>
              <a:rPr lang="nl-NL" sz="2000" dirty="0" smtClean="0">
                <a:solidFill>
                  <a:schemeClr val="accent3">
                    <a:lumMod val="50000"/>
                  </a:schemeClr>
                </a:solidFill>
                <a:latin typeface="+mn-lt"/>
                <a:ea typeface="Calibri" panose="020F0502020204030204" pitchFamily="34" charset="0"/>
                <a:cs typeface="Times New Roman" panose="02020603050405020304" pitchFamily="18" charset="0"/>
              </a:rPr>
              <a:t>+ Các </a:t>
            </a:r>
            <a:r>
              <a:rPr lang="nl-NL" sz="2000" dirty="0">
                <a:solidFill>
                  <a:schemeClr val="accent3">
                    <a:lumMod val="50000"/>
                  </a:schemeClr>
                </a:solidFill>
                <a:latin typeface="+mn-lt"/>
                <a:ea typeface="Calibri" panose="020F0502020204030204" pitchFamily="34" charset="0"/>
                <a:cs typeface="Times New Roman" panose="02020603050405020304" pitchFamily="18" charset="0"/>
              </a:rPr>
              <a:t>triều đại phong kiến liên tiếp mở những cuộc chiến tranh xâm lược để mở rộng lãnh thổ. </a:t>
            </a:r>
            <a:r>
              <a:rPr lang="en-US" sz="2000" dirty="0" smtClean="0">
                <a:solidFill>
                  <a:schemeClr val="accent3">
                    <a:lumMod val="50000"/>
                  </a:schemeClr>
                </a:solidFill>
                <a:latin typeface="+mn-lt"/>
              </a:rPr>
              <a:t>C</a:t>
            </a:r>
            <a:r>
              <a:rPr lang="vi-VN" sz="2000" dirty="0" smtClean="0">
                <a:solidFill>
                  <a:schemeClr val="accent3">
                    <a:lumMod val="50000"/>
                  </a:schemeClr>
                </a:solidFill>
                <a:latin typeface="+mn-lt"/>
              </a:rPr>
              <a:t>uối </a:t>
            </a:r>
            <a:r>
              <a:rPr lang="vi-VN" sz="2000" dirty="0">
                <a:solidFill>
                  <a:schemeClr val="accent3">
                    <a:lumMod val="50000"/>
                  </a:schemeClr>
                </a:solidFill>
                <a:latin typeface="+mn-lt"/>
              </a:rPr>
              <a:t>cùng được thống nhất lại dưới thời nhà Tuỳ</a:t>
            </a:r>
            <a:r>
              <a:rPr lang="vi-VN" sz="2000" dirty="0" smtClean="0">
                <a:solidFill>
                  <a:schemeClr val="accent3">
                    <a:lumMod val="50000"/>
                  </a:schemeClr>
                </a:solidFill>
                <a:latin typeface="+mn-lt"/>
              </a:rPr>
              <a:t>.</a:t>
            </a:r>
            <a:endParaRPr lang="en-US" sz="2000" dirty="0" smtClean="0">
              <a:solidFill>
                <a:schemeClr val="accent3">
                  <a:lumMod val="50000"/>
                </a:schemeClr>
              </a:solidFill>
              <a:latin typeface="+mn-lt"/>
            </a:endParaRPr>
          </a:p>
        </p:txBody>
      </p:sp>
      <p:sp>
        <p:nvSpPr>
          <p:cNvPr id="2" name="Rectangle 1"/>
          <p:cNvSpPr/>
          <p:nvPr/>
        </p:nvSpPr>
        <p:spPr>
          <a:xfrm>
            <a:off x="700546" y="380509"/>
            <a:ext cx="8021782" cy="430887"/>
          </a:xfrm>
          <a:prstGeom prst="rect">
            <a:avLst/>
          </a:prstGeom>
        </p:spPr>
        <p:txBody>
          <a:bodyPr wrap="square">
            <a:spAutoFit/>
          </a:bodyPr>
          <a:lstStyle/>
          <a:p>
            <a:r>
              <a:rPr lang="nl-NL" sz="2200" b="1" dirty="0" smtClean="0">
                <a:solidFill>
                  <a:schemeClr val="accent4">
                    <a:lumMod val="50000"/>
                  </a:schemeClr>
                </a:solidFill>
              </a:rPr>
              <a:t>     Các </a:t>
            </a:r>
            <a:r>
              <a:rPr lang="nl-NL" sz="2200" b="1" dirty="0">
                <a:solidFill>
                  <a:schemeClr val="accent4">
                    <a:lumMod val="50000"/>
                  </a:schemeClr>
                </a:solidFill>
              </a:rPr>
              <a:t>triều đại nào phong kiến từ nhà Hán đến nhà Tùy</a:t>
            </a:r>
            <a:endParaRPr lang="en-US" sz="2200" b="1" dirty="0">
              <a:solidFill>
                <a:schemeClr val="accent4">
                  <a:lumMod val="50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arn(inVertical)">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barn(inVertical)">
                                      <p:cBhvr>
                                        <p:cTn id="23" dur="500"/>
                                        <p:tgtEl>
                                          <p:spTgt spid="4">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arn(inVertical)">
                                      <p:cBhvr>
                                        <p:cTn id="26" dur="500"/>
                                        <p:tgtEl>
                                          <p:spTgt spid="4">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barn(inVertical)">
                                      <p:cBhvr>
                                        <p:cTn id="2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4</a:t>
            </a:fld>
            <a:endParaRPr lang="en-GB"/>
          </a:p>
        </p:txBody>
      </p:sp>
      <p:sp>
        <p:nvSpPr>
          <p:cNvPr id="4" name="Rectangle 3"/>
          <p:cNvSpPr/>
          <p:nvPr/>
        </p:nvSpPr>
        <p:spPr>
          <a:xfrm>
            <a:off x="579633" y="1299624"/>
            <a:ext cx="8021783" cy="1193800"/>
          </a:xfrm>
          <a:prstGeom prst="rect">
            <a:avLst/>
          </a:prstGeom>
        </p:spPr>
        <p:txBody>
          <a:bodyPr wrap="square">
            <a:spAutoFit/>
          </a:bodyPr>
          <a:lstStyle/>
          <a:p>
            <a:pPr marL="0" lvl="0" indent="0" algn="just">
              <a:lnSpc>
                <a:spcPts val="2600"/>
              </a:lnSpc>
              <a:spcBef>
                <a:spcPts val="200"/>
              </a:spcBef>
              <a:spcAft>
                <a:spcPts val="200"/>
              </a:spcAft>
              <a:buFont typeface="Wingdings" panose="05000000000000000000" pitchFamily="2" charset="2"/>
              <a:buNone/>
            </a:pPr>
            <a:r>
              <a:rPr lang="en-US" altLang="nl-NL" sz="2000" dirty="0" smtClean="0">
                <a:solidFill>
                  <a:schemeClr val="accent3">
                    <a:lumMod val="50000"/>
                  </a:schemeClr>
                </a:solidFill>
                <a:latin typeface="+mn-lt"/>
                <a:ea typeface="Calibri" panose="020F0502020204030204" pitchFamily="34" charset="0"/>
                <a:cs typeface="Times New Roman" panose="02020603050405020304" pitchFamily="18" charset="0"/>
              </a:rPr>
              <a:t>- Trải qua nhiều lần phân tán, chia cắt...</a:t>
            </a:r>
            <a:endParaRPr lang="nl-NL" sz="2000" dirty="0" smtClean="0">
              <a:solidFill>
                <a:schemeClr val="accent3">
                  <a:lumMod val="50000"/>
                </a:schemeClr>
              </a:solidFill>
              <a:latin typeface="+mn-lt"/>
              <a:ea typeface="Calibri" panose="020F0502020204030204" pitchFamily="34" charset="0"/>
              <a:cs typeface="Times New Roman" panose="02020603050405020304" pitchFamily="18" charset="0"/>
            </a:endParaRPr>
          </a:p>
          <a:p>
            <a:pPr marL="0" lvl="0" indent="0" algn="just">
              <a:lnSpc>
                <a:spcPts val="2600"/>
              </a:lnSpc>
              <a:spcBef>
                <a:spcPts val="200"/>
              </a:spcBef>
              <a:spcAft>
                <a:spcPts val="200"/>
              </a:spcAft>
              <a:buFont typeface="Wingdings" panose="05000000000000000000" pitchFamily="2" charset="2"/>
              <a:buNone/>
            </a:pPr>
            <a:r>
              <a:rPr lang="en-US" altLang="nl-NL" sz="2000" dirty="0">
                <a:solidFill>
                  <a:schemeClr val="accent3">
                    <a:lumMod val="50000"/>
                  </a:schemeClr>
                </a:solidFill>
                <a:latin typeface="+mn-lt"/>
                <a:ea typeface="Calibri" panose="020F0502020204030204" pitchFamily="34" charset="0"/>
                <a:cs typeface="Times New Roman" panose="02020603050405020304" pitchFamily="18" charset="0"/>
              </a:rPr>
              <a:t> - L</a:t>
            </a:r>
            <a:r>
              <a:rPr lang="nl-NL" sz="2000" dirty="0">
                <a:solidFill>
                  <a:schemeClr val="accent3">
                    <a:lumMod val="50000"/>
                  </a:schemeClr>
                </a:solidFill>
                <a:latin typeface="+mn-lt"/>
                <a:ea typeface="Calibri" panose="020F0502020204030204" pitchFamily="34" charset="0"/>
                <a:cs typeface="Times New Roman" panose="02020603050405020304" pitchFamily="18" charset="0"/>
              </a:rPr>
              <a:t>iên tiếp mở những cuộc chiến tranh xâm lược mở rộng lãnh thổ</a:t>
            </a:r>
            <a:r>
              <a:rPr lang="en-US" altLang="nl-NL" sz="2000" dirty="0">
                <a:solidFill>
                  <a:schemeClr val="accent3">
                    <a:lumMod val="50000"/>
                  </a:schemeClr>
                </a:solidFill>
                <a:latin typeface="+mn-lt"/>
                <a:ea typeface="Calibri" panose="020F0502020204030204" pitchFamily="34" charset="0"/>
                <a:cs typeface="Times New Roman" panose="02020603050405020304" pitchFamily="18" charset="0"/>
              </a:rPr>
              <a:t> </a:t>
            </a:r>
          </a:p>
          <a:p>
            <a:pPr marL="0" lvl="0" indent="0" algn="just">
              <a:lnSpc>
                <a:spcPts val="2600"/>
              </a:lnSpc>
              <a:spcBef>
                <a:spcPts val="200"/>
              </a:spcBef>
              <a:spcAft>
                <a:spcPts val="200"/>
              </a:spcAft>
              <a:buFont typeface="Wingdings" panose="05000000000000000000" pitchFamily="2" charset="2"/>
              <a:buNone/>
            </a:pPr>
            <a:r>
              <a:rPr lang="en-US" altLang="nl-NL" sz="2000" dirty="0">
                <a:solidFill>
                  <a:schemeClr val="accent3">
                    <a:lumMod val="50000"/>
                  </a:schemeClr>
                </a:solidFill>
                <a:latin typeface="+mn-lt"/>
                <a:ea typeface="Calibri" panose="020F0502020204030204" pitchFamily="34" charset="0"/>
                <a:cs typeface="Times New Roman" panose="02020603050405020304" pitchFamily="18" charset="0"/>
              </a:rPr>
              <a:t> -&gt;</a:t>
            </a:r>
            <a:r>
              <a:rPr lang="nl-NL" sz="2000" dirty="0">
                <a:solidFill>
                  <a:schemeClr val="accent3">
                    <a:lumMod val="50000"/>
                  </a:schemeClr>
                </a:solidFill>
                <a:latin typeface="+mn-lt"/>
                <a:ea typeface="Calibri" panose="020F0502020204030204" pitchFamily="34" charset="0"/>
                <a:cs typeface="Times New Roman" panose="02020603050405020304" pitchFamily="18" charset="0"/>
              </a:rPr>
              <a:t> </a:t>
            </a:r>
            <a:r>
              <a:rPr lang="en-US" altLang="nl-NL" sz="2000" dirty="0">
                <a:solidFill>
                  <a:schemeClr val="accent3">
                    <a:lumMod val="50000"/>
                  </a:schemeClr>
                </a:solidFill>
                <a:latin typeface="+mn-lt"/>
                <a:ea typeface="Calibri" panose="020F0502020204030204" pitchFamily="34" charset="0"/>
                <a:cs typeface="Times New Roman" panose="02020603050405020304" pitchFamily="18" charset="0"/>
              </a:rPr>
              <a:t>T</a:t>
            </a:r>
            <a:r>
              <a:rPr lang="vi-VN" sz="2000" dirty="0">
                <a:solidFill>
                  <a:schemeClr val="accent3">
                    <a:lumMod val="50000"/>
                  </a:schemeClr>
                </a:solidFill>
                <a:latin typeface="+mn-lt"/>
              </a:rPr>
              <a:t>hống nhất lại dưới thời nhà Tuỳ</a:t>
            </a:r>
            <a:r>
              <a:rPr lang="vi-VN" sz="2000" dirty="0" smtClean="0">
                <a:solidFill>
                  <a:schemeClr val="accent3">
                    <a:lumMod val="50000"/>
                  </a:schemeClr>
                </a:solidFill>
                <a:latin typeface="+mn-lt"/>
              </a:rPr>
              <a:t>.</a:t>
            </a:r>
            <a:endParaRPr lang="en-US" sz="2000" dirty="0" smtClean="0">
              <a:solidFill>
                <a:schemeClr val="accent3">
                  <a:lumMod val="50000"/>
                </a:schemeClr>
              </a:solidFill>
              <a:latin typeface="+mn-lt"/>
            </a:endParaRPr>
          </a:p>
        </p:txBody>
      </p:sp>
      <p:sp>
        <p:nvSpPr>
          <p:cNvPr id="2" name="Rectangle 1"/>
          <p:cNvSpPr/>
          <p:nvPr/>
        </p:nvSpPr>
        <p:spPr>
          <a:xfrm>
            <a:off x="700546" y="380509"/>
            <a:ext cx="8021782" cy="429895"/>
          </a:xfrm>
          <a:prstGeom prst="rect">
            <a:avLst/>
          </a:prstGeom>
        </p:spPr>
        <p:txBody>
          <a:bodyPr wrap="square">
            <a:spAutoFit/>
          </a:bodyPr>
          <a:lstStyle/>
          <a:p>
            <a:r>
              <a:rPr lang="nl-NL" sz="2200" b="1" dirty="0" smtClean="0">
                <a:solidFill>
                  <a:schemeClr val="accent4">
                    <a:lumMod val="50000"/>
                  </a:schemeClr>
                </a:solidFill>
              </a:rPr>
              <a:t>     Các </a:t>
            </a:r>
            <a:r>
              <a:rPr lang="nl-NL" sz="2200" b="1" dirty="0">
                <a:solidFill>
                  <a:schemeClr val="accent4">
                    <a:lumMod val="50000"/>
                  </a:schemeClr>
                </a:solidFill>
              </a:rPr>
              <a:t>triều đại phong kiến từ nhà Hán đến nhà Tùy</a:t>
            </a:r>
            <a:endParaRPr lang="en-US" sz="2200" b="1" dirty="0">
              <a:solidFill>
                <a:schemeClr val="accent4">
                  <a:lumMod val="50000"/>
                </a:schemeClr>
              </a:solidFill>
            </a:endParaRPr>
          </a:p>
        </p:txBody>
      </p:sp>
      <p:grpSp>
        <p:nvGrpSpPr>
          <p:cNvPr id="5" name="Google Shape;533;p40"/>
          <p:cNvGrpSpPr/>
          <p:nvPr/>
        </p:nvGrpSpPr>
        <p:grpSpPr>
          <a:xfrm>
            <a:off x="838200" y="380509"/>
            <a:ext cx="311556" cy="363438"/>
            <a:chOff x="1923675" y="1633650"/>
            <a:chExt cx="436002" cy="435975"/>
          </a:xfrm>
        </p:grpSpPr>
        <p:sp>
          <p:nvSpPr>
            <p:cNvPr id="6" name="Google Shape;534;p40"/>
            <p:cNvSpPr/>
            <p:nvPr/>
          </p:nvSpPr>
          <p:spPr>
            <a:xfrm>
              <a:off x="2209252" y="1633650"/>
              <a:ext cx="150425" cy="150424"/>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accent4">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chemeClr val="accent4">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chemeClr val="accent4">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chemeClr val="accent4">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chemeClr val="accent4">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chemeClr val="accent4">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Vertical)">
                                      <p:cBhvr>
                                        <p:cTn id="13" dur="500"/>
                                        <p:tgtEl>
                                          <p:spTgt spid="4">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arn(inVertical)">
                                      <p:cBhvr>
                                        <p:cTn id="16" dur="500"/>
                                        <p:tgtEl>
                                          <p:spTgt spid="4">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6094"/>
            <a:ext cx="4586630" cy="1028700"/>
          </a:xfrm>
        </p:spPr>
        <p:txBody>
          <a:bodyPr/>
          <a:lstStyle/>
          <a:p>
            <a:pPr algn="ctr"/>
            <a:r>
              <a:rPr lang="en-US" sz="2200" dirty="0" smtClean="0">
                <a:latin typeface="+mj-lt"/>
              </a:rPr>
              <a:t>Thảo luận và trả lời câu hỏi</a:t>
            </a:r>
            <a:endParaRPr lang="en-US" sz="2200" dirty="0">
              <a:latin typeface="+mj-lt"/>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5</a:t>
            </a:fld>
            <a:endParaRPr lang="en-GB"/>
          </a:p>
        </p:txBody>
      </p:sp>
      <p:grpSp>
        <p:nvGrpSpPr>
          <p:cNvPr id="6" name="Group 5"/>
          <p:cNvGrpSpPr/>
          <p:nvPr/>
        </p:nvGrpSpPr>
        <p:grpSpPr>
          <a:xfrm>
            <a:off x="417281" y="1777867"/>
            <a:ext cx="4339687" cy="2977013"/>
            <a:chOff x="1219200" y="1433286"/>
            <a:chExt cx="6853058" cy="4710912"/>
          </a:xfrm>
        </p:grpSpPr>
        <p:sp>
          <p:nvSpPr>
            <p:cNvPr id="7" name="Rounded Rectangle 6"/>
            <p:cNvSpPr/>
            <p:nvPr/>
          </p:nvSpPr>
          <p:spPr>
            <a:xfrm>
              <a:off x="1219200" y="2081907"/>
              <a:ext cx="6853058" cy="4062291"/>
            </a:xfrm>
            <a:prstGeom prst="roundRect">
              <a:avLst>
                <a:gd name="adj" fmla="val 6629"/>
              </a:avLst>
            </a:prstGeom>
            <a:solidFill>
              <a:schemeClr val="accent1"/>
            </a:solidFill>
            <a:ln w="25400" cap="flat" cmpd="sng" algn="ctr">
              <a:noFill/>
              <a:prstDash val="solid"/>
            </a:ln>
            <a:effectLst>
              <a:innerShdw blurRad="101600">
                <a:prstClr val="black"/>
              </a:innerShdw>
            </a:effectLst>
          </p:spPr>
          <p:txBody>
            <a:bodyPr anchor="ctr"/>
            <a:lstStyle/>
            <a:p>
              <a:pPr algn="ctr">
                <a:defRPr/>
              </a:pPr>
              <a:endParaRPr lang="en-US" kern="0">
                <a:solidFill>
                  <a:srgbClr val="000000">
                    <a:lumMod val="75000"/>
                    <a:lumOff val="25000"/>
                  </a:srgbClr>
                </a:solidFill>
                <a:cs typeface="Arial" panose="020B0604020202020204" pitchFamily="34" charset="0"/>
              </a:endParaRPr>
            </a:p>
          </p:txBody>
        </p:sp>
        <p:sp>
          <p:nvSpPr>
            <p:cNvPr id="8" name="Rounded Rectangle 7"/>
            <p:cNvSpPr/>
            <p:nvPr/>
          </p:nvSpPr>
          <p:spPr>
            <a:xfrm>
              <a:off x="1395034" y="2245168"/>
              <a:ext cx="6501390" cy="3725739"/>
            </a:xfrm>
            <a:prstGeom prst="roundRect">
              <a:avLst>
                <a:gd name="adj" fmla="val 5426"/>
              </a:avLst>
            </a:prstGeom>
            <a:solidFill>
              <a:srgbClr val="FFFFFF">
                <a:lumMod val="95000"/>
              </a:srgbClr>
            </a:solidFill>
            <a:ln w="25400" cap="flat" cmpd="sng" algn="ctr">
              <a:noFill/>
              <a:prstDash val="solid"/>
            </a:ln>
            <a:effectLst>
              <a:innerShdw blurRad="101600">
                <a:prstClr val="black"/>
              </a:innerShdw>
            </a:effectLst>
          </p:spPr>
          <p:txBody>
            <a:bodyPr anchor="ctr"/>
            <a:lstStyle/>
            <a:p>
              <a:pPr algn="ctr">
                <a:defRPr/>
              </a:pPr>
              <a:endParaRPr lang="en-US" kern="0">
                <a:solidFill>
                  <a:srgbClr val="000000">
                    <a:lumMod val="75000"/>
                    <a:lumOff val="25000"/>
                  </a:srgbClr>
                </a:solidFill>
                <a:cs typeface="Arial" panose="020B0604020202020204" pitchFamily="34" charset="0"/>
              </a:endParaRPr>
            </a:p>
          </p:txBody>
        </p:sp>
        <p:grpSp>
          <p:nvGrpSpPr>
            <p:cNvPr id="9" name="Group 7177"/>
            <p:cNvGrpSpPr/>
            <p:nvPr/>
          </p:nvGrpSpPr>
          <p:grpSpPr bwMode="auto">
            <a:xfrm>
              <a:off x="2892533" y="1433286"/>
              <a:ext cx="3717799" cy="1092200"/>
              <a:chOff x="3371850" y="1509486"/>
              <a:chExt cx="2480086" cy="730346"/>
            </a:xfrm>
          </p:grpSpPr>
          <p:sp>
            <p:nvSpPr>
              <p:cNvPr id="13" name="Oval 12"/>
              <p:cNvSpPr/>
              <p:nvPr/>
            </p:nvSpPr>
            <p:spPr>
              <a:xfrm>
                <a:off x="5749028" y="2136676"/>
                <a:ext cx="102908" cy="103156"/>
              </a:xfrm>
              <a:prstGeom prst="ellipse">
                <a:avLst/>
              </a:prstGeom>
              <a:solidFill>
                <a:schemeClr val="accent1">
                  <a:lumMod val="50000"/>
                </a:schemeClr>
              </a:solidFill>
              <a:ln w="25400" cap="flat" cmpd="sng" algn="ctr">
                <a:noFill/>
                <a:prstDash val="solid"/>
              </a:ln>
              <a:effectLst/>
            </p:spPr>
            <p:txBody>
              <a:bodyPr anchor="ctr"/>
              <a:lstStyle/>
              <a:p>
                <a:pPr algn="ctr">
                  <a:defRPr/>
                </a:pPr>
                <a:endParaRPr lang="en-US" kern="0">
                  <a:solidFill>
                    <a:srgbClr val="000000">
                      <a:lumMod val="75000"/>
                      <a:lumOff val="25000"/>
                    </a:srgbClr>
                  </a:solidFill>
                  <a:cs typeface="Arial" panose="020B0604020202020204" pitchFamily="34" charset="0"/>
                </a:endParaRPr>
              </a:p>
            </p:txBody>
          </p:sp>
          <p:sp>
            <p:nvSpPr>
              <p:cNvPr id="14" name="Oval 13"/>
              <p:cNvSpPr/>
              <p:nvPr/>
            </p:nvSpPr>
            <p:spPr>
              <a:xfrm>
                <a:off x="3371850" y="2136676"/>
                <a:ext cx="102908" cy="103156"/>
              </a:xfrm>
              <a:prstGeom prst="ellipse">
                <a:avLst/>
              </a:prstGeom>
              <a:solidFill>
                <a:schemeClr val="accent1">
                  <a:lumMod val="50000"/>
                </a:schemeClr>
              </a:solidFill>
              <a:ln w="25400" cap="flat" cmpd="sng" algn="ctr">
                <a:noFill/>
                <a:prstDash val="solid"/>
              </a:ln>
              <a:effectLst/>
            </p:spPr>
            <p:txBody>
              <a:bodyPr anchor="ctr"/>
              <a:lstStyle/>
              <a:p>
                <a:pPr algn="ctr">
                  <a:defRPr/>
                </a:pPr>
                <a:endParaRPr lang="en-US" kern="0">
                  <a:solidFill>
                    <a:srgbClr val="000000">
                      <a:lumMod val="75000"/>
                      <a:lumOff val="25000"/>
                    </a:srgbClr>
                  </a:solidFill>
                  <a:cs typeface="Arial" panose="020B0604020202020204" pitchFamily="34" charset="0"/>
                </a:endParaRPr>
              </a:p>
            </p:txBody>
          </p:sp>
          <p:sp>
            <p:nvSpPr>
              <p:cNvPr id="15" name="Oval 14"/>
              <p:cNvSpPr/>
              <p:nvPr/>
            </p:nvSpPr>
            <p:spPr>
              <a:xfrm>
                <a:off x="4466997" y="1509486"/>
                <a:ext cx="276225" cy="276225"/>
              </a:xfrm>
              <a:prstGeom prst="ellipse">
                <a:avLst/>
              </a:prstGeom>
              <a:gradFill flip="none" rotWithShape="1">
                <a:gsLst>
                  <a:gs pos="0">
                    <a:srgbClr val="FFFFFF">
                      <a:lumMod val="95000"/>
                      <a:shade val="30000"/>
                      <a:satMod val="115000"/>
                    </a:srgbClr>
                  </a:gs>
                  <a:gs pos="50000">
                    <a:srgbClr val="FFFFFF">
                      <a:lumMod val="95000"/>
                      <a:shade val="67500"/>
                      <a:satMod val="115000"/>
                    </a:srgbClr>
                  </a:gs>
                  <a:gs pos="100000">
                    <a:srgbClr val="FFFFFF">
                      <a:lumMod val="95000"/>
                      <a:shade val="100000"/>
                      <a:satMod val="115000"/>
                    </a:srgbClr>
                  </a:gs>
                </a:gsLst>
                <a:lin ang="16200000" scaled="1"/>
                <a:tileRect/>
              </a:gradFill>
              <a:ln w="25400" cap="flat" cmpd="sng" algn="ctr">
                <a:noFill/>
                <a:prstDash val="solid"/>
              </a:ln>
              <a:effectLst>
                <a:glow rad="25400">
                  <a:srgbClr val="DADADA">
                    <a:lumMod val="50000"/>
                    <a:alpha val="64000"/>
                  </a:srgbClr>
                </a:glow>
              </a:effectLst>
            </p:spPr>
            <p:txBody>
              <a:bodyPr anchor="ctr"/>
              <a:lstStyle/>
              <a:p>
                <a:pPr algn="ctr">
                  <a:defRPr/>
                </a:pPr>
                <a:endParaRPr lang="en-US" kern="0">
                  <a:solidFill>
                    <a:srgbClr val="000000">
                      <a:lumMod val="75000"/>
                      <a:lumOff val="25000"/>
                    </a:srgbClr>
                  </a:solidFill>
                  <a:cs typeface="Arial" panose="020B0604020202020204" pitchFamily="34" charset="0"/>
                </a:endParaRPr>
              </a:p>
            </p:txBody>
          </p:sp>
          <p:cxnSp>
            <p:nvCxnSpPr>
              <p:cNvPr id="16" name="Straight Connector 15"/>
              <p:cNvCxnSpPr>
                <a:cxnSpLocks noChangeShapeType="1"/>
              </p:cNvCxnSpPr>
              <p:nvPr/>
            </p:nvCxnSpPr>
            <p:spPr bwMode="auto">
              <a:xfrm>
                <a:off x="4605102" y="1611489"/>
                <a:ext cx="1195222" cy="561701"/>
              </a:xfrm>
              <a:prstGeom prst="line">
                <a:avLst/>
              </a:prstGeom>
              <a:noFill/>
              <a:ln w="28575" algn="ctr">
                <a:solidFill>
                  <a:schemeClr val="accent1">
                    <a:lumMod val="75000"/>
                  </a:schemeClr>
                </a:solidFill>
                <a:round/>
              </a:ln>
              <a:extLst>
                <a:ext uri="{909E8E84-426E-40DD-AFC4-6F175D3DCCD1}">
                  <a14:hiddenFill xmlns="" xmlns:a14="http://schemas.microsoft.com/office/drawing/2010/main">
                    <a:noFill/>
                  </a14:hiddenFill>
                </a:ext>
              </a:extLst>
            </p:spPr>
          </p:cxnSp>
          <p:cxnSp>
            <p:nvCxnSpPr>
              <p:cNvPr id="17" name="Straight Connector 16"/>
              <p:cNvCxnSpPr>
                <a:cxnSpLocks noChangeShapeType="1"/>
              </p:cNvCxnSpPr>
              <p:nvPr/>
            </p:nvCxnSpPr>
            <p:spPr bwMode="auto">
              <a:xfrm flipH="1">
                <a:off x="3413955" y="1611489"/>
                <a:ext cx="1196580" cy="561701"/>
              </a:xfrm>
              <a:prstGeom prst="line">
                <a:avLst/>
              </a:prstGeom>
              <a:noFill/>
              <a:ln w="28575" algn="ctr">
                <a:solidFill>
                  <a:schemeClr val="accent1">
                    <a:lumMod val="75000"/>
                  </a:schemeClr>
                </a:solidFill>
                <a:round/>
              </a:ln>
              <a:extLst>
                <a:ext uri="{909E8E84-426E-40DD-AFC4-6F175D3DCCD1}">
                  <a14:hiddenFill xmlns="" xmlns:a14="http://schemas.microsoft.com/office/drawing/2010/main">
                    <a:noFill/>
                  </a14:hiddenFill>
                </a:ext>
              </a:extLst>
            </p:spPr>
          </p:cxnSp>
          <p:sp>
            <p:nvSpPr>
              <p:cNvPr id="18" name="Oval 17"/>
              <p:cNvSpPr/>
              <p:nvPr/>
            </p:nvSpPr>
            <p:spPr>
              <a:xfrm>
                <a:off x="4551283" y="1585985"/>
                <a:ext cx="107651" cy="107651"/>
              </a:xfrm>
              <a:prstGeom prst="ellipse">
                <a:avLst/>
              </a:prstGeom>
              <a:solidFill>
                <a:srgbClr val="FFFFFF">
                  <a:lumMod val="85000"/>
                  <a:alpha val="85000"/>
                </a:srgbClr>
              </a:solidFill>
              <a:ln w="9525" cap="flat" cmpd="sng" algn="ctr">
                <a:solidFill>
                  <a:srgbClr val="DADADA">
                    <a:lumMod val="25000"/>
                    <a:alpha val="64000"/>
                  </a:srgbClr>
                </a:solidFill>
                <a:prstDash val="solid"/>
              </a:ln>
              <a:effectLst/>
              <a:scene3d>
                <a:camera prst="orthographicFront"/>
                <a:lightRig rig="threePt" dir="t"/>
              </a:scene3d>
              <a:sp3d>
                <a:bevelT w="114300" prst="hardEdge"/>
              </a:sp3d>
            </p:spPr>
            <p:txBody>
              <a:bodyPr anchor="ctr"/>
              <a:lstStyle/>
              <a:p>
                <a:pPr algn="ctr">
                  <a:defRPr/>
                </a:pPr>
                <a:endParaRPr lang="en-US" kern="0">
                  <a:solidFill>
                    <a:srgbClr val="000000">
                      <a:lumMod val="75000"/>
                      <a:lumOff val="25000"/>
                    </a:srgbClr>
                  </a:solidFill>
                  <a:cs typeface="Arial" panose="020B0604020202020204" pitchFamily="34" charset="0"/>
                </a:endParaRPr>
              </a:p>
            </p:txBody>
          </p:sp>
        </p:grpSp>
        <p:grpSp>
          <p:nvGrpSpPr>
            <p:cNvPr id="10" name="Group 9"/>
            <p:cNvGrpSpPr/>
            <p:nvPr/>
          </p:nvGrpSpPr>
          <p:grpSpPr bwMode="auto">
            <a:xfrm>
              <a:off x="1423458" y="2642113"/>
              <a:ext cx="6485683" cy="3064341"/>
              <a:chOff x="905025" y="918386"/>
              <a:chExt cx="7451425" cy="3519640"/>
            </a:xfrm>
          </p:grpSpPr>
          <p:pic>
            <p:nvPicPr>
              <p:cNvPr id="11" name="Picture 345" descr="shadow_1_m"/>
              <p:cNvPicPr>
                <a:picLocks noChangeAspect="1" noChangeArrowheads="1"/>
              </p:cNvPicPr>
              <p:nvPr/>
            </p:nvPicPr>
            <p:blipFill>
              <a:blip r:embed="rId2">
                <a:extLst>
                  <a:ext uri="{28A0092B-C50C-407E-A947-70E740481C1C}">
                    <a14:useLocalDpi xmlns="" xmlns:a14="http://schemas.microsoft.com/office/drawing/2010/main" val="0"/>
                  </a:ext>
                </a:extLst>
              </a:blip>
              <a:srcRect t="61411"/>
              <a:stretch>
                <a:fillRect/>
              </a:stretch>
            </p:blipFill>
            <p:spPr bwMode="gray">
              <a:xfrm>
                <a:off x="905025" y="4332913"/>
                <a:ext cx="7451425" cy="10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ounded Rectangle 11"/>
              <p:cNvSpPr/>
              <p:nvPr/>
            </p:nvSpPr>
            <p:spPr>
              <a:xfrm>
                <a:off x="1162190" y="918386"/>
                <a:ext cx="6897410" cy="3411724"/>
              </a:xfrm>
              <a:prstGeom prst="roundRect">
                <a:avLst>
                  <a:gd name="adj" fmla="val 6758"/>
                </a:avLst>
              </a:prstGeom>
              <a:solidFill>
                <a:srgbClr val="FFFFFF"/>
              </a:solidFill>
              <a:ln w="25400" cap="flat" cmpd="sng" algn="ctr">
                <a:noFill/>
                <a:prstDash val="solid"/>
              </a:ln>
              <a:effectLst>
                <a:outerShdw blurRad="63500" sx="102000" sy="102000" algn="ctr" rotWithShape="0">
                  <a:prstClr val="black">
                    <a:alpha val="7000"/>
                  </a:prstClr>
                </a:outerShdw>
              </a:effectLst>
            </p:spPr>
            <p:txBody>
              <a:bodyPr anchor="ctr"/>
              <a:lstStyle/>
              <a:p>
                <a:pPr algn="ctr">
                  <a:defRPr/>
                </a:pPr>
                <a:endParaRPr lang="en-US" kern="0">
                  <a:solidFill>
                    <a:srgbClr val="000000">
                      <a:lumMod val="75000"/>
                      <a:lumOff val="25000"/>
                    </a:srgbClr>
                  </a:solidFill>
                  <a:cs typeface="Arial" panose="020B0604020202020204" pitchFamily="34" charset="0"/>
                </a:endParaRPr>
              </a:p>
            </p:txBody>
          </p:sp>
        </p:grpSp>
      </p:grpSp>
      <p:sp>
        <p:nvSpPr>
          <p:cNvPr id="19" name="Rectangle 18"/>
          <p:cNvSpPr/>
          <p:nvPr/>
        </p:nvSpPr>
        <p:spPr>
          <a:xfrm>
            <a:off x="686282" y="2697987"/>
            <a:ext cx="3801687" cy="1631216"/>
          </a:xfrm>
          <a:prstGeom prst="rect">
            <a:avLst/>
          </a:prstGeom>
        </p:spPr>
        <p:txBody>
          <a:bodyPr wrap="square">
            <a:spAutoFit/>
          </a:bodyPr>
          <a:lstStyle/>
          <a:p>
            <a:pPr marL="342900" indent="-342900" algn="just">
              <a:buFont typeface="Wingdings" panose="05000000000000000000" pitchFamily="2" charset="2"/>
              <a:buChar char="§"/>
            </a:pPr>
            <a:r>
              <a:rPr lang="nl-NL" sz="2000" dirty="0">
                <a:solidFill>
                  <a:schemeClr val="accent1">
                    <a:lumMod val="50000"/>
                  </a:schemeClr>
                </a:solidFill>
              </a:rPr>
              <a:t>Em có biết những triều đại Trung Quốc nào đã xâm lược nước ta không? </a:t>
            </a:r>
            <a:endParaRPr lang="nl-NL" sz="2000" dirty="0" smtClean="0">
              <a:solidFill>
                <a:schemeClr val="accent1">
                  <a:lumMod val="50000"/>
                </a:schemeClr>
              </a:solidFill>
            </a:endParaRPr>
          </a:p>
          <a:p>
            <a:pPr marL="342900" indent="-342900" algn="just">
              <a:buFont typeface="Wingdings" panose="05000000000000000000" pitchFamily="2" charset="2"/>
              <a:buChar char="§"/>
            </a:pPr>
            <a:r>
              <a:rPr lang="nl-NL" sz="2000" dirty="0" smtClean="0">
                <a:solidFill>
                  <a:schemeClr val="accent1">
                    <a:lumMod val="50000"/>
                  </a:schemeClr>
                </a:solidFill>
              </a:rPr>
              <a:t>Nhà </a:t>
            </a:r>
            <a:r>
              <a:rPr lang="nl-NL" sz="2000" dirty="0">
                <a:solidFill>
                  <a:schemeClr val="accent1">
                    <a:lumMod val="50000"/>
                  </a:schemeClr>
                </a:solidFill>
              </a:rPr>
              <a:t>Hán có sự kiện gì liên quan đến lịch sử Việt Nam?</a:t>
            </a:r>
            <a:endParaRPr lang="en-US" sz="2000" dirty="0">
              <a:solidFill>
                <a:schemeClr val="accent1">
                  <a:lumMod val="50000"/>
                </a:schemeClr>
              </a:solidFill>
            </a:endParaRPr>
          </a:p>
        </p:txBody>
      </p:sp>
      <p:sp>
        <p:nvSpPr>
          <p:cNvPr id="20" name="Rectangle 19"/>
          <p:cNvSpPr/>
          <p:nvPr/>
        </p:nvSpPr>
        <p:spPr>
          <a:xfrm>
            <a:off x="4890637" y="1777867"/>
            <a:ext cx="4085935" cy="2451953"/>
          </a:xfrm>
          <a:prstGeom prst="rect">
            <a:avLst/>
          </a:prstGeom>
        </p:spPr>
        <p:txBody>
          <a:bodyPr wrap="square">
            <a:spAutoFit/>
          </a:bodyPr>
          <a:lstStyle/>
          <a:p>
            <a:pPr marL="342900" indent="-342900" algn="just">
              <a:lnSpc>
                <a:spcPts val="2400"/>
              </a:lnSpc>
              <a:spcBef>
                <a:spcPts val="800"/>
              </a:spcBef>
              <a:spcAft>
                <a:spcPts val="800"/>
              </a:spcAft>
            </a:pPr>
            <a:r>
              <a:rPr lang="nl-NL" sz="2000" b="1" dirty="0" smtClean="0">
                <a:solidFill>
                  <a:schemeClr val="accent1">
                    <a:lumMod val="75000"/>
                  </a:schemeClr>
                </a:solidFill>
                <a:latin typeface="+mj-lt"/>
                <a:ea typeface="Calibri" panose="020F0502020204030204" pitchFamily="34" charset="0"/>
                <a:cs typeface="Times New Roman" panose="02020603050405020304" pitchFamily="18" charset="0"/>
              </a:rPr>
              <a:t>- Những </a:t>
            </a:r>
            <a:r>
              <a:rPr lang="nl-NL" sz="2000" b="1" dirty="0">
                <a:solidFill>
                  <a:schemeClr val="accent1">
                    <a:lumMod val="75000"/>
                  </a:schemeClr>
                </a:solidFill>
                <a:latin typeface="+mj-lt"/>
                <a:ea typeface="Calibri" panose="020F0502020204030204" pitchFamily="34" charset="0"/>
                <a:cs typeface="Times New Roman" panose="02020603050405020304" pitchFamily="18" charset="0"/>
              </a:rPr>
              <a:t>triều đại Trung Quốc nào đã xâm lược nước ta</a:t>
            </a:r>
            <a:r>
              <a:rPr lang="en-US" sz="2000" b="1" dirty="0">
                <a:solidFill>
                  <a:schemeClr val="accent1">
                    <a:lumMod val="75000"/>
                  </a:schemeClr>
                </a:solidFill>
                <a:latin typeface="+mj-lt"/>
                <a:ea typeface="Calibri" panose="020F0502020204030204" pitchFamily="34" charset="0"/>
                <a:cs typeface="Times New Roman" panose="02020603050405020304" pitchFamily="18" charset="0"/>
              </a:rPr>
              <a:t>: </a:t>
            </a:r>
            <a:r>
              <a:rPr lang="nl-NL" sz="2000" b="1" dirty="0">
                <a:solidFill>
                  <a:schemeClr val="accent1">
                    <a:lumMod val="75000"/>
                  </a:schemeClr>
                </a:solidFill>
                <a:latin typeface="+mj-lt"/>
                <a:ea typeface="Calibri" panose="020F0502020204030204" pitchFamily="34" charset="0"/>
                <a:cs typeface="Times New Roman" panose="02020603050405020304" pitchFamily="18" charset="0"/>
              </a:rPr>
              <a:t>nhà Triệu, nhà Hán, nhà Nam Hán,...</a:t>
            </a:r>
            <a:endParaRPr lang="en-US" sz="2000" b="1" dirty="0">
              <a:solidFill>
                <a:schemeClr val="accent1">
                  <a:lumMod val="75000"/>
                </a:schemeClr>
              </a:solidFill>
              <a:latin typeface="+mj-lt"/>
              <a:ea typeface="Calibri" panose="020F0502020204030204" pitchFamily="34" charset="0"/>
              <a:cs typeface="Times New Roman" panose="02020603050405020304" pitchFamily="18" charset="0"/>
            </a:endParaRPr>
          </a:p>
          <a:p>
            <a:pPr marL="342900" indent="-342900" algn="just">
              <a:lnSpc>
                <a:spcPts val="2400"/>
              </a:lnSpc>
              <a:spcBef>
                <a:spcPts val="800"/>
              </a:spcBef>
              <a:spcAft>
                <a:spcPts val="800"/>
              </a:spcAft>
            </a:pPr>
            <a:r>
              <a:rPr lang="nl-NL" sz="2000" b="1" dirty="0" smtClean="0">
                <a:solidFill>
                  <a:schemeClr val="accent1">
                    <a:lumMod val="75000"/>
                  </a:schemeClr>
                </a:solidFill>
                <a:latin typeface="+mj-lt"/>
                <a:ea typeface="Calibri" panose="020F0502020204030204" pitchFamily="34" charset="0"/>
                <a:cs typeface="Times New Roman" panose="02020603050405020304" pitchFamily="18" charset="0"/>
              </a:rPr>
              <a:t>- Nhà </a:t>
            </a:r>
            <a:r>
              <a:rPr lang="nl-NL" sz="2000" b="1" dirty="0">
                <a:solidFill>
                  <a:schemeClr val="accent1">
                    <a:lumMod val="75000"/>
                  </a:schemeClr>
                </a:solidFill>
                <a:latin typeface="+mj-lt"/>
                <a:ea typeface="Calibri" panose="020F0502020204030204" pitchFamily="34" charset="0"/>
                <a:cs typeface="Times New Roman" panose="02020603050405020304" pitchFamily="18" charset="0"/>
              </a:rPr>
              <a:t>Hán </a:t>
            </a:r>
            <a:r>
              <a:rPr lang="nl-NL" sz="2000" b="1" dirty="0" smtClean="0">
                <a:solidFill>
                  <a:schemeClr val="accent1">
                    <a:lumMod val="75000"/>
                  </a:schemeClr>
                </a:solidFill>
                <a:latin typeface="+mj-lt"/>
                <a:ea typeface="Calibri" panose="020F0502020204030204" pitchFamily="34" charset="0"/>
                <a:cs typeface="Times New Roman" panose="02020603050405020304" pitchFamily="18" charset="0"/>
              </a:rPr>
              <a:t>đô </a:t>
            </a:r>
            <a:r>
              <a:rPr lang="nl-NL" sz="2000" b="1" dirty="0">
                <a:solidFill>
                  <a:schemeClr val="accent1">
                    <a:lumMod val="75000"/>
                  </a:schemeClr>
                </a:solidFill>
                <a:latin typeface="+mj-lt"/>
                <a:ea typeface="Calibri" panose="020F0502020204030204" pitchFamily="34" charset="0"/>
                <a:cs typeface="Times New Roman" panose="02020603050405020304" pitchFamily="18" charset="0"/>
              </a:rPr>
              <a:t>hộ nước ta, Hai Bà Trưng phất cờ khởi nghĩa. </a:t>
            </a:r>
            <a:r>
              <a:rPr lang="nl-NL" sz="2000" b="1" i="1" dirty="0">
                <a:solidFill>
                  <a:schemeClr val="accent1">
                    <a:lumMod val="75000"/>
                  </a:schemeClr>
                </a:solidFill>
                <a:latin typeface="+mj-lt"/>
                <a:ea typeface="Calibri" panose="020F0502020204030204" pitchFamily="34" charset="0"/>
                <a:cs typeface="Times New Roman" panose="02020603050405020304" pitchFamily="18" charset="0"/>
              </a:rPr>
              <a:t> </a:t>
            </a:r>
            <a:endParaRPr lang="en-US" sz="2000" b="1" dirty="0">
              <a:solidFill>
                <a:schemeClr val="accent1">
                  <a:lumMod val="75000"/>
                </a:schemeClr>
              </a:solidFill>
              <a:effectLst/>
              <a:latin typeface="+mj-lt"/>
              <a:ea typeface="Calibri" panose="020F0502020204030204" pitchFamily="34"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80">
                                          <p:stCondLst>
                                            <p:cond delay="0"/>
                                          </p:stCondLst>
                                        </p:cTn>
                                        <p:tgtEl>
                                          <p:spTgt spid="20"/>
                                        </p:tgtEl>
                                      </p:cBhvr>
                                    </p:animEffect>
                                    <p:anim calcmode="lin" valueType="num">
                                      <p:cBhvr>
                                        <p:cTn id="21"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6" dur="26">
                                          <p:stCondLst>
                                            <p:cond delay="650"/>
                                          </p:stCondLst>
                                        </p:cTn>
                                        <p:tgtEl>
                                          <p:spTgt spid="20"/>
                                        </p:tgtEl>
                                      </p:cBhvr>
                                      <p:to x="100000" y="60000"/>
                                    </p:animScale>
                                    <p:animScale>
                                      <p:cBhvr>
                                        <p:cTn id="27" dur="166" decel="50000">
                                          <p:stCondLst>
                                            <p:cond delay="676"/>
                                          </p:stCondLst>
                                        </p:cTn>
                                        <p:tgtEl>
                                          <p:spTgt spid="20"/>
                                        </p:tgtEl>
                                      </p:cBhvr>
                                      <p:to x="100000" y="100000"/>
                                    </p:animScale>
                                    <p:animScale>
                                      <p:cBhvr>
                                        <p:cTn id="28" dur="26">
                                          <p:stCondLst>
                                            <p:cond delay="1312"/>
                                          </p:stCondLst>
                                        </p:cTn>
                                        <p:tgtEl>
                                          <p:spTgt spid="20"/>
                                        </p:tgtEl>
                                      </p:cBhvr>
                                      <p:to x="100000" y="80000"/>
                                    </p:animScale>
                                    <p:animScale>
                                      <p:cBhvr>
                                        <p:cTn id="29" dur="166" decel="50000">
                                          <p:stCondLst>
                                            <p:cond delay="1338"/>
                                          </p:stCondLst>
                                        </p:cTn>
                                        <p:tgtEl>
                                          <p:spTgt spid="20"/>
                                        </p:tgtEl>
                                      </p:cBhvr>
                                      <p:to x="100000" y="100000"/>
                                    </p:animScale>
                                    <p:animScale>
                                      <p:cBhvr>
                                        <p:cTn id="30" dur="26">
                                          <p:stCondLst>
                                            <p:cond delay="1642"/>
                                          </p:stCondLst>
                                        </p:cTn>
                                        <p:tgtEl>
                                          <p:spTgt spid="20"/>
                                        </p:tgtEl>
                                      </p:cBhvr>
                                      <p:to x="100000" y="90000"/>
                                    </p:animScale>
                                    <p:animScale>
                                      <p:cBhvr>
                                        <p:cTn id="31" dur="166" decel="50000">
                                          <p:stCondLst>
                                            <p:cond delay="1668"/>
                                          </p:stCondLst>
                                        </p:cTn>
                                        <p:tgtEl>
                                          <p:spTgt spid="20"/>
                                        </p:tgtEl>
                                      </p:cBhvr>
                                      <p:to x="100000" y="100000"/>
                                    </p:animScale>
                                    <p:animScale>
                                      <p:cBhvr>
                                        <p:cTn id="32" dur="26">
                                          <p:stCondLst>
                                            <p:cond delay="1808"/>
                                          </p:stCondLst>
                                        </p:cTn>
                                        <p:tgtEl>
                                          <p:spTgt spid="20"/>
                                        </p:tgtEl>
                                      </p:cBhvr>
                                      <p:to x="100000" y="95000"/>
                                    </p:animScale>
                                    <p:animScale>
                                      <p:cBhvr>
                                        <p:cTn id="33"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395021"/>
            <a:ext cx="9144000" cy="944901"/>
          </a:xfrm>
        </p:spPr>
        <p:txBody>
          <a:bodyPr/>
          <a:lstStyle/>
          <a:p>
            <a:pPr marL="101600" indent="0">
              <a:lnSpc>
                <a:spcPts val="2600"/>
              </a:lnSpc>
              <a:spcBef>
                <a:spcPts val="200"/>
              </a:spcBef>
              <a:spcAft>
                <a:spcPts val="200"/>
              </a:spcAft>
              <a:buNone/>
            </a:pPr>
            <a:r>
              <a:rPr lang="en-US" sz="2300" b="1" dirty="0" smtClean="0">
                <a:latin typeface="+mj-lt"/>
              </a:rPr>
              <a:t>4. MỘT SỐ THÀNH TỰU NỔI BẬT CỦA VĂN MINH TRUNG QUỐC TỪ THỜI CỔ ĐẠI ĐẾN THẾ KỈ VII</a:t>
            </a:r>
            <a:endParaRPr lang="en-US" sz="2300" b="1"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6</a:t>
            </a:fld>
            <a:endParaRPr lang="en-GB"/>
          </a:p>
        </p:txBody>
      </p:sp>
      <p:sp>
        <p:nvSpPr>
          <p:cNvPr id="4" name="Rounded Rectangle 3"/>
          <p:cNvSpPr/>
          <p:nvPr/>
        </p:nvSpPr>
        <p:spPr>
          <a:xfrm>
            <a:off x="123550" y="1692452"/>
            <a:ext cx="1441095" cy="746151"/>
          </a:xfrm>
          <a:prstGeom prst="roundRect">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r>
              <a:rPr lang="en-US" sz="2000" b="1" dirty="0" smtClean="0"/>
              <a:t>Chữ viết</a:t>
            </a:r>
          </a:p>
          <a:p>
            <a:pPr algn="ctr"/>
            <a:endParaRPr lang="en-US" dirty="0"/>
          </a:p>
          <a:p>
            <a:pPr algn="ctr"/>
            <a:endParaRPr lang="en-US" dirty="0"/>
          </a:p>
        </p:txBody>
      </p:sp>
      <p:sp>
        <p:nvSpPr>
          <p:cNvPr id="5" name="Rounded Rectangle 4"/>
          <p:cNvSpPr/>
          <p:nvPr/>
        </p:nvSpPr>
        <p:spPr>
          <a:xfrm>
            <a:off x="298150" y="2791133"/>
            <a:ext cx="1441095" cy="746151"/>
          </a:xfrm>
          <a:prstGeom prst="roundRect">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r>
              <a:rPr lang="en-US" sz="2000" b="1" dirty="0" smtClean="0"/>
              <a:t>Văn học</a:t>
            </a:r>
          </a:p>
          <a:p>
            <a:pPr algn="ctr"/>
            <a:endParaRPr lang="en-US" dirty="0"/>
          </a:p>
          <a:p>
            <a:pPr algn="ctr"/>
            <a:endParaRPr lang="en-US" dirty="0"/>
          </a:p>
        </p:txBody>
      </p:sp>
      <p:sp>
        <p:nvSpPr>
          <p:cNvPr id="6" name="Rounded Rectangle 5"/>
          <p:cNvSpPr/>
          <p:nvPr/>
        </p:nvSpPr>
        <p:spPr>
          <a:xfrm>
            <a:off x="961616" y="4047847"/>
            <a:ext cx="1441095" cy="746151"/>
          </a:xfrm>
          <a:prstGeom prst="roundRect">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r>
              <a:rPr lang="en-US" sz="2000" b="1" dirty="0" smtClean="0"/>
              <a:t>Tư tưởng</a:t>
            </a:r>
          </a:p>
          <a:p>
            <a:pPr algn="ctr"/>
            <a:endParaRPr lang="en-US" dirty="0"/>
          </a:p>
          <a:p>
            <a:pPr algn="ctr"/>
            <a:endParaRPr lang="en-US" dirty="0"/>
          </a:p>
        </p:txBody>
      </p:sp>
      <p:sp>
        <p:nvSpPr>
          <p:cNvPr id="7" name="Rounded Rectangle 6"/>
          <p:cNvSpPr/>
          <p:nvPr/>
        </p:nvSpPr>
        <p:spPr>
          <a:xfrm>
            <a:off x="2863070" y="4047846"/>
            <a:ext cx="1441095" cy="746151"/>
          </a:xfrm>
          <a:prstGeom prst="roundRect">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r>
              <a:rPr lang="en-US" sz="2000" b="1" dirty="0" smtClean="0"/>
              <a:t>Sử học</a:t>
            </a:r>
          </a:p>
          <a:p>
            <a:pPr algn="ctr"/>
            <a:endParaRPr lang="en-US" dirty="0"/>
          </a:p>
          <a:p>
            <a:pPr algn="ctr"/>
            <a:endParaRPr lang="en-US" dirty="0"/>
          </a:p>
        </p:txBody>
      </p:sp>
      <p:sp>
        <p:nvSpPr>
          <p:cNvPr id="8" name="Rounded Rectangle 7"/>
          <p:cNvSpPr/>
          <p:nvPr/>
        </p:nvSpPr>
        <p:spPr>
          <a:xfrm>
            <a:off x="4639949" y="4047845"/>
            <a:ext cx="1441095" cy="746151"/>
          </a:xfrm>
          <a:prstGeom prst="roundRect">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r>
              <a:rPr lang="en-US" sz="2000" b="1" dirty="0" smtClean="0"/>
              <a:t>Lịch pháp</a:t>
            </a:r>
          </a:p>
          <a:p>
            <a:pPr algn="ctr"/>
            <a:endParaRPr lang="en-US" dirty="0"/>
          </a:p>
          <a:p>
            <a:pPr algn="ctr"/>
            <a:endParaRPr lang="en-US" dirty="0"/>
          </a:p>
        </p:txBody>
      </p:sp>
      <p:sp>
        <p:nvSpPr>
          <p:cNvPr id="9" name="Rounded Rectangle 8"/>
          <p:cNvSpPr/>
          <p:nvPr/>
        </p:nvSpPr>
        <p:spPr>
          <a:xfrm>
            <a:off x="6526346" y="4047844"/>
            <a:ext cx="1441095" cy="746151"/>
          </a:xfrm>
          <a:prstGeom prst="roundRect">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b="1" dirty="0" smtClean="0"/>
              <a:t>Kĩ thuật</a:t>
            </a:r>
            <a:endParaRPr lang="en-US" dirty="0"/>
          </a:p>
          <a:p>
            <a:pPr algn="ctr"/>
            <a:endParaRPr lang="en-US" dirty="0"/>
          </a:p>
        </p:txBody>
      </p:sp>
      <p:pic>
        <p:nvPicPr>
          <p:cNvPr id="10" name="Picture 9"/>
          <p:cNvPicPr>
            <a:picLocks noChangeAspect="1"/>
          </p:cNvPicPr>
          <p:nvPr/>
        </p:nvPicPr>
        <p:blipFill>
          <a:blip r:embed="rId2"/>
          <a:stretch>
            <a:fillRect/>
          </a:stretch>
        </p:blipFill>
        <p:spPr>
          <a:xfrm>
            <a:off x="2711358" y="1594712"/>
            <a:ext cx="3563247" cy="2098267"/>
          </a:xfrm>
          <a:prstGeom prst="rect">
            <a:avLst/>
          </a:prstGeom>
        </p:spPr>
      </p:pic>
      <p:sp>
        <p:nvSpPr>
          <p:cNvPr id="11" name="Rounded Rectangle 10"/>
          <p:cNvSpPr/>
          <p:nvPr/>
        </p:nvSpPr>
        <p:spPr>
          <a:xfrm>
            <a:off x="7485715" y="1692451"/>
            <a:ext cx="1441095" cy="746151"/>
          </a:xfrm>
          <a:prstGeom prst="roundRect">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r>
              <a:rPr lang="en-US" sz="2000" b="1" dirty="0" smtClean="0"/>
              <a:t>Kiến trúc</a:t>
            </a:r>
          </a:p>
          <a:p>
            <a:pPr algn="ctr"/>
            <a:endParaRPr lang="en-US" dirty="0"/>
          </a:p>
          <a:p>
            <a:pPr algn="ctr"/>
            <a:endParaRPr lang="en-US" dirty="0"/>
          </a:p>
        </p:txBody>
      </p:sp>
      <p:sp>
        <p:nvSpPr>
          <p:cNvPr id="12" name="Rounded Rectangle 11"/>
          <p:cNvSpPr/>
          <p:nvPr/>
        </p:nvSpPr>
        <p:spPr>
          <a:xfrm>
            <a:off x="7051822" y="2791131"/>
            <a:ext cx="1441095" cy="746151"/>
          </a:xfrm>
          <a:prstGeom prst="roundRect">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r>
              <a:rPr lang="en-US" sz="2000" b="1" dirty="0" smtClean="0"/>
              <a:t>Y học</a:t>
            </a:r>
          </a:p>
          <a:p>
            <a:pPr algn="ctr"/>
            <a:endParaRPr lang="en-US" dirty="0"/>
          </a:p>
          <a:p>
            <a:pPr algn="ct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Chữ viết</a:t>
            </a:r>
            <a:endParaRPr lang="en-US" sz="2400"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7</a:t>
            </a:fld>
            <a:endParaRPr lang="en-GB"/>
          </a:p>
        </p:txBody>
      </p:sp>
      <p:sp>
        <p:nvSpPr>
          <p:cNvPr id="4" name="Rectangle 3"/>
          <p:cNvSpPr/>
          <p:nvPr/>
        </p:nvSpPr>
        <p:spPr>
          <a:xfrm>
            <a:off x="3994099" y="2721625"/>
            <a:ext cx="4749391" cy="1091565"/>
          </a:xfrm>
          <a:prstGeom prst="rect">
            <a:avLst/>
          </a:prstGeom>
        </p:spPr>
        <p:txBody>
          <a:bodyPr wrap="square">
            <a:spAutoFit/>
          </a:bodyPr>
          <a:lstStyle/>
          <a:p>
            <a:pPr marL="342900" indent="-342900" algn="just">
              <a:lnSpc>
                <a:spcPts val="2600"/>
              </a:lnSpc>
              <a:spcBef>
                <a:spcPts val="200"/>
              </a:spcBef>
              <a:spcAft>
                <a:spcPts val="200"/>
              </a:spcAft>
            </a:pPr>
            <a:r>
              <a:rPr lang="en-US" sz="2000" dirty="0" smtClean="0">
                <a:solidFill>
                  <a:schemeClr val="accent1">
                    <a:lumMod val="50000"/>
                  </a:schemeClr>
                </a:solidFill>
              </a:rPr>
              <a:t>- </a:t>
            </a:r>
            <a:r>
              <a:rPr lang="en-US" sz="2000" dirty="0" err="1" smtClean="0">
                <a:solidFill>
                  <a:schemeClr val="accent1">
                    <a:lumMod val="50000"/>
                  </a:schemeClr>
                </a:solidFill>
              </a:rPr>
              <a:t>Từ</a:t>
            </a:r>
            <a:r>
              <a:rPr lang="en-US" sz="2000" dirty="0" smtClean="0">
                <a:solidFill>
                  <a:schemeClr val="accent1">
                    <a:lumMod val="50000"/>
                  </a:schemeClr>
                </a:solidFill>
              </a:rPr>
              <a:t> thời nhà Thương, người Trung Quốc </a:t>
            </a:r>
            <a:r>
              <a:rPr lang="fr-FR" sz="2000" dirty="0" smtClean="0">
                <a:solidFill>
                  <a:schemeClr val="accent1">
                    <a:lumMod val="50000"/>
                  </a:schemeClr>
                </a:solidFill>
              </a:rPr>
              <a:t>đã khắc chữ trên mai rùa, xương thú, -&gt; </a:t>
            </a:r>
            <a:r>
              <a:rPr lang="fr-FR" sz="2000" dirty="0" err="1" smtClean="0">
                <a:solidFill>
                  <a:schemeClr val="accent1">
                    <a:lumMod val="50000"/>
                  </a:schemeClr>
                </a:solidFill>
              </a:rPr>
              <a:t>gọi</a:t>
            </a:r>
            <a:r>
              <a:rPr lang="fr-FR" sz="2000" dirty="0" smtClean="0">
                <a:solidFill>
                  <a:schemeClr val="accent1">
                    <a:lumMod val="50000"/>
                  </a:schemeClr>
                </a:solidFill>
              </a:rPr>
              <a:t> là giáp cốt văn. </a:t>
            </a:r>
            <a:endParaRPr lang="en-US" sz="2000" dirty="0">
              <a:solidFill>
                <a:schemeClr val="accent1">
                  <a:lumMod val="50000"/>
                </a:schemeClr>
              </a:solidFill>
              <a:effectLst/>
              <a:latin typeface="+mj-lt"/>
              <a:ea typeface="Calibri" panose="020F0502020204030204" pitchFamily="34" charset="0"/>
              <a:cs typeface="Times New Roman" panose="02020603050405020304" pitchFamily="18" charset="0"/>
            </a:endParaRPr>
          </a:p>
        </p:txBody>
      </p:sp>
      <p:grpSp>
        <p:nvGrpSpPr>
          <p:cNvPr id="6" name="Google Shape;533;p40"/>
          <p:cNvGrpSpPr/>
          <p:nvPr/>
        </p:nvGrpSpPr>
        <p:grpSpPr>
          <a:xfrm>
            <a:off x="628604" y="864837"/>
            <a:ext cx="368600" cy="360476"/>
            <a:chOff x="1923675" y="1633650"/>
            <a:chExt cx="436000" cy="435975"/>
          </a:xfrm>
        </p:grpSpPr>
        <p:sp>
          <p:nvSpPr>
            <p:cNvPr id="7" name="Google Shape;534;p40"/>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1"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p:cNvPicPr>
            <a:picLocks noChangeAspect="1"/>
          </p:cNvPicPr>
          <p:nvPr/>
        </p:nvPicPr>
        <p:blipFill>
          <a:blip r:embed="rId2"/>
          <a:stretch>
            <a:fillRect/>
          </a:stretch>
        </p:blipFill>
        <p:spPr>
          <a:xfrm>
            <a:off x="7030200" y="321442"/>
            <a:ext cx="2179637" cy="1910155"/>
          </a:xfrm>
          <a:prstGeom prst="rect">
            <a:avLst/>
          </a:prstGeom>
        </p:spPr>
      </p:pic>
      <p:pic>
        <p:nvPicPr>
          <p:cNvPr id="5" name="Picture 4"/>
          <p:cNvPicPr>
            <a:picLocks noChangeAspect="1"/>
          </p:cNvPicPr>
          <p:nvPr/>
        </p:nvPicPr>
        <p:blipFill>
          <a:blip r:embed="rId3"/>
          <a:stretch>
            <a:fillRect/>
          </a:stretch>
        </p:blipFill>
        <p:spPr>
          <a:xfrm>
            <a:off x="484893" y="2037364"/>
            <a:ext cx="3410354" cy="2782035"/>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par>
                                <p:cTn id="25" presetID="21" presetClass="entr" presetSubtype="1"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Văn học</a:t>
            </a:r>
            <a:endParaRPr lang="en-US" sz="2400"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8</a:t>
            </a:fld>
            <a:endParaRPr lang="en-GB"/>
          </a:p>
        </p:txBody>
      </p:sp>
      <p:sp>
        <p:nvSpPr>
          <p:cNvPr id="4" name="Rectangle 3"/>
          <p:cNvSpPr/>
          <p:nvPr/>
        </p:nvSpPr>
        <p:spPr>
          <a:xfrm>
            <a:off x="308316" y="2046036"/>
            <a:ext cx="4884217" cy="2477601"/>
          </a:xfrm>
          <a:prstGeom prst="rect">
            <a:avLst/>
          </a:prstGeom>
        </p:spPr>
        <p:txBody>
          <a:bodyPr wrap="square">
            <a:spAutoFit/>
          </a:bodyPr>
          <a:lstStyle/>
          <a:p>
            <a:pPr marL="342900" indent="-342900" algn="just">
              <a:lnSpc>
                <a:spcPts val="2600"/>
              </a:lnSpc>
              <a:spcBef>
                <a:spcPts val="200"/>
              </a:spcBef>
              <a:spcAft>
                <a:spcPts val="200"/>
              </a:spcAft>
              <a:buFont typeface="Wingdings" panose="05000000000000000000" pitchFamily="2" charset="2"/>
              <a:buChar char="§"/>
            </a:pPr>
            <a:r>
              <a:rPr lang="fr-FR" sz="2000" dirty="0" smtClean="0">
                <a:solidFill>
                  <a:schemeClr val="accent1">
                    <a:lumMod val="50000"/>
                  </a:schemeClr>
                </a:solidFill>
              </a:rPr>
              <a:t>Thời Xuân Thu: </a:t>
            </a:r>
            <a:r>
              <a:rPr lang="fr-FR" sz="2000" dirty="0" smtClean="0">
                <a:solidFill>
                  <a:srgbClr val="FF0000"/>
                </a:solidFill>
              </a:rPr>
              <a:t>Kinh </a:t>
            </a:r>
            <a:r>
              <a:rPr lang="fr-FR" sz="2000" dirty="0" err="1">
                <a:solidFill>
                  <a:srgbClr val="FF0000"/>
                </a:solidFill>
              </a:rPr>
              <a:t>Thi</a:t>
            </a:r>
            <a:r>
              <a:rPr lang="fr-FR" sz="2000" dirty="0">
                <a:solidFill>
                  <a:srgbClr val="FF0000"/>
                </a:solidFill>
              </a:rPr>
              <a:t> </a:t>
            </a:r>
            <a:r>
              <a:rPr lang="fr-FR" sz="2000" dirty="0" smtClean="0">
                <a:solidFill>
                  <a:srgbClr val="FF0000"/>
                </a:solidFill>
              </a:rPr>
              <a:t>- </a:t>
            </a:r>
            <a:r>
              <a:rPr lang="fr-FR" sz="2000" dirty="0" err="1" smtClean="0">
                <a:solidFill>
                  <a:srgbClr val="FF0000"/>
                </a:solidFill>
              </a:rPr>
              <a:t>tập</a:t>
            </a:r>
            <a:r>
              <a:rPr lang="fr-FR" sz="2000" dirty="0" smtClean="0">
                <a:solidFill>
                  <a:srgbClr val="FF0000"/>
                </a:solidFill>
              </a:rPr>
              <a:t> thơ </a:t>
            </a:r>
            <a:r>
              <a:rPr lang="fr-FR" sz="2000" dirty="0" err="1" smtClean="0">
                <a:solidFill>
                  <a:srgbClr val="FF0000"/>
                </a:solidFill>
              </a:rPr>
              <a:t>cổ</a:t>
            </a:r>
            <a:r>
              <a:rPr lang="fr-FR" sz="2000" dirty="0" smtClean="0">
                <a:solidFill>
                  <a:srgbClr val="FF0000"/>
                </a:solidFill>
              </a:rPr>
              <a:t> </a:t>
            </a:r>
            <a:r>
              <a:rPr lang="fr-FR" sz="2000" dirty="0" err="1" smtClean="0">
                <a:solidFill>
                  <a:srgbClr val="FF0000"/>
                </a:solidFill>
              </a:rPr>
              <a:t>nhất</a:t>
            </a:r>
            <a:r>
              <a:rPr lang="fr-FR" sz="2000" dirty="0" smtClean="0">
                <a:solidFill>
                  <a:srgbClr val="FF0000"/>
                </a:solidFill>
              </a:rPr>
              <a:t>,</a:t>
            </a:r>
            <a:r>
              <a:rPr lang="fr-FR" sz="2000" dirty="0" smtClean="0">
                <a:solidFill>
                  <a:schemeClr val="accent1">
                    <a:lumMod val="50000"/>
                  </a:schemeClr>
                </a:solidFill>
              </a:rPr>
              <a:t> gồm nhiều sáng tác dân gian được Khổng Tử chỉnh lí. </a:t>
            </a:r>
          </a:p>
          <a:p>
            <a:pPr marL="342900" indent="-342900" algn="just">
              <a:lnSpc>
                <a:spcPts val="2600"/>
              </a:lnSpc>
              <a:spcBef>
                <a:spcPts val="200"/>
              </a:spcBef>
              <a:spcAft>
                <a:spcPts val="200"/>
              </a:spcAft>
              <a:buFont typeface="Wingdings" panose="05000000000000000000" pitchFamily="2" charset="2"/>
              <a:buChar char="§"/>
            </a:pPr>
            <a:r>
              <a:rPr lang="fr-FR" sz="2000" dirty="0" smtClean="0">
                <a:solidFill>
                  <a:schemeClr val="accent1">
                    <a:lumMod val="50000"/>
                  </a:schemeClr>
                </a:solidFill>
              </a:rPr>
              <a:t>Nhiều bài thơ là nguồn cảm hứng sáng tác thơ ca của Trung Quốc giai đoạn sau. </a:t>
            </a:r>
            <a:r>
              <a:rPr lang="fr-FR" sz="2000" dirty="0" smtClean="0">
                <a:solidFill>
                  <a:srgbClr val="FF0000"/>
                </a:solidFill>
              </a:rPr>
              <a:t>Ảnh hưởng lớn đến văn học nước ngoài, trong đó có Việt Nam.</a:t>
            </a:r>
          </a:p>
        </p:txBody>
      </p:sp>
      <p:grpSp>
        <p:nvGrpSpPr>
          <p:cNvPr id="7" name="Google Shape;533;p40"/>
          <p:cNvGrpSpPr/>
          <p:nvPr/>
        </p:nvGrpSpPr>
        <p:grpSpPr>
          <a:xfrm>
            <a:off x="482300" y="864837"/>
            <a:ext cx="368600" cy="360476"/>
            <a:chOff x="1923675" y="1633650"/>
            <a:chExt cx="436000" cy="435975"/>
          </a:xfrm>
        </p:grpSpPr>
        <p:sp>
          <p:nvSpPr>
            <p:cNvPr id="9" name="Google Shape;534;p40"/>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3"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a:blip r:embed="rId2"/>
          <a:stretch>
            <a:fillRect/>
          </a:stretch>
        </p:blipFill>
        <p:spPr>
          <a:xfrm>
            <a:off x="5603443" y="489761"/>
            <a:ext cx="3196743" cy="403387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Tư tưởng</a:t>
            </a:r>
            <a:endParaRPr lang="en-US" sz="2400"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9</a:t>
            </a:fld>
            <a:endParaRPr lang="en-GB"/>
          </a:p>
        </p:txBody>
      </p:sp>
      <p:sp>
        <p:nvSpPr>
          <p:cNvPr id="4" name="Rectangle 3"/>
          <p:cNvSpPr/>
          <p:nvPr/>
        </p:nvSpPr>
        <p:spPr>
          <a:xfrm>
            <a:off x="334100" y="2020581"/>
            <a:ext cx="4832650" cy="1810752"/>
          </a:xfrm>
          <a:prstGeom prst="rect">
            <a:avLst/>
          </a:prstGeom>
        </p:spPr>
        <p:txBody>
          <a:bodyPr wrap="square">
            <a:spAutoFit/>
          </a:bodyPr>
          <a:lstStyle/>
          <a:p>
            <a:pPr marL="342900" indent="-342900" algn="just">
              <a:lnSpc>
                <a:spcPts val="2600"/>
              </a:lnSpc>
              <a:spcBef>
                <a:spcPts val="200"/>
              </a:spcBef>
              <a:spcAft>
                <a:spcPts val="200"/>
              </a:spcAft>
            </a:pPr>
            <a:r>
              <a:rPr lang="fr-FR" sz="2000" dirty="0" smtClean="0"/>
              <a:t>- </a:t>
            </a:r>
            <a:r>
              <a:rPr lang="fr-FR" sz="2000" dirty="0"/>
              <a:t>Nổi bật nhất là bốn phái: Nho gia, Pháp gia, Đạo gia, Mặc gia. </a:t>
            </a:r>
            <a:endParaRPr lang="en-US" sz="2000" dirty="0"/>
          </a:p>
          <a:p>
            <a:pPr marL="342900" indent="-342900" algn="just">
              <a:lnSpc>
                <a:spcPts val="2600"/>
              </a:lnSpc>
              <a:spcBef>
                <a:spcPts val="200"/>
              </a:spcBef>
              <a:spcAft>
                <a:spcPts val="200"/>
              </a:spcAft>
            </a:pPr>
            <a:r>
              <a:rPr lang="fr-FR" sz="2000" dirty="0" smtClean="0"/>
              <a:t>- </a:t>
            </a:r>
            <a:r>
              <a:rPr lang="fr-FR" sz="2000" dirty="0" err="1" smtClean="0">
                <a:solidFill>
                  <a:srgbClr val="FF0000"/>
                </a:solidFill>
              </a:rPr>
              <a:t>Khổng</a:t>
            </a:r>
            <a:r>
              <a:rPr lang="fr-FR" sz="2000" dirty="0" smtClean="0">
                <a:solidFill>
                  <a:srgbClr val="FF0000"/>
                </a:solidFill>
              </a:rPr>
              <a:t> </a:t>
            </a:r>
            <a:r>
              <a:rPr lang="fr-FR" sz="2000" dirty="0" err="1">
                <a:solidFill>
                  <a:srgbClr val="FF0000"/>
                </a:solidFill>
              </a:rPr>
              <a:t>Tử</a:t>
            </a:r>
            <a:r>
              <a:rPr lang="fr-FR" sz="2000" dirty="0">
                <a:solidFill>
                  <a:srgbClr val="FF0000"/>
                </a:solidFill>
              </a:rPr>
              <a:t> </a:t>
            </a:r>
            <a:r>
              <a:rPr lang="fr-FR" sz="2000" dirty="0" smtClean="0"/>
              <a:t>- </a:t>
            </a:r>
            <a:r>
              <a:rPr lang="fr-FR" sz="2000" dirty="0" err="1" smtClean="0"/>
              <a:t>có</a:t>
            </a:r>
            <a:r>
              <a:rPr lang="fr-FR" sz="2000" dirty="0" smtClean="0"/>
              <a:t> </a:t>
            </a:r>
            <a:r>
              <a:rPr lang="fr-FR" sz="2000" dirty="0"/>
              <a:t>học vấn uyên bác, trong quá trình dạy học, ông luôn đặt đạo đức lên hàng đầu. </a:t>
            </a:r>
            <a:endParaRPr lang="en-US" sz="2000" dirty="0"/>
          </a:p>
        </p:txBody>
      </p:sp>
      <p:grpSp>
        <p:nvGrpSpPr>
          <p:cNvPr id="6" name="Google Shape;533;p40"/>
          <p:cNvGrpSpPr/>
          <p:nvPr/>
        </p:nvGrpSpPr>
        <p:grpSpPr>
          <a:xfrm>
            <a:off x="482300" y="864837"/>
            <a:ext cx="368600" cy="360476"/>
            <a:chOff x="1923675" y="1633650"/>
            <a:chExt cx="436000" cy="435975"/>
          </a:xfrm>
        </p:grpSpPr>
        <p:sp>
          <p:nvSpPr>
            <p:cNvPr id="7" name="Google Shape;534;p40"/>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1"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a:blip r:embed="rId2"/>
          <a:stretch>
            <a:fillRect/>
          </a:stretch>
        </p:blipFill>
        <p:spPr>
          <a:xfrm>
            <a:off x="5438827" y="530726"/>
            <a:ext cx="3580815" cy="3809598"/>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1187</Words>
  <Application>WPS Presentation</Application>
  <PresentationFormat>On-screen Show (16:9)</PresentationFormat>
  <Paragraphs>118</Paragraphs>
  <Slides>21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Roboto Slab</vt:lpstr>
      <vt:lpstr>Nixie One</vt:lpstr>
      <vt:lpstr>Wingdings</vt:lpstr>
      <vt:lpstr>Calibri</vt:lpstr>
      <vt:lpstr>Times New Roman</vt:lpstr>
      <vt:lpstr>Times</vt:lpstr>
      <vt:lpstr>Muli</vt:lpstr>
      <vt:lpstr>Impact</vt:lpstr>
      <vt:lpstr>Warwick template</vt:lpstr>
      <vt:lpstr> Tiết 20 - Bài  9: TRUNG QUỐC TỪ  THỜI CỔ ĐẠI ĐẾN THẾ KỈ VII (tiếp) </vt:lpstr>
      <vt:lpstr>Slide 2</vt:lpstr>
      <vt:lpstr>Slide 3</vt:lpstr>
      <vt:lpstr>Slide 4</vt:lpstr>
      <vt:lpstr>Thảo luận và trả lời câu hỏi</vt:lpstr>
      <vt:lpstr>Slide 6</vt:lpstr>
      <vt:lpstr>Chữ viết</vt:lpstr>
      <vt:lpstr>Văn học</vt:lpstr>
      <vt:lpstr>Tư tưởng</vt:lpstr>
      <vt:lpstr>Sử học</vt:lpstr>
      <vt:lpstr>Lịch pháp</vt:lpstr>
      <vt:lpstr>Kĩ thuật</vt:lpstr>
      <vt:lpstr>Y học</vt:lpstr>
      <vt:lpstr>Kiến trúc</vt:lpstr>
      <vt:lpstr>Thảo luận và trả lời câu hỏi</vt:lpstr>
      <vt:lpstr>Slide 16</vt:lpstr>
      <vt:lpstr>Trình bày hiểu biết của em về  công trình Vạn Lí Trường Thành </vt:lpstr>
      <vt:lpstr>Slide 18</vt:lpstr>
      <vt:lpstr>Luyện tập mở rộng</vt:lpstr>
      <vt:lpstr>Slide 20</vt:lpstr>
      <vt:lpstr>Hướng dẫn về nhà</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Trần Bích Hà</dc:creator>
  <cp:lastModifiedBy>Administrator</cp:lastModifiedBy>
  <cp:revision>140</cp:revision>
  <dcterms:created xsi:type="dcterms:W3CDTF">2021-10-21T09:57:00Z</dcterms:created>
  <dcterms:modified xsi:type="dcterms:W3CDTF">2022-11-17T01:11:04Z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60E649A93B0049AEB2681C31444906E0</vt:lpwstr>
  </property>
  <property fmtid="{D5CDD505-2E9C-101B-9397-08002B2CF9AE}" pid="3" name="KSOProductBuildVer">
    <vt:lpwstr>1033-11.2.0.10323</vt:lpwstr>
  </property>
</Properties>
</file>