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Lst>
  <p:notesMasterIdLst>
    <p:notesMasterId r:id="rId23"/>
  </p:notesMasterIdLst>
  <p:sldIdLst>
    <p:sldId id="293" r:id="rId3"/>
    <p:sldId id="353" r:id="rId4"/>
    <p:sldId id="311" r:id="rId5"/>
    <p:sldId id="356" r:id="rId6"/>
    <p:sldId id="301" r:id="rId7"/>
    <p:sldId id="357" r:id="rId8"/>
    <p:sldId id="306" r:id="rId9"/>
    <p:sldId id="358" r:id="rId10"/>
    <p:sldId id="359" r:id="rId11"/>
    <p:sldId id="307" r:id="rId12"/>
    <p:sldId id="360" r:id="rId13"/>
    <p:sldId id="302" r:id="rId14"/>
    <p:sldId id="361" r:id="rId15"/>
    <p:sldId id="362" r:id="rId16"/>
    <p:sldId id="363" r:id="rId17"/>
    <p:sldId id="364" r:id="rId18"/>
    <p:sldId id="365" r:id="rId19"/>
    <p:sldId id="366" r:id="rId20"/>
    <p:sldId id="367" r:id="rId21"/>
    <p:sldId id="35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3" d="100"/>
          <a:sy n="43" d="100"/>
        </p:scale>
        <p:origin x="39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92C7AF-D6F8-4CDE-B7C5-EB386EE71DE6}"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A74D4-5FA6-43BC-A2E9-AD8A74816C61}" type="slidenum">
              <a:rPr lang="en-US" smtClean="0"/>
              <a:t>‹#›</a:t>
            </a:fld>
            <a:endParaRPr lang="en-US"/>
          </a:p>
        </p:txBody>
      </p:sp>
    </p:spTree>
    <p:extLst>
      <p:ext uri="{BB962C8B-B14F-4D97-AF65-F5344CB8AC3E}">
        <p14:creationId xmlns:p14="http://schemas.microsoft.com/office/powerpoint/2010/main" val="1963150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8573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65907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21866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64281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70934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21192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6047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2444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6081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3017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0082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microsoft.com/office/2007/relationships/hdphoto" Target="../media/hdphoto1.wdp"/><Relationship Id="rId9"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762890535"/>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656787217"/>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840386256"/>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08789722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313940502"/>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1131191"/>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725354871"/>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01336590"/>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3008257969"/>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48691105"/>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889386411"/>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184437837"/>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862262640"/>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43031813"/>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53938534"/>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3"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172632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62109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0" y="2151"/>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2" y="1112718"/>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0" y="2"/>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638801" y="221814"/>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0" y="4300"/>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t="87421"/>
          <a:stretch/>
        </p:blipFill>
        <p:spPr>
          <a:xfrm flipV="1">
            <a:off x="1828802"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48173" y="2364226"/>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750208" y="3502489"/>
            <a:ext cx="7880193" cy="3355512"/>
          </a:xfrm>
          <a:prstGeom prst="rect">
            <a:avLst/>
          </a:prstGeom>
        </p:spPr>
      </p:pic>
    </p:spTree>
    <p:extLst>
      <p:ext uri="{BB962C8B-B14F-4D97-AF65-F5344CB8AC3E}">
        <p14:creationId xmlns:p14="http://schemas.microsoft.com/office/powerpoint/2010/main" val="42200507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3252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982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7889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4/2/2025</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953633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305800"/>
            <a:ext cx="11563200" cy="6246400"/>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4"/>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4"/>
          <p:cNvSpPr txBox="1">
            <a:spLocks noGrp="1"/>
          </p:cNvSpPr>
          <p:nvPr>
            <p:ph type="body" idx="1"/>
          </p:nvPr>
        </p:nvSpPr>
        <p:spPr>
          <a:xfrm>
            <a:off x="960000" y="1649440"/>
            <a:ext cx="10272000" cy="44884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cxnSp>
        <p:nvCxnSpPr>
          <p:cNvPr id="77" name="Google Shape;77;p4"/>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4209650503"/>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4/2/2025</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7595609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4/2/2025</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5630017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4/2/2025</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0308869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4/2/2025</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0295060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4/2/2025</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8572016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4/2/2025</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789275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816577947"/>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77306371"/>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3806632834"/>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08869638"/>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68319217"/>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1251923258"/>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68261066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6384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descr="Picture3"/>
          <p:cNvPicPr>
            <a:picLocks noChangeAspect="1"/>
          </p:cNvPicPr>
          <p:nvPr/>
        </p:nvPicPr>
        <p:blipFill>
          <a:blip r:embed="rId3"/>
          <a:stretch>
            <a:fillRect/>
          </a:stretch>
        </p:blipFill>
        <p:spPr>
          <a:xfrm>
            <a:off x="932180" y="1617980"/>
            <a:ext cx="11225107" cy="288544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EBE4A32-3308-AB93-3270-CD746B3FE0B5}"/>
              </a:ext>
            </a:extLst>
          </p:cNvPr>
          <p:cNvSpPr/>
          <p:nvPr/>
        </p:nvSpPr>
        <p:spPr>
          <a:xfrm>
            <a:off x="933450" y="952500"/>
            <a:ext cx="10496550" cy="4505325"/>
          </a:xfrm>
          <a:prstGeom prst="roundRect">
            <a:avLst/>
          </a:prstGeom>
          <a:solidFill>
            <a:srgbClr val="FFCCFF"/>
          </a:solidFill>
          <a:ln w="190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en-US" sz="4000" b="1" i="1" dirty="0">
                <a:solidFill>
                  <a:srgbClr val="002060"/>
                </a:solidFill>
                <a:latin typeface="Calibri" panose="020F0502020204030204" pitchFamily="34" charset="0"/>
                <a:cs typeface="Calibri" panose="020F0502020204030204" pitchFamily="34" charset="0"/>
              </a:rPr>
              <a:t>L</a:t>
            </a:r>
            <a:r>
              <a:rPr lang="vi-VN" sz="4000" b="1" i="1" dirty="0">
                <a:solidFill>
                  <a:srgbClr val="002060"/>
                </a:solidFill>
                <a:latin typeface="Calibri" panose="020F0502020204030204" pitchFamily="34" charset="0"/>
                <a:cs typeface="Calibri" panose="020F0502020204030204" pitchFamily="34" charset="0"/>
              </a:rPr>
              <a:t>ưu ý khi đọc và mô tả biểu đồ cột:</a:t>
            </a: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Tên biểu đồ</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Ý nghĩa của thông tin thể hiện ở hàng dưới, cột bên trái của biểu đồ</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Cách biểu diễn số liệu ở mỗi cột</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Số ghi ở đỉnh mỗi cột</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id="{7896475E-3FDF-E8D8-9FCC-A8B7B74B3E47}"/>
              </a:ext>
            </a:extLst>
          </p:cNvPr>
          <p:cNvPicPr>
            <a:picLocks noChangeAspect="1"/>
          </p:cNvPicPr>
          <p:nvPr/>
        </p:nvPicPr>
        <p:blipFill>
          <a:blip r:embed="rId3"/>
          <a:stretch>
            <a:fillRect/>
          </a:stretch>
        </p:blipFill>
        <p:spPr>
          <a:xfrm>
            <a:off x="2365645" y="1491025"/>
            <a:ext cx="8413209" cy="4828450"/>
          </a:xfrm>
          <a:prstGeom prst="rect">
            <a:avLst/>
          </a:prstGeom>
        </p:spPr>
      </p:pic>
    </p:spTree>
    <p:extLst>
      <p:ext uri="{BB962C8B-B14F-4D97-AF65-F5344CB8AC3E}">
        <p14:creationId xmlns:p14="http://schemas.microsoft.com/office/powerpoint/2010/main" val="308363090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49" name="Google Shape;549;p32"/>
          <p:cNvGrpSpPr/>
          <p:nvPr/>
        </p:nvGrpSpPr>
        <p:grpSpPr>
          <a:xfrm>
            <a:off x="10914692" y="1046711"/>
            <a:ext cx="905403" cy="1250356"/>
            <a:chOff x="4237589" y="1785158"/>
            <a:chExt cx="679052" cy="937767"/>
          </a:xfrm>
        </p:grpSpPr>
        <p:sp>
          <p:nvSpPr>
            <p:cNvPr id="550" name="Google Shape;550;p32"/>
            <p:cNvSpPr/>
            <p:nvPr/>
          </p:nvSpPr>
          <p:spPr>
            <a:xfrm rot="1394635">
              <a:off x="4275906" y="2468943"/>
              <a:ext cx="171490" cy="22945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1" name="Google Shape;551;p32"/>
            <p:cNvSpPr/>
            <p:nvPr/>
          </p:nvSpPr>
          <p:spPr>
            <a:xfrm rot="1394635">
              <a:off x="4436421" y="1837757"/>
              <a:ext cx="292425" cy="77004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2" name="Google Shape;552;p32"/>
            <p:cNvSpPr/>
            <p:nvPr/>
          </p:nvSpPr>
          <p:spPr>
            <a:xfrm rot="1394635">
              <a:off x="4272924" y="2607552"/>
              <a:ext cx="81675" cy="7703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3" name="Google Shape;553;p32"/>
            <p:cNvSpPr/>
            <p:nvPr/>
          </p:nvSpPr>
          <p:spPr>
            <a:xfrm rot="1394635">
              <a:off x="4727846" y="1816892"/>
              <a:ext cx="178801" cy="8741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4" name="Google Shape;554;p32"/>
            <p:cNvSpPr/>
            <p:nvPr/>
          </p:nvSpPr>
          <p:spPr>
            <a:xfrm rot="1394635">
              <a:off x="4683016" y="1864643"/>
              <a:ext cx="202601" cy="91052"/>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5" name="Google Shape;555;p32"/>
            <p:cNvSpPr/>
            <p:nvPr/>
          </p:nvSpPr>
          <p:spPr>
            <a:xfrm rot="1394635">
              <a:off x="4712044" y="1873224"/>
              <a:ext cx="146221" cy="34331"/>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6" name="Google Shape;556;p32"/>
            <p:cNvSpPr/>
            <p:nvPr/>
          </p:nvSpPr>
          <p:spPr>
            <a:xfrm rot="1394635">
              <a:off x="4713896" y="1909464"/>
              <a:ext cx="146204" cy="34323"/>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7" name="Google Shape;557;p32"/>
            <p:cNvSpPr/>
            <p:nvPr/>
          </p:nvSpPr>
          <p:spPr>
            <a:xfrm rot="1394635">
              <a:off x="4488625" y="1877490"/>
              <a:ext cx="123391" cy="68147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8" name="Google Shape;558;p32"/>
            <p:cNvSpPr/>
            <p:nvPr/>
          </p:nvSpPr>
          <p:spPr>
            <a:xfrm rot="1394635">
              <a:off x="4539090" y="1910071"/>
              <a:ext cx="123391" cy="681462"/>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9" name="Google Shape;559;p32"/>
            <p:cNvSpPr/>
            <p:nvPr/>
          </p:nvSpPr>
          <p:spPr>
            <a:xfrm rot="1394635">
              <a:off x="4486524" y="2364237"/>
              <a:ext cx="44621" cy="15160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0" name="Google Shape;560;p32"/>
            <p:cNvSpPr/>
            <p:nvPr/>
          </p:nvSpPr>
          <p:spPr>
            <a:xfrm rot="1394635">
              <a:off x="4551061" y="2349289"/>
              <a:ext cx="21427" cy="18921"/>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defTabSz="1219170">
                <a:buClr>
                  <a:srgbClr val="000000"/>
                </a:buClr>
              </a:pPr>
              <a:r>
                <a:rPr lang="vi-VN" sz="3733" b="1" kern="0" dirty="0">
                  <a:solidFill>
                    <a:srgbClr val="000000"/>
                  </a:solidFill>
                  <a:latin typeface="Calibri" panose="020F0502020204030204" pitchFamily="34" charset="0"/>
                  <a:cs typeface="Calibri" panose="020F0502020204030204" pitchFamily="34" charset="0"/>
                  <a:sym typeface="Arial" panose="020B0604020202020204"/>
                </a:rPr>
                <a:t>Biểu đồ dưới đây cho biết số cuốn sách khối lớp 4 đã đóng góp cho thư viện của nhà trường.</a:t>
              </a:r>
              <a:endParaRPr lang="en-US" sz="3733" b="1" kern="0" dirty="0">
                <a:solidFill>
                  <a:srgbClr val="000000"/>
                </a:solidFill>
                <a:latin typeface="Calibri" panose="020F0502020204030204" pitchFamily="34" charset="0"/>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defTabSz="1219170">
                  <a:lnSpc>
                    <a:spcPct val="120000"/>
                  </a:lnSpc>
                  <a:buClr>
                    <a:srgbClr val="000000"/>
                  </a:buClr>
                </a:pPr>
                <a:r>
                  <a:rPr lang="en-US" sz="4267" b="1" kern="0" dirty="0">
                    <a:solidFill>
                      <a:srgbClr val="FFFFFF"/>
                    </a:solidFill>
                    <a:latin typeface="Calibri" panose="020F0502020204030204" pitchFamily="34" charset="0"/>
                    <a:cs typeface="Calibri" panose="020F0502020204030204" pitchFamily="34" charset="0"/>
                    <a:sym typeface="Arial" panose="020B0604020202020204"/>
                  </a:rPr>
                  <a:t>1</a:t>
                </a:r>
              </a:p>
            </p:txBody>
          </p:sp>
        </p:grpSp>
      </p:grpSp>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542924" y="1709601"/>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762625" y="2257425"/>
            <a:ext cx="5924550" cy="3970318"/>
          </a:xfrm>
          <a:prstGeom prst="rect">
            <a:avLst/>
          </a:prstGeom>
          <a:noFill/>
        </p:spPr>
        <p:txBody>
          <a:bodyPr wrap="square" rtlCol="0">
            <a:spAutoFit/>
          </a:bodyPr>
          <a:lstStyle/>
          <a:p>
            <a:pPr algn="just" latinLnBrk="0"/>
            <a:r>
              <a:rPr lang="vi-VN" sz="2800" b="1" i="0" dirty="0">
                <a:solidFill>
                  <a:srgbClr val="000000"/>
                </a:solidFill>
                <a:effectLst/>
                <a:latin typeface="Calibri" panose="020F0502020204030204" pitchFamily="34" charset="0"/>
                <a:cs typeface="Calibri" panose="020F0502020204030204" pitchFamily="34" charset="0"/>
              </a:rPr>
              <a:t>Quan sát biểu đồ trên và trả lời câu hỏi.</a:t>
            </a:r>
          </a:p>
          <a:p>
            <a:pPr algn="just" latinLnBrk="0"/>
            <a:r>
              <a:rPr lang="vi-VN" sz="2800" b="0" i="0" dirty="0">
                <a:solidFill>
                  <a:srgbClr val="000000"/>
                </a:solidFill>
                <a:effectLst/>
                <a:latin typeface="Calibri" panose="020F0502020204030204" pitchFamily="34" charset="0"/>
                <a:cs typeface="Calibri" panose="020F0502020204030204" pitchFamily="34" charset="0"/>
              </a:rPr>
              <a:t>a) Có những lớp nào đóng góp sách vào thư viện? Mỗi lớp đóng góp bao nhiêu cuốn sách?</a:t>
            </a:r>
          </a:p>
          <a:p>
            <a:pPr algn="just" latinLnBrk="0"/>
            <a:r>
              <a:rPr lang="vi-VN" sz="2800" b="0" i="0" dirty="0">
                <a:solidFill>
                  <a:srgbClr val="000000"/>
                </a:solidFill>
                <a:effectLst/>
                <a:latin typeface="Calibri" panose="020F0502020204030204" pitchFamily="34" charset="0"/>
                <a:cs typeface="Calibri" panose="020F0502020204030204" pitchFamily="34" charset="0"/>
              </a:rPr>
              <a:t>b) Lớp nào đóng góp nhiều sách nhất? Lớp nào đóng góp ít sách nhất?</a:t>
            </a:r>
          </a:p>
          <a:p>
            <a:pPr algn="just" latinLnBrk="0"/>
            <a:r>
              <a:rPr lang="vi-VN" sz="2800" b="0" i="0" dirty="0">
                <a:solidFill>
                  <a:srgbClr val="000000"/>
                </a:solidFill>
                <a:effectLst/>
                <a:latin typeface="Calibri" panose="020F0502020204030204" pitchFamily="34" charset="0"/>
                <a:cs typeface="Calibri" panose="020F0502020204030204" pitchFamily="34" charset="0"/>
              </a:rPr>
              <a:t>c) Có bao nhiêu lớp đóng góp nhiều hơn 50 cuốn sách?</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513745" y="780128"/>
            <a:ext cx="61341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Có những lớp nào đóng góp sách vào thư viện? Mỗi lớp đóng góp bao nhiêu cuốn sách?</a:t>
            </a:r>
          </a:p>
        </p:txBody>
      </p:sp>
      <p:sp>
        <p:nvSpPr>
          <p:cNvPr id="2" name="Text Box 14">
            <a:extLst>
              <a:ext uri="{FF2B5EF4-FFF2-40B4-BE49-F238E27FC236}">
                <a16:creationId xmlns:a16="http://schemas.microsoft.com/office/drawing/2014/main" id="{0964EBA0-087C-4C75-DB6B-8E7A84F746A0}"/>
              </a:ext>
            </a:extLst>
          </p:cNvPr>
          <p:cNvSpPr txBox="1"/>
          <p:nvPr/>
        </p:nvSpPr>
        <p:spPr>
          <a:xfrm>
            <a:off x="5774049" y="2519124"/>
            <a:ext cx="5818183" cy="3598549"/>
          </a:xfrm>
          <a:prstGeom prst="rect">
            <a:avLst/>
          </a:prstGeom>
          <a:solidFill>
            <a:srgbClr val="F9A9CF"/>
          </a:solidFill>
        </p:spPr>
        <p:txBody>
          <a:bodyPr wrap="square" rtlCol="0">
            <a:spAutoFit/>
          </a:bodyPr>
          <a:lstStyle/>
          <a:p>
            <a:pPr defTabSz="1219170">
              <a:lnSpc>
                <a:spcPct val="120000"/>
              </a:lnSpc>
              <a:buClr>
                <a:srgbClr val="000000"/>
              </a:buClr>
              <a:defRPr/>
            </a:pPr>
            <a:r>
              <a:rPr lang="pt-BR" sz="3200" b="1" kern="0" dirty="0">
                <a:solidFill>
                  <a:srgbClr val="000000"/>
                </a:solidFill>
                <a:latin typeface="Calibri" panose="020F0502020204030204" pitchFamily="34" charset="0"/>
                <a:cs typeface="Calibri" panose="020F0502020204030204" pitchFamily="34" charset="0"/>
                <a:sym typeface="Arial" panose="020B0604020202020204"/>
              </a:rPr>
              <a:t>Có 5 lớp : 4A, 4B, 4C, 4D, 4E</a:t>
            </a: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4A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60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4B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52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4C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80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4D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68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4E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8622248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553074" y="1419225"/>
            <a:ext cx="6343957" cy="1569660"/>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b) Lớp nào đóng góp nhiều sách nhất? Lớp nào đóng góp ít sách nhất?</a:t>
            </a:r>
          </a:p>
        </p:txBody>
      </p:sp>
      <p:sp>
        <p:nvSpPr>
          <p:cNvPr id="2" name="Text Box 14">
            <a:extLst>
              <a:ext uri="{FF2B5EF4-FFF2-40B4-BE49-F238E27FC236}">
                <a16:creationId xmlns:a16="http://schemas.microsoft.com/office/drawing/2014/main" id="{0964EBA0-087C-4C75-DB6B-8E7A84F746A0}"/>
              </a:ext>
            </a:extLst>
          </p:cNvPr>
          <p:cNvSpPr txBox="1"/>
          <p:nvPr/>
        </p:nvSpPr>
        <p:spPr>
          <a:xfrm>
            <a:off x="5695391" y="3138556"/>
            <a:ext cx="5975499" cy="2803844"/>
          </a:xfrm>
          <a:prstGeom prst="rect">
            <a:avLst/>
          </a:prstGeom>
          <a:solidFill>
            <a:srgbClr val="F9A9CF"/>
          </a:solidFill>
        </p:spPr>
        <p:txBody>
          <a:bodyPr wrap="square" rtlCol="0">
            <a:spAutoFit/>
          </a:bodyPr>
          <a:lstStyle/>
          <a:p>
            <a:pPr marL="571500" lvl="0" indent="-571500" algn="just" defTabSz="1219170">
              <a:lnSpc>
                <a:spcPct val="120000"/>
              </a:lnSpc>
              <a:buClr>
                <a:srgbClr val="000000"/>
              </a:buClr>
              <a:buFont typeface="Arial" panose="020B0604020202020204" pitchFamily="34" charset="0"/>
              <a:buChar char="•"/>
              <a:defRPr/>
            </a:pPr>
            <a:r>
              <a:rPr lang="pt-BR" sz="3600" b="1" kern="0" dirty="0">
                <a:solidFill>
                  <a:srgbClr val="000000"/>
                </a:solidFill>
                <a:latin typeface="Calibri" panose="020F0502020204030204" pitchFamily="34" charset="0"/>
                <a:cs typeface="Calibri" panose="020F0502020204030204" pitchFamily="34" charset="0"/>
                <a:sym typeface="Arial" panose="020B0604020202020204"/>
              </a:rPr>
              <a:t>Lớp 4C đóng góp nhiều sách nhất</a:t>
            </a:r>
          </a:p>
          <a:p>
            <a:pPr marL="571500" lvl="0" indent="-571500" algn="just" defTabSz="1219170">
              <a:lnSpc>
                <a:spcPct val="120000"/>
              </a:lnSpc>
              <a:buClr>
                <a:srgbClr val="000000"/>
              </a:buClr>
              <a:buFont typeface="Arial" panose="020B0604020202020204" pitchFamily="34" charset="0"/>
              <a:buChar char="•"/>
              <a:defRPr/>
            </a:pPr>
            <a:r>
              <a:rPr lang="pt-BR" sz="3600" b="1" kern="0" dirty="0">
                <a:solidFill>
                  <a:srgbClr val="000000"/>
                </a:solidFill>
                <a:latin typeface="Calibri" panose="020F0502020204030204" pitchFamily="34" charset="0"/>
                <a:cs typeface="Calibri" panose="020F0502020204030204" pitchFamily="34" charset="0"/>
                <a:sym typeface="Arial" panose="020B0604020202020204"/>
              </a:rPr>
              <a:t>Lớp 4E đóng góp ít sách nhất.</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5098203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553074" y="1419225"/>
            <a:ext cx="6343957"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c) Có bao nhiêu lớp đóng góp nhiều hơn 50 cuốn sách?</a:t>
            </a:r>
          </a:p>
        </p:txBody>
      </p:sp>
      <p:sp>
        <p:nvSpPr>
          <p:cNvPr id="2" name="Text Box 14">
            <a:extLst>
              <a:ext uri="{FF2B5EF4-FFF2-40B4-BE49-F238E27FC236}">
                <a16:creationId xmlns:a16="http://schemas.microsoft.com/office/drawing/2014/main" id="{0964EBA0-087C-4C75-DB6B-8E7A84F746A0}"/>
              </a:ext>
            </a:extLst>
          </p:cNvPr>
          <p:cNvSpPr txBox="1"/>
          <p:nvPr/>
        </p:nvSpPr>
        <p:spPr>
          <a:xfrm>
            <a:off x="5695391" y="3138556"/>
            <a:ext cx="5975499" cy="1377621"/>
          </a:xfrm>
          <a:prstGeom prst="rect">
            <a:avLst/>
          </a:prstGeom>
          <a:solidFill>
            <a:srgbClr val="F9A9CF"/>
          </a:solidFill>
        </p:spPr>
        <p:txBody>
          <a:bodyPr wrap="square" rtlCol="0">
            <a:spAutoFit/>
          </a:bodyPr>
          <a:lstStyle/>
          <a:p>
            <a:pPr marL="571500" lvl="0" indent="-571500" algn="just" defTabSz="1219170">
              <a:lnSpc>
                <a:spcPct val="120000"/>
              </a:lnSpc>
              <a:buClr>
                <a:srgbClr val="000000"/>
              </a:buClr>
              <a:buFont typeface="Arial" panose="020B0604020202020204" pitchFamily="34" charset="0"/>
              <a:buChar char="•"/>
              <a:defRPr/>
            </a:pPr>
            <a:r>
              <a:rPr lang="vi-VN" sz="3600" b="1" kern="0" dirty="0">
                <a:solidFill>
                  <a:srgbClr val="000000"/>
                </a:solidFill>
                <a:latin typeface="Calibri" panose="020F0502020204030204" pitchFamily="34" charset="0"/>
                <a:cs typeface="Calibri" panose="020F0502020204030204" pitchFamily="34" charset="0"/>
                <a:sym typeface="Arial" panose="020B0604020202020204"/>
              </a:rPr>
              <a:t>Có 4 lớp đóng góp nhiều hơn 50 cuốn sách.</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spTree>
    <p:extLst>
      <p:ext uri="{BB962C8B-B14F-4D97-AF65-F5344CB8AC3E}">
        <p14:creationId xmlns:p14="http://schemas.microsoft.com/office/powerpoint/2010/main" val="19552917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Cho biết số học sinh đến thư viện trường mượn sách vào mỗi ngày trong tuần vừa qua như sau:</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a:rPr>
                  <a:t>2</a:t>
                </a:r>
              </a:p>
            </p:txBody>
          </p:sp>
        </p:grpSp>
      </p:grpSp>
      <p:pic>
        <p:nvPicPr>
          <p:cNvPr id="5" name="Picture 4">
            <a:extLst>
              <a:ext uri="{FF2B5EF4-FFF2-40B4-BE49-F238E27FC236}">
                <a16:creationId xmlns:a16="http://schemas.microsoft.com/office/drawing/2014/main" id="{B47CBB23-E802-8D89-0500-6CF42987E22B}"/>
              </a:ext>
            </a:extLst>
          </p:cNvPr>
          <p:cNvPicPr>
            <a:picLocks noChangeAspect="1"/>
          </p:cNvPicPr>
          <p:nvPr/>
        </p:nvPicPr>
        <p:blipFill>
          <a:blip r:embed="rId3"/>
          <a:stretch>
            <a:fillRect/>
          </a:stretch>
        </p:blipFill>
        <p:spPr>
          <a:xfrm>
            <a:off x="1076324" y="1547812"/>
            <a:ext cx="10041785" cy="1627462"/>
          </a:xfrm>
          <a:prstGeom prst="rect">
            <a:avLst/>
          </a:prstGeom>
        </p:spPr>
      </p:pic>
      <p:sp>
        <p:nvSpPr>
          <p:cNvPr id="7" name="TextBox 6">
            <a:extLst>
              <a:ext uri="{FF2B5EF4-FFF2-40B4-BE49-F238E27FC236}">
                <a16:creationId xmlns:a16="http://schemas.microsoft.com/office/drawing/2014/main" id="{5A3DAD39-7CCA-05B7-1CD4-9032EBDC5490}"/>
              </a:ext>
            </a:extLst>
          </p:cNvPr>
          <p:cNvSpPr txBox="1"/>
          <p:nvPr/>
        </p:nvSpPr>
        <p:spPr>
          <a:xfrm>
            <a:off x="447674" y="3228975"/>
            <a:ext cx="5591175" cy="1077218"/>
          </a:xfrm>
          <a:prstGeom prst="rect">
            <a:avLst/>
          </a:prstGeom>
          <a:noFill/>
        </p:spPr>
        <p:txBody>
          <a:bodyPr wrap="square" rtlCol="0">
            <a:spAutoFit/>
          </a:bodyPr>
          <a:lstStyle/>
          <a:p>
            <a:r>
              <a:rPr lang="vi-VN" sz="3200" b="1" i="0" dirty="0">
                <a:solidFill>
                  <a:srgbClr val="000000"/>
                </a:solidFill>
                <a:effectLst/>
                <a:latin typeface="Calibri" panose="020F0502020204030204" pitchFamily="34" charset="0"/>
                <a:cs typeface="Calibri" panose="020F0502020204030204" pitchFamily="34" charset="0"/>
              </a:rPr>
              <a:t>a) Số?</a:t>
            </a:r>
            <a:r>
              <a:rPr lang="vi-VN" sz="3200" dirty="0">
                <a:latin typeface="Calibri" panose="020F0502020204030204" pitchFamily="34" charset="0"/>
                <a:cs typeface="Calibri" panose="020F0502020204030204" pitchFamily="34" charset="0"/>
              </a:rPr>
              <a:t/>
            </a:r>
            <a:br>
              <a:rPr lang="vi-VN" sz="3200" dirty="0">
                <a:latin typeface="Calibri" panose="020F0502020204030204" pitchFamily="34" charset="0"/>
                <a:cs typeface="Calibri" panose="020F0502020204030204" pitchFamily="34" charset="0"/>
              </a:rPr>
            </a:br>
            <a:r>
              <a:rPr lang="vi-VN" sz="3200" b="0" i="0" dirty="0">
                <a:solidFill>
                  <a:srgbClr val="000000"/>
                </a:solidFill>
                <a:effectLst/>
                <a:latin typeface="Calibri" panose="020F0502020204030204" pitchFamily="34" charset="0"/>
                <a:cs typeface="Calibri" panose="020F0502020204030204" pitchFamily="34" charset="0"/>
              </a:rPr>
              <a:t>Hoàn thành biểu đồ dưới đây:</a:t>
            </a:r>
            <a:endParaRPr lang="en-US" sz="3200" dirty="0">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6668F6C5-AB6D-9E47-5627-950DB8096DE2}"/>
              </a:ext>
            </a:extLst>
          </p:cNvPr>
          <p:cNvPicPr>
            <a:picLocks noChangeAspect="1"/>
          </p:cNvPicPr>
          <p:nvPr/>
        </p:nvPicPr>
        <p:blipFill>
          <a:blip r:embed="rId4"/>
          <a:stretch>
            <a:fillRect/>
          </a:stretch>
        </p:blipFill>
        <p:spPr>
          <a:xfrm>
            <a:off x="5716342" y="3257549"/>
            <a:ext cx="6166095" cy="3100387"/>
          </a:xfrm>
          <a:prstGeom prst="rect">
            <a:avLst/>
          </a:prstGeom>
        </p:spPr>
      </p:pic>
      <p:sp>
        <p:nvSpPr>
          <p:cNvPr id="14" name="Rectangle: Rounded Corners 13">
            <a:extLst>
              <a:ext uri="{FF2B5EF4-FFF2-40B4-BE49-F238E27FC236}">
                <a16:creationId xmlns:a16="http://schemas.microsoft.com/office/drawing/2014/main" id="{23439A14-300D-AD3C-D34D-DAF097293E91}"/>
              </a:ext>
            </a:extLst>
          </p:cNvPr>
          <p:cNvSpPr/>
          <p:nvPr/>
        </p:nvSpPr>
        <p:spPr>
          <a:xfrm>
            <a:off x="6819900" y="5105400"/>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35</a:t>
            </a:r>
          </a:p>
        </p:txBody>
      </p:sp>
      <p:sp>
        <p:nvSpPr>
          <p:cNvPr id="16" name="Rectangle: Rounded Corners 15">
            <a:extLst>
              <a:ext uri="{FF2B5EF4-FFF2-40B4-BE49-F238E27FC236}">
                <a16:creationId xmlns:a16="http://schemas.microsoft.com/office/drawing/2014/main" id="{DAFCF4CB-B9A4-039E-F7B0-4C0B463CEC28}"/>
              </a:ext>
            </a:extLst>
          </p:cNvPr>
          <p:cNvSpPr/>
          <p:nvPr/>
        </p:nvSpPr>
        <p:spPr>
          <a:xfrm>
            <a:off x="7886700" y="4914900"/>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50</a:t>
            </a:r>
          </a:p>
        </p:txBody>
      </p:sp>
      <p:sp>
        <p:nvSpPr>
          <p:cNvPr id="17" name="Rectangle: Rounded Corners 16">
            <a:extLst>
              <a:ext uri="{FF2B5EF4-FFF2-40B4-BE49-F238E27FC236}">
                <a16:creationId xmlns:a16="http://schemas.microsoft.com/office/drawing/2014/main" id="{D5B36631-3B35-5ED8-218E-27E5182D1E3F}"/>
              </a:ext>
            </a:extLst>
          </p:cNvPr>
          <p:cNvSpPr/>
          <p:nvPr/>
        </p:nvSpPr>
        <p:spPr>
          <a:xfrm>
            <a:off x="8439150" y="4657725"/>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70</a:t>
            </a:r>
          </a:p>
        </p:txBody>
      </p:sp>
    </p:spTree>
    <p:extLst>
      <p:ext uri="{BB962C8B-B14F-4D97-AF65-F5344CB8AC3E}">
        <p14:creationId xmlns:p14="http://schemas.microsoft.com/office/powerpoint/2010/main" val="7265615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Cho biết số học sinh đến thư viện trường mượn sách vào mỗi ngày trong tuần vừa qua như sau:</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a:rPr>
                  <a:t>2</a:t>
                </a:r>
              </a:p>
            </p:txBody>
          </p:sp>
        </p:grpSp>
      </p:grpSp>
      <p:pic>
        <p:nvPicPr>
          <p:cNvPr id="5" name="Picture 4">
            <a:extLst>
              <a:ext uri="{FF2B5EF4-FFF2-40B4-BE49-F238E27FC236}">
                <a16:creationId xmlns:a16="http://schemas.microsoft.com/office/drawing/2014/main" id="{B47CBB23-E802-8D89-0500-6CF42987E22B}"/>
              </a:ext>
            </a:extLst>
          </p:cNvPr>
          <p:cNvPicPr>
            <a:picLocks noChangeAspect="1"/>
          </p:cNvPicPr>
          <p:nvPr/>
        </p:nvPicPr>
        <p:blipFill>
          <a:blip r:embed="rId3"/>
          <a:stretch>
            <a:fillRect/>
          </a:stretch>
        </p:blipFill>
        <p:spPr>
          <a:xfrm>
            <a:off x="1076324" y="1547812"/>
            <a:ext cx="10041785" cy="1627462"/>
          </a:xfrm>
          <a:prstGeom prst="rect">
            <a:avLst/>
          </a:prstGeom>
        </p:spPr>
      </p:pic>
      <p:sp>
        <p:nvSpPr>
          <p:cNvPr id="7" name="TextBox 6">
            <a:extLst>
              <a:ext uri="{FF2B5EF4-FFF2-40B4-BE49-F238E27FC236}">
                <a16:creationId xmlns:a16="http://schemas.microsoft.com/office/drawing/2014/main" id="{5A3DAD39-7CCA-05B7-1CD4-9032EBDC5490}"/>
              </a:ext>
            </a:extLst>
          </p:cNvPr>
          <p:cNvSpPr txBox="1"/>
          <p:nvPr/>
        </p:nvSpPr>
        <p:spPr>
          <a:xfrm>
            <a:off x="447674" y="3343275"/>
            <a:ext cx="11372851" cy="1200329"/>
          </a:xfrm>
          <a:prstGeom prst="rect">
            <a:avLst/>
          </a:prstGeom>
          <a:noFill/>
        </p:spPr>
        <p:txBody>
          <a:bodyPr wrap="square" rtlCol="0">
            <a:spAutoFit/>
          </a:bodyPr>
          <a:lstStyle/>
          <a:p>
            <a:pPr lvl="0"/>
            <a:r>
              <a:rPr lang="vi-VN" sz="3600" b="1" dirty="0">
                <a:solidFill>
                  <a:srgbClr val="000000"/>
                </a:solidFill>
                <a:latin typeface="Calibri" panose="020F0502020204030204" pitchFamily="34" charset="0"/>
                <a:cs typeface="Calibri" panose="020F0502020204030204" pitchFamily="34" charset="0"/>
              </a:rPr>
              <a:t>b) Những ngày nào có số học sinh đến thư viện mượn sách bằng nhau?</a:t>
            </a:r>
            <a:endParaRPr kumimoji="0" lang="en-US" sz="3600" b="0" i="0" u="none" strike="noStrike" kern="1200" cap="none" spc="0" normalizeH="0" baseline="0" noProof="0" dirty="0">
              <a:ln>
                <a:noFill/>
              </a:ln>
              <a:solidFill>
                <a:srgbClr val="EFEFEF"/>
              </a:solidFill>
              <a:effectLst/>
              <a:uLnTx/>
              <a:uFillTx/>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E81FBAE1-D066-06AD-760E-C1C8BF3114A0}"/>
              </a:ext>
            </a:extLst>
          </p:cNvPr>
          <p:cNvSpPr/>
          <p:nvPr/>
        </p:nvSpPr>
        <p:spPr>
          <a:xfrm>
            <a:off x="4724400" y="1752600"/>
            <a:ext cx="2990850" cy="12477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B1B749E-6624-778D-9B76-EE7830F77D4E}"/>
              </a:ext>
            </a:extLst>
          </p:cNvPr>
          <p:cNvSpPr txBox="1"/>
          <p:nvPr/>
        </p:nvSpPr>
        <p:spPr>
          <a:xfrm>
            <a:off x="1209675" y="4724400"/>
            <a:ext cx="10467975" cy="1200329"/>
          </a:xfrm>
          <a:prstGeom prst="rect">
            <a:avLst/>
          </a:prstGeom>
          <a:noFill/>
        </p:spPr>
        <p:txBody>
          <a:bodyPr wrap="square" rtlCol="0">
            <a:spAutoFit/>
          </a:bodyPr>
          <a:lstStyle/>
          <a:p>
            <a:pPr lvl="0" algn="just"/>
            <a:r>
              <a:rPr lang="vi-VN" sz="3600" b="1" dirty="0">
                <a:solidFill>
                  <a:srgbClr val="FF0000"/>
                </a:solidFill>
                <a:latin typeface="Calibri" panose="020F0502020204030204" pitchFamily="34" charset="0"/>
                <a:cs typeface="Calibri" panose="020F0502020204030204" pitchFamily="34" charset="0"/>
              </a:rPr>
              <a:t>Ngày thứ Ba và thứ Tư có số học sinh đến thư viện mượn sách bằng nhau.</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89239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id="{A2F5002D-BF3D-9560-F064-B96489E61428}"/>
              </a:ext>
            </a:extLst>
          </p:cNvPr>
          <p:cNvPicPr>
            <a:picLocks noChangeAspect="1"/>
          </p:cNvPicPr>
          <p:nvPr/>
        </p:nvPicPr>
        <p:blipFill>
          <a:blip r:embed="rId3"/>
          <a:stretch>
            <a:fillRect/>
          </a:stretch>
        </p:blipFill>
        <p:spPr>
          <a:xfrm>
            <a:off x="1901935" y="1918201"/>
            <a:ext cx="9169179" cy="3078747"/>
          </a:xfrm>
          <a:prstGeom prst="rect">
            <a:avLst/>
          </a:prstGeom>
        </p:spPr>
      </p:pic>
    </p:spTree>
    <p:extLst>
      <p:ext uri="{BB962C8B-B14F-4D97-AF65-F5344CB8AC3E}">
        <p14:creationId xmlns:p14="http://schemas.microsoft.com/office/powerpoint/2010/main" val="299977920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618575-3DF1-29ED-7344-714ECD76B0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114425" y="1164950"/>
            <a:ext cx="5693050" cy="5693050"/>
          </a:xfrm>
          <a:prstGeom prst="rect">
            <a:avLst/>
          </a:prstGeom>
        </p:spPr>
      </p:pic>
      <p:sp>
        <p:nvSpPr>
          <p:cNvPr id="6" name="Speech Bubble: Rectangle with Corners Rounded 5">
            <a:extLst>
              <a:ext uri="{FF2B5EF4-FFF2-40B4-BE49-F238E27FC236}">
                <a16:creationId xmlns:a16="http://schemas.microsoft.com/office/drawing/2014/main" id="{AD82ADEF-A915-2726-44BB-6DED25D4829A}"/>
              </a:ext>
            </a:extLst>
          </p:cNvPr>
          <p:cNvSpPr/>
          <p:nvPr/>
        </p:nvSpPr>
        <p:spPr>
          <a:xfrm>
            <a:off x="3339141" y="552450"/>
            <a:ext cx="8165287" cy="2024517"/>
          </a:xfrm>
          <a:prstGeom prst="wedgeRoundRectCallout">
            <a:avLst>
              <a:gd name="adj1" fmla="val -64717"/>
              <a:gd name="adj2" fmla="val 44622"/>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Hãy</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nhắc</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lại</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biểu</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đồ</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cột</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bao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gồm</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những</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thông</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tin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gì</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713158B8-4422-2BE7-C936-B0A4245404E5}"/>
              </a:ext>
            </a:extLst>
          </p:cNvPr>
          <p:cNvPicPr>
            <a:picLocks noChangeAspect="1"/>
          </p:cNvPicPr>
          <p:nvPr/>
        </p:nvPicPr>
        <p:blipFill>
          <a:blip r:embed="rId3"/>
          <a:stretch>
            <a:fillRect/>
          </a:stretch>
        </p:blipFill>
        <p:spPr>
          <a:xfrm>
            <a:off x="3228975" y="3443287"/>
            <a:ext cx="8286750" cy="1743075"/>
          </a:xfrm>
          <a:prstGeom prst="rect">
            <a:avLst/>
          </a:prstGeom>
        </p:spPr>
      </p:pic>
    </p:spTree>
    <p:extLst>
      <p:ext uri="{BB962C8B-B14F-4D97-AF65-F5344CB8AC3E}">
        <p14:creationId xmlns:p14="http://schemas.microsoft.com/office/powerpoint/2010/main" val="123979157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E0CC6-66F1-4B41-B705-80060A2B8AE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B95EC8AA-ACBE-4DFD-B0E2-5C055AB8F50D}"/>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68363D83-1034-47DC-94AC-0E2A2EC6F4DC}"/>
              </a:ext>
            </a:extLst>
          </p:cNvPr>
          <p:cNvSpPr>
            <a:spLocks noGrp="1"/>
          </p:cNvSpPr>
          <p:nvPr>
            <p:ph type="subTitle" idx="1"/>
          </p:nvPr>
        </p:nvSpPr>
        <p:spPr/>
        <p:txBody>
          <a:bodyPr/>
          <a:lstStyle/>
          <a:p>
            <a:endParaRPr lang="en-US"/>
          </a:p>
        </p:txBody>
      </p:sp>
      <p:pic>
        <p:nvPicPr>
          <p:cNvPr id="6" name="Khởi động tiết học  Bài 46_1080p">
            <a:hlinkClick r:id="" action="ppaction://media"/>
            <a:extLst>
              <a:ext uri="{FF2B5EF4-FFF2-40B4-BE49-F238E27FC236}">
                <a16:creationId xmlns:a16="http://schemas.microsoft.com/office/drawing/2014/main" id="{34EA124E-136E-ED7C-02B7-B31F41F046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8929686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5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90" name="Picture 89" descr="Picture2"/>
          <p:cNvPicPr>
            <a:picLocks noChangeAspect="1"/>
          </p:cNvPicPr>
          <p:nvPr/>
        </p:nvPicPr>
        <p:blipFill>
          <a:blip r:embed="rId3"/>
          <a:stretch>
            <a:fillRect/>
          </a:stretch>
        </p:blipFill>
        <p:spPr>
          <a:xfrm>
            <a:off x="1513841" y="866141"/>
            <a:ext cx="9817100" cy="558884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randombar(horizontal)">
                                      <p:cBhvr>
                                        <p:cTn id="7" dur="500"/>
                                        <p:tgtEl>
                                          <p:spTgt spid="9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0"/>
                                        </p:tgtEl>
                                        <p:attrNameLst>
                                          <p:attrName>r</p:attrName>
                                        </p:attrNameLst>
                                      </p:cBhvr>
                                    </p:animRot>
                                    <p:animRot by="-240000">
                                      <p:cBhvr>
                                        <p:cTn id="10" dur="200" fill="hold">
                                          <p:stCondLst>
                                            <p:cond delay="200"/>
                                          </p:stCondLst>
                                        </p:cTn>
                                        <p:tgtEl>
                                          <p:spTgt spid="90"/>
                                        </p:tgtEl>
                                        <p:attrNameLst>
                                          <p:attrName>r</p:attrName>
                                        </p:attrNameLst>
                                      </p:cBhvr>
                                    </p:animRot>
                                    <p:animRot by="240000">
                                      <p:cBhvr>
                                        <p:cTn id="11" dur="200" fill="hold">
                                          <p:stCondLst>
                                            <p:cond delay="400"/>
                                          </p:stCondLst>
                                        </p:cTn>
                                        <p:tgtEl>
                                          <p:spTgt spid="90"/>
                                        </p:tgtEl>
                                        <p:attrNameLst>
                                          <p:attrName>r</p:attrName>
                                        </p:attrNameLst>
                                      </p:cBhvr>
                                    </p:animRot>
                                    <p:animRot by="-240000">
                                      <p:cBhvr>
                                        <p:cTn id="12" dur="200" fill="hold">
                                          <p:stCondLst>
                                            <p:cond delay="600"/>
                                          </p:stCondLst>
                                        </p:cTn>
                                        <p:tgtEl>
                                          <p:spTgt spid="90"/>
                                        </p:tgtEl>
                                        <p:attrNameLst>
                                          <p:attrName>r</p:attrName>
                                        </p:attrNameLst>
                                      </p:cBhvr>
                                    </p:animRot>
                                    <p:animRot by="120000">
                                      <p:cBhvr>
                                        <p:cTn id="13"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pic>
        <p:nvPicPr>
          <p:cNvPr id="8" name="Picture 7">
            <a:extLst>
              <a:ext uri="{FF2B5EF4-FFF2-40B4-BE49-F238E27FC236}">
                <a16:creationId xmlns:a16="http://schemas.microsoft.com/office/drawing/2014/main" id="{8E6B8A7B-6AA7-983B-94B4-487DD00E22AD}"/>
              </a:ext>
            </a:extLst>
          </p:cNvPr>
          <p:cNvPicPr>
            <a:picLocks noChangeAspect="1"/>
          </p:cNvPicPr>
          <p:nvPr/>
        </p:nvPicPr>
        <p:blipFill>
          <a:blip r:embed="rId3"/>
          <a:stretch>
            <a:fillRect/>
          </a:stretch>
        </p:blipFill>
        <p:spPr>
          <a:xfrm>
            <a:off x="4962052" y="1041607"/>
            <a:ext cx="2115495" cy="1079086"/>
          </a:xfrm>
          <a:prstGeom prst="rect">
            <a:avLst/>
          </a:prstGeom>
        </p:spPr>
      </p:pic>
      <p:pic>
        <p:nvPicPr>
          <p:cNvPr id="9" name="Picture 8">
            <a:extLst>
              <a:ext uri="{FF2B5EF4-FFF2-40B4-BE49-F238E27FC236}">
                <a16:creationId xmlns:a16="http://schemas.microsoft.com/office/drawing/2014/main" id="{3D86622E-B00F-6851-5A25-47932B4758CF}"/>
              </a:ext>
            </a:extLst>
          </p:cNvPr>
          <p:cNvPicPr>
            <a:picLocks noChangeAspect="1"/>
          </p:cNvPicPr>
          <p:nvPr/>
        </p:nvPicPr>
        <p:blipFill>
          <a:blip r:embed="rId4"/>
          <a:stretch>
            <a:fillRect/>
          </a:stretch>
        </p:blipFill>
        <p:spPr>
          <a:xfrm>
            <a:off x="914285" y="1756676"/>
            <a:ext cx="11449280" cy="2639797"/>
          </a:xfrm>
          <a:prstGeom prst="rect">
            <a:avLst/>
          </a:prstGeom>
        </p:spPr>
      </p:pic>
      <p:pic>
        <p:nvPicPr>
          <p:cNvPr id="11" name="Picture 10" descr="A cartoon of a person pointing at a computer screen&#10;&#10;Description automatically generated">
            <a:extLst>
              <a:ext uri="{FF2B5EF4-FFF2-40B4-BE49-F238E27FC236}">
                <a16:creationId xmlns:a16="http://schemas.microsoft.com/office/drawing/2014/main" id="{38FAB2B8-0183-CD71-FEC2-5FAE2DD413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3450" y="3184320"/>
            <a:ext cx="4076700" cy="367368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 name="TextBox 1">
            <a:extLst>
              <a:ext uri="{FF2B5EF4-FFF2-40B4-BE49-F238E27FC236}">
                <a16:creationId xmlns:a16="http://schemas.microsoft.com/office/drawing/2014/main" id="{FE26C682-7468-4A30-E120-391BC94AB533}"/>
              </a:ext>
            </a:extLst>
          </p:cNvPr>
          <p:cNvSpPr txBox="1"/>
          <p:nvPr/>
        </p:nvSpPr>
        <p:spPr>
          <a:xfrm>
            <a:off x="2343150" y="2419350"/>
            <a:ext cx="8410575" cy="1862048"/>
          </a:xfrm>
          <a:prstGeom prst="rect">
            <a:avLst/>
          </a:prstGeom>
          <a:noFill/>
        </p:spPr>
        <p:txBody>
          <a:bodyPr wrap="square" rtlCol="0">
            <a:spAutoFit/>
          </a:bodyPr>
          <a:lstStyle/>
          <a:p>
            <a:pPr algn="ctr"/>
            <a:r>
              <a:rPr lang="en-US" sz="11500" dirty="0">
                <a:solidFill>
                  <a:srgbClr val="FF0000"/>
                </a:solidFill>
                <a:latin typeface="SVN-Ziclets" panose="02000603000000000000" pitchFamily="2" charset="0"/>
              </a:rPr>
              <a:t>KHÁM PHÁ</a:t>
            </a:r>
          </a:p>
        </p:txBody>
      </p:sp>
    </p:spTree>
    <p:extLst>
      <p:ext uri="{BB962C8B-B14F-4D97-AF65-F5344CB8AC3E}">
        <p14:creationId xmlns:p14="http://schemas.microsoft.com/office/powerpoint/2010/main" val="3291135759"/>
      </p:ext>
    </p:extLst>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3" name="Picture 2">
            <a:extLst>
              <a:ext uri="{FF2B5EF4-FFF2-40B4-BE49-F238E27FC236}">
                <a16:creationId xmlns:a16="http://schemas.microsoft.com/office/drawing/2014/main" id="{6B98718E-FF7F-81A8-DC75-15E0FC219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906" y="316335"/>
            <a:ext cx="2301030" cy="1150515"/>
          </a:xfrm>
          <a:prstGeom prst="rect">
            <a:avLst/>
          </a:prstGeom>
        </p:spPr>
      </p:pic>
      <p:sp>
        <p:nvSpPr>
          <p:cNvPr id="5" name="TextBox 4">
            <a:extLst>
              <a:ext uri="{FF2B5EF4-FFF2-40B4-BE49-F238E27FC236}">
                <a16:creationId xmlns:a16="http://schemas.microsoft.com/office/drawing/2014/main" id="{5CAE31FD-F84D-F065-EA82-B6D80F4E24B4}"/>
              </a:ext>
            </a:extLst>
          </p:cNvPr>
          <p:cNvSpPr txBox="1"/>
          <p:nvPr/>
        </p:nvSpPr>
        <p:spPr>
          <a:xfrm>
            <a:off x="2181225" y="1485900"/>
            <a:ext cx="8972550" cy="1569660"/>
          </a:xfrm>
          <a:prstGeom prst="rect">
            <a:avLst/>
          </a:prstGeom>
          <a:noFill/>
        </p:spPr>
        <p:txBody>
          <a:bodyPr wrap="square" rtlCol="0">
            <a:spAutoFit/>
          </a:bodyPr>
          <a:lstStyle/>
          <a:p>
            <a:pPr algn="just"/>
            <a:r>
              <a:rPr lang="nl-NL"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Mai vừa thực hiện một cuộc khảo sát về môn thể thao yêu thích nhất của mỗi bạn trong nhóm và ghi kết quả vào bảng kiểm đếm, bảng số liệu như sau:</a:t>
            </a:r>
            <a:endParaRPr lang="en-US"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9A7B9AA2-EFB0-1DDA-BED1-1BCA49DA69AF}"/>
              </a:ext>
            </a:extLst>
          </p:cNvPr>
          <p:cNvPicPr>
            <a:picLocks noChangeAspect="1"/>
          </p:cNvPicPr>
          <p:nvPr/>
        </p:nvPicPr>
        <p:blipFill>
          <a:blip r:embed="rId4"/>
          <a:stretch>
            <a:fillRect/>
          </a:stretch>
        </p:blipFill>
        <p:spPr>
          <a:xfrm>
            <a:off x="1262062" y="3467099"/>
            <a:ext cx="10268920" cy="194310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3" name="Picture 2">
            <a:extLst>
              <a:ext uri="{FF2B5EF4-FFF2-40B4-BE49-F238E27FC236}">
                <a16:creationId xmlns:a16="http://schemas.microsoft.com/office/drawing/2014/main" id="{6B98718E-FF7F-81A8-DC75-15E0FC219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906" y="316335"/>
            <a:ext cx="2301030" cy="1150515"/>
          </a:xfrm>
          <a:prstGeom prst="rect">
            <a:avLst/>
          </a:prstGeom>
        </p:spPr>
      </p:pic>
      <p:sp>
        <p:nvSpPr>
          <p:cNvPr id="5" name="TextBox 4">
            <a:extLst>
              <a:ext uri="{FF2B5EF4-FFF2-40B4-BE49-F238E27FC236}">
                <a16:creationId xmlns:a16="http://schemas.microsoft.com/office/drawing/2014/main" id="{5CAE31FD-F84D-F065-EA82-B6D80F4E24B4}"/>
              </a:ext>
            </a:extLst>
          </p:cNvPr>
          <p:cNvSpPr txBox="1"/>
          <p:nvPr/>
        </p:nvSpPr>
        <p:spPr>
          <a:xfrm>
            <a:off x="2733675" y="581025"/>
            <a:ext cx="8972550" cy="1077218"/>
          </a:xfrm>
          <a:prstGeom prst="rect">
            <a:avLst/>
          </a:prstGeom>
          <a:noFill/>
        </p:spPr>
        <p:txBody>
          <a:bodyPr wrap="square" rtlCol="0">
            <a:spAutoFit/>
          </a:bodyPr>
          <a:lstStyle/>
          <a:p>
            <a:pPr lvl="0" algn="just"/>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Sau đó, Rô-bốt vẽ biểu đồ cột biểu diễn số liệu mà Mai thu thập được.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0F0A057-32AF-BC53-A8E9-DA47650002F4}"/>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557212" y="1838325"/>
            <a:ext cx="4352925" cy="4114800"/>
          </a:xfrm>
          <a:prstGeom prst="rect">
            <a:avLst/>
          </a:prstGeom>
        </p:spPr>
      </p:pic>
      <p:sp>
        <p:nvSpPr>
          <p:cNvPr id="6" name="TextBox 5">
            <a:extLst>
              <a:ext uri="{FF2B5EF4-FFF2-40B4-BE49-F238E27FC236}">
                <a16:creationId xmlns:a16="http://schemas.microsoft.com/office/drawing/2014/main" id="{FFD8FDD5-7FBC-1D77-FD4F-14D2776D13E3}"/>
              </a:ext>
            </a:extLst>
          </p:cNvPr>
          <p:cNvSpPr txBox="1"/>
          <p:nvPr/>
        </p:nvSpPr>
        <p:spPr>
          <a:xfrm>
            <a:off x="4610100" y="2266950"/>
            <a:ext cx="7172325" cy="3785652"/>
          </a:xfrm>
          <a:prstGeom prst="rect">
            <a:avLst/>
          </a:prstGeom>
          <a:noFill/>
        </p:spPr>
        <p:txBody>
          <a:bodyPr wrap="square" rtlCol="0">
            <a:spAutoFit/>
          </a:bodyPr>
          <a:lstStyle/>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Hàng dưới ghi tên các môn thể thao được đề cập trong cuộc khảo sát</a:t>
            </a: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Các số ghi ở bên trái của biểu đồ chỉ số bạn</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Mỗi cột biểu diễn số bạn yêu thích môn thể thao đó</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Số ghi ở đỉnh cột chỉ số bạn biểu diễn ở cột đó</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kumimoji="0" lang="en-US" sz="30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177517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down)">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down)">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Ba môn thể thao được nêu tên trên bản đồ là những môn nào?</a:t>
            </a:r>
            <a:endParaRPr lang="en-US" sz="2800" b="1" dirty="0">
              <a:solidFill>
                <a:srgbClr val="002060"/>
              </a:solidFill>
              <a:latin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6171CC32-45AD-BDE1-16BE-6B93138C36A6}"/>
              </a:ext>
            </a:extLst>
          </p:cNvPr>
          <p:cNvSpPr/>
          <p:nvPr/>
        </p:nvSpPr>
        <p:spPr>
          <a:xfrm>
            <a:off x="7743825" y="619125"/>
            <a:ext cx="3848100" cy="1771650"/>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3 môn đó là: bóng đá, bóng rổ, bơi</a:t>
            </a:r>
            <a:r>
              <a:rPr lang="en-US" sz="3200" b="1" dirty="0">
                <a:solidFill>
                  <a:srgbClr val="002060"/>
                </a:solidFill>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Mỗi môn thể thao có bao nhiêu bạn yêu thích?</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6171CC32-45AD-BDE1-16BE-6B93138C36A6}"/>
              </a:ext>
            </a:extLst>
          </p:cNvPr>
          <p:cNvSpPr/>
          <p:nvPr/>
        </p:nvSpPr>
        <p:spPr>
          <a:xfrm>
            <a:off x="7743824" y="314326"/>
            <a:ext cx="3990976" cy="2295524"/>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bóng đá là 4 bạn</a:t>
            </a:r>
          </a:p>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bóng rổ là 6 bạn</a:t>
            </a:r>
          </a:p>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bơi là 2 bạn</a:t>
            </a:r>
          </a:p>
        </p:txBody>
      </p:sp>
      <p:pic>
        <p:nvPicPr>
          <p:cNvPr id="4" name="Picture 3">
            <a:extLst>
              <a:ext uri="{FF2B5EF4-FFF2-40B4-BE49-F238E27FC236}">
                <a16:creationId xmlns:a16="http://schemas.microsoft.com/office/drawing/2014/main"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extLst>
      <p:ext uri="{BB962C8B-B14F-4D97-AF65-F5344CB8AC3E}">
        <p14:creationId xmlns:p14="http://schemas.microsoft.com/office/powerpoint/2010/main" val="30290837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Chiều cao của các cột thể hiện điều gì?</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6171CC32-45AD-BDE1-16BE-6B93138C36A6}"/>
              </a:ext>
            </a:extLst>
          </p:cNvPr>
          <p:cNvSpPr/>
          <p:nvPr/>
        </p:nvSpPr>
        <p:spPr>
          <a:xfrm>
            <a:off x="7743824" y="523874"/>
            <a:ext cx="3990976" cy="2085975"/>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dirty="0">
                <a:solidFill>
                  <a:srgbClr val="002060"/>
                </a:solidFill>
                <a:latin typeface="Calibri" panose="020F0502020204030204" pitchFamily="34" charset="0"/>
                <a:cs typeface="Calibri" panose="020F0502020204030204" pitchFamily="34" charset="0"/>
              </a:rPr>
              <a:t>Chiều cao của các cột có ý nghĩa trong việc so sánh số bạn yêu thích mỗi môn thể thao</a:t>
            </a:r>
            <a:r>
              <a:rPr lang="en-US" sz="2800" b="1" dirty="0">
                <a:solidFill>
                  <a:srgbClr val="002060"/>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extLst>
      <p:ext uri="{BB962C8B-B14F-4D97-AF65-F5344CB8AC3E}">
        <p14:creationId xmlns:p14="http://schemas.microsoft.com/office/powerpoint/2010/main" val="15567092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572</Words>
  <Application>Microsoft Office PowerPoint</Application>
  <PresentationFormat>Widescreen</PresentationFormat>
  <Paragraphs>49</Paragraphs>
  <Slides>20</Slides>
  <Notes>18</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Arial</vt:lpstr>
      <vt:lpstr>Bebas Neue</vt:lpstr>
      <vt:lpstr>Calibri</vt:lpstr>
      <vt:lpstr>Calibri Light</vt:lpstr>
      <vt:lpstr>Karla</vt:lpstr>
      <vt:lpstr>Love Ya Like A Sister</vt:lpstr>
      <vt:lpstr>SVN-Ziclets</vt:lpstr>
      <vt:lpstr>Wingdings</vt:lpstr>
      <vt:lpstr>Printable Number Sense Activities for Pre-K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36</cp:revision>
  <dcterms:created xsi:type="dcterms:W3CDTF">2023-12-06T03:19:23Z</dcterms:created>
  <dcterms:modified xsi:type="dcterms:W3CDTF">2025-04-02T03:31:11Z</dcterms:modified>
</cp:coreProperties>
</file>