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0" r:id="rId2"/>
    <p:sldId id="283" r:id="rId3"/>
    <p:sldId id="284" r:id="rId4"/>
    <p:sldId id="272" r:id="rId5"/>
    <p:sldId id="273" r:id="rId6"/>
    <p:sldId id="305" r:id="rId7"/>
    <p:sldId id="286" r:id="rId8"/>
    <p:sldId id="285" r:id="rId9"/>
    <p:sldId id="288" r:id="rId10"/>
    <p:sldId id="289" r:id="rId11"/>
    <p:sldId id="274" r:id="rId12"/>
    <p:sldId id="306" r:id="rId13"/>
    <p:sldId id="307" r:id="rId14"/>
    <p:sldId id="298" r:id="rId15"/>
    <p:sldId id="302" r:id="rId16"/>
    <p:sldId id="303" r:id="rId17"/>
    <p:sldId id="299" r:id="rId18"/>
    <p:sldId id="30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DC" initials="H" lastIdx="1" clrIdx="0">
    <p:extLst>
      <p:ext uri="{19B8F6BF-5375-455C-9EA6-DF929625EA0E}">
        <p15:presenceInfo xmlns:p15="http://schemas.microsoft.com/office/powerpoint/2012/main" userId="HD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53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4-02T09:01:18.765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446B8-7BAB-4D5E-B6EE-5E146688BBE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5F249-1DAE-466A-B16A-968858B0C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53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054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13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72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79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8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41B23-186D-B6AC-A82B-7856D9626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FA7CBE-102B-F71A-232D-F75B5AFA8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39DEE-98A4-2339-63BD-9566D993E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80D2-DF68-4D4A-8908-865E59CF719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C5871-29CC-CF8D-3997-B902282FB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C75D2-3B8D-BC92-5B82-C2E950C74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B7AE-15B2-4E2E-8791-E55C973F4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57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F431D-8384-CD19-2807-5AA5EB8F6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98EF96-8242-6F10-C0CE-55B857445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041F8-BE0C-51B1-741E-8D9191F9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80D2-DF68-4D4A-8908-865E59CF719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E19E6-C74F-0EBF-1153-C4619710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35932-F3EE-3277-3A21-5117EC960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B7AE-15B2-4E2E-8791-E55C973F4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45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7E2B29-DB5B-548A-4025-124A803EEE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96A55-6074-64ED-6446-71F0475AD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853FA-58B3-B3B2-B04C-4636C56DA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80D2-DF68-4D4A-8908-865E59CF719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EB667-5BB7-CD2E-931D-F9133F343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29C18-8CF5-8257-A8ED-E4065019F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B7AE-15B2-4E2E-8791-E55C973F4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07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8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18647-2B1A-76E7-BE82-CA495AA61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77A76-9E1B-AE68-0A2E-59A81DF34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ECE5F-1B59-BD3E-3B11-430FB86A8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80D2-DF68-4D4A-8908-865E59CF719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F05EC-E680-D7A2-CF77-F8F742D3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06041-B6C2-FAF3-51A0-BD0B1D57F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B7AE-15B2-4E2E-8791-E55C973F4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85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AC63F-9797-ABF3-EEA8-0833F196D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11ADF-81BA-E96C-217D-73482AE46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2EE7D-1CE2-E556-5B44-E8834B300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80D2-DF68-4D4A-8908-865E59CF719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E33D8-2053-F3B7-79B5-FED86E00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2BBE7-10DD-80B4-A7B0-6BA8D2C4B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B7AE-15B2-4E2E-8791-E55C973F4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95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B72CD-5F09-F32B-D1E3-60301F710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6344A-5D1E-4501-CDC6-D497355FF5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4C71D-6A00-375D-EA60-418660B7F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381FF-C24B-B167-0FF4-B162C90C8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80D2-DF68-4D4A-8908-865E59CF719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5EDE6-AF79-25A2-59DE-AF9A9A6F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0B578-93FE-3E72-D050-F2469A78E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B7AE-15B2-4E2E-8791-E55C973F4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82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3D6EE-F528-3594-D57A-39520FDEA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89BB7-8995-2387-4859-45C09DEC7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27D0B-D059-7EA6-378D-BFC2158223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DF44E5-2D03-13A0-EC98-92DCF47013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5BAE51-D389-14F5-A08C-299F81C130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772E1F-154B-1107-8B51-3C5FFD0E3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80D2-DF68-4D4A-8908-865E59CF719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B9CAE6-B08C-1E21-3F58-843393DF4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CE0040-9BA7-B7D6-E1EF-35D63DC25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B7AE-15B2-4E2E-8791-E55C973F4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2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980C4-77F2-DF7D-7A5A-3BE25E1EE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0C26F9-3514-1FB6-9023-E3D34FFB5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80D2-DF68-4D4A-8908-865E59CF719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DCC2FB-0874-11AE-0BE6-E6AD82A9C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1C2E6-0CD7-849E-E2DA-F371E92C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B7AE-15B2-4E2E-8791-E55C973F4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3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139C29-4ED5-EA65-3300-E2A5C7EB0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80D2-DF68-4D4A-8908-865E59CF719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87C6B8-F0EB-52D8-1DA9-2AEA75036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5B692-B833-7867-F696-880E2786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B7AE-15B2-4E2E-8791-E55C973F4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43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CD205-46DC-43CD-EE57-79C01461A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5BE18-3EFB-E30E-9AF8-5C9EC1AE2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0E25E-7140-CC2F-28EC-BF7163767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965BF6-D403-5113-F17B-03F721BCA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80D2-DF68-4D4A-8908-865E59CF719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491C9-32B7-3515-EA57-B70532CD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C6A09-C2D5-F9A6-A9E1-7B8DB35FE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B7AE-15B2-4E2E-8791-E55C973F4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6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1F52-F51A-3576-8CFD-C55AB2A4C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F96D23-200D-E6F8-0111-FDB54D1A74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3C0FD-268C-358C-8C99-6C6BACA98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FF457-A5EB-87E8-9B50-F31760626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80D2-DF68-4D4A-8908-865E59CF719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7D0CD-3A85-87C6-1441-E0BA74B9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DE558-EB2F-764B-675A-1962507C4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AB7AE-15B2-4E2E-8791-E55C973F4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39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FC1093-6179-EDAF-1EA7-B70DF8408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FDD2D-BDF5-C000-DC35-62C41063F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EC2C0-B806-6616-C60B-361C7231FE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880D2-DF68-4D4A-8908-865E59CF719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0C9A1-01CF-1D0F-0A2B-D91A69FE6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95C5C-2BE6-F04D-F384-493C5E3B9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AB7AE-15B2-4E2E-8791-E55C973F4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8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gif"/><Relationship Id="rId5" Type="http://schemas.openxmlformats.org/officeDocument/2006/relationships/slide" Target="slide7.xml"/><Relationship Id="rId4" Type="http://schemas.openxmlformats.org/officeDocument/2006/relationships/image" Target="../media/image1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82D64B-391A-5F27-3DEB-62EBC49EE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97" y="2539919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960323" y="827540"/>
            <a:ext cx="6718131" cy="923330"/>
            <a:chOff x="4835028" y="353121"/>
            <a:chExt cx="6718131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4933333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835028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327A8063-A4C9-4187-93BD-DC6B3ABC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072" y="2262648"/>
            <a:ext cx="547716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: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US" altLang="en-US" sz="36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b :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altLang="en-US" sz="36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h :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altLang="en-US" sz="36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3600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en-US" alt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3600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3600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Chu vi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endParaRPr lang="en-US" alt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B892441-DCF2-45E8-A349-6FFB278C0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29" y="1949216"/>
            <a:ext cx="6397723" cy="2739211"/>
          </a:xfrm>
          <a:custGeom>
            <a:avLst/>
            <a:gdLst>
              <a:gd name="connsiteX0" fmla="*/ 0 w 5897418"/>
              <a:gd name="connsiteY0" fmla="*/ 0 h 2739211"/>
              <a:gd name="connsiteX1" fmla="*/ 5897418 w 5897418"/>
              <a:gd name="connsiteY1" fmla="*/ 0 h 2739211"/>
              <a:gd name="connsiteX2" fmla="*/ 5897418 w 5897418"/>
              <a:gd name="connsiteY2" fmla="*/ 2739211 h 2739211"/>
              <a:gd name="connsiteX3" fmla="*/ 0 w 5897418"/>
              <a:gd name="connsiteY3" fmla="*/ 2739211 h 2739211"/>
              <a:gd name="connsiteX4" fmla="*/ 0 w 5897418"/>
              <a:gd name="connsiteY4" fmla="*/ 0 h 27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7418" h="2739211" fill="none" extrusionOk="0">
                <a:moveTo>
                  <a:pt x="0" y="0"/>
                </a:moveTo>
                <a:cubicBezTo>
                  <a:pt x="2283058" y="23925"/>
                  <a:pt x="4058562" y="-63769"/>
                  <a:pt x="5897418" y="0"/>
                </a:cubicBezTo>
                <a:cubicBezTo>
                  <a:pt x="5990445" y="343572"/>
                  <a:pt x="5821371" y="1734226"/>
                  <a:pt x="5897418" y="2739211"/>
                </a:cubicBezTo>
                <a:cubicBezTo>
                  <a:pt x="4071844" y="2904582"/>
                  <a:pt x="1002445" y="2635433"/>
                  <a:pt x="0" y="2739211"/>
                </a:cubicBezTo>
                <a:cubicBezTo>
                  <a:pt x="169207" y="2336695"/>
                  <a:pt x="94393" y="1262348"/>
                  <a:pt x="0" y="0"/>
                </a:cubicBezTo>
                <a:close/>
              </a:path>
              <a:path w="5897418" h="2739211" stroke="0" extrusionOk="0">
                <a:moveTo>
                  <a:pt x="0" y="0"/>
                </a:moveTo>
                <a:cubicBezTo>
                  <a:pt x="1650554" y="-90330"/>
                  <a:pt x="3517245" y="24700"/>
                  <a:pt x="5897418" y="0"/>
                </a:cubicBezTo>
                <a:cubicBezTo>
                  <a:pt x="6024616" y="1245212"/>
                  <a:pt x="6057870" y="2278820"/>
                  <a:pt x="5897418" y="2739211"/>
                </a:cubicBezTo>
                <a:cubicBezTo>
                  <a:pt x="3206133" y="2783833"/>
                  <a:pt x="1551139" y="2581117"/>
                  <a:pt x="0" y="2739211"/>
                </a:cubicBezTo>
                <a:cubicBezTo>
                  <a:pt x="126758" y="1684993"/>
                  <a:pt x="-71663" y="99714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00"/>
            </a:solidFill>
            <a:prstDash val="sysDash"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22776666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4400" b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(a + b)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4D67F3-A2A6-A200-6FF8-55C5FBD3C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07F3150-E3D9-5171-D4C3-6428A4FF5E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079" y="498856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49" y="2489119"/>
            <a:ext cx="828518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xung quanh của hình hộp chữ nhật có: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Chiều dài 7 dm, chiều rộng 5 dm và chiều cao 4 dm.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Chiều dài 6,5 cm, chiều rộng 3,5 cm và chiều cao 5 cm.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40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(7 + 5) × 2 × 4) = 96 (dm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(6,5 + 3,5) × 2 × 5 = 100 (cm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bể bơi dạng hình hộp chữ nhật có chiều dài 10 m, chiều rộng 4 m và sâu 1,5 m. Người ta muốn ốp gạch men xung quanh thành bể bơi. Tính phần diện tích được ốp gạch men (diện tích mạch vữa không đáng kể).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Phần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diện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gạch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men là: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(10 + 4) x 2 x 1,5 = 42 (m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́: 42 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783" y="2316399"/>
            <a:ext cx="7212193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A. 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×2</m:t>
                    </m:r>
                  </m:oMath>
                </a14:m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blipFill>
                <a:blip r:embed="rId3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>
                  <a:buClr>
                    <a:srgbClr val="000000"/>
                  </a:buClr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B. (Chiều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rộng) </a:t>
                </a:r>
                <a14:m>
                  <m:oMath xmlns:m="http://schemas.openxmlformats.org/officeDocument/2006/math">
                    <m:r>
                      <a:rPr lang="en-GB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×2</m:t>
                    </m:r>
                  </m:oMath>
                </a14:m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blipFill>
                <a:blip r:embed="rId4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2" y="3406204"/>
            <a:ext cx="3420448" cy="25653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7707" y="0"/>
            <a:ext cx="10329534" cy="2635309"/>
            <a:chOff x="447707" y="0"/>
            <a:chExt cx="10329534" cy="2635309"/>
          </a:xfrm>
        </p:grpSpPr>
        <p:grpSp>
          <p:nvGrpSpPr>
            <p:cNvPr id="4" name="Group 3"/>
            <p:cNvGrpSpPr/>
            <p:nvPr/>
          </p:nvGrpSpPr>
          <p:grpSpPr>
            <a:xfrm>
              <a:off x="1646829" y="773141"/>
              <a:ext cx="9130412" cy="1364807"/>
              <a:chOff x="1646829" y="773141"/>
              <a:chExt cx="9130412" cy="1364807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646829" y="773141"/>
                <a:ext cx="9130412" cy="136480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8" name="Text Box 7"/>
              <p:cNvSpPr txBox="1"/>
              <p:nvPr/>
            </p:nvSpPr>
            <p:spPr>
              <a:xfrm>
                <a:off x="2681321" y="965268"/>
                <a:ext cx="70916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Với</a:t>
                </a:r>
                <a:r>
                  <a:rPr kumimoji="0" lang="en-US" sz="3200" b="0" i="0" u="none" strike="noStrike" kern="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 cùng một đơn vị đo, muốn tính chu vi đáy của hình hộp chữ nhật ta lấy:</a:t>
                </a: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endParaRPr>
              </a:p>
            </p:txBody>
          </p:sp>
        </p:grpSp>
        <p:pic>
          <p:nvPicPr>
            <p:cNvPr id="19" name="Picture 1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96" b="67778"/>
            <a:stretch/>
          </p:blipFill>
          <p:spPr>
            <a:xfrm>
              <a:off x="447707" y="0"/>
              <a:ext cx="2756473" cy="2635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9495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4377" y="347894"/>
            <a:ext cx="10799298" cy="2247900"/>
            <a:chOff x="544710" y="320361"/>
            <a:chExt cx="10369097" cy="2247900"/>
          </a:xfrm>
          <a:solidFill>
            <a:srgbClr val="FDB53F"/>
          </a:solidFill>
        </p:grpSpPr>
        <p:sp>
          <p:nvSpPr>
            <p:cNvPr id="5" name="Rounded Rectangle 4"/>
            <p:cNvSpPr/>
            <p:nvPr/>
          </p:nvSpPr>
          <p:spPr>
            <a:xfrm>
              <a:off x="2009289" y="758453"/>
              <a:ext cx="8904518" cy="1502965"/>
            </a:xfrm>
            <a:prstGeom prst="roundRect">
              <a:avLst/>
            </a:prstGeom>
            <a:grpFill/>
            <a:ln w="57150">
              <a:solidFill>
                <a:srgbClr val="FB5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2587320" y="907233"/>
              <a:ext cx="818162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Với</a:t>
              </a:r>
              <a:r>
                <a:rPr kumimoji="0" lang="en-US" sz="3600" b="0" i="0" u="none" strike="noStrike" kern="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 cùng một đơn vị đo, muốn tính diện tích xung quanh của hình hộp chữ nhật ta lấy</a:t>
              </a: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Dongle" charset="-127"/>
                <a:cs typeface="Times New Roman" panose="02020603050405020304" charset="0"/>
                <a:sym typeface="Arial" panose="020B0604020202020204"/>
              </a:endParaRPr>
            </a:p>
          </p:txBody>
        </p:sp>
        <p:pic>
          <p:nvPicPr>
            <p:cNvPr id="15" name="Picture 14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48" t="2990" r="33148" b="64788"/>
            <a:stretch/>
          </p:blipFill>
          <p:spPr>
            <a:xfrm>
              <a:off x="544710" y="320361"/>
              <a:ext cx="2351252" cy="2247900"/>
            </a:xfrm>
            <a:prstGeom prst="rect">
              <a:avLst/>
            </a:prstGeom>
            <a:noFill/>
          </p:spPr>
        </p:pic>
      </p:grpSp>
      <p:sp>
        <p:nvSpPr>
          <p:cNvPr id="16" name="Rounded Rectangle 15"/>
          <p:cNvSpPr/>
          <p:nvPr/>
        </p:nvSpPr>
        <p:spPr>
          <a:xfrm>
            <a:off x="1099443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Diện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tích đáy nhân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97584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 (Chiều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dài + chiều rộng) 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2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27467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 Chu vi đáy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7584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Cả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ý B và ý C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2458149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120" y="657881"/>
            <a:ext cx="5551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ln>
                  <a:solidFill>
                    <a:sysClr val="windowText" lastClr="000000"/>
                  </a:solidFill>
                </a:ln>
                <a:solidFill>
                  <a:srgbClr val="FF9409"/>
                </a:solidFill>
                <a:latin typeface="Coiny" panose="02000903060500060000" pitchFamily="2" charset="0"/>
              </a:rPr>
              <a:t>EM CẦN NHỚ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39" b="90237" l="1941" r="973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40" y="0"/>
            <a:ext cx="411480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162" y="1902838"/>
            <a:ext cx="2755631" cy="12314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35680" y="3825240"/>
            <a:ext cx="4450080" cy="2773680"/>
            <a:chOff x="822960" y="3733800"/>
            <a:chExt cx="4450080" cy="2773680"/>
          </a:xfrm>
        </p:grpSpPr>
        <p:sp>
          <p:nvSpPr>
            <p:cNvPr id="4" name="Rounded Rectangle 3"/>
            <p:cNvSpPr/>
            <p:nvPr/>
          </p:nvSpPr>
          <p:spPr>
            <a:xfrm>
              <a:off x="822960" y="3733800"/>
              <a:ext cx="4450080" cy="2773680"/>
            </a:xfrm>
            <a:prstGeom prst="roundRect">
              <a:avLst/>
            </a:prstGeom>
            <a:noFill/>
            <a:ln w="38100">
              <a:solidFill>
                <a:srgbClr val="FC762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44954" y="3963094"/>
              <a:ext cx="407602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 tính diện tích xung quanh của hình hộp chữ nhật ta lấy chu vi mặt đáy nhân với chiều cao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12551" y="5746660"/>
              <a:ext cx="43604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Sxq = chu vi đáy </a:t>
              </a:r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× chiều cao</a:t>
              </a:r>
              <a:endParaRPr lang="en-GB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98508" y="32468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dài</a:t>
            </a:r>
          </a:p>
        </p:txBody>
      </p:sp>
      <p:sp>
        <p:nvSpPr>
          <p:cNvPr id="13" name="TextBox 12"/>
          <p:cNvSpPr txBox="1"/>
          <p:nvPr/>
        </p:nvSpPr>
        <p:spPr>
          <a:xfrm rot="19713594">
            <a:off x="5523845" y="298045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rộng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6146955" y="206978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cao</a:t>
            </a:r>
          </a:p>
        </p:txBody>
      </p:sp>
    </p:spTree>
    <p:extLst>
      <p:ext uri="{BB962C8B-B14F-4D97-AF65-F5344CB8AC3E}">
        <p14:creationId xmlns:p14="http://schemas.microsoft.com/office/powerpoint/2010/main" val="34148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9DCDB-E9FE-8D29-1001-434173F30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86" y="2173176"/>
            <a:ext cx="9998307" cy="110956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899597C-5C21-2FCC-DB6F-3759A0AEB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0" y="759165"/>
            <a:ext cx="8636441" cy="33816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2500678" y="1249570"/>
            <a:ext cx="102431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đặc điểm gì?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89432" y="144472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mặt, hai mặt đáy và 4 mặt bên đều là hình chữ nhật.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2" y="528256"/>
            <a:ext cx="8636441" cy="45425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3256871" y="1719364"/>
            <a:ext cx="87307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mấy kích thước? Đó là những kích thước nào?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15542" y="173768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kích thước: chiều dài, chiều rộng, chiều cao.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26" y="1455816"/>
            <a:ext cx="9998307" cy="2584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557" y="0"/>
            <a:ext cx="265808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E292E-38E2-F5BA-D71E-1928D5E18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35" y="241799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4DC2A4-0580-EF33-1716-D0EB1F9423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A6EAEC5-1661-3B5E-5457-4A9A893D1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040">
            <a:off x="2095500" y="3402939"/>
            <a:ext cx="241300" cy="92418"/>
          </a:xfrm>
          <a:prstGeom prst="rect">
            <a:avLst/>
          </a:prstGeom>
        </p:spPr>
      </p:pic>
      <p:pic>
        <p:nvPicPr>
          <p:cNvPr id="6" name="Picture 5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3D91836C-46F8-C9BE-7DC5-238F8C67C5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40" y="3138779"/>
            <a:ext cx="241300" cy="92418"/>
          </a:xfrm>
          <a:prstGeom prst="rect">
            <a:avLst/>
          </a:prstGeom>
        </p:spPr>
      </p:pic>
      <p:pic>
        <p:nvPicPr>
          <p:cNvPr id="7" name="Picture 6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76603345-450A-A82A-BA4E-69D2AD2E1F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3352139"/>
            <a:ext cx="241300" cy="92418"/>
          </a:xfrm>
          <a:prstGeom prst="rect">
            <a:avLst/>
          </a:prstGeom>
        </p:spPr>
      </p:pic>
      <p:pic>
        <p:nvPicPr>
          <p:cNvPr id="9" name="J2TEAM-TTS-1734186686551 (1)">
            <a:hlinkClick r:id="" action="ppaction://media"/>
            <a:extLst>
              <a:ext uri="{FF2B5EF4-FFF2-40B4-BE49-F238E27FC236}">
                <a16:creationId xmlns:a16="http://schemas.microsoft.com/office/drawing/2014/main" id="{15DC0BF8-8143-1549-FA02-24C815850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6960" y="238760"/>
            <a:ext cx="406400" cy="406400"/>
          </a:xfrm>
          <a:prstGeom prst="rect">
            <a:avLst/>
          </a:prstGeom>
        </p:spPr>
      </p:pic>
      <p:pic>
        <p:nvPicPr>
          <p:cNvPr id="10" name="J2TEAM-TTS-1734186713271 (1)">
            <a:hlinkClick r:id="" action="ppaction://media"/>
            <a:extLst>
              <a:ext uri="{FF2B5EF4-FFF2-40B4-BE49-F238E27FC236}">
                <a16:creationId xmlns:a16="http://schemas.microsoft.com/office/drawing/2014/main" id="{8CC5A097-5500-7F33-1C09-8F1C8872DE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0720" y="127000"/>
            <a:ext cx="406400" cy="406400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0978157C-542E-D0F4-20E2-C9D110E8F8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2480" y="88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708640" y="0"/>
            <a:ext cx="1318652" cy="1535548"/>
          </a:xfrm>
          <a:prstGeom prst="rect">
            <a:avLst/>
          </a:prstGeom>
        </p:spPr>
      </p:pic>
      <p:sp>
        <p:nvSpPr>
          <p:cNvPr id="23" name="Text Box 35">
            <a:extLst>
              <a:ext uri="{FF2B5EF4-FFF2-40B4-BE49-F238E27FC236}">
                <a16:creationId xmlns:a16="http://schemas.microsoft.com/office/drawing/2014/main" id="{BF286A35-6414-423D-B427-A1D6244B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04" y="2345373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 m</a:t>
            </a:r>
          </a:p>
        </p:txBody>
      </p:sp>
      <p:sp>
        <p:nvSpPr>
          <p:cNvPr id="24" name="Text Box 36">
            <a:extLst>
              <a:ext uri="{FF2B5EF4-FFF2-40B4-BE49-F238E27FC236}">
                <a16:creationId xmlns:a16="http://schemas.microsoft.com/office/drawing/2014/main" id="{1AC58B6E-3080-411A-A0C0-80356C04A46A}"/>
              </a:ext>
            </a:extLst>
          </p:cNvPr>
          <p:cNvSpPr txBox="1">
            <a:spLocks noChangeArrowheads="1"/>
          </p:cNvSpPr>
          <p:nvPr/>
        </p:nvSpPr>
        <p:spPr bwMode="auto">
          <a:xfrm rot="19804041">
            <a:off x="2262343" y="20675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 m</a:t>
            </a:r>
          </a:p>
        </p:txBody>
      </p:sp>
      <p:sp>
        <p:nvSpPr>
          <p:cNvPr id="25" name="Text Box 37">
            <a:extLst>
              <a:ext uri="{FF2B5EF4-FFF2-40B4-BE49-F238E27FC236}">
                <a16:creationId xmlns:a16="http://schemas.microsoft.com/office/drawing/2014/main" id="{8179C0E8-B5FF-4C79-A89C-57D48456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342" y="13817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 m</a:t>
            </a:r>
          </a:p>
        </p:txBody>
      </p:sp>
      <p:grpSp>
        <p:nvGrpSpPr>
          <p:cNvPr id="26" name="Group 38">
            <a:extLst>
              <a:ext uri="{FF2B5EF4-FFF2-40B4-BE49-F238E27FC236}">
                <a16:creationId xmlns:a16="http://schemas.microsoft.com/office/drawing/2014/main" id="{6BED64B6-C1A3-463C-AA02-FA143BD5275A}"/>
              </a:ext>
            </a:extLst>
          </p:cNvPr>
          <p:cNvGrpSpPr>
            <a:grpSpLocks/>
          </p:cNvGrpSpPr>
          <p:nvPr/>
        </p:nvGrpSpPr>
        <p:grpSpPr bwMode="auto">
          <a:xfrm>
            <a:off x="204944" y="1153160"/>
            <a:ext cx="2743200" cy="1219200"/>
            <a:chOff x="96" y="1872"/>
            <a:chExt cx="1728" cy="768"/>
          </a:xfrm>
        </p:grpSpPr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42509030-08A4-4251-80F4-4AE14F83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Rectangle 40">
              <a:extLst>
                <a:ext uri="{FF2B5EF4-FFF2-40B4-BE49-F238E27FC236}">
                  <a16:creationId xmlns:a16="http://schemas.microsoft.com/office/drawing/2014/main" id="{B4CE15F5-CF1E-477F-9C84-BFEFDE842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012EDFE6-6613-4172-A03C-6B2939D4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719 w 1680"/>
                <a:gd name="T3" fmla="*/ 0 h 288"/>
                <a:gd name="T4" fmla="*/ 2290 w 1680"/>
                <a:gd name="T5" fmla="*/ 0 h 288"/>
                <a:gd name="T6" fmla="*/ 1571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Line 42">
              <a:extLst>
                <a:ext uri="{FF2B5EF4-FFF2-40B4-BE49-F238E27FC236}">
                  <a16:creationId xmlns:a16="http://schemas.microsoft.com/office/drawing/2014/main" id="{97D8A5C6-BF61-4D77-B7D4-6C7474FBD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DC74CE46-907F-497D-ACB9-E6BB06B27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530F29EE-105C-4F88-913B-99F015B1E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45">
            <a:extLst>
              <a:ext uri="{FF2B5EF4-FFF2-40B4-BE49-F238E27FC236}">
                <a16:creationId xmlns:a16="http://schemas.microsoft.com/office/drawing/2014/main" id="{6BEC9031-A83D-4F4B-854E-2FE00BF87649}"/>
              </a:ext>
            </a:extLst>
          </p:cNvPr>
          <p:cNvGrpSpPr>
            <a:grpSpLocks/>
          </p:cNvGrpSpPr>
          <p:nvPr/>
        </p:nvGrpSpPr>
        <p:grpSpPr bwMode="auto">
          <a:xfrm>
            <a:off x="5327228" y="962660"/>
            <a:ext cx="7056438" cy="2057400"/>
            <a:chOff x="1872" y="1776"/>
            <a:chExt cx="4445" cy="1440"/>
          </a:xfrm>
        </p:grpSpPr>
        <p:sp>
          <p:nvSpPr>
            <p:cNvPr id="34" name="Rectangle 46">
              <a:extLst>
                <a:ext uri="{FF2B5EF4-FFF2-40B4-BE49-F238E27FC236}">
                  <a16:creationId xmlns:a16="http://schemas.microsoft.com/office/drawing/2014/main" id="{80F4170C-5968-487A-B48C-774E31932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77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47">
              <a:extLst>
                <a:ext uri="{FF2B5EF4-FFF2-40B4-BE49-F238E27FC236}">
                  <a16:creationId xmlns:a16="http://schemas.microsoft.com/office/drawing/2014/main" id="{0486794B-556F-4544-AAFC-56B6F9DD1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3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3B8F8D8D-A84E-467F-BBDF-0E9B7B5C7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49">
              <a:extLst>
                <a:ext uri="{FF2B5EF4-FFF2-40B4-BE49-F238E27FC236}">
                  <a16:creationId xmlns:a16="http://schemas.microsoft.com/office/drawing/2014/main" id="{785AD251-D754-4155-9EE8-37391E49B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50">
              <a:extLst>
                <a:ext uri="{FF2B5EF4-FFF2-40B4-BE49-F238E27FC236}">
                  <a16:creationId xmlns:a16="http://schemas.microsoft.com/office/drawing/2014/main" id="{68212F04-6109-47DC-B8F3-69BBE7A58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Rectangle 51">
              <a:extLst>
                <a:ext uri="{FF2B5EF4-FFF2-40B4-BE49-F238E27FC236}">
                  <a16:creationId xmlns:a16="http://schemas.microsoft.com/office/drawing/2014/main" id="{053A4253-0CC2-4E25-92CE-D5431DFD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 Box 52">
              <a:extLst>
                <a:ext uri="{FF2B5EF4-FFF2-40B4-BE49-F238E27FC236}">
                  <a16:creationId xmlns:a16="http://schemas.microsoft.com/office/drawing/2014/main" id="{6391AD37-FE74-41B8-A12F-8E939B28D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" y="194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1" name="Text Box 53">
              <a:extLst>
                <a:ext uri="{FF2B5EF4-FFF2-40B4-BE49-F238E27FC236}">
                  <a16:creationId xmlns:a16="http://schemas.microsoft.com/office/drawing/2014/main" id="{030D677A-5640-4345-BB32-72A6B45CD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4" y="1936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2" name="Text Box 54">
              <a:extLst>
                <a:ext uri="{FF2B5EF4-FFF2-40B4-BE49-F238E27FC236}">
                  <a16:creationId xmlns:a16="http://schemas.microsoft.com/office/drawing/2014/main" id="{0921AC78-E6C0-4125-A0EB-35A35B00E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1" y="1936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3" name="Text Box 55">
              <a:extLst>
                <a:ext uri="{FF2B5EF4-FFF2-40B4-BE49-F238E27FC236}">
                  <a16:creationId xmlns:a16="http://schemas.microsoft.com/office/drawing/2014/main" id="{968C4C83-9206-4308-87C1-6A0F27F00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" y="1893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4" name="Text Box 56">
              <a:extLst>
                <a:ext uri="{FF2B5EF4-FFF2-40B4-BE49-F238E27FC236}">
                  <a16:creationId xmlns:a16="http://schemas.microsoft.com/office/drawing/2014/main" id="{6529B2A1-AB8D-43F6-BC5E-F59DE9D94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1" y="2345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2 m</a:t>
              </a:r>
            </a:p>
          </p:txBody>
        </p:sp>
        <p:sp>
          <p:nvSpPr>
            <p:cNvPr id="5" name="Text Box 52">
              <a:extLst>
                <a:ext uri="{FF2B5EF4-FFF2-40B4-BE49-F238E27FC236}">
                  <a16:creationId xmlns:a16="http://schemas.microsoft.com/office/drawing/2014/main" id="{8F1E1F1F-0851-7342-B94F-203956EBA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9" y="280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440367-3E30-81D7-EE9A-9AD77E929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280" y="3324919"/>
            <a:ext cx="6144260" cy="3442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BD7EE0-96D3-40AB-DB55-A5D31B3A193F}"/>
              </a:ext>
            </a:extLst>
          </p:cNvPr>
          <p:cNvSpPr txBox="1"/>
          <p:nvPr/>
        </p:nvSpPr>
        <p:spPr>
          <a:xfrm>
            <a:off x="365760" y="3169920"/>
            <a:ext cx="4805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0099D-B75B-AFEA-61A7-41301369EF60}"/>
              </a:ext>
            </a:extLst>
          </p:cNvPr>
          <p:cNvSpPr txBox="1"/>
          <p:nvPr/>
        </p:nvSpPr>
        <p:spPr>
          <a:xfrm>
            <a:off x="457200" y="4348480"/>
            <a:ext cx="516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(4 + 5 + 4 + 5) x 2 = 36 (m²)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BE884-F5F1-9568-45C5-D98FE3D46F5F}"/>
              </a:ext>
            </a:extLst>
          </p:cNvPr>
          <p:cNvSpPr txBox="1"/>
          <p:nvPr/>
        </p:nvSpPr>
        <p:spPr>
          <a:xfrm>
            <a:off x="477520" y="5008880"/>
            <a:ext cx="543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(4 + 5) x 2 x 2 = 36 (m²) </a:t>
            </a:r>
          </a:p>
        </p:txBody>
      </p:sp>
    </p:spTree>
    <p:extLst>
      <p:ext uri="{BB962C8B-B14F-4D97-AF65-F5344CB8AC3E}">
        <p14:creationId xmlns:p14="http://schemas.microsoft.com/office/powerpoint/2010/main" val="5401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323478" y="2755613"/>
            <a:ext cx="3570308" cy="2535491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4862290" y="2636658"/>
            <a:ext cx="6871852" cy="2535489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200015"/>
              <a:ext cx="668004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37D39-3BAC-50B9-67CC-574901A4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91" y="80054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5CC3C6-669B-4ECD-AFE8-5E1AAE4C4738}"/>
              </a:ext>
            </a:extLst>
          </p:cNvPr>
          <p:cNvSpPr/>
          <p:nvPr/>
        </p:nvSpPr>
        <p:spPr>
          <a:xfrm>
            <a:off x="237294" y="1891683"/>
            <a:ext cx="11717412" cy="3677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51" name="Text Box 10">
            <a:extLst>
              <a:ext uri="{FF2B5EF4-FFF2-40B4-BE49-F238E27FC236}">
                <a16:creationId xmlns:a16="http://schemas.microsoft.com/office/drawing/2014/main" id="{83AF2448-17B1-4F41-91DC-6D07609C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2" y="1891683"/>
            <a:ext cx="1037705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6EE47-99B8-6700-BEFD-1F03B737E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131" y="67862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570</Words>
  <Application>Microsoft Office PowerPoint</Application>
  <PresentationFormat>Widescreen</PresentationFormat>
  <Paragraphs>73</Paragraphs>
  <Slides>18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微软雅黑</vt:lpstr>
      <vt:lpstr>Arial</vt:lpstr>
      <vt:lpstr>Calibri</vt:lpstr>
      <vt:lpstr>Calibri Light</vt:lpstr>
      <vt:lpstr>Cambria</vt:lpstr>
      <vt:lpstr>Cambria Math</vt:lpstr>
      <vt:lpstr>Coiny</vt:lpstr>
      <vt:lpstr>等线</vt:lpstr>
      <vt:lpstr>Dongle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HDC</dc:creator>
  <cp:lastModifiedBy>Admin</cp:lastModifiedBy>
  <cp:revision>4</cp:revision>
  <dcterms:created xsi:type="dcterms:W3CDTF">2025-04-02T01:58:00Z</dcterms:created>
  <dcterms:modified xsi:type="dcterms:W3CDTF">2025-04-02T02:11:39Z</dcterms:modified>
</cp:coreProperties>
</file>