
<file path=[Content_Types].xml><?xml version="1.0" encoding="utf-8"?>
<Types xmlns="http://schemas.openxmlformats.org/package/2006/content-types">
  <Default Extension="wav" ContentType="audio/x-wav"/>
  <Default Extension="png" ContentType="image/png"/>
  <Default Extension="wdp" ContentType="image/vnd.ms-photo"/>
  <Default Extension="jpeg" ContentType="image/jpeg"/>
  <Default Extension="JPG" ContentType="image/.jp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5.svg" ContentType="image/svg+xml"/>
  <Override PartName="/ppt/media/image17.svg" ContentType="image/svg+xml"/>
  <Override PartName="/ppt/media/image21.svg" ContentType="image/svg+xml"/>
  <Override PartName="/ppt/media/image25.svg" ContentType="image/svg+xml"/>
  <Override PartName="/ppt/media/image53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59" r:id="rId4"/>
    <p:sldMasterId id="2147483671" r:id="rId5"/>
  </p:sldMasterIdLst>
  <p:notesMasterIdLst>
    <p:notesMasterId r:id="rId7"/>
  </p:notesMasterIdLst>
  <p:sldIdLst>
    <p:sldId id="336" r:id="rId6"/>
    <p:sldId id="294" r:id="rId8"/>
    <p:sldId id="296" r:id="rId9"/>
    <p:sldId id="297" r:id="rId10"/>
    <p:sldId id="300" r:id="rId11"/>
    <p:sldId id="299" r:id="rId12"/>
    <p:sldId id="305" r:id="rId13"/>
    <p:sldId id="303" r:id="rId14"/>
    <p:sldId id="337" r:id="rId15"/>
    <p:sldId id="310" r:id="rId16"/>
    <p:sldId id="338" r:id="rId17"/>
    <p:sldId id="286" r:id="rId18"/>
    <p:sldId id="339" r:id="rId19"/>
    <p:sldId id="340" r:id="rId20"/>
    <p:sldId id="341" r:id="rId21"/>
    <p:sldId id="342" r:id="rId22"/>
    <p:sldId id="343" r:id="rId23"/>
    <p:sldId id="344" r:id="rId24"/>
    <p:sldId id="264" r:id="rId25"/>
    <p:sldId id="345" r:id="rId26"/>
    <p:sldId id="346" r:id="rId27"/>
    <p:sldId id="347" r:id="rId28"/>
    <p:sldId id="348" r:id="rId29"/>
    <p:sldId id="335" r:id="rId30"/>
  </p:sldIdLst>
  <p:sldSz cx="18288000" cy="10287000"/>
  <p:notesSz cx="6858000" cy="9144000"/>
  <p:defaultTextStyle>
    <a:defPPr>
      <a:defRPr lang="en-US"/>
    </a:defPPr>
    <a:lvl1pPr marL="0" algn="l" defTabSz="163068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340" algn="l" defTabSz="163068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680" algn="l" defTabSz="163068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020" algn="l" defTabSz="163068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995" algn="l" defTabSz="163068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335" algn="l" defTabSz="163068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675" algn="l" defTabSz="163068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8015" algn="l" defTabSz="163068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55" algn="l" defTabSz="163068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DC7F4"/>
    <a:srgbClr val="FFF200"/>
    <a:srgbClr val="6CCFF6"/>
    <a:srgbClr val="C7EAFC"/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9" autoAdjust="0"/>
    <p:restoredTop sz="83778" autoAdjust="0"/>
  </p:normalViewPr>
  <p:slideViewPr>
    <p:cSldViewPr showGuides="1">
      <p:cViewPr varScale="1">
        <p:scale>
          <a:sx n="40" d="100"/>
          <a:sy n="40" d="100"/>
        </p:scale>
        <p:origin x="892" y="5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6306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340" algn="l" defTabSz="16306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680" algn="l" defTabSz="16306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020" algn="l" defTabSz="16306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995" algn="l" defTabSz="16306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335" algn="l" defTabSz="16306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675" algn="l" defTabSz="16306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8015" algn="l" defTabSz="16306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55" algn="l" defTabSz="16306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950D6F-7D3E-4224-B35A-02C3007E2E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0965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/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/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0965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  <a:endParaRPr lang="zh-CN" altLang="en-US" sz="6200" dirty="0">
                <a:solidFill>
                  <a:srgbClr val="F6F0DA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65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65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/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/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1370965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0965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0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8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030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830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99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79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59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760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09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09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965" algn="l" defTabSz="13709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765" algn="l" defTabSz="13709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930" algn="l" defTabSz="13709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730" algn="l" defTabSz="13709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2895" algn="l" defTabSz="13709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695" algn="l" defTabSz="13709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3860" algn="l" defTabSz="13709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  <a:endParaRPr lang="en-US" sz="36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round pink circle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  <a:endParaRPr lang="en-US" sz="3600">
              <a:solidFill>
                <a:srgbClr val="CFCFCF"/>
              </a:solidFill>
            </a:endParaRP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slide" Target="slide12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55.png"/><Relationship Id="rId7" Type="http://schemas.openxmlformats.org/officeDocument/2006/relationships/image" Target="../media/image43.GIF"/><Relationship Id="rId6" Type="http://schemas.openxmlformats.org/officeDocument/2006/relationships/image" Target="../media/image54.emf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microsoft.com/office/2007/relationships/hdphoto" Target="../media/image50.wdp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2.png"/><Relationship Id="rId7" Type="http://schemas.openxmlformats.org/officeDocument/2006/relationships/image" Target="../media/image43.GIF"/><Relationship Id="rId6" Type="http://schemas.openxmlformats.org/officeDocument/2006/relationships/image" Target="../media/image54.emf"/><Relationship Id="rId5" Type="http://schemas.openxmlformats.org/officeDocument/2006/relationships/image" Target="../media/image53.svg"/><Relationship Id="rId4" Type="http://schemas.openxmlformats.org/officeDocument/2006/relationships/image" Target="../media/image56.png"/><Relationship Id="rId3" Type="http://schemas.openxmlformats.org/officeDocument/2006/relationships/image" Target="../media/image51.png"/><Relationship Id="rId2" Type="http://schemas.microsoft.com/office/2007/relationships/hdphoto" Target="../media/image50.wdp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54.emf"/><Relationship Id="rId5" Type="http://schemas.openxmlformats.org/officeDocument/2006/relationships/image" Target="../media/image53.svg"/><Relationship Id="rId4" Type="http://schemas.openxmlformats.org/officeDocument/2006/relationships/image" Target="../media/image56.png"/><Relationship Id="rId3" Type="http://schemas.openxmlformats.org/officeDocument/2006/relationships/image" Target="../media/image51.png"/><Relationship Id="rId2" Type="http://schemas.microsoft.com/office/2007/relationships/hdphoto" Target="../media/image50.wdp"/><Relationship Id="rId1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54.emf"/><Relationship Id="rId3" Type="http://schemas.openxmlformats.org/officeDocument/2006/relationships/image" Target="../media/image51.png"/><Relationship Id="rId2" Type="http://schemas.microsoft.com/office/2007/relationships/hdphoto" Target="../media/image50.wdp"/><Relationship Id="rId1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54.emf"/><Relationship Id="rId3" Type="http://schemas.openxmlformats.org/officeDocument/2006/relationships/image" Target="../media/image51.png"/><Relationship Id="rId2" Type="http://schemas.microsoft.com/office/2007/relationships/hdphoto" Target="../media/image50.wdp"/><Relationship Id="rId1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54.emf"/><Relationship Id="rId5" Type="http://schemas.openxmlformats.org/officeDocument/2006/relationships/image" Target="../media/image53.svg"/><Relationship Id="rId4" Type="http://schemas.openxmlformats.org/officeDocument/2006/relationships/image" Target="../media/image56.png"/><Relationship Id="rId3" Type="http://schemas.openxmlformats.org/officeDocument/2006/relationships/image" Target="../media/image51.png"/><Relationship Id="rId2" Type="http://schemas.microsoft.com/office/2007/relationships/hdphoto" Target="../media/image50.wdp"/><Relationship Id="rId1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54.emf"/><Relationship Id="rId5" Type="http://schemas.openxmlformats.org/officeDocument/2006/relationships/image" Target="../media/image53.svg"/><Relationship Id="rId4" Type="http://schemas.openxmlformats.org/officeDocument/2006/relationships/image" Target="../media/image56.png"/><Relationship Id="rId3" Type="http://schemas.openxmlformats.org/officeDocument/2006/relationships/image" Target="../media/image51.png"/><Relationship Id="rId2" Type="http://schemas.microsoft.com/office/2007/relationships/hdphoto" Target="../media/image50.wdp"/><Relationship Id="rId1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54.emf"/><Relationship Id="rId3" Type="http://schemas.openxmlformats.org/officeDocument/2006/relationships/image" Target="../media/image51.png"/><Relationship Id="rId2" Type="http://schemas.microsoft.com/office/2007/relationships/hdphoto" Target="../media/image50.wdp"/><Relationship Id="rId1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3" Type="http://schemas.openxmlformats.org/officeDocument/2006/relationships/slideLayout" Target="../slideLayouts/slideLayout16.xml"/><Relationship Id="rId22" Type="http://schemas.openxmlformats.org/officeDocument/2006/relationships/image" Target="../media/image27.png"/><Relationship Id="rId21" Type="http://schemas.openxmlformats.org/officeDocument/2006/relationships/image" Target="../media/image26.png"/><Relationship Id="rId20" Type="http://schemas.openxmlformats.org/officeDocument/2006/relationships/image" Target="../media/image25.svg"/><Relationship Id="rId2" Type="http://schemas.openxmlformats.org/officeDocument/2006/relationships/image" Target="../media/image7.png"/><Relationship Id="rId19" Type="http://schemas.openxmlformats.org/officeDocument/2006/relationships/image" Target="../media/image24.png"/><Relationship Id="rId18" Type="http://schemas.openxmlformats.org/officeDocument/2006/relationships/image" Target="../media/image23.png"/><Relationship Id="rId17" Type="http://schemas.openxmlformats.org/officeDocument/2006/relationships/image" Target="../media/image22.png"/><Relationship Id="rId16" Type="http://schemas.openxmlformats.org/officeDocument/2006/relationships/image" Target="../media/image21.svg"/><Relationship Id="rId15" Type="http://schemas.openxmlformats.org/officeDocument/2006/relationships/image" Target="../media/image20.png"/><Relationship Id="rId14" Type="http://schemas.openxmlformats.org/officeDocument/2006/relationships/image" Target="../media/image19.png"/><Relationship Id="rId13" Type="http://schemas.openxmlformats.org/officeDocument/2006/relationships/image" Target="../media/image18.png"/><Relationship Id="rId12" Type="http://schemas.openxmlformats.org/officeDocument/2006/relationships/image" Target="../media/image17.svg"/><Relationship Id="rId11" Type="http://schemas.openxmlformats.org/officeDocument/2006/relationships/image" Target="../media/image16.png"/><Relationship Id="rId10" Type="http://schemas.openxmlformats.org/officeDocument/2006/relationships/image" Target="../media/image15.sv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54.emf"/><Relationship Id="rId3" Type="http://schemas.openxmlformats.org/officeDocument/2006/relationships/image" Target="../media/image51.png"/><Relationship Id="rId2" Type="http://schemas.microsoft.com/office/2007/relationships/hdphoto" Target="../media/image50.wdp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54.emf"/><Relationship Id="rId3" Type="http://schemas.openxmlformats.org/officeDocument/2006/relationships/image" Target="../media/image51.png"/><Relationship Id="rId2" Type="http://schemas.microsoft.com/office/2007/relationships/hdphoto" Target="../media/image50.wdp"/><Relationship Id="rId1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4.emf"/><Relationship Id="rId3" Type="http://schemas.openxmlformats.org/officeDocument/2006/relationships/image" Target="../media/image51.png"/><Relationship Id="rId2" Type="http://schemas.microsoft.com/office/2007/relationships/hdphoto" Target="../media/image50.wdp"/><Relationship Id="rId1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4.emf"/><Relationship Id="rId3" Type="http://schemas.openxmlformats.org/officeDocument/2006/relationships/image" Target="../media/image51.png"/><Relationship Id="rId2" Type="http://schemas.microsoft.com/office/2007/relationships/hdphoto" Target="../media/image50.wdp"/><Relationship Id="rId1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microsoft.com/office/2007/relationships/hdphoto" Target="../media/image29.wdp"/><Relationship Id="rId4" Type="http://schemas.openxmlformats.org/officeDocument/2006/relationships/image" Target="../media/image28.png"/><Relationship Id="rId3" Type="http://schemas.openxmlformats.org/officeDocument/2006/relationships/image" Target="../media/image5.png"/><Relationship Id="rId2" Type="http://schemas.openxmlformats.org/officeDocument/2006/relationships/slide" Target="slide1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microsoft.com/office/2007/relationships/hdphoto" Target="../media/image31.wdp"/><Relationship Id="rId4" Type="http://schemas.openxmlformats.org/officeDocument/2006/relationships/image" Target="../media/image30.png"/><Relationship Id="rId3" Type="http://schemas.openxmlformats.org/officeDocument/2006/relationships/image" Target="../media/image5.png"/><Relationship Id="rId2" Type="http://schemas.openxmlformats.org/officeDocument/2006/relationships/slide" Target="slide1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microsoft.com/office/2007/relationships/hdphoto" Target="../media/image33.wdp"/><Relationship Id="rId4" Type="http://schemas.openxmlformats.org/officeDocument/2006/relationships/image" Target="../media/image32.png"/><Relationship Id="rId3" Type="http://schemas.openxmlformats.org/officeDocument/2006/relationships/image" Target="../media/image5.png"/><Relationship Id="rId2" Type="http://schemas.openxmlformats.org/officeDocument/2006/relationships/slide" Target="slide1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microsoft.com/office/2007/relationships/hdphoto" Target="../media/image35.wdp"/><Relationship Id="rId4" Type="http://schemas.openxmlformats.org/officeDocument/2006/relationships/image" Target="../media/image34.png"/><Relationship Id="rId3" Type="http://schemas.openxmlformats.org/officeDocument/2006/relationships/image" Target="../media/image5.png"/><Relationship Id="rId2" Type="http://schemas.openxmlformats.org/officeDocument/2006/relationships/slide" Target="slide12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33.wdp"/><Relationship Id="rId8" Type="http://schemas.openxmlformats.org/officeDocument/2006/relationships/image" Target="../media/image32.png"/><Relationship Id="rId7" Type="http://schemas.openxmlformats.org/officeDocument/2006/relationships/image" Target="../media/image23.png"/><Relationship Id="rId6" Type="http://schemas.microsoft.com/office/2007/relationships/hdphoto" Target="../media/image38.wdp"/><Relationship Id="rId5" Type="http://schemas.openxmlformats.org/officeDocument/2006/relationships/image" Target="../media/image37.png"/><Relationship Id="rId4" Type="http://schemas.openxmlformats.org/officeDocument/2006/relationships/image" Target="../media/image12.png"/><Relationship Id="rId3" Type="http://schemas.openxmlformats.org/officeDocument/2006/relationships/image" Target="../media/image7.png"/><Relationship Id="rId23" Type="http://schemas.openxmlformats.org/officeDocument/2006/relationships/slideLayout" Target="../slideLayouts/slideLayout23.xml"/><Relationship Id="rId22" Type="http://schemas.openxmlformats.org/officeDocument/2006/relationships/audio" Target="../media/audio2.wav"/><Relationship Id="rId21" Type="http://schemas.openxmlformats.org/officeDocument/2006/relationships/image" Target="../media/image2.png"/><Relationship Id="rId20" Type="http://schemas.openxmlformats.org/officeDocument/2006/relationships/image" Target="../media/image27.png"/><Relationship Id="rId2" Type="http://schemas.openxmlformats.org/officeDocument/2006/relationships/image" Target="../media/image18.png"/><Relationship Id="rId19" Type="http://schemas.openxmlformats.org/officeDocument/2006/relationships/image" Target="../media/image26.png"/><Relationship Id="rId18" Type="http://schemas.openxmlformats.org/officeDocument/2006/relationships/image" Target="../media/image43.GIF"/><Relationship Id="rId17" Type="http://schemas.microsoft.com/office/2007/relationships/hdphoto" Target="../media/image42.wdp"/><Relationship Id="rId16" Type="http://schemas.openxmlformats.org/officeDocument/2006/relationships/image" Target="../media/image41.png"/><Relationship Id="rId15" Type="http://schemas.microsoft.com/office/2007/relationships/hdphoto" Target="../media/image35.wdp"/><Relationship Id="rId14" Type="http://schemas.openxmlformats.org/officeDocument/2006/relationships/image" Target="../media/image34.png"/><Relationship Id="rId13" Type="http://schemas.microsoft.com/office/2007/relationships/hdphoto" Target="../media/image31.wdp"/><Relationship Id="rId12" Type="http://schemas.openxmlformats.org/officeDocument/2006/relationships/image" Target="../media/image30.png"/><Relationship Id="rId11" Type="http://schemas.microsoft.com/office/2007/relationships/hdphoto" Target="../media/image40.wdp"/><Relationship Id="rId10" Type="http://schemas.openxmlformats.org/officeDocument/2006/relationships/image" Target="../media/image39.png"/><Relationship Id="rId1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anose="04090605060D06020702" pitchFamily="82" charset="0"/>
                <a:cs typeface="+mn-cs"/>
              </a:rPr>
              <a:t>Khởi động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Jokerman" panose="04090605060D06020702" pitchFamily="82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/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>
            <a:fillRect/>
          </a:stretch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>
            <a:fillRect/>
          </a:stretch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>
            <a:fillRect/>
          </a:stretch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/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/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/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/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6F0DA"/>
                </a:soli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</a:endParaRP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0" y="4191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TRỪ SỐ ĐO THỜI GIAN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600" y="2095499"/>
            <a:ext cx="14630400" cy="641995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/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>
            <a:fillRect/>
          </a:stretch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>
            <a:fillRect/>
          </a:stretch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>
            <a:fillRect/>
          </a:stretch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/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/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/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/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6F0DA"/>
                </a:soli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</a:endParaRP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4419600" y="571500"/>
            <a:ext cx="8534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8593" y="2095500"/>
            <a:ext cx="8023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9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080283" y="3895725"/>
            <a:ext cx="4166235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20163" y="2678430"/>
            <a:ext cx="788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5753" y="3912870"/>
            <a:ext cx="802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0200" y="5448300"/>
            <a:ext cx="1692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round pink circle with white text and a black background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924300"/>
            <a:ext cx="9851990" cy="250567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/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>
            <a:fillRect/>
          </a:stretch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>
            <a:fillRect/>
          </a:stretch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>
            <a:fillRect/>
          </a:stretch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/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/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/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/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6F0DA"/>
                </a:soli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</a:endParaRP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Oval 2"/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114300"/>
            <a:ext cx="11546316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600" b="1" dirty="0">
                <a:solidFill>
                  <a:srgbClr val="002060"/>
                </a:solidFill>
              </a:rPr>
              <a:t>a) Tính.</a:t>
            </a:r>
            <a:endParaRPr lang="vi-VN" sz="6600" b="1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066800" y="23241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1066800" y="58293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58401" y="23241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58400" y="57531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/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>
            <a:fillRect/>
          </a:stretch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>
            <a:fillRect/>
          </a:stretch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>
            <a:fillRect/>
          </a:stretch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/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/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/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6F0DA"/>
                </a:soli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</a:endParaRP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Oval 2"/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-93"/>
                <a:ea typeface="思源黑体 Light"/>
                <a:cs typeface="+mn-cs"/>
              </a:rPr>
              <a:t>1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-93"/>
              <a:ea typeface="思源黑体 Light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571500"/>
            <a:ext cx="149352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  <a:endParaRPr lang="vi-VN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ô tô đi từ Thanh Hóa lúc 14 giờ 5 phút và về đến Nghệ An lúc 17 giờ 20 phút cùng ngày. Hỏi ô tô đó đi từ Thanh Hóa đến Nghệ An hết bao lâu?</a:t>
            </a:r>
            <a:endParaRPr lang="vi-VN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3 giờ 5 phút</a:t>
            </a:r>
            <a:endParaRPr lang="vi-VN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3 giờ 15 phút</a:t>
            </a:r>
            <a:endParaRPr lang="vi-VN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3 giờ 25 phút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6591300"/>
            <a:ext cx="1447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Thanh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14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28800" y="4305300"/>
            <a:ext cx="8382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/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</a:endParaRPr>
          </a:p>
        </p:txBody>
      </p:sp>
      <p:pic>
        <p:nvPicPr>
          <p:cNvPr id="200" name="图片 19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>
            <a:fillRect/>
          </a:stretch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>
            <a:fillRect/>
          </a:stretch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>
            <a:fillRect/>
          </a:stretch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/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/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</a:endParaRPr>
              </a:p>
            </p:txBody>
          </p:sp>
          <p:sp>
            <p:nvSpPr>
              <p:cNvPr id="30" name="菱形 29"/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</a:rPr>
                <a:t>福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6F0DA"/>
                </a:solidFill>
                <a:effectLst/>
                <a:uLnTx/>
                <a:uFillTx/>
                <a:latin typeface="Cambria" panose="02040503050406030204" pitchFamily="18" charset="0"/>
                <a:ea typeface="字魂110号-武林江湖体" panose="00000500000000000000" pitchFamily="2" charset="-122"/>
              </a:endParaRP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Oval 2"/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114300"/>
            <a:ext cx="11546316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Tính (theo mẫu).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24200" y="1866900"/>
            <a:ext cx="12954000" cy="5715000"/>
          </a:xfrm>
          <a:prstGeom prst="rect">
            <a:avLst/>
          </a:prstGeom>
          <a:solidFill>
            <a:srgbClr val="FDC7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201930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91000" y="285750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3695700"/>
            <a:ext cx="922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7467600" y="5067300"/>
            <a:ext cx="35052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572000" y="50673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58000" y="40005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67200" y="6057900"/>
            <a:ext cx="1158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762000" y="8191500"/>
            <a:ext cx="69342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8839200" y="8115300"/>
            <a:ext cx="8153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0" grpId="0"/>
      <p:bldP spid="17" grpId="0"/>
      <p:bldP spid="18" grpId="0"/>
      <p:bldP spid="24" grpId="0"/>
      <p:bldP spid="25" grpId="0"/>
      <p:bldP spid="27" grpId="0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/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>
            <a:fillRect/>
          </a:stretch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>
            <a:fillRect/>
          </a:stretch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>
            <a:fillRect/>
          </a:stretch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/>
          <p:cNvSpPr/>
          <p:nvPr/>
        </p:nvSpPr>
        <p:spPr>
          <a:xfrm>
            <a:off x="19293644" y="55403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/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/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/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6F0DA"/>
                </a:soli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</a:endParaRP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71297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724400" y="800100"/>
            <a:ext cx="82296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7200" y="3467100"/>
            <a:ext cx="922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90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50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848600" y="4838700"/>
            <a:ext cx="2209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43400" y="48387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40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6600" y="37719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1800" y="22479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= 90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71800" y="59817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Vậy: 1 giờ 30 phút – 50 phút = 40 phút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6" grpId="0"/>
      <p:bldP spid="17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/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>
            <a:fillRect/>
          </a:stretch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>
            <a:fillRect/>
          </a:stretch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>
            <a:fillRect/>
          </a:stretch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/>
          <p:cNvSpPr/>
          <p:nvPr/>
        </p:nvSpPr>
        <p:spPr>
          <a:xfrm>
            <a:off x="19293644" y="55403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/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/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/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6F0DA"/>
                </a:soli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</a:endParaRP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71297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3886200" y="800100"/>
            <a:ext cx="108966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7200" y="3467100"/>
            <a:ext cx="922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239000" y="4914900"/>
            <a:ext cx="3429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67200" y="49149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7000" y="38481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1800" y="22479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57400" y="5981700"/>
            <a:ext cx="146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8 phút 20 giây – 5 phút 40 giây = 2 phút 40 giây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6" grpId="0"/>
      <p:bldP spid="17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/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  <a:cs typeface="+mn-cs"/>
            </a:endParaRPr>
          </a:p>
        </p:txBody>
      </p:sp>
      <p:pic>
        <p:nvPicPr>
          <p:cNvPr id="200" name="图片 19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>
            <a:fillRect/>
          </a:stretch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>
            <a:fillRect/>
          </a:stretch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/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/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/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  <a:cs typeface="+mn-cs"/>
                </a:rPr>
                <a:t>福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6F0DA"/>
                </a:solidFill>
                <a:effectLst/>
                <a:uLnTx/>
                <a:uFillTx/>
                <a:latin typeface="Cambria" panose="02040503050406030204" pitchFamily="18" charset="0"/>
                <a:ea typeface="字魂110号-武林江湖体" panose="00000500000000000000" pitchFamily="2" charset="-122"/>
                <a:cs typeface="+mn-cs"/>
              </a:endParaRP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Oval 2"/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495300"/>
            <a:ext cx="153924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  <a:endParaRPr lang="vi-VN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máy bay có giờ khởi hành dự kiến là 6 giờ 30 phút. Tuy nhiên do tình hình thời tiết xấu, giờ khởi hành bị lùi lại đến 7 giờ 20 phút cùng ngày. Hỏi giờ khởi hành bị lùi lại bao lâu?</a:t>
            </a:r>
            <a:endParaRPr lang="vi-VN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 giờ 10 phút</a:t>
            </a:r>
            <a:endParaRPr lang="vi-VN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1 giờ</a:t>
            </a:r>
            <a:endParaRPr lang="vi-VN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50 phút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7600" y="7048500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lùi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6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81200" y="5676900"/>
            <a:ext cx="838200" cy="838200"/>
          </a:xfrm>
          <a:prstGeom prst="ellipse">
            <a:avLst/>
          </a:prstGeom>
          <a:noFill/>
          <a:ln w="57150">
            <a:solidFill>
              <a:srgbClr val="ED1C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7" name="Picture 6" descr="A colorful letters and numbers&#10;&#10;Description automatically generated with medium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152900"/>
            <a:ext cx="7821092" cy="2057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Goudy Stout" panose="0202090407030B020401" pitchFamily="18" charset="0"/>
                <a:ea typeface="+mn-ea"/>
                <a:cs typeface="+mn-cs"/>
              </a:rPr>
              <a:t>GÓI BÁNH</a:t>
            </a:r>
            <a:endParaRPr kumimoji="0" lang="en-US" sz="7200" b="1" i="0" u="none" strike="noStrike" kern="1200" cap="none" spc="0" normalizeH="0" baseline="0" noProof="0" dirty="0">
              <a:ln w="1905"/>
              <a:solidFill>
                <a:srgbClr val="92D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Goudy Stout" panose="0202090407030B020401" pitchFamily="18" charset="0"/>
              <a:ea typeface="+mn-ea"/>
              <a:cs typeface="+mn-cs"/>
            </a:endParaRP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>
            <a:fillRect/>
          </a:stretch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>
            <a:fillRect/>
          </a:stretch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266700"/>
            <a:ext cx="1638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(viết theo hệ 24 giờ) tại cùng một thời điểm ở các thành phố: Hà Nội; Xin-ga-po (Singapore); Pa-ri (Paris) và Niu Oóc (New York) như bảng dưới đây: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371600" y="24765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/>
                <a:gridCol w="90678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90600" y="5753100"/>
            <a:ext cx="1546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  <a:endParaRPr lang="en-US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endParaRPr lang="en-US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endParaRPr lang="en-US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  <a:endParaRPr lang="en-US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/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  <a:cs typeface="+mn-cs"/>
            </a:endParaRPr>
          </a:p>
        </p:txBody>
      </p:sp>
      <p:pic>
        <p:nvPicPr>
          <p:cNvPr id="200" name="图片 19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>
            <a:fillRect/>
          </a:stretch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>
            <a:fillRect/>
          </a:stretch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/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/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/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  <a:cs typeface="+mn-cs"/>
                </a:rPr>
                <a:t>福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6F0DA"/>
                </a:solidFill>
                <a:effectLst/>
                <a:uLnTx/>
                <a:uFillTx/>
                <a:latin typeface="Cambria" panose="02040503050406030204" pitchFamily="18" charset="0"/>
                <a:ea typeface="字魂110号-武林江湖体" panose="00000500000000000000" pitchFamily="2" charset="-122"/>
                <a:cs typeface="+mn-cs"/>
              </a:endParaRP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143000" y="6477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/>
                <a:gridCol w="90678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66800" y="3771900"/>
            <a:ext cx="16383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Niu Oóc khoảng thời gian là:</a:t>
            </a:r>
            <a:endParaRPr lang="vi-VN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giờ 30 phút – 0 giờ) + (24 giờ – 21 giờ 30 phút)</a:t>
            </a:r>
            <a:endParaRPr lang="vi-VN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giờ 30 phút + 2 giờ 30 phút</a:t>
            </a:r>
            <a:endParaRPr lang="vi-VN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 giờ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6)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0" y="88011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là: C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>
            <a:fillRect/>
          </a:stretch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>
            <a:fillRect/>
          </a:stretch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266700"/>
            <a:ext cx="16383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Tại thời điểm ở Hà Nội là 12 giờ ngày 1 tháng 6 thì ở mỗi thành phố còn lại đang là mấy giờ? Từ đó quan sát tranh rồi cho biết mỗi đồng hồ đang chỉ giờ ở thành phố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2857500"/>
            <a:ext cx="13399537" cy="57912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>
            <a:fillRect/>
          </a:stretch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>
            <a:fillRect/>
          </a:stretch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266700"/>
            <a:ext cx="16383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chậm hơn giờ ở Xin-ga-po khoảng thời gian là: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giờ 30 phút – 8 giờ 30 phút = 1 giờ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Pa-ri khoảng thời gian là: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30 phút – 3 giờ 30 phút = 5 giờ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 thời điểm ở Hà Nội là 12 giờ ngày 1 tháng 6 thì: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Xin-ga-po là: 12 giờ + 1 giờ = 13 giờ (ngày 1 tháng 6)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Pa-ri là: 12 giờ – 5 giờ = 7 giờ (ngày 1 tháng 6)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Niu Oóc là: 12 giờ – 11 giờ = 1 giờ (ngày 1 tháng 6)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5372100"/>
            <a:ext cx="9741937" cy="42104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400" y="91821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Pa-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91059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 Oóc 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82400" y="91059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Xin-ga-po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05099" y="3774757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600" b="1" i="0" u="none" strike="noStrike" kern="1200" cap="none" spc="0" normalizeH="0" baseline="0" noProof="0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itchFamily="2" charset="0"/>
                <a:ea typeface="Roboto Black" pitchFamily="2" charset="0"/>
                <a:cs typeface="Times New Roman" panose="02020603050405020304" pitchFamily="18" charset="0"/>
              </a:rPr>
              <a:t>TẠM</a:t>
            </a:r>
            <a:r>
              <a:rPr kumimoji="0" lang="en-US" sz="16600" b="1" i="0" u="none" strike="noStrike" kern="1200" cap="none" spc="0" normalizeH="0" noProof="0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itchFamily="2" charset="0"/>
                <a:ea typeface="Roboto Black" pitchFamily="2" charset="0"/>
                <a:cs typeface="Times New Roman" panose="02020603050405020304" pitchFamily="18" charset="0"/>
              </a:rPr>
              <a:t> BIỆT</a:t>
            </a:r>
            <a:endParaRPr kumimoji="0" lang="en-US" sz="166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 Black" pitchFamily="2" charset="0"/>
              <a:ea typeface="Roboto Black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2971800" y="266700"/>
            <a:ext cx="122682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35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+ 3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?</a:t>
            </a:r>
            <a:endParaRPr sz="6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52" name="Rectangle: Rounded Corners 51"/>
          <p:cNvSpPr/>
          <p:nvPr/>
        </p:nvSpPr>
        <p:spPr>
          <a:xfrm>
            <a:off x="3429000" y="5067300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18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55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1" name="Picture 1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161844" y="-342900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/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" name="lạt 1"/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lá m11" descr="14324 Sago Leaf Lá Dong 1kgx1 -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>
                <a:fillRect/>
              </a:stretch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>
              <a:fillRect/>
            </a:stretch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276600" y="495300"/>
            <a:ext cx="10986294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+ 20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?</a:t>
            </a:r>
            <a:endParaRPr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1" name="Picture 1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>
            <a:fillRect/>
          </a:stretch>
        </p:blipFill>
        <p:spPr bwMode="auto">
          <a:xfrm>
            <a:off x="14478000" y="64770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29000" y="5067300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45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50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giây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1435474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46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+ 15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? </a:t>
            </a:r>
            <a:endParaRPr sz="5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1" name="Picture 1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3400" y="419100"/>
            <a:ext cx="2577306" cy="2840008"/>
          </a:xfrm>
          <a:prstGeom prst="rect">
            <a:avLst/>
          </a:prstGeom>
        </p:spPr>
      </p:pic>
      <p:pic>
        <p:nvPicPr>
          <p:cNvPr id="44" name="thịt m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552" y="571500"/>
            <a:ext cx="3547448" cy="2605156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905000" y="5067300"/>
            <a:ext cx="1394460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39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81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= 40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21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phút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1572426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+ 9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50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?</a:t>
            </a:r>
            <a:endParaRPr sz="5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1" name="Picture 1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>
            <a:fillRect/>
          </a:stretch>
        </p:blipFill>
        <p:spPr bwMode="auto">
          <a:xfrm>
            <a:off x="15011400" y="1104900"/>
            <a:ext cx="2918085" cy="190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1905000" y="5067300"/>
            <a:ext cx="1394460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24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85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giây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=25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25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giây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/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arlow Condensed Black" panose="00000A06000000000000" pitchFamily="2" charset="0"/>
                <a:ea typeface="+mn-ea"/>
                <a:cs typeface="+mn-cs"/>
              </a:rPr>
              <a:t>GÓI BÁNH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arlow Condensed Black" panose="00000A06000000000000" pitchFamily="2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lạt 1"/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>
            <a:fillRect/>
          </a:stretch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>
            <a:fillRect/>
          </a:stretch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>
            <a:fillRect/>
          </a:stretch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>
            <a:fillRect/>
          </a:stretch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>
            <a:fillRect/>
          </a:stretch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>
            <a:fillRect/>
          </a:stretch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>
            <a:fillRect/>
          </a:stretch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3765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723900"/>
            <a:ext cx="12268200" cy="4420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4914900"/>
            <a:ext cx="3926164" cy="1780186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95700"/>
            <a:ext cx="8823535" cy="29993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3378</Words>
  <Application>WPS Presentation</Application>
  <PresentationFormat>Custom</PresentationFormat>
  <Paragraphs>223</Paragraphs>
  <Slides>24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24</vt:i4>
      </vt:variant>
    </vt:vector>
  </HeadingPairs>
  <TitlesOfParts>
    <vt:vector size="52" baseType="lpstr">
      <vt:lpstr>Arial</vt:lpstr>
      <vt:lpstr>SimSun</vt:lpstr>
      <vt:lpstr>Wingdings</vt:lpstr>
      <vt:lpstr>思源黑体 Light</vt:lpstr>
      <vt:lpstr>思源宋体 Heavy</vt:lpstr>
      <vt:lpstr>Arial</vt:lpstr>
      <vt:lpstr>Bahiana</vt:lpstr>
      <vt:lpstr>Segoe Print</vt:lpstr>
      <vt:lpstr>Barlow Light</vt:lpstr>
      <vt:lpstr>Jokerman</vt:lpstr>
      <vt:lpstr>庞门正道标题体</vt:lpstr>
      <vt:lpstr>Goudy Stout</vt:lpstr>
      <vt:lpstr>Cambria</vt:lpstr>
      <vt:lpstr>Times New Roman</vt:lpstr>
      <vt:lpstr>Barlow Condensed Black</vt:lpstr>
      <vt:lpstr>Calibri</vt:lpstr>
      <vt:lpstr>思源黑体 Light</vt:lpstr>
      <vt:lpstr>字魂110号-武林江湖体</vt:lpstr>
      <vt:lpstr>Microsoft YaHei</vt:lpstr>
      <vt:lpstr>Arial Unicode MS</vt:lpstr>
      <vt:lpstr>#9Slide03 AmpleSoft Bold</vt:lpstr>
      <vt:lpstr>Roboto Black</vt:lpstr>
      <vt:lpstr>Calibri</vt:lpstr>
      <vt:lpstr>Wide Latin</vt:lpstr>
      <vt:lpstr>1_Office 主题​​</vt:lpstr>
      <vt:lpstr>1_Chinese New Year by Slidesgo</vt:lpstr>
      <vt:lpstr>Office Theme</vt:lpstr>
      <vt:lpstr>2_Chinese New Year by Slidesgo</vt:lpstr>
      <vt:lpstr>PowerPoint 演示文稿</vt:lpstr>
      <vt:lpstr>PowerPoint 演示文稿</vt:lpstr>
      <vt:lpstr>15 giờ 35 phút + 3 giờ 20 phút = ?</vt:lpstr>
      <vt:lpstr>25 phút 35 giây + 20 phút 15 giây = ?</vt:lpstr>
      <vt:lpstr>24 giờ 46 phút + 15 giờ 35 phút = ? </vt:lpstr>
      <vt:lpstr>15 phút 35 giây + 9 phút 50 giây = 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</dc:creator>
  <dc:description>9Slide.vn</dc:description>
  <dc:subject>9Slide.vn</dc:subject>
  <cp:category>9Slide.vn</cp:category>
  <cp:lastModifiedBy>Trường Tiểu học xã Sơ</cp:lastModifiedBy>
  <cp:revision>120</cp:revision>
  <dcterms:created xsi:type="dcterms:W3CDTF">2022-01-04T14:27:00Z</dcterms:created>
  <dcterms:modified xsi:type="dcterms:W3CDTF">2025-09-25T04:15:35Z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8208FF39666F41D390D59F0FD51BA3CE_12</vt:lpwstr>
  </property>
  <property fmtid="{D5CDD505-2E9C-101B-9397-08002B2CF9AE}" pid="3" name="KSOProductBuildVer">
    <vt:lpwstr>1033-12.2.0.22549</vt:lpwstr>
  </property>
</Properties>
</file>