
<file path=[Content_Types].xml><?xml version="1.0" encoding="utf-8"?>
<Types xmlns="http://schemas.openxmlformats.org/package/2006/content-types">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Lst>
  <p:notesMasterIdLst>
    <p:notesMasterId r:id="rId27"/>
  </p:notesMasterIdLst>
  <p:sldIdLst>
    <p:sldId id="259" r:id="rId3"/>
    <p:sldId id="299" r:id="rId4"/>
    <p:sldId id="258" r:id="rId5"/>
    <p:sldId id="257" r:id="rId6"/>
    <p:sldId id="264" r:id="rId7"/>
    <p:sldId id="263" r:id="rId8"/>
    <p:sldId id="300" r:id="rId9"/>
    <p:sldId id="301" r:id="rId10"/>
    <p:sldId id="295" r:id="rId11"/>
    <p:sldId id="296" r:id="rId12"/>
    <p:sldId id="297" r:id="rId13"/>
    <p:sldId id="298" r:id="rId14"/>
    <p:sldId id="302" r:id="rId15"/>
    <p:sldId id="303" r:id="rId16"/>
    <p:sldId id="304" r:id="rId17"/>
    <p:sldId id="305" r:id="rId18"/>
    <p:sldId id="306" r:id="rId19"/>
    <p:sldId id="310" r:id="rId20"/>
    <p:sldId id="307" r:id="rId21"/>
    <p:sldId id="308" r:id="rId22"/>
    <p:sldId id="309" r:id="rId23"/>
    <p:sldId id="311" r:id="rId24"/>
    <p:sldId id="288" r:id="rId25"/>
    <p:sldId id="29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ADCBE9-2EE7-4AE6-813E-1B3D68731513}" type="datetimeFigureOut">
              <a:rPr lang="en-US" smtClean="0"/>
              <a:t>3/27/2025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183BF1-71F2-4C94-B928-CDD6E25DD855}" type="slidenum">
              <a:rPr lang="en-US" smtClean="0"/>
              <a:t>‹#›</a:t>
            </a:fld>
            <a:endParaRPr lang="en-US"/>
          </a:p>
        </p:txBody>
      </p:sp>
    </p:spTree>
    <p:extLst>
      <p:ext uri="{BB962C8B-B14F-4D97-AF65-F5344CB8AC3E}">
        <p14:creationId xmlns:p14="http://schemas.microsoft.com/office/powerpoint/2010/main" val="38510682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B6DBBD-9A0D-48D4-9700-A5121946622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46459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9F9B67-1F47-4065-8694-9629BBE4A3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20371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92172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27/03/2025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334896916"/>
      </p:ext>
    </p:extLst>
  </p:cSld>
  <p:clrMapOvr>
    <a:masterClrMapping/>
  </p:clrMapOvr>
  <p:transition spd="slow">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27/03/2025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607231551"/>
      </p:ext>
    </p:extLst>
  </p:cSld>
  <p:clrMapOvr>
    <a:masterClrMapping/>
  </p:clrMapOvr>
  <p:transition spd="slow">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27/03/2025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052464077"/>
      </p:ext>
    </p:extLst>
  </p:cSld>
  <p:clrMapOvr>
    <a:masterClrMapping/>
  </p:clrMapOvr>
  <p:transition spd="slow">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27/03/2025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631036348"/>
      </p:ext>
    </p:extLst>
  </p:cSld>
  <p:clrMapOvr>
    <a:masterClrMapping/>
  </p:clrMapOvr>
  <p:transition spd="slow">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2025/3/27</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64340134"/>
      </p:ext>
    </p:extLst>
  </p:cSld>
  <p:clrMapOvr>
    <a:masterClrMapping/>
  </p:clrMapOvr>
  <p:transition spd="slow">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2136908"/>
      </p:ext>
    </p:extLst>
  </p:cSld>
  <p:clrMapOvr>
    <a:masterClrMapping/>
  </p:clrMapOvr>
  <p:transition spd="slow">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1118381"/>
      </p:ext>
    </p:extLst>
  </p:cSld>
  <p:clrMapOvr>
    <a:masterClrMapping/>
  </p:clrMapOvr>
  <p:transition spd="slow">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1203294"/>
      </p:ext>
    </p:extLst>
  </p:cSld>
  <p:clrMapOvr>
    <a:masterClrMapping/>
  </p:clrMapOvr>
  <p:transition spd="slow">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357827314"/>
      </p:ext>
    </p:extLst>
  </p:cSld>
  <p:clrMapOvr>
    <a:masterClrMapping/>
  </p:clrMapOvr>
  <p:transition spd="slow">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02740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27/03/2025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219117558"/>
      </p:ext>
    </p:extLst>
  </p:cSld>
  <p:clrMapOvr>
    <a:masterClrMapping/>
  </p:clrMapOvr>
  <p:transition spd="slow">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27/03/2025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4131563271"/>
      </p:ext>
    </p:extLst>
  </p:cSld>
  <p:clrMapOvr>
    <a:masterClrMapping/>
  </p:clrMapOvr>
  <p:transition spd="slow">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27/03/2025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950903911"/>
      </p:ext>
    </p:extLst>
  </p:cSld>
  <p:clrMapOvr>
    <a:masterClrMapping/>
  </p:clrMapOvr>
  <p:transition spd="slow">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27/03/2025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40210542"/>
      </p:ext>
    </p:extLst>
  </p:cSld>
  <p:clrMapOvr>
    <a:masterClrMapping/>
  </p:clrMapOvr>
  <p:transition spd="slow">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27/03/2025</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535782817"/>
      </p:ext>
    </p:extLst>
  </p:cSld>
  <p:clrMapOvr>
    <a:masterClrMapping/>
  </p:clrMapOvr>
  <p:transition spd="slow">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27/03/2025</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767935723"/>
      </p:ext>
    </p:extLst>
  </p:cSld>
  <p:clrMapOvr>
    <a:masterClrMapping/>
  </p:clrMapOvr>
  <p:transition spd="slow">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27/03/2025</a:t>
            </a:fld>
            <a:endParaRPr lang="en-GB"/>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593640391"/>
      </p:ext>
    </p:extLst>
  </p:cSld>
  <p:clrMapOvr>
    <a:masterClrMapping/>
  </p:clrMapOvr>
  <p:transition spd="slow">
    <p:randomBar dir="vert"/>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image" Target="../media/image4.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theme" Target="../theme/theme2.xml"/><Relationship Id="rId2" Type="http://schemas.openxmlformats.org/officeDocument/2006/relationships/slideLayout" Target="../slideLayouts/slideLayout4.xml"/><Relationship Id="rId16" Type="http://schemas.openxmlformats.org/officeDocument/2006/relationships/slideLayout" Target="../slideLayouts/slideLayout18.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slideLayout" Target="../slideLayouts/slideLayout17.xml"/><Relationship Id="rId10" Type="http://schemas.openxmlformats.org/officeDocument/2006/relationships/slideLayout" Target="../slideLayouts/slideLayout12.xml"/><Relationship Id="rId19" Type="http://schemas.openxmlformats.org/officeDocument/2006/relationships/image" Target="../media/image5.png"/><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06775B56-5559-66B7-B1FE-4457B526C1BF}"/>
              </a:ext>
            </a:extLst>
          </p:cNvPr>
          <p:cNvGrpSpPr/>
          <p:nvPr userDrawn="1"/>
        </p:nvGrpSpPr>
        <p:grpSpPr>
          <a:xfrm>
            <a:off x="0" y="0"/>
            <a:ext cx="12192000" cy="6858000"/>
            <a:chOff x="0" y="0"/>
            <a:chExt cx="12192000" cy="6858000"/>
          </a:xfrm>
        </p:grpSpPr>
        <p:pic>
          <p:nvPicPr>
            <p:cNvPr id="8" name="图片 7" descr="图片包含 游戏机, 日落, 彩虹&#10;&#10;描述已自动生成">
              <a:extLst>
                <a:ext uri="{FF2B5EF4-FFF2-40B4-BE49-F238E27FC236}">
                  <a16:creationId xmlns:a16="http://schemas.microsoft.com/office/drawing/2014/main" id="{F4E96451-958E-D251-5BA5-A1647A21EB88}"/>
                </a:ext>
              </a:extLst>
            </p:cNvPr>
            <p:cNvPicPr>
              <a:picLocks noChangeAspect="1"/>
            </p:cNvPicPr>
            <p:nvPr/>
          </p:nvPicPr>
          <p:blipFill>
            <a:blip r:embed="rId4" cstate="print">
              <a:extLst>
                <a:ext uri="{28A0092B-C50C-407E-A947-70E740481C1C}">
                  <a14:useLocalDpi xmlns:a14="http://schemas.microsoft.com/office/drawing/2010/main" val="0"/>
                </a:ext>
              </a:extLst>
            </a:blip>
            <a:srcRect r="357" b="202"/>
            <a:stretch>
              <a:fillRect/>
            </a:stretch>
          </p:blipFill>
          <p:spPr>
            <a:xfrm>
              <a:off x="0" y="0"/>
              <a:ext cx="12192000" cy="6858000"/>
            </a:xfrm>
            <a:custGeom>
              <a:avLst/>
              <a:gdLst>
                <a:gd name="connsiteX0" fmla="*/ 0 w 12148458"/>
                <a:gd name="connsiteY0" fmla="*/ 0 h 6843486"/>
                <a:gd name="connsiteX1" fmla="*/ 12148458 w 12148458"/>
                <a:gd name="connsiteY1" fmla="*/ 0 h 6843486"/>
                <a:gd name="connsiteX2" fmla="*/ 12148458 w 12148458"/>
                <a:gd name="connsiteY2" fmla="*/ 6843486 h 6843486"/>
                <a:gd name="connsiteX3" fmla="*/ 0 w 12148458"/>
                <a:gd name="connsiteY3" fmla="*/ 6843486 h 6843486"/>
              </a:gdLst>
              <a:ahLst/>
              <a:cxnLst>
                <a:cxn ang="0">
                  <a:pos x="connsiteX0" y="connsiteY0"/>
                </a:cxn>
                <a:cxn ang="0">
                  <a:pos x="connsiteX1" y="connsiteY1"/>
                </a:cxn>
                <a:cxn ang="0">
                  <a:pos x="connsiteX2" y="connsiteY2"/>
                </a:cxn>
                <a:cxn ang="0">
                  <a:pos x="connsiteX3" y="connsiteY3"/>
                </a:cxn>
              </a:cxnLst>
              <a:rect l="l" t="t" r="r" b="b"/>
              <a:pathLst>
                <a:path w="12148458" h="6843486">
                  <a:moveTo>
                    <a:pt x="0" y="0"/>
                  </a:moveTo>
                  <a:lnTo>
                    <a:pt x="12148458" y="0"/>
                  </a:lnTo>
                  <a:lnTo>
                    <a:pt x="12148458" y="6843486"/>
                  </a:lnTo>
                  <a:lnTo>
                    <a:pt x="0" y="6843486"/>
                  </a:lnTo>
                  <a:close/>
                </a:path>
              </a:pathLst>
            </a:custGeom>
          </p:spPr>
        </p:pic>
        <p:pic>
          <p:nvPicPr>
            <p:cNvPr id="9" name="图片 8" descr="卡通人物&#10;&#10;中度可信度描述已自动生成">
              <a:extLst>
                <a:ext uri="{FF2B5EF4-FFF2-40B4-BE49-F238E27FC236}">
                  <a16:creationId xmlns:a16="http://schemas.microsoft.com/office/drawing/2014/main" id="{A110BE37-71E7-33FC-6F7E-BE0B82EF561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5357" t="66668"/>
            <a:stretch/>
          </p:blipFill>
          <p:spPr>
            <a:xfrm>
              <a:off x="9187542" y="4572000"/>
              <a:ext cx="3004457" cy="2285677"/>
            </a:xfrm>
            <a:prstGeom prst="rect">
              <a:avLst/>
            </a:prstGeom>
          </p:spPr>
        </p:pic>
        <p:pic>
          <p:nvPicPr>
            <p:cNvPr id="10" name="图片 9" descr="卡通人物&#10;&#10;中度可信度描述已自动生成">
              <a:extLst>
                <a:ext uri="{FF2B5EF4-FFF2-40B4-BE49-F238E27FC236}">
                  <a16:creationId xmlns:a16="http://schemas.microsoft.com/office/drawing/2014/main" id="{E0A17A26-27DF-4D4C-2A8E-9F19238FEAE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2910" r="77143"/>
            <a:stretch/>
          </p:blipFill>
          <p:spPr>
            <a:xfrm>
              <a:off x="0" y="3628571"/>
              <a:ext cx="2786743" cy="3229106"/>
            </a:xfrm>
            <a:prstGeom prst="rect">
              <a:avLst/>
            </a:prstGeom>
          </p:spPr>
        </p:pic>
        <p:pic>
          <p:nvPicPr>
            <p:cNvPr id="11" name="图片 10" descr="雪地里走&#10;&#10;中度可信度描述已自动生成">
              <a:extLst>
                <a:ext uri="{FF2B5EF4-FFF2-40B4-BE49-F238E27FC236}">
                  <a16:creationId xmlns:a16="http://schemas.microsoft.com/office/drawing/2014/main" id="{7C9E5B72-5A90-D8F2-4CE8-65ABE07D1BE8}"/>
                </a:ext>
              </a:extLst>
            </p:cNvPr>
            <p:cNvPicPr>
              <a:picLocks noChangeAspect="1"/>
            </p:cNvPicPr>
            <p:nvPr/>
          </p:nvPicPr>
          <p:blipFill>
            <a:blip r:embed="rId6" cstate="print">
              <a:extLst>
                <a:ext uri="{28A0092B-C50C-407E-A947-70E740481C1C}">
                  <a14:useLocalDpi xmlns:a14="http://schemas.microsoft.com/office/drawing/2010/main" val="0"/>
                </a:ext>
              </a:extLst>
            </a:blip>
            <a:srcRect l="6763" t="7583" r="7943" b="7583"/>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grpSp>
    </p:spTree>
    <p:extLst>
      <p:ext uri="{BB962C8B-B14F-4D97-AF65-F5344CB8AC3E}">
        <p14:creationId xmlns:p14="http://schemas.microsoft.com/office/powerpoint/2010/main" val="616974812"/>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l="-2000" t="-1000" b="-3000"/>
          </a:stretch>
        </a:blip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39843348-CF93-88E6-9EAC-16A2C0E1C8A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2" name="Group 1">
            <a:extLst>
              <a:ext uri="{FF2B5EF4-FFF2-40B4-BE49-F238E27FC236}">
                <a16:creationId xmlns:a16="http://schemas.microsoft.com/office/drawing/2014/main" id="{07349312-F0AB-C28A-F886-17EB3E03BC75}"/>
              </a:ext>
            </a:extLst>
          </p:cNvPr>
          <p:cNvGrpSpPr/>
          <p:nvPr userDrawn="1"/>
        </p:nvGrpSpPr>
        <p:grpSpPr>
          <a:xfrm>
            <a:off x="-3333645" y="131840"/>
            <a:ext cx="3842965" cy="2357824"/>
            <a:chOff x="5586065" y="1777554"/>
            <a:chExt cx="2882224" cy="1768368"/>
          </a:xfrm>
        </p:grpSpPr>
        <p:grpSp>
          <p:nvGrpSpPr>
            <p:cNvPr id="4" name="Group 3">
              <a:extLst>
                <a:ext uri="{FF2B5EF4-FFF2-40B4-BE49-F238E27FC236}">
                  <a16:creationId xmlns:a16="http://schemas.microsoft.com/office/drawing/2014/main" id="{98D0250B-FA9D-18F2-EE93-2B32EAB50E88}"/>
                </a:ext>
              </a:extLst>
            </p:cNvPr>
            <p:cNvGrpSpPr/>
            <p:nvPr userDrawn="1"/>
          </p:nvGrpSpPr>
          <p:grpSpPr>
            <a:xfrm>
              <a:off x="5586065" y="1777554"/>
              <a:ext cx="2882224" cy="1768368"/>
              <a:chOff x="6282158" y="1877677"/>
              <a:chExt cx="4326340" cy="2783227"/>
            </a:xfrm>
          </p:grpSpPr>
          <p:sp>
            <p:nvSpPr>
              <p:cNvPr id="6" name="Freeform: Shape 5">
                <a:extLst>
                  <a:ext uri="{FF2B5EF4-FFF2-40B4-BE49-F238E27FC236}">
                    <a16:creationId xmlns:a16="http://schemas.microsoft.com/office/drawing/2014/main" id="{AD6272AF-5E11-27C0-CBAB-CDCB80EA1C37}"/>
                  </a:ext>
                </a:extLst>
              </p:cNvPr>
              <p:cNvSpPr/>
              <p:nvPr userDrawn="1"/>
            </p:nvSpPr>
            <p:spPr>
              <a:xfrm>
                <a:off x="6758029" y="1877677"/>
                <a:ext cx="3140770"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99"/>
              </a:p>
            </p:txBody>
          </p:sp>
          <p:sp>
            <p:nvSpPr>
              <p:cNvPr id="7" name="TextBox 6">
                <a:extLst>
                  <a:ext uri="{FF2B5EF4-FFF2-40B4-BE49-F238E27FC236}">
                    <a16:creationId xmlns:a16="http://schemas.microsoft.com/office/drawing/2014/main" id="{7B6D5595-A4E2-D2CF-C6FE-076CB5C9DF1B}"/>
                  </a:ext>
                </a:extLst>
              </p:cNvPr>
              <p:cNvSpPr txBox="1"/>
              <p:nvPr userDrawn="1"/>
            </p:nvSpPr>
            <p:spPr>
              <a:xfrm>
                <a:off x="6758029" y="4047336"/>
                <a:ext cx="3562065" cy="363154"/>
              </a:xfrm>
              <a:prstGeom prst="rect">
                <a:avLst/>
              </a:prstGeom>
              <a:noFill/>
            </p:spPr>
            <p:txBody>
              <a:bodyPr wrap="square" rtlCol="0">
                <a:spAutoFit/>
              </a:bodyPr>
              <a:lstStyle/>
              <a:p>
                <a:r>
                  <a:rPr lang="en-US" sz="1399" b="1"/>
                  <a:t>GIÁO ÁN ĐƯỢC CHIA SẺ TẠI</a:t>
                </a:r>
              </a:p>
            </p:txBody>
          </p:sp>
          <p:sp>
            <p:nvSpPr>
              <p:cNvPr id="8" name="TextBox 7">
                <a:extLst>
                  <a:ext uri="{FF2B5EF4-FFF2-40B4-BE49-F238E27FC236}">
                    <a16:creationId xmlns:a16="http://schemas.microsoft.com/office/drawing/2014/main" id="{2BB9E6A8-786B-C7E7-3935-C663E38E01C1}"/>
                  </a:ext>
                </a:extLst>
              </p:cNvPr>
              <p:cNvSpPr txBox="1"/>
              <p:nvPr userDrawn="1"/>
            </p:nvSpPr>
            <p:spPr>
              <a:xfrm>
                <a:off x="6282158" y="4297750"/>
                <a:ext cx="4326340" cy="363154"/>
              </a:xfrm>
              <a:prstGeom prst="rect">
                <a:avLst/>
              </a:prstGeom>
              <a:noFill/>
            </p:spPr>
            <p:txBody>
              <a:bodyPr wrap="square" rtlCol="0">
                <a:spAutoFit/>
              </a:bodyPr>
              <a:lstStyle/>
              <a:p>
                <a:r>
                  <a:rPr lang="en-US" sz="1399" b="1">
                    <a:solidFill>
                      <a:srgbClr val="FF0000"/>
                    </a:solidFill>
                  </a:rPr>
                  <a:t>https://www.hanhtranggiaovien.com</a:t>
                </a:r>
              </a:p>
            </p:txBody>
          </p:sp>
        </p:grpSp>
        <p:pic>
          <p:nvPicPr>
            <p:cNvPr id="5" name="Picture 4">
              <a:extLst>
                <a:ext uri="{FF2B5EF4-FFF2-40B4-BE49-F238E27FC236}">
                  <a16:creationId xmlns:a16="http://schemas.microsoft.com/office/drawing/2014/main" id="{05844665-49BE-40B0-4ACD-A6E5DCAC0ACA}"/>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282955" y="1920734"/>
              <a:ext cx="1451954" cy="1360688"/>
            </a:xfrm>
            <a:prstGeom prst="rect">
              <a:avLst/>
            </a:prstGeom>
          </p:spPr>
        </p:pic>
      </p:grpSp>
    </p:spTree>
    <p:extLst>
      <p:ext uri="{BB962C8B-B14F-4D97-AF65-F5344CB8AC3E}">
        <p14:creationId xmlns:p14="http://schemas.microsoft.com/office/powerpoint/2010/main" val="1301256659"/>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2" Type="http://schemas.openxmlformats.org/officeDocument/2006/relationships/image" Target="../media/image44.jf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27.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microsoft.com/office/2007/relationships/hdphoto" Target="../media/hdphoto1.wdp"/><Relationship Id="rId9"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28" name="Picture 4" descr="C:\Users\Thinkpad\Desktop\新建文件夹 (2)\·_0002_图层-2.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37303"/>
          <a:stretch>
            <a:fillRect/>
          </a:stretch>
        </p:blipFill>
        <p:spPr bwMode="auto">
          <a:xfrm>
            <a:off x="0" y="-1"/>
            <a:ext cx="12192000" cy="430106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Thinkpad\Desktop\新建文件夹 (2)\·_0001_图层-3.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2222" t="50000"/>
          <a:stretch>
            <a:fillRect/>
          </a:stretch>
        </p:blipFill>
        <p:spPr bwMode="auto">
          <a:xfrm>
            <a:off x="5712557" y="3704750"/>
            <a:ext cx="6480043" cy="3155283"/>
          </a:xfrm>
          <a:prstGeom prst="rect">
            <a:avLst/>
          </a:prstGeom>
          <a:noFill/>
          <a:extLst>
            <a:ext uri="{909E8E84-426E-40DD-AFC4-6F175D3DCCD1}">
              <a14:hiddenFill xmlns:a14="http://schemas.microsoft.com/office/drawing/2010/main">
                <a:solidFill>
                  <a:srgbClr val="FFFFFF"/>
                </a:solidFill>
              </a14:hiddenFill>
            </a:ext>
          </a:extLst>
        </p:spPr>
      </p:pic>
      <p:sp>
        <p:nvSpPr>
          <p:cNvPr id="20" name="淘宝网Chenying0907出品 19"/>
          <p:cNvSpPr/>
          <p:nvPr/>
        </p:nvSpPr>
        <p:spPr>
          <a:xfrm>
            <a:off x="-1508125" y="4727575"/>
            <a:ext cx="1216025" cy="1216025"/>
          </a:xfrm>
          <a:prstGeom prst="ellipse">
            <a:avLst/>
          </a:prstGeom>
          <a:blipFill dpi="0" rotWithShape="1">
            <a:blip r:embed="rId6">
              <a:alphaModFix amt="51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印品黑体" panose="00000500000000000000" pitchFamily="2" charset="-122"/>
              <a:ea typeface="宋体" panose="02010600030101010101" pitchFamily="2" charset="-122"/>
              <a:cs typeface="+mn-cs"/>
            </a:endParaRPr>
          </a:p>
        </p:txBody>
      </p:sp>
      <p:sp>
        <p:nvSpPr>
          <p:cNvPr id="21" name="淘宝网Chenying0907出品 20"/>
          <p:cNvSpPr/>
          <p:nvPr/>
        </p:nvSpPr>
        <p:spPr>
          <a:xfrm>
            <a:off x="-900113" y="4597400"/>
            <a:ext cx="395288" cy="395288"/>
          </a:xfrm>
          <a:prstGeom prst="ellipse">
            <a:avLst/>
          </a:prstGeom>
          <a:blipFill dpi="0" rotWithShape="1">
            <a:blip r:embed="rId7" cstate="print">
              <a:alphaModFix amt="47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印品黑体" panose="00000500000000000000" pitchFamily="2" charset="-122"/>
              <a:ea typeface="宋体" panose="02010600030101010101" pitchFamily="2" charset="-122"/>
              <a:cs typeface="+mn-cs"/>
            </a:endParaRPr>
          </a:p>
        </p:txBody>
      </p:sp>
      <p:sp>
        <p:nvSpPr>
          <p:cNvPr id="22" name="淘宝网Chenying0907出品 21"/>
          <p:cNvSpPr/>
          <p:nvPr/>
        </p:nvSpPr>
        <p:spPr>
          <a:xfrm>
            <a:off x="-1493838" y="4794250"/>
            <a:ext cx="674688" cy="674688"/>
          </a:xfrm>
          <a:prstGeom prst="ellipse">
            <a:avLst/>
          </a:prstGeom>
          <a:blipFill dpi="0" rotWithShape="1">
            <a:blip r:embed="rId6">
              <a:alphaModFix amt="32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印品黑体" panose="00000500000000000000" pitchFamily="2" charset="-122"/>
              <a:ea typeface="宋体" panose="02010600030101010101" pitchFamily="2" charset="-122"/>
              <a:cs typeface="+mn-cs"/>
            </a:endParaRPr>
          </a:p>
        </p:txBody>
      </p:sp>
      <p:sp>
        <p:nvSpPr>
          <p:cNvPr id="23" name="淘宝网Chenying0907出品 22"/>
          <p:cNvSpPr/>
          <p:nvPr/>
        </p:nvSpPr>
        <p:spPr>
          <a:xfrm>
            <a:off x="-990600" y="5622925"/>
            <a:ext cx="344487" cy="344488"/>
          </a:xfrm>
          <a:prstGeom prst="ellipse">
            <a:avLst/>
          </a:prstGeom>
          <a:blipFill dpi="0" rotWithShape="1">
            <a:blip r:embed="rId8" cstate="print">
              <a:alphaModFix amt="32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印品黑体" panose="00000500000000000000" pitchFamily="2" charset="-122"/>
              <a:ea typeface="宋体" panose="02010600030101010101" pitchFamily="2" charset="-122"/>
              <a:cs typeface="+mn-cs"/>
            </a:endParaRPr>
          </a:p>
        </p:txBody>
      </p:sp>
      <p:sp>
        <p:nvSpPr>
          <p:cNvPr id="24" name="淘宝网Chenying0907出品 23"/>
          <p:cNvSpPr/>
          <p:nvPr/>
        </p:nvSpPr>
        <p:spPr>
          <a:xfrm>
            <a:off x="-2652713" y="6818313"/>
            <a:ext cx="342900" cy="344487"/>
          </a:xfrm>
          <a:prstGeom prst="ellipse">
            <a:avLst/>
          </a:prstGeom>
          <a:blipFill dpi="0" rotWithShape="1">
            <a:blip r:embed="rId8" cstate="print">
              <a:alphaModFix amt="22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印品黑体" panose="00000500000000000000" pitchFamily="2" charset="-122"/>
              <a:ea typeface="宋体" panose="02010600030101010101" pitchFamily="2" charset="-122"/>
              <a:cs typeface="+mn-cs"/>
            </a:endParaRPr>
          </a:p>
        </p:txBody>
      </p:sp>
      <p:sp>
        <p:nvSpPr>
          <p:cNvPr id="25" name="淘宝网Chenying0907出品 24"/>
          <p:cNvSpPr/>
          <p:nvPr/>
        </p:nvSpPr>
        <p:spPr>
          <a:xfrm>
            <a:off x="-1101725" y="6867525"/>
            <a:ext cx="819150" cy="819150"/>
          </a:xfrm>
          <a:prstGeom prst="ellipse">
            <a:avLst/>
          </a:prstGeom>
          <a:blipFill dpi="0" rotWithShape="1">
            <a:blip r:embed="rId6">
              <a:alphaModFix amt="2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印品黑体" panose="00000500000000000000" pitchFamily="2" charset="-122"/>
              <a:ea typeface="宋体" panose="02010600030101010101" pitchFamily="2" charset="-122"/>
              <a:cs typeface="+mn-cs"/>
            </a:endParaRPr>
          </a:p>
        </p:txBody>
      </p:sp>
      <p:sp>
        <p:nvSpPr>
          <p:cNvPr id="26" name="淘宝网Chenying0907出品 25"/>
          <p:cNvSpPr/>
          <p:nvPr/>
        </p:nvSpPr>
        <p:spPr>
          <a:xfrm>
            <a:off x="4641850" y="7119938"/>
            <a:ext cx="344488" cy="344487"/>
          </a:xfrm>
          <a:prstGeom prst="ellipse">
            <a:avLst/>
          </a:prstGeom>
          <a:blipFill dpi="0" rotWithShape="1">
            <a:blip r:embed="rId8" cstate="print">
              <a:alphaModFix amt="32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印品黑体" panose="00000500000000000000" pitchFamily="2" charset="-122"/>
              <a:ea typeface="宋体" panose="02010600030101010101" pitchFamily="2" charset="-122"/>
              <a:cs typeface="+mn-cs"/>
            </a:endParaRPr>
          </a:p>
        </p:txBody>
      </p:sp>
      <p:pic>
        <p:nvPicPr>
          <p:cNvPr id="27" name="Picture 8">
            <a:extLst>
              <a:ext uri="{FF2B5EF4-FFF2-40B4-BE49-F238E27FC236}">
                <a16:creationId xmlns:a16="http://schemas.microsoft.com/office/drawing/2014/main" id="{02766B1D-BA70-1409-5A8E-3B10A43C707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81111">
            <a:off x="0" y="-193964"/>
            <a:ext cx="5504873" cy="1063095"/>
          </a:xfrm>
          <a:prstGeom prst="rect">
            <a:avLst/>
          </a:prstGeom>
        </p:spPr>
      </p:pic>
      <p:pic>
        <p:nvPicPr>
          <p:cNvPr id="29" name="Picture 8">
            <a:extLst>
              <a:ext uri="{FF2B5EF4-FFF2-40B4-BE49-F238E27FC236}">
                <a16:creationId xmlns:a16="http://schemas.microsoft.com/office/drawing/2014/main" id="{C7BAF44D-2070-8011-681E-D409089DB1D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91863">
            <a:off x="5651047" y="-163059"/>
            <a:ext cx="6374727" cy="1366051"/>
          </a:xfrm>
          <a:prstGeom prst="rect">
            <a:avLst/>
          </a:prstGeom>
        </p:spPr>
      </p:pic>
      <p:pic>
        <p:nvPicPr>
          <p:cNvPr id="30" name="图片 6">
            <a:extLst>
              <a:ext uri="{FF2B5EF4-FFF2-40B4-BE49-F238E27FC236}">
                <a16:creationId xmlns:a16="http://schemas.microsoft.com/office/drawing/2014/main" id="{669A8F93-8107-1CA3-D897-E48080CBE1AC}"/>
              </a:ext>
            </a:extLst>
          </p:cNvPr>
          <p:cNvPicPr>
            <a:picLocks noChangeAspect="1"/>
          </p:cNvPicPr>
          <p:nvPr/>
        </p:nvPicPr>
        <p:blipFill rotWithShape="1">
          <a:blip r:embed="rId11"/>
          <a:srcRect r="40828" b="22411"/>
          <a:stretch/>
        </p:blipFill>
        <p:spPr>
          <a:xfrm flipH="1">
            <a:off x="-601" y="777823"/>
            <a:ext cx="3483127" cy="6089702"/>
          </a:xfrm>
          <a:prstGeom prst="rect">
            <a:avLst/>
          </a:prstGeom>
        </p:spPr>
      </p:pic>
      <p:pic>
        <p:nvPicPr>
          <p:cNvPr id="32" name="Picture 31" descr="A picture containing shape&#10;&#10;Description automatically generated">
            <a:extLst>
              <a:ext uri="{FF2B5EF4-FFF2-40B4-BE49-F238E27FC236}">
                <a16:creationId xmlns:a16="http://schemas.microsoft.com/office/drawing/2014/main" id="{FDA5C6F1-DE2B-B986-C51D-E2A5ED62C998}"/>
              </a:ext>
            </a:extLst>
          </p:cNvPr>
          <p:cNvPicPr>
            <a:picLocks noChangeAspect="1"/>
          </p:cNvPicPr>
          <p:nvPr/>
        </p:nvPicPr>
        <p:blipFill>
          <a:blip r:embed="rId12">
            <a:biLevel thresh="25000"/>
            <a:extLst>
              <a:ext uri="{28A0092B-C50C-407E-A947-70E740481C1C}">
                <a14:useLocalDpi xmlns:a14="http://schemas.microsoft.com/office/drawing/2010/main" val="0"/>
              </a:ext>
            </a:extLst>
          </a:blip>
          <a:stretch>
            <a:fillRect/>
          </a:stretch>
        </p:blipFill>
        <p:spPr>
          <a:xfrm>
            <a:off x="3400372" y="857059"/>
            <a:ext cx="5438828" cy="4221830"/>
          </a:xfrm>
          <a:prstGeom prst="rect">
            <a:avLst/>
          </a:prstGeom>
        </p:spPr>
      </p:pic>
      <p:pic>
        <p:nvPicPr>
          <p:cNvPr id="3" name="Picture 2">
            <a:extLst>
              <a:ext uri="{FF2B5EF4-FFF2-40B4-BE49-F238E27FC236}">
                <a16:creationId xmlns:a16="http://schemas.microsoft.com/office/drawing/2014/main" id="{51AA4C9C-9211-5C70-B63F-E563187E8228}"/>
              </a:ext>
            </a:extLst>
          </p:cNvPr>
          <p:cNvPicPr>
            <a:picLocks noChangeAspect="1"/>
          </p:cNvPicPr>
          <p:nvPr/>
        </p:nvPicPr>
        <p:blipFill>
          <a:blip r:embed="rId13"/>
          <a:stretch>
            <a:fillRect/>
          </a:stretch>
        </p:blipFill>
        <p:spPr>
          <a:xfrm>
            <a:off x="3878038" y="1550048"/>
            <a:ext cx="4831438" cy="2751017"/>
          </a:xfrm>
          <a:prstGeom prst="rect">
            <a:avLst/>
          </a:prstGeom>
        </p:spPr>
      </p:pic>
    </p:spTree>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3">
            <a:extLst>
              <a:ext uri="{FF2B5EF4-FFF2-40B4-BE49-F238E27FC236}">
                <a16:creationId xmlns:a16="http://schemas.microsoft.com/office/drawing/2014/main" id="{44532CCA-379F-38CB-4590-BB514568611F}"/>
              </a:ext>
            </a:extLst>
          </p:cNvPr>
          <p:cNvGraphicFramePr>
            <a:graphicFrameLocks noGrp="1"/>
          </p:cNvGraphicFramePr>
          <p:nvPr>
            <p:extLst>
              <p:ext uri="{D42A27DB-BD31-4B8C-83A1-F6EECF244321}">
                <p14:modId xmlns:p14="http://schemas.microsoft.com/office/powerpoint/2010/main" val="521755373"/>
              </p:ext>
            </p:extLst>
          </p:nvPr>
        </p:nvGraphicFramePr>
        <p:xfrm>
          <a:off x="426128" y="2849731"/>
          <a:ext cx="11425560" cy="3723565"/>
        </p:xfrm>
        <a:graphic>
          <a:graphicData uri="http://schemas.openxmlformats.org/drawingml/2006/table">
            <a:tbl>
              <a:tblPr firstRow="1" bandRow="1">
                <a:tableStyleId>{5C22544A-7EE6-4342-B048-85BDC9FD1C3A}</a:tableStyleId>
              </a:tblPr>
              <a:tblGrid>
                <a:gridCol w="3808520">
                  <a:extLst>
                    <a:ext uri="{9D8B030D-6E8A-4147-A177-3AD203B41FA5}">
                      <a16:colId xmlns:a16="http://schemas.microsoft.com/office/drawing/2014/main" val="3139384810"/>
                    </a:ext>
                  </a:extLst>
                </a:gridCol>
                <a:gridCol w="3808520">
                  <a:extLst>
                    <a:ext uri="{9D8B030D-6E8A-4147-A177-3AD203B41FA5}">
                      <a16:colId xmlns:a16="http://schemas.microsoft.com/office/drawing/2014/main" val="930597259"/>
                    </a:ext>
                  </a:extLst>
                </a:gridCol>
                <a:gridCol w="3808520">
                  <a:extLst>
                    <a:ext uri="{9D8B030D-6E8A-4147-A177-3AD203B41FA5}">
                      <a16:colId xmlns:a16="http://schemas.microsoft.com/office/drawing/2014/main" val="3662232907"/>
                    </a:ext>
                  </a:extLst>
                </a:gridCol>
              </a:tblGrid>
              <a:tr h="278573">
                <a:tc gridSpan="3">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PHIẾU ĐỌC SÁCH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971196000"/>
                  </a:ext>
                </a:extLst>
              </a:tr>
              <a:tr h="608121">
                <a:tc>
                  <a:txBody>
                    <a:bodyPr/>
                    <a:lstStyle/>
                    <a:p>
                      <a:pPr algn="l"/>
                      <a:r>
                        <a:rPr lang="en-US" sz="2400" dirty="0" err="1">
                          <a:solidFill>
                            <a:schemeClr val="tx1"/>
                          </a:solidFill>
                          <a:latin typeface="Times New Roman" panose="02020603050405020304" pitchFamily="18" charset="0"/>
                          <a:cs typeface="Times New Roman" panose="02020603050405020304" pitchFamily="18" charset="0"/>
                        </a:rPr>
                        <a:t>Tên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sách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báo</a:t>
                      </a:r>
                      <a:r>
                        <a:rPr lang="en-US" sz="2400" dirty="0">
                          <a:solidFill>
                            <a:schemeClr val="tx1"/>
                          </a:solidFill>
                          <a:latin typeface="Times New Roman" panose="02020603050405020304" pitchFamily="18" charset="0"/>
                          <a:cs typeface="Times New Roman" panose="02020603050405020304" pitchFamily="18"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sz="2400" dirty="0" err="1">
                          <a:solidFill>
                            <a:schemeClr val="tx1"/>
                          </a:solidFill>
                          <a:latin typeface="Times New Roman" panose="02020603050405020304" pitchFamily="18" charset="0"/>
                          <a:cs typeface="Times New Roman" panose="02020603050405020304" pitchFamily="18" charset="0"/>
                        </a:rPr>
                        <a:t>Tác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giả</a:t>
                      </a:r>
                      <a:r>
                        <a:rPr lang="en-US" sz="2400" dirty="0">
                          <a:solidFill>
                            <a:schemeClr val="tx1"/>
                          </a:solidFill>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en-US" sz="2400" dirty="0" err="1">
                          <a:solidFill>
                            <a:schemeClr val="tx1"/>
                          </a:solidFill>
                          <a:latin typeface="Times New Roman" panose="02020603050405020304" pitchFamily="18" charset="0"/>
                          <a:cs typeface="Times New Roman" panose="02020603050405020304" pitchFamily="18" charset="0"/>
                        </a:rPr>
                        <a:t>Ngày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đọc</a:t>
                      </a:r>
                      <a:r>
                        <a:rPr lang="en-US" sz="2400" dirty="0">
                          <a:solidFill>
                            <a:schemeClr val="tx1"/>
                          </a:solidFill>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075925076"/>
                  </a:ext>
                </a:extLst>
              </a:tr>
              <a:tr h="664561">
                <a:tc gridSpan="3">
                  <a:txBody>
                    <a:bodyPr/>
                    <a:lstStyle/>
                    <a:p>
                      <a:pPr algn="l"/>
                      <a:r>
                        <a:rPr lang="en-US" sz="2400" dirty="0" err="1">
                          <a:solidFill>
                            <a:schemeClr val="tx1"/>
                          </a:solidFill>
                          <a:latin typeface="Times New Roman" panose="02020603050405020304" pitchFamily="18" charset="0"/>
                          <a:cs typeface="Times New Roman" panose="02020603050405020304" pitchFamily="18" charset="0"/>
                        </a:rPr>
                        <a:t>Nội</a:t>
                      </a:r>
                      <a:r>
                        <a:rPr lang="en-US" sz="2400" dirty="0">
                          <a:solidFill>
                            <a:schemeClr val="tx1"/>
                          </a:solidFill>
                          <a:latin typeface="Times New Roman" panose="02020603050405020304" pitchFamily="18" charset="0"/>
                          <a:cs typeface="Times New Roman" panose="02020603050405020304" pitchFamily="18" charset="0"/>
                        </a:rPr>
                        <a:t> dung </a:t>
                      </a:r>
                      <a:r>
                        <a:rPr lang="en-US" sz="2400" dirty="0" err="1">
                          <a:solidFill>
                            <a:schemeClr val="tx1"/>
                          </a:solidFill>
                          <a:latin typeface="Times New Roman" panose="02020603050405020304" pitchFamily="18" charset="0"/>
                          <a:cs typeface="Times New Roman" panose="02020603050405020304" pitchFamily="18" charset="0"/>
                        </a:rPr>
                        <a:t>chính</a:t>
                      </a:r>
                      <a:r>
                        <a:rPr lang="en-US" sz="2400" dirty="0">
                          <a:solidFill>
                            <a:schemeClr val="tx1"/>
                          </a:solidFill>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911920861"/>
                  </a:ext>
                </a:extLst>
              </a:tr>
              <a:tr h="664561">
                <a:tc gridSpan="3">
                  <a:txBody>
                    <a:bodyPr/>
                    <a:lstStyle/>
                    <a:p>
                      <a:pPr algn="l"/>
                      <a:r>
                        <a:rPr lang="en-US" sz="2400" dirty="0" err="1">
                          <a:solidFill>
                            <a:schemeClr val="tx1"/>
                          </a:solidFill>
                          <a:latin typeface="Times New Roman" panose="02020603050405020304" pitchFamily="18" charset="0"/>
                          <a:cs typeface="Times New Roman" panose="02020603050405020304" pitchFamily="18" charset="0"/>
                        </a:rPr>
                        <a:t>Những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thông</a:t>
                      </a:r>
                      <a:r>
                        <a:rPr lang="en-US" sz="2400" dirty="0">
                          <a:solidFill>
                            <a:schemeClr val="tx1"/>
                          </a:solidFill>
                          <a:latin typeface="Times New Roman" panose="02020603050405020304" pitchFamily="18" charset="0"/>
                          <a:cs typeface="Times New Roman" panose="02020603050405020304" pitchFamily="18" charset="0"/>
                        </a:rPr>
                        <a:t> tin </a:t>
                      </a:r>
                      <a:r>
                        <a:rPr lang="en-US" sz="2400" dirty="0" err="1">
                          <a:solidFill>
                            <a:schemeClr val="tx1"/>
                          </a:solidFill>
                          <a:latin typeface="Times New Roman" panose="02020603050405020304" pitchFamily="18" charset="0"/>
                          <a:cs typeface="Times New Roman" panose="02020603050405020304" pitchFamily="18" charset="0"/>
                        </a:rPr>
                        <a:t>chính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về</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nơi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được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nhắc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tới</a:t>
                      </a:r>
                      <a:r>
                        <a:rPr lang="en-US" sz="2400" dirty="0">
                          <a:solidFill>
                            <a:schemeClr val="tx1"/>
                          </a:solidFill>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143949198"/>
                  </a:ext>
                </a:extLst>
              </a:tr>
              <a:tr h="664561">
                <a:tc>
                  <a:txBody>
                    <a:bodyPr/>
                    <a:lstStyle/>
                    <a:p>
                      <a:pPr algn="l"/>
                      <a:r>
                        <a:rPr lang="en-US" sz="2400" dirty="0" err="1">
                          <a:solidFill>
                            <a:schemeClr val="tx1"/>
                          </a:solidFill>
                          <a:latin typeface="Times New Roman" panose="02020603050405020304" pitchFamily="18" charset="0"/>
                          <a:cs typeface="Times New Roman" panose="02020603050405020304" pitchFamily="18" charset="0"/>
                        </a:rPr>
                        <a:t>Điều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thú</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vị</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đối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với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em</a:t>
                      </a:r>
                      <a:r>
                        <a:rPr lang="en-US" sz="2400" dirty="0">
                          <a:solidFill>
                            <a:schemeClr val="tx1"/>
                          </a:solidFill>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057223883"/>
                  </a:ext>
                </a:extLst>
              </a:tr>
              <a:tr h="664561">
                <a:tc gridSpan="3">
                  <a:txBody>
                    <a:bodyPr/>
                    <a:lstStyle/>
                    <a:p>
                      <a:pPr algn="l"/>
                      <a:r>
                        <a:rPr lang="en-US" sz="2400" dirty="0" err="1">
                          <a:solidFill>
                            <a:schemeClr val="tx1"/>
                          </a:solidFill>
                          <a:latin typeface="Times New Roman" panose="02020603050405020304" pitchFamily="18" charset="0"/>
                          <a:cs typeface="Times New Roman" panose="02020603050405020304" pitchFamily="18" charset="0"/>
                        </a:rPr>
                        <a:t>Mức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độ</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yêu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thích</a:t>
                      </a:r>
                      <a:r>
                        <a:rPr lang="en-US" sz="2400" dirty="0">
                          <a:solidFill>
                            <a:schemeClr val="tx1"/>
                          </a:solidFill>
                          <a:latin typeface="Times New Roman" panose="02020603050405020304" pitchFamily="18" charset="0"/>
                          <a:cs typeface="Times New Roman" panose="02020603050405020304" pitchFamily="18"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878560596"/>
                  </a:ext>
                </a:extLst>
              </a:tr>
            </a:tbl>
          </a:graphicData>
        </a:graphic>
      </p:graphicFrame>
      <p:sp>
        <p:nvSpPr>
          <p:cNvPr id="3" name="Oval 2">
            <a:extLst>
              <a:ext uri="{FF2B5EF4-FFF2-40B4-BE49-F238E27FC236}">
                <a16:creationId xmlns:a16="http://schemas.microsoft.com/office/drawing/2014/main" id="{83A0EEAE-DA18-6A71-E04B-2A424F1C327B}"/>
              </a:ext>
            </a:extLst>
          </p:cNvPr>
          <p:cNvSpPr/>
          <p:nvPr/>
        </p:nvSpPr>
        <p:spPr>
          <a:xfrm>
            <a:off x="1642369" y="292962"/>
            <a:ext cx="8806648" cy="24857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Các</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em</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hãy</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tìm</a:t>
            </a:r>
            <a:r>
              <a:rPr lang="en-US" sz="3600" b="1" dirty="0">
                <a:solidFill>
                  <a:srgbClr val="FFFF00"/>
                </a:solidFill>
                <a:latin typeface="Times New Roman" panose="02020603050405020304" pitchFamily="18" charset="0"/>
                <a:cs typeface="Times New Roman" panose="02020603050405020304" pitchFamily="18" charset="0"/>
              </a:rPr>
              <a:t> đ</a:t>
            </a:r>
            <a:r>
              <a:rPr lang="vi-VN" sz="3600" b="1" dirty="0">
                <a:solidFill>
                  <a:srgbClr val="FFFF00"/>
                </a:solidFill>
                <a:latin typeface="Times New Roman" panose="02020603050405020304" pitchFamily="18" charset="0"/>
                <a:cs typeface="Times New Roman" panose="02020603050405020304" pitchFamily="18" charset="0"/>
              </a:rPr>
              <a:t>ọc sách</a:t>
            </a:r>
            <a:r>
              <a:rPr lang="en-US" sz="3600" b="1" dirty="0">
                <a:solidFill>
                  <a:srgbClr val="FFFF00"/>
                </a:solidFill>
                <a:latin typeface="Times New Roman" panose="02020603050405020304" pitchFamily="18" charset="0"/>
                <a:cs typeface="Times New Roman" panose="02020603050405020304" pitchFamily="18" charset="0"/>
              </a:rPr>
              <a:t>,</a:t>
            </a:r>
            <a:r>
              <a:rPr lang="vi-VN" sz="3600" b="1" dirty="0">
                <a:solidFill>
                  <a:srgbClr val="FFFF00"/>
                </a:solidFill>
                <a:latin typeface="Times New Roman" panose="02020603050405020304" pitchFamily="18" charset="0"/>
                <a:cs typeface="Times New Roman" panose="02020603050405020304" pitchFamily="18" charset="0"/>
              </a:rPr>
              <a:t> báo về quê hương, đất nước</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và</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hoàn</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thành</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phiếu</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đọc</a:t>
            </a:r>
            <a:r>
              <a:rPr lang="en-US" sz="3600" b="1" dirty="0">
                <a:solidFill>
                  <a:srgbClr val="FFFF00"/>
                </a:solidFill>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sách</a:t>
            </a:r>
            <a:r>
              <a:rPr lang="en-US" sz="3600" b="1" dirty="0">
                <a:solidFill>
                  <a:srgbClr val="FFFF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6431956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0934" y="1134903"/>
            <a:ext cx="4689201" cy="5511547"/>
          </a:xfrm>
          <a:prstGeom prst="rect">
            <a:avLst/>
          </a:prstGeom>
        </p:spPr>
      </p:pic>
      <p:grpSp>
        <p:nvGrpSpPr>
          <p:cNvPr id="14" name="Group 13"/>
          <p:cNvGrpSpPr/>
          <p:nvPr/>
        </p:nvGrpSpPr>
        <p:grpSpPr>
          <a:xfrm>
            <a:off x="5256889" y="1134903"/>
            <a:ext cx="6525808" cy="4730906"/>
            <a:chOff x="5256889" y="1134903"/>
            <a:chExt cx="6525808" cy="4730906"/>
          </a:xfrm>
        </p:grpSpPr>
        <p:pic>
          <p:nvPicPr>
            <p:cNvPr id="7" name="Picture 6"/>
            <p:cNvPicPr>
              <a:picLocks noChangeAspect="1"/>
            </p:cNvPicPr>
            <p:nvPr/>
          </p:nvPicPr>
          <p:blipFill>
            <a:blip r:embed="rId3"/>
            <a:stretch>
              <a:fillRect/>
            </a:stretch>
          </p:blipFill>
          <p:spPr>
            <a:xfrm>
              <a:off x="5256889" y="1134903"/>
              <a:ext cx="6525808" cy="4730906"/>
            </a:xfrm>
            <a:prstGeom prst="rect">
              <a:avLst/>
            </a:prstGeom>
          </p:spPr>
        </p:pic>
        <p:sp>
          <p:nvSpPr>
            <p:cNvPr id="13" name="Rectangle 12"/>
            <p:cNvSpPr/>
            <p:nvPr/>
          </p:nvSpPr>
          <p:spPr>
            <a:xfrm>
              <a:off x="6191250" y="2275828"/>
              <a:ext cx="4665977" cy="255454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3. Trao đổi với bạn những điều đáng nhớ về các vùng miền đất nước được giới thiệu trong sách báo. </a:t>
              </a:r>
              <a:endParaRPr kumimoji="0" lang="en-US" sz="32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38552673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xlr-bg-result">
            <a:extLst>
              <a:ext uri="{FF2B5EF4-FFF2-40B4-BE49-F238E27FC236}">
                <a16:creationId xmlns:a16="http://schemas.microsoft.com/office/drawing/2014/main" id="{B8CD6738-025B-D379-EDD3-9C87D0A56088}"/>
              </a:ext>
            </a:extLst>
          </p:cNvPr>
          <p:cNvPicPr>
            <a:picLocks noChangeAspect="1"/>
          </p:cNvPicPr>
          <p:nvPr/>
        </p:nvPicPr>
        <p:blipFill>
          <a:blip r:embed="rId2"/>
          <a:srcRect l="51236"/>
          <a:stretch>
            <a:fillRect/>
          </a:stretch>
        </p:blipFill>
        <p:spPr>
          <a:xfrm flipH="1">
            <a:off x="-566631" y="1457961"/>
            <a:ext cx="4456007" cy="6093460"/>
          </a:xfrm>
          <a:prstGeom prst="rect">
            <a:avLst/>
          </a:prstGeom>
        </p:spPr>
      </p:pic>
      <p:sp>
        <p:nvSpPr>
          <p:cNvPr id="3" name="Speech Bubble: Rectangle with Corners Rounded 2">
            <a:extLst>
              <a:ext uri="{FF2B5EF4-FFF2-40B4-BE49-F238E27FC236}">
                <a16:creationId xmlns:a16="http://schemas.microsoft.com/office/drawing/2014/main" id="{8B9F95ED-6861-5DFD-571E-DB205C2C4B8B}"/>
              </a:ext>
            </a:extLst>
          </p:cNvPr>
          <p:cNvSpPr/>
          <p:nvPr/>
        </p:nvSpPr>
        <p:spPr>
          <a:xfrm>
            <a:off x="4457700" y="1771650"/>
            <a:ext cx="6124575" cy="2390775"/>
          </a:xfrm>
          <a:prstGeom prst="wedgeRoundRectCallout">
            <a:avLst>
              <a:gd name="adj1" fmla="val -57764"/>
              <a:gd name="adj2" fmla="val 12066"/>
              <a:gd name="adj3" fmla="val 16667"/>
            </a:avLst>
          </a:prstGeom>
          <a:ln w="76200"/>
        </p:spPr>
        <p:style>
          <a:lnRef idx="2">
            <a:schemeClr val="accent6"/>
          </a:lnRef>
          <a:fillRef idx="1">
            <a:schemeClr val="lt1"/>
          </a:fillRef>
          <a:effectRef idx="0">
            <a:schemeClr val="accent6"/>
          </a:effectRef>
          <a:fontRef idx="minor">
            <a:schemeClr val="dk1"/>
          </a:fontRef>
        </p:style>
        <p:txBody>
          <a:bodyPr rtlCol="0" anchor="ctr"/>
          <a:lstStyle/>
          <a:p>
            <a:pPr marL="457200" indent="-457200" algn="just">
              <a:buFont typeface="Arial" panose="020B0604020202020204" pitchFamily="34" charset="0"/>
              <a:buChar char="•"/>
            </a:pPr>
            <a:r>
              <a:rPr lang="en-US" sz="3200" b="1" dirty="0" err="1">
                <a:latin typeface="Cambria" panose="02040503050406030204" pitchFamily="18" charset="0"/>
                <a:ea typeface="Cambria" panose="02040503050406030204" pitchFamily="18" charset="0"/>
              </a:rPr>
              <a:t>Tên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sách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báo</a:t>
            </a:r>
            <a:endParaRPr lang="en-US" sz="3200" b="1" dirty="0">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en-US" sz="3200" b="1" dirty="0" err="1">
                <a:latin typeface="Cambria" panose="02040503050406030204" pitchFamily="18" charset="0"/>
                <a:ea typeface="Cambria" panose="02040503050406030204" pitchFamily="18" charset="0"/>
              </a:rPr>
              <a:t>Tên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tác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giả</a:t>
            </a:r>
            <a:r>
              <a:rPr lang="en-US" sz="3200" b="1" dirty="0">
                <a:latin typeface="Cambria" panose="02040503050406030204" pitchFamily="18" charset="0"/>
                <a:ea typeface="Cambria" panose="02040503050406030204" pitchFamily="18" charset="0"/>
              </a:rPr>
              <a:t>;</a:t>
            </a:r>
          </a:p>
          <a:p>
            <a:pPr marL="457200" indent="-457200" algn="just">
              <a:buFont typeface="Arial" panose="020B0604020202020204" pitchFamily="34" charset="0"/>
              <a:buChar char="•"/>
            </a:pPr>
            <a:r>
              <a:rPr lang="en-US" sz="3200" b="1" dirty="0" err="1">
                <a:latin typeface="Cambria" panose="02040503050406030204" pitchFamily="18" charset="0"/>
                <a:ea typeface="Cambria" panose="02040503050406030204" pitchFamily="18" charset="0"/>
              </a:rPr>
              <a:t>Nội</a:t>
            </a:r>
            <a:r>
              <a:rPr lang="en-US" sz="3200" b="1" dirty="0">
                <a:latin typeface="Cambria" panose="02040503050406030204" pitchFamily="18" charset="0"/>
                <a:ea typeface="Cambria" panose="02040503050406030204" pitchFamily="18" charset="0"/>
              </a:rPr>
              <a:t> dung </a:t>
            </a:r>
            <a:r>
              <a:rPr lang="en-US" sz="3200" b="1" dirty="0" err="1">
                <a:latin typeface="Cambria" panose="02040503050406030204" pitchFamily="18" charset="0"/>
                <a:ea typeface="Cambria" panose="02040503050406030204" pitchFamily="18" charset="0"/>
              </a:rPr>
              <a:t>em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tâm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đắc</a:t>
            </a:r>
            <a:r>
              <a:rPr lang="en-US" sz="3200" b="1" dirty="0">
                <a:latin typeface="Cambria" panose="02040503050406030204" pitchFamily="18" charset="0"/>
                <a:ea typeface="Cambria" panose="02040503050406030204" pitchFamily="18" charset="0"/>
              </a:rPr>
              <a:t>;</a:t>
            </a:r>
          </a:p>
          <a:p>
            <a:pPr marL="457200" indent="-457200" algn="just">
              <a:buFont typeface="Arial" panose="020B0604020202020204" pitchFamily="34" charset="0"/>
              <a:buChar char="•"/>
            </a:pPr>
            <a:r>
              <a:rPr lang="en-US" sz="3200" b="1" dirty="0">
                <a:latin typeface="Cambria" panose="02040503050406030204" pitchFamily="18" charset="0"/>
                <a:ea typeface="Cambria" panose="02040503050406030204" pitchFamily="18" charset="0"/>
              </a:rPr>
              <a:t>Thông tin </a:t>
            </a:r>
            <a:r>
              <a:rPr lang="en-US" sz="3200" b="1" dirty="0" err="1">
                <a:latin typeface="Cambria" panose="02040503050406030204" pitchFamily="18" charset="0"/>
                <a:ea typeface="Cambria" panose="02040503050406030204" pitchFamily="18" charset="0"/>
              </a:rPr>
              <a:t>bổ</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ích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đối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với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em</a:t>
            </a:r>
            <a:r>
              <a:rPr lang="en-US" sz="3200" b="1" dirty="0">
                <a:latin typeface="Cambria" panose="02040503050406030204" pitchFamily="18" charset="0"/>
                <a:ea typeface="Cambria" panose="02040503050406030204" pitchFamily="18" charset="0"/>
              </a:rPr>
              <a:t>;</a:t>
            </a:r>
          </a:p>
        </p:txBody>
      </p:sp>
      <p:sp>
        <p:nvSpPr>
          <p:cNvPr id="5" name="TextBox 4">
            <a:extLst>
              <a:ext uri="{FF2B5EF4-FFF2-40B4-BE49-F238E27FC236}">
                <a16:creationId xmlns:a16="http://schemas.microsoft.com/office/drawing/2014/main" id="{55D5314D-D70F-604D-9D70-7E6B43721C9A}"/>
              </a:ext>
            </a:extLst>
          </p:cNvPr>
          <p:cNvSpPr txBox="1"/>
          <p:nvPr/>
        </p:nvSpPr>
        <p:spPr>
          <a:xfrm>
            <a:off x="3629025" y="771525"/>
            <a:ext cx="4962525" cy="707886"/>
          </a:xfrm>
          <a:prstGeom prst="rect">
            <a:avLst/>
          </a:prstGeom>
          <a:noFill/>
        </p:spPr>
        <p:txBody>
          <a:bodyPr wrap="square" rtlCol="0">
            <a:spAutoFit/>
          </a:bodyPr>
          <a:lstStyle/>
          <a:p>
            <a:r>
              <a:rPr lang="en-US" sz="4000" b="1" dirty="0">
                <a:solidFill>
                  <a:srgbClr val="FF0000"/>
                </a:solidFill>
              </a:rPr>
              <a:t>CHIA SẺ VỚI BẠN</a:t>
            </a:r>
          </a:p>
        </p:txBody>
      </p:sp>
    </p:spTree>
    <p:extLst>
      <p:ext uri="{BB962C8B-B14F-4D97-AF65-F5344CB8AC3E}">
        <p14:creationId xmlns:p14="http://schemas.microsoft.com/office/powerpoint/2010/main" val="38621912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B46046-3282-BFEF-CE8B-0579EC553A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6" name="Rectangle 5">
            <a:extLst>
              <a:ext uri="{FF2B5EF4-FFF2-40B4-BE49-F238E27FC236}">
                <a16:creationId xmlns:a16="http://schemas.microsoft.com/office/drawing/2014/main" id="{A1B7F46D-CF56-6B91-6AB8-18F7C9C23141}"/>
              </a:ext>
            </a:extLst>
          </p:cNvPr>
          <p:cNvSpPr/>
          <p:nvPr/>
        </p:nvSpPr>
        <p:spPr>
          <a:xfrm>
            <a:off x="0" y="1"/>
            <a:ext cx="5140171" cy="79011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FF00"/>
                </a:solidFill>
                <a:latin typeface="Times New Roman" panose="02020603050405020304" pitchFamily="18" charset="0"/>
                <a:cs typeface="Times New Roman" panose="02020603050405020304" pitchFamily="18" charset="0"/>
              </a:rPr>
              <a:t>Ruộng</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bậc</a:t>
            </a:r>
            <a:r>
              <a:rPr lang="en-US" sz="3200" b="1" dirty="0">
                <a:solidFill>
                  <a:srgbClr val="FFFF00"/>
                </a:solidFill>
                <a:latin typeface="Times New Roman" panose="02020603050405020304" pitchFamily="18" charset="0"/>
                <a:cs typeface="Times New Roman" panose="02020603050405020304" pitchFamily="18" charset="0"/>
              </a:rPr>
              <a:t> thang ở </a:t>
            </a:r>
            <a:r>
              <a:rPr lang="en-US" sz="3200" b="1" dirty="0" err="1">
                <a:solidFill>
                  <a:srgbClr val="FFFF00"/>
                </a:solidFill>
                <a:latin typeface="Times New Roman" panose="02020603050405020304" pitchFamily="18" charset="0"/>
                <a:cs typeface="Times New Roman" panose="02020603050405020304" pitchFamily="18" charset="0"/>
              </a:rPr>
              <a:t>Tây</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Bắc</a:t>
            </a:r>
            <a:endParaRPr lang="en-US" sz="32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722043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DE6963-1FD9-5D09-C513-F06D916AD2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6CD55B59-4B2B-2EB7-E2E7-B22EDDC94EB8}"/>
              </a:ext>
            </a:extLst>
          </p:cNvPr>
          <p:cNvSpPr/>
          <p:nvPr/>
        </p:nvSpPr>
        <p:spPr>
          <a:xfrm>
            <a:off x="0" y="1"/>
            <a:ext cx="4065973" cy="79011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FF00"/>
                </a:solidFill>
                <a:latin typeface="Times New Roman" panose="02020603050405020304" pitchFamily="18" charset="0"/>
                <a:cs typeface="Times New Roman" panose="02020603050405020304" pitchFamily="18" charset="0"/>
              </a:rPr>
              <a:t>Đền</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Hùng</a:t>
            </a:r>
            <a:r>
              <a:rPr lang="en-US" sz="3200" b="1" dirty="0">
                <a:solidFill>
                  <a:srgbClr val="FFFF00"/>
                </a:solidFill>
                <a:latin typeface="Times New Roman" panose="02020603050405020304" pitchFamily="18" charset="0"/>
                <a:cs typeface="Times New Roman" panose="02020603050405020304" pitchFamily="18" charset="0"/>
              </a:rPr>
              <a:t> ở </a:t>
            </a:r>
            <a:r>
              <a:rPr lang="en-US" sz="3200" b="1" dirty="0" err="1">
                <a:solidFill>
                  <a:srgbClr val="FFFF00"/>
                </a:solidFill>
                <a:latin typeface="Times New Roman" panose="02020603050405020304" pitchFamily="18" charset="0"/>
                <a:cs typeface="Times New Roman" panose="02020603050405020304" pitchFamily="18" charset="0"/>
              </a:rPr>
              <a:t>Phú</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Thọ</a:t>
            </a:r>
            <a:endParaRPr lang="en-US" sz="32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169599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F0C638-11DF-BD14-C6B7-E82027E6A2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41D82F6D-217B-64A9-6B9E-FD32BB1B7A48}"/>
              </a:ext>
            </a:extLst>
          </p:cNvPr>
          <p:cNvSpPr/>
          <p:nvPr/>
        </p:nvSpPr>
        <p:spPr>
          <a:xfrm>
            <a:off x="0" y="1"/>
            <a:ext cx="3710866" cy="9854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FF00"/>
                </a:solidFill>
                <a:latin typeface="Times New Roman" panose="02020603050405020304" pitchFamily="18" charset="0"/>
                <a:cs typeface="Times New Roman" panose="02020603050405020304" pitchFamily="18" charset="0"/>
              </a:rPr>
              <a:t>Thành</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Cổ</a:t>
            </a:r>
            <a:r>
              <a:rPr lang="en-US" sz="3200" b="1" dirty="0">
                <a:solidFill>
                  <a:srgbClr val="FFFF00"/>
                </a:solidFill>
                <a:latin typeface="Times New Roman" panose="02020603050405020304" pitchFamily="18" charset="0"/>
                <a:cs typeface="Times New Roman" panose="02020603050405020304" pitchFamily="18" charset="0"/>
              </a:rPr>
              <a:t> Loa ở </a:t>
            </a:r>
            <a:r>
              <a:rPr lang="en-US" sz="3200" b="1" dirty="0" err="1">
                <a:solidFill>
                  <a:srgbClr val="FFFF00"/>
                </a:solidFill>
                <a:latin typeface="Times New Roman" panose="02020603050405020304" pitchFamily="18" charset="0"/>
                <a:cs typeface="Times New Roman" panose="02020603050405020304" pitchFamily="18" charset="0"/>
              </a:rPr>
              <a:t>Đông</a:t>
            </a:r>
            <a:r>
              <a:rPr lang="en-US" sz="3200" b="1" dirty="0">
                <a:solidFill>
                  <a:srgbClr val="FFFF00"/>
                </a:solidFill>
                <a:latin typeface="Times New Roman" panose="02020603050405020304" pitchFamily="18" charset="0"/>
                <a:cs typeface="Times New Roman" panose="02020603050405020304" pitchFamily="18" charset="0"/>
              </a:rPr>
              <a:t> Anh (</a:t>
            </a:r>
            <a:r>
              <a:rPr lang="en-US" sz="3200" b="1" dirty="0" err="1">
                <a:solidFill>
                  <a:srgbClr val="FFFF00"/>
                </a:solidFill>
                <a:latin typeface="Times New Roman" panose="02020603050405020304" pitchFamily="18" charset="0"/>
                <a:cs typeface="Times New Roman" panose="02020603050405020304" pitchFamily="18" charset="0"/>
              </a:rPr>
              <a:t>Hà</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Nội</a:t>
            </a:r>
            <a:r>
              <a:rPr lang="en-US" sz="3200" b="1" dirty="0">
                <a:solidFill>
                  <a:srgbClr val="FFFF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053258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8812CE-7EA2-A2E3-D636-DCB334EF96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4" name="Rectangle 3">
            <a:extLst>
              <a:ext uri="{FF2B5EF4-FFF2-40B4-BE49-F238E27FC236}">
                <a16:creationId xmlns:a16="http://schemas.microsoft.com/office/drawing/2014/main" id="{E546C31C-60D9-CD35-802E-1E24A553277C}"/>
              </a:ext>
            </a:extLst>
          </p:cNvPr>
          <p:cNvSpPr/>
          <p:nvPr/>
        </p:nvSpPr>
        <p:spPr>
          <a:xfrm>
            <a:off x="0" y="1"/>
            <a:ext cx="4714043" cy="79011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FF00"/>
                </a:solidFill>
                <a:latin typeface="Times New Roman" panose="02020603050405020304" pitchFamily="18" charset="0"/>
                <a:cs typeface="Times New Roman" panose="02020603050405020304" pitchFamily="18" charset="0"/>
              </a:rPr>
              <a:t>Núi</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Mẫu</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Sơn</a:t>
            </a:r>
            <a:r>
              <a:rPr lang="en-US" sz="3200" b="1" dirty="0">
                <a:solidFill>
                  <a:srgbClr val="FFFF00"/>
                </a:solidFill>
                <a:latin typeface="Times New Roman" panose="02020603050405020304" pitchFamily="18" charset="0"/>
                <a:cs typeface="Times New Roman" panose="02020603050405020304" pitchFamily="18" charset="0"/>
              </a:rPr>
              <a:t> ở </a:t>
            </a:r>
            <a:r>
              <a:rPr lang="en-US" sz="3200" b="1" dirty="0" err="1">
                <a:solidFill>
                  <a:srgbClr val="FFFF00"/>
                </a:solidFill>
                <a:latin typeface="Times New Roman" panose="02020603050405020304" pitchFamily="18" charset="0"/>
                <a:cs typeface="Times New Roman" panose="02020603050405020304" pitchFamily="18" charset="0"/>
              </a:rPr>
              <a:t>Lạng</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Sơn</a:t>
            </a:r>
            <a:endParaRPr lang="en-US" sz="32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937953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FDEF1D-5D45-C06A-41C7-29C0375D44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31BAEED0-50A2-0371-8704-8E7008A4DAA3}"/>
              </a:ext>
            </a:extLst>
          </p:cNvPr>
          <p:cNvSpPr/>
          <p:nvPr/>
        </p:nvSpPr>
        <p:spPr>
          <a:xfrm>
            <a:off x="0" y="1"/>
            <a:ext cx="4065973" cy="79011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FF00"/>
                </a:solidFill>
                <a:latin typeface="Times New Roman" panose="02020603050405020304" pitchFamily="18" charset="0"/>
                <a:cs typeface="Times New Roman" panose="02020603050405020304" pitchFamily="18" charset="0"/>
              </a:rPr>
              <a:t>Ven </a:t>
            </a:r>
            <a:r>
              <a:rPr lang="en-US" sz="3200" b="1" dirty="0" err="1">
                <a:solidFill>
                  <a:srgbClr val="FFFF00"/>
                </a:solidFill>
                <a:latin typeface="Times New Roman" panose="02020603050405020304" pitchFamily="18" charset="0"/>
                <a:cs typeface="Times New Roman" panose="02020603050405020304" pitchFamily="18" charset="0"/>
              </a:rPr>
              <a:t>biển</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miền</a:t>
            </a:r>
            <a:r>
              <a:rPr lang="en-US" sz="3200" b="1" dirty="0">
                <a:solidFill>
                  <a:srgbClr val="FFFF00"/>
                </a:solidFill>
                <a:latin typeface="Times New Roman" panose="02020603050405020304" pitchFamily="18" charset="0"/>
                <a:cs typeface="Times New Roman" panose="02020603050405020304" pitchFamily="18" charset="0"/>
              </a:rPr>
              <a:t> Trung</a:t>
            </a:r>
          </a:p>
        </p:txBody>
      </p:sp>
    </p:spTree>
    <p:extLst>
      <p:ext uri="{BB962C8B-B14F-4D97-AF65-F5344CB8AC3E}">
        <p14:creationId xmlns:p14="http://schemas.microsoft.com/office/powerpoint/2010/main" val="7715078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6CEF57-8A0D-9F7A-FC91-7F79BCDA9D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3" name="Rectangle 2">
            <a:extLst>
              <a:ext uri="{FF2B5EF4-FFF2-40B4-BE49-F238E27FC236}">
                <a16:creationId xmlns:a16="http://schemas.microsoft.com/office/drawing/2014/main" id="{035CA421-7D98-5252-D738-56A1B1FAC785}"/>
              </a:ext>
            </a:extLst>
          </p:cNvPr>
          <p:cNvSpPr/>
          <p:nvPr/>
        </p:nvSpPr>
        <p:spPr>
          <a:xfrm>
            <a:off x="0" y="1"/>
            <a:ext cx="2290439" cy="79011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FF00"/>
                </a:solidFill>
                <a:latin typeface="Times New Roman" panose="02020603050405020304" pitchFamily="18" charset="0"/>
                <a:cs typeface="Times New Roman" panose="02020603050405020304" pitchFamily="18" charset="0"/>
              </a:rPr>
              <a:t>Cố</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đô</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Huế</a:t>
            </a:r>
            <a:endParaRPr lang="en-US" sz="32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436724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73941A-8280-D0E4-1E11-0A2C699086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6" name="Rectangle 5">
            <a:extLst>
              <a:ext uri="{FF2B5EF4-FFF2-40B4-BE49-F238E27FC236}">
                <a16:creationId xmlns:a16="http://schemas.microsoft.com/office/drawing/2014/main" id="{4CE6EC77-B124-FB7E-EEA6-65DCE4AB75FD}"/>
              </a:ext>
            </a:extLst>
          </p:cNvPr>
          <p:cNvSpPr/>
          <p:nvPr/>
        </p:nvSpPr>
        <p:spPr>
          <a:xfrm>
            <a:off x="0" y="1"/>
            <a:ext cx="5317724" cy="79011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FF00"/>
                </a:solidFill>
                <a:latin typeface="Times New Roman" panose="02020603050405020304" pitchFamily="18" charset="0"/>
                <a:cs typeface="Times New Roman" panose="02020603050405020304" pitchFamily="18" charset="0"/>
              </a:rPr>
              <a:t>Cầu</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bàn</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tay</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Phật</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Đà</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Nẵng</a:t>
            </a:r>
            <a:r>
              <a:rPr lang="en-US" sz="3200" b="1" dirty="0">
                <a:solidFill>
                  <a:srgbClr val="FFFF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5735225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6D426-B62C-8CA2-5354-F5475C843868}"/>
              </a:ext>
            </a:extLst>
          </p:cNvPr>
          <p:cNvSpPr>
            <a:spLocks noGrp="1"/>
          </p:cNvSpPr>
          <p:nvPr>
            <p:ph type="title"/>
          </p:nvPr>
        </p:nvSpPr>
        <p:spPr/>
        <p:txBody>
          <a:bodyPr/>
          <a:lstStyle/>
          <a:p>
            <a:endParaRPr lang="en-US"/>
          </a:p>
        </p:txBody>
      </p:sp>
      <p:pic>
        <p:nvPicPr>
          <p:cNvPr id="6" name="ÂM NHẠC 1- BÀI 4 -QUÊ HƯƠNG TƯƠI ĐẸP (karaoke )- BỘ SÁCH CÙNG HỌC ĐỂ PHÁT TRIỂN NĂNG LỰC">
            <a:hlinkClick r:id="" action="ppaction://media"/>
            <a:extLst>
              <a:ext uri="{FF2B5EF4-FFF2-40B4-BE49-F238E27FC236}">
                <a16:creationId xmlns:a16="http://schemas.microsoft.com/office/drawing/2014/main" id="{CD6FF886-8344-6C64-BC40-0C41297F714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 y="0"/>
            <a:ext cx="12192000" cy="6858000"/>
          </a:xfrm>
        </p:spPr>
      </p:pic>
    </p:spTree>
    <p:extLst>
      <p:ext uri="{BB962C8B-B14F-4D97-AF65-F5344CB8AC3E}">
        <p14:creationId xmlns:p14="http://schemas.microsoft.com/office/powerpoint/2010/main" val="2086983212"/>
      </p:ext>
    </p:extLst>
  </p:cSld>
  <p:clrMapOvr>
    <a:masterClrMapping/>
  </p:clrMapOvr>
  <p:transition spd="slow">
    <p:randomBar dir="vert"/>
  </p:transition>
  <p:timing>
    <p:tnLst>
      <p:par>
        <p:cTn id="1" dur="indefinite" restart="never" nodeType="tmRoot">
          <p:childTnLst>
            <p:video>
              <p:cMediaNode vol="80000">
                <p:cTn id="2" fill="hold" display="0">
                  <p:stCondLst>
                    <p:cond delay="indefinite"/>
                  </p:stCondLst>
                </p:cTn>
                <p:tgtEl>
                  <p:spTgt spid="6"/>
                </p:tgtEl>
              </p:cMediaNode>
            </p:video>
            <p:seq concurrent="1" nextAc="seek">
              <p:cTn id="3" restart="whenNotActive" fill="hold" evtFilter="cancelBubble" nodeType="interactiveSeq">
                <p:stCondLst>
                  <p:cond evt="onClick" delay="0">
                    <p:tgtEl>
                      <p:spTgt spid="6"/>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131E6D-68EC-4F56-D21A-52B3F4BA57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2C94E128-88B5-A5E0-3811-6E11348A99F9}"/>
              </a:ext>
            </a:extLst>
          </p:cNvPr>
          <p:cNvSpPr/>
          <p:nvPr/>
        </p:nvSpPr>
        <p:spPr>
          <a:xfrm>
            <a:off x="0" y="1"/>
            <a:ext cx="5317724" cy="79011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FF00"/>
                </a:solidFill>
                <a:latin typeface="Times New Roman" panose="02020603050405020304" pitchFamily="18" charset="0"/>
                <a:cs typeface="Times New Roman" panose="02020603050405020304" pitchFamily="18" charset="0"/>
              </a:rPr>
              <a:t>Đồng</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bằng</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Sông</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Cửu</a:t>
            </a:r>
            <a:r>
              <a:rPr lang="en-US" sz="3200" b="1" dirty="0">
                <a:solidFill>
                  <a:srgbClr val="FFFF00"/>
                </a:solidFill>
                <a:latin typeface="Times New Roman" panose="02020603050405020304" pitchFamily="18" charset="0"/>
                <a:cs typeface="Times New Roman" panose="02020603050405020304" pitchFamily="18" charset="0"/>
              </a:rPr>
              <a:t> Long</a:t>
            </a:r>
          </a:p>
        </p:txBody>
      </p:sp>
    </p:spTree>
    <p:extLst>
      <p:ext uri="{BB962C8B-B14F-4D97-AF65-F5344CB8AC3E}">
        <p14:creationId xmlns:p14="http://schemas.microsoft.com/office/powerpoint/2010/main" val="6341560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B450133-88D6-9579-1009-F2D09E46B4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6EF8C00D-8E1C-655F-34DF-7BB6FC14DF0C}"/>
              </a:ext>
            </a:extLst>
          </p:cNvPr>
          <p:cNvSpPr/>
          <p:nvPr/>
        </p:nvSpPr>
        <p:spPr>
          <a:xfrm>
            <a:off x="0" y="1"/>
            <a:ext cx="5317724" cy="79011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FF00"/>
                </a:solidFill>
                <a:latin typeface="Times New Roman" panose="02020603050405020304" pitchFamily="18" charset="0"/>
                <a:cs typeface="Times New Roman" panose="02020603050405020304" pitchFamily="18" charset="0"/>
              </a:rPr>
              <a:t>Chợ</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nổi</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Cái</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Răng</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Cần</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Thơ</a:t>
            </a:r>
            <a:r>
              <a:rPr lang="en-US" sz="3200" b="1" dirty="0">
                <a:solidFill>
                  <a:srgbClr val="FFFF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0340423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29116B-34CF-8AA0-5F1F-433A483992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6C5BD920-372C-69F5-598E-DA623C756031}"/>
              </a:ext>
            </a:extLst>
          </p:cNvPr>
          <p:cNvSpPr/>
          <p:nvPr/>
        </p:nvSpPr>
        <p:spPr>
          <a:xfrm>
            <a:off x="0" y="1"/>
            <a:ext cx="3195961" cy="79011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FF00"/>
                </a:solidFill>
                <a:latin typeface="Times New Roman" panose="02020603050405020304" pitchFamily="18" charset="0"/>
                <a:cs typeface="Times New Roman" panose="02020603050405020304" pitchFamily="18" charset="0"/>
              </a:rPr>
              <a:t>Rừng</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ngập</a:t>
            </a:r>
            <a:r>
              <a:rPr lang="en-US" sz="3200" b="1" dirty="0">
                <a:solidFill>
                  <a:srgbClr val="FFFF00"/>
                </a:solidFill>
                <a:latin typeface="Times New Roman" panose="02020603050405020304" pitchFamily="18" charset="0"/>
                <a:cs typeface="Times New Roman" panose="02020603050405020304" pitchFamily="18" charset="0"/>
              </a:rPr>
              <a:t> </a:t>
            </a:r>
            <a:r>
              <a:rPr lang="en-US" sz="3200" b="1" dirty="0" err="1">
                <a:solidFill>
                  <a:srgbClr val="FFFF00"/>
                </a:solidFill>
                <a:latin typeface="Times New Roman" panose="02020603050405020304" pitchFamily="18" charset="0"/>
                <a:cs typeface="Times New Roman" panose="02020603050405020304" pitchFamily="18" charset="0"/>
              </a:rPr>
              <a:t>mặn</a:t>
            </a:r>
            <a:endParaRPr lang="en-US" sz="32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615567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6447" y="2185198"/>
            <a:ext cx="3463532" cy="4070932"/>
          </a:xfrm>
          <a:prstGeom prst="rect">
            <a:avLst/>
          </a:prstGeom>
        </p:spPr>
      </p:pic>
      <p:grpSp>
        <p:nvGrpSpPr>
          <p:cNvPr id="20" name="Group 19"/>
          <p:cNvGrpSpPr/>
          <p:nvPr/>
        </p:nvGrpSpPr>
        <p:grpSpPr>
          <a:xfrm>
            <a:off x="4733926" y="949981"/>
            <a:ext cx="6753224" cy="2698094"/>
            <a:chOff x="532412" y="2526564"/>
            <a:chExt cx="6706260" cy="2191748"/>
          </a:xfrm>
        </p:grpSpPr>
        <p:grpSp>
          <p:nvGrpSpPr>
            <p:cNvPr id="21" name="Group 20"/>
            <p:cNvGrpSpPr/>
            <p:nvPr/>
          </p:nvGrpSpPr>
          <p:grpSpPr>
            <a:xfrm>
              <a:off x="532412" y="2526564"/>
              <a:ext cx="6706260" cy="2191748"/>
              <a:chOff x="532412" y="2526564"/>
              <a:chExt cx="6706260" cy="2191748"/>
            </a:xfrm>
          </p:grpSpPr>
          <p:sp>
            <p:nvSpPr>
              <p:cNvPr id="23" name="Rounded Rectangle 22"/>
              <p:cNvSpPr/>
              <p:nvPr/>
            </p:nvSpPr>
            <p:spPr>
              <a:xfrm>
                <a:off x="844713" y="2730136"/>
                <a:ext cx="6393959" cy="1988176"/>
              </a:xfrm>
              <a:prstGeom prst="roundRect">
                <a:avLst/>
              </a:prstGeom>
              <a:solidFill>
                <a:schemeClr val="bg1"/>
              </a:solid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4" name="Oval 23"/>
              <p:cNvSpPr/>
              <p:nvPr/>
            </p:nvSpPr>
            <p:spPr>
              <a:xfrm>
                <a:off x="532412" y="2564272"/>
                <a:ext cx="669372" cy="496388"/>
              </a:xfrm>
              <a:prstGeom prst="ellipse">
                <a:avLst/>
              </a:prstGeom>
              <a:solidFill>
                <a:srgbClr val="FF0066"/>
              </a:solidFill>
              <a:ln>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5" name="TextBox 24"/>
              <p:cNvSpPr txBox="1"/>
              <p:nvPr/>
            </p:nvSpPr>
            <p:spPr>
              <a:xfrm>
                <a:off x="636906" y="2526564"/>
                <a:ext cx="226440" cy="5250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a:t>
                </a:r>
              </a:p>
            </p:txBody>
          </p:sp>
        </p:grpSp>
        <p:sp>
          <p:nvSpPr>
            <p:cNvPr id="22" name="TextBox 21"/>
            <p:cNvSpPr txBox="1"/>
            <p:nvPr/>
          </p:nvSpPr>
          <p:spPr>
            <a:xfrm>
              <a:off x="967841" y="2969026"/>
              <a:ext cx="6181421" cy="167511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Về</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nhà</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Chia sẻ với người thân những thông tin thú vị em đọc được về các vùng miền trên đất nước ta.</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12522108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图片包含 游戏机, 日落, 彩虹&#10;&#10;描述已自动生成">
            <a:extLst>
              <a:ext uri="{FF2B5EF4-FFF2-40B4-BE49-F238E27FC236}">
                <a16:creationId xmlns:a16="http://schemas.microsoft.com/office/drawing/2014/main" id="{84C7C1C0-D0F4-1EB1-F5C2-87EA7DC75B52}"/>
              </a:ext>
            </a:extLst>
          </p:cNvPr>
          <p:cNvPicPr>
            <a:picLocks noChangeAspect="1"/>
          </p:cNvPicPr>
          <p:nvPr/>
        </p:nvPicPr>
        <p:blipFill>
          <a:blip r:embed="rId2" cstate="print">
            <a:extLst>
              <a:ext uri="{28A0092B-C50C-407E-A947-70E740481C1C}">
                <a14:useLocalDpi xmlns:a14="http://schemas.microsoft.com/office/drawing/2010/main" val="0"/>
              </a:ext>
            </a:extLst>
          </a:blip>
          <a:srcRect r="357" b="202"/>
          <a:stretch>
            <a:fillRect/>
          </a:stretch>
        </p:blipFill>
        <p:spPr>
          <a:xfrm>
            <a:off x="0" y="0"/>
            <a:ext cx="12192000" cy="6858000"/>
          </a:xfrm>
          <a:custGeom>
            <a:avLst/>
            <a:gdLst>
              <a:gd name="connsiteX0" fmla="*/ 0 w 12148458"/>
              <a:gd name="connsiteY0" fmla="*/ 0 h 6843486"/>
              <a:gd name="connsiteX1" fmla="*/ 12148458 w 12148458"/>
              <a:gd name="connsiteY1" fmla="*/ 0 h 6843486"/>
              <a:gd name="connsiteX2" fmla="*/ 12148458 w 12148458"/>
              <a:gd name="connsiteY2" fmla="*/ 6843486 h 6843486"/>
              <a:gd name="connsiteX3" fmla="*/ 0 w 12148458"/>
              <a:gd name="connsiteY3" fmla="*/ 6843486 h 6843486"/>
            </a:gdLst>
            <a:ahLst/>
            <a:cxnLst>
              <a:cxn ang="0">
                <a:pos x="connsiteX0" y="connsiteY0"/>
              </a:cxn>
              <a:cxn ang="0">
                <a:pos x="connsiteX1" y="connsiteY1"/>
              </a:cxn>
              <a:cxn ang="0">
                <a:pos x="connsiteX2" y="connsiteY2"/>
              </a:cxn>
              <a:cxn ang="0">
                <a:pos x="connsiteX3" y="connsiteY3"/>
              </a:cxn>
            </a:cxnLst>
            <a:rect l="l" t="t" r="r" b="b"/>
            <a:pathLst>
              <a:path w="12148458" h="6843486">
                <a:moveTo>
                  <a:pt x="0" y="0"/>
                </a:moveTo>
                <a:lnTo>
                  <a:pt x="12148458" y="0"/>
                </a:lnTo>
                <a:lnTo>
                  <a:pt x="12148458" y="6843486"/>
                </a:lnTo>
                <a:lnTo>
                  <a:pt x="0" y="6843486"/>
                </a:lnTo>
                <a:close/>
              </a:path>
            </a:pathLst>
          </a:custGeom>
        </p:spPr>
      </p:pic>
      <p:pic>
        <p:nvPicPr>
          <p:cNvPr id="14" name="图片 13" descr="卡通人物&#10;&#10;中度可信度描述已自动生成">
            <a:extLst>
              <a:ext uri="{FF2B5EF4-FFF2-40B4-BE49-F238E27FC236}">
                <a16:creationId xmlns:a16="http://schemas.microsoft.com/office/drawing/2014/main" id="{D95AD81D-35B6-FD45-D179-E6EF8CFC4E0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357" t="66668"/>
          <a:stretch/>
        </p:blipFill>
        <p:spPr>
          <a:xfrm>
            <a:off x="9187542" y="4572000"/>
            <a:ext cx="3004457" cy="2285677"/>
          </a:xfrm>
          <a:prstGeom prst="rect">
            <a:avLst/>
          </a:prstGeom>
        </p:spPr>
      </p:pic>
      <p:pic>
        <p:nvPicPr>
          <p:cNvPr id="30" name="图片 29" descr="图片包含 游戏机, 台球, 房间, 桌子&#10;&#10;描述已自动生成">
            <a:extLst>
              <a:ext uri="{FF2B5EF4-FFF2-40B4-BE49-F238E27FC236}">
                <a16:creationId xmlns:a16="http://schemas.microsoft.com/office/drawing/2014/main" id="{68344E46-6C3D-06D7-A4BE-8F5134B9FD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0119" r="357"/>
          <a:stretch/>
        </p:blipFill>
        <p:spPr>
          <a:xfrm>
            <a:off x="7373256" y="322"/>
            <a:ext cx="4818744" cy="6857355"/>
          </a:xfrm>
          <a:custGeom>
            <a:avLst/>
            <a:gdLst>
              <a:gd name="connsiteX0" fmla="*/ 0 w 4818744"/>
              <a:gd name="connsiteY0" fmla="*/ 0 h 6857355"/>
              <a:gd name="connsiteX1" fmla="*/ 4818744 w 4818744"/>
              <a:gd name="connsiteY1" fmla="*/ 0 h 6857355"/>
              <a:gd name="connsiteX2" fmla="*/ 4818744 w 4818744"/>
              <a:gd name="connsiteY2" fmla="*/ 6857355 h 6857355"/>
              <a:gd name="connsiteX3" fmla="*/ 0 w 4818744"/>
              <a:gd name="connsiteY3" fmla="*/ 6857355 h 6857355"/>
            </a:gdLst>
            <a:ahLst/>
            <a:cxnLst>
              <a:cxn ang="0">
                <a:pos x="connsiteX0" y="connsiteY0"/>
              </a:cxn>
              <a:cxn ang="0">
                <a:pos x="connsiteX1" y="connsiteY1"/>
              </a:cxn>
              <a:cxn ang="0">
                <a:pos x="connsiteX2" y="connsiteY2"/>
              </a:cxn>
              <a:cxn ang="0">
                <a:pos x="connsiteX3" y="connsiteY3"/>
              </a:cxn>
            </a:cxnLst>
            <a:rect l="l" t="t" r="r" b="b"/>
            <a:pathLst>
              <a:path w="4818744" h="6857355">
                <a:moveTo>
                  <a:pt x="0" y="0"/>
                </a:moveTo>
                <a:lnTo>
                  <a:pt x="4818744" y="0"/>
                </a:lnTo>
                <a:lnTo>
                  <a:pt x="4818744" y="6857355"/>
                </a:lnTo>
                <a:lnTo>
                  <a:pt x="0" y="6857355"/>
                </a:lnTo>
                <a:close/>
              </a:path>
            </a:pathLst>
          </a:custGeom>
        </p:spPr>
      </p:pic>
      <p:pic>
        <p:nvPicPr>
          <p:cNvPr id="13" name="图片 12" descr="卡通人物&#10;&#10;中度可信度描述已自动生成">
            <a:extLst>
              <a:ext uri="{FF2B5EF4-FFF2-40B4-BE49-F238E27FC236}">
                <a16:creationId xmlns:a16="http://schemas.microsoft.com/office/drawing/2014/main" id="{1316C176-B028-2E78-202D-9AA942BF067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2910" r="77143"/>
          <a:stretch/>
        </p:blipFill>
        <p:spPr>
          <a:xfrm>
            <a:off x="0" y="3628571"/>
            <a:ext cx="2786743" cy="3229106"/>
          </a:xfrm>
          <a:prstGeom prst="rect">
            <a:avLst/>
          </a:prstGeom>
        </p:spPr>
      </p:pic>
      <p:pic>
        <p:nvPicPr>
          <p:cNvPr id="16" name="图片 15" descr="图片包含 游戏机, 台球, 房间, 桌子&#10;&#10;描述已自动生成">
            <a:extLst>
              <a:ext uri="{FF2B5EF4-FFF2-40B4-BE49-F238E27FC236}">
                <a16:creationId xmlns:a16="http://schemas.microsoft.com/office/drawing/2014/main" id="{F5450463-5FE5-CCCF-F833-D6AD72473EB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3810"/>
          <a:stretch/>
        </p:blipFill>
        <p:spPr>
          <a:xfrm>
            <a:off x="0" y="645"/>
            <a:ext cx="3193143" cy="6857355"/>
          </a:xfrm>
          <a:prstGeom prst="rect">
            <a:avLst/>
          </a:prstGeom>
        </p:spPr>
      </p:pic>
      <p:pic>
        <p:nvPicPr>
          <p:cNvPr id="10" name="Picture 9">
            <a:extLst>
              <a:ext uri="{FF2B5EF4-FFF2-40B4-BE49-F238E27FC236}">
                <a16:creationId xmlns:a16="http://schemas.microsoft.com/office/drawing/2014/main" id="{6BFC3355-2575-E68A-55E8-09A9588512B8}"/>
              </a:ext>
            </a:extLst>
          </p:cNvPr>
          <p:cNvPicPr>
            <a:picLocks noChangeAspect="1"/>
          </p:cNvPicPr>
          <p:nvPr/>
        </p:nvPicPr>
        <p:blipFill>
          <a:blip r:embed="rId5"/>
          <a:stretch>
            <a:fillRect/>
          </a:stretch>
        </p:blipFill>
        <p:spPr>
          <a:xfrm>
            <a:off x="2032664" y="4231824"/>
            <a:ext cx="8126672" cy="2609314"/>
          </a:xfrm>
          <a:prstGeom prst="rect">
            <a:avLst/>
          </a:prstGeom>
        </p:spPr>
      </p:pic>
      <p:pic>
        <p:nvPicPr>
          <p:cNvPr id="2" name="Picture 1"/>
          <p:cNvPicPr>
            <a:picLocks noChangeAspect="1"/>
          </p:cNvPicPr>
          <p:nvPr/>
        </p:nvPicPr>
        <p:blipFill>
          <a:blip r:embed="rId6"/>
          <a:stretch>
            <a:fillRect/>
          </a:stretch>
        </p:blipFill>
        <p:spPr>
          <a:xfrm>
            <a:off x="1561827" y="1665167"/>
            <a:ext cx="9004572" cy="1963082"/>
          </a:xfrm>
          <a:prstGeom prst="rect">
            <a:avLst/>
          </a:prstGeom>
        </p:spPr>
      </p:pic>
    </p:spTree>
    <p:extLst>
      <p:ext uri="{BB962C8B-B14F-4D97-AF65-F5344CB8AC3E}">
        <p14:creationId xmlns:p14="http://schemas.microsoft.com/office/powerpoint/2010/main" val="16944173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4" name="Picture 3103">
            <a:extLst>
              <a:ext uri="{FF2B5EF4-FFF2-40B4-BE49-F238E27FC236}">
                <a16:creationId xmlns:a16="http://schemas.microsoft.com/office/drawing/2014/main" id="{20FF8F9A-6DF0-8CEA-7510-16CD335554EB}"/>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4050640" y="4746898"/>
            <a:ext cx="3742174" cy="3111334"/>
          </a:xfrm>
          <a:prstGeom prst="rect">
            <a:avLst/>
          </a:prstGeom>
        </p:spPr>
      </p:pic>
      <p:pic>
        <p:nvPicPr>
          <p:cNvPr id="3113" name="Picture 3112">
            <a:extLst>
              <a:ext uri="{FF2B5EF4-FFF2-40B4-BE49-F238E27FC236}">
                <a16:creationId xmlns:a16="http://schemas.microsoft.com/office/drawing/2014/main" id="{B88DC333-6324-A2CC-2981-72AB61A4DFBD}"/>
              </a:ext>
            </a:extLst>
          </p:cNvPr>
          <p:cNvPicPr>
            <a:picLocks noChangeAspect="1"/>
          </p:cNvPicPr>
          <p:nvPr/>
        </p:nvPicPr>
        <p:blipFill>
          <a:blip r:embed="rId5"/>
          <a:stretch>
            <a:fillRect/>
          </a:stretch>
        </p:blipFill>
        <p:spPr>
          <a:xfrm>
            <a:off x="9487233" y="3536654"/>
            <a:ext cx="2560542" cy="3225064"/>
          </a:xfrm>
          <a:prstGeom prst="rect">
            <a:avLst/>
          </a:prstGeom>
        </p:spPr>
      </p:pic>
      <p:pic>
        <p:nvPicPr>
          <p:cNvPr id="3115" name="Picture 3114">
            <a:extLst>
              <a:ext uri="{FF2B5EF4-FFF2-40B4-BE49-F238E27FC236}">
                <a16:creationId xmlns:a16="http://schemas.microsoft.com/office/drawing/2014/main" id="{C854224E-AF99-58CB-E6AE-3A72FAA78D63}"/>
              </a:ext>
            </a:extLst>
          </p:cNvPr>
          <p:cNvPicPr>
            <a:picLocks noChangeAspect="1"/>
          </p:cNvPicPr>
          <p:nvPr/>
        </p:nvPicPr>
        <p:blipFill>
          <a:blip r:embed="rId6"/>
          <a:stretch>
            <a:fillRect/>
          </a:stretch>
        </p:blipFill>
        <p:spPr>
          <a:xfrm>
            <a:off x="7410134" y="3651226"/>
            <a:ext cx="2066723" cy="3206774"/>
          </a:xfrm>
          <a:prstGeom prst="rect">
            <a:avLst/>
          </a:prstGeom>
        </p:spPr>
      </p:pic>
      <p:pic>
        <p:nvPicPr>
          <p:cNvPr id="3117" name="Picture 3116">
            <a:extLst>
              <a:ext uri="{FF2B5EF4-FFF2-40B4-BE49-F238E27FC236}">
                <a16:creationId xmlns:a16="http://schemas.microsoft.com/office/drawing/2014/main" id="{0EFF84B5-8798-0E8D-6028-B58B66EEA8AD}"/>
              </a:ext>
            </a:extLst>
          </p:cNvPr>
          <p:cNvPicPr>
            <a:picLocks noChangeAspect="1"/>
          </p:cNvPicPr>
          <p:nvPr/>
        </p:nvPicPr>
        <p:blipFill>
          <a:blip r:embed="rId7"/>
          <a:stretch>
            <a:fillRect/>
          </a:stretch>
        </p:blipFill>
        <p:spPr>
          <a:xfrm>
            <a:off x="2435303" y="3470353"/>
            <a:ext cx="2127688" cy="3310415"/>
          </a:xfrm>
          <a:prstGeom prst="rect">
            <a:avLst/>
          </a:prstGeom>
        </p:spPr>
      </p:pic>
      <p:pic>
        <p:nvPicPr>
          <p:cNvPr id="3119" name="Picture 3118">
            <a:extLst>
              <a:ext uri="{FF2B5EF4-FFF2-40B4-BE49-F238E27FC236}">
                <a16:creationId xmlns:a16="http://schemas.microsoft.com/office/drawing/2014/main" id="{E4DD8C88-810A-BA85-41E0-FA64A2EF0001}"/>
              </a:ext>
            </a:extLst>
          </p:cNvPr>
          <p:cNvPicPr>
            <a:picLocks noChangeAspect="1"/>
          </p:cNvPicPr>
          <p:nvPr/>
        </p:nvPicPr>
        <p:blipFill>
          <a:blip r:embed="rId8"/>
          <a:stretch>
            <a:fillRect/>
          </a:stretch>
        </p:blipFill>
        <p:spPr>
          <a:xfrm>
            <a:off x="169590" y="3253546"/>
            <a:ext cx="2072820" cy="3517697"/>
          </a:xfrm>
          <a:prstGeom prst="rect">
            <a:avLst/>
          </a:prstGeom>
        </p:spPr>
      </p:pic>
      <p:pic>
        <p:nvPicPr>
          <p:cNvPr id="3121" name="Picture 3120">
            <a:extLst>
              <a:ext uri="{FF2B5EF4-FFF2-40B4-BE49-F238E27FC236}">
                <a16:creationId xmlns:a16="http://schemas.microsoft.com/office/drawing/2014/main" id="{2456C600-743E-726A-D2AF-9908AF11A54C}"/>
              </a:ext>
            </a:extLst>
          </p:cNvPr>
          <p:cNvPicPr>
            <a:picLocks noChangeAspect="1"/>
          </p:cNvPicPr>
          <p:nvPr/>
        </p:nvPicPr>
        <p:blipFill>
          <a:blip r:embed="rId9"/>
          <a:stretch>
            <a:fillRect/>
          </a:stretch>
        </p:blipFill>
        <p:spPr>
          <a:xfrm>
            <a:off x="4842527" y="3470352"/>
            <a:ext cx="1891482" cy="2751401"/>
          </a:xfrm>
          <a:prstGeom prst="rect">
            <a:avLst/>
          </a:prstGeom>
        </p:spPr>
      </p:pic>
      <p:pic>
        <p:nvPicPr>
          <p:cNvPr id="3135" name="Picture 18">
            <a:extLst>
              <a:ext uri="{FF2B5EF4-FFF2-40B4-BE49-F238E27FC236}">
                <a16:creationId xmlns:a16="http://schemas.microsoft.com/office/drawing/2014/main" id="{FD77ADAF-7F34-EF82-CF9B-3C4C9FDA06B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8599" y="-111840"/>
            <a:ext cx="4225771" cy="1037735"/>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18">
            <a:extLst>
              <a:ext uri="{FF2B5EF4-FFF2-40B4-BE49-F238E27FC236}">
                <a16:creationId xmlns:a16="http://schemas.microsoft.com/office/drawing/2014/main" id="{6022940F-EDE7-201B-3ADF-D6248B08E9A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66229" y="-11890"/>
            <a:ext cx="4225771" cy="1037735"/>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22">
            <a:extLst>
              <a:ext uri="{FF2B5EF4-FFF2-40B4-BE49-F238E27FC236}">
                <a16:creationId xmlns:a16="http://schemas.microsoft.com/office/drawing/2014/main" id="{00FA01F2-1DA3-5521-1184-4B67DA23308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0800000" flipV="1">
            <a:off x="-125673" y="5751573"/>
            <a:ext cx="1124940" cy="1124940"/>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22">
            <a:extLst>
              <a:ext uri="{FF2B5EF4-FFF2-40B4-BE49-F238E27FC236}">
                <a16:creationId xmlns:a16="http://schemas.microsoft.com/office/drawing/2014/main" id="{6EB8B439-36D6-B692-94E4-59467EC9560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0800000" flipV="1">
            <a:off x="11191736" y="5757936"/>
            <a:ext cx="1124940" cy="11249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3F1763E-B45A-67BC-C6DF-FF6AF16C29F5}"/>
              </a:ext>
            </a:extLst>
          </p:cNvPr>
          <p:cNvPicPr>
            <a:picLocks noChangeAspect="1"/>
          </p:cNvPicPr>
          <p:nvPr/>
        </p:nvPicPr>
        <p:blipFill>
          <a:blip r:embed="rId12"/>
          <a:stretch>
            <a:fillRect/>
          </a:stretch>
        </p:blipFill>
        <p:spPr>
          <a:xfrm>
            <a:off x="2606114" y="718959"/>
            <a:ext cx="5837381" cy="1481963"/>
          </a:xfrm>
          <a:prstGeom prst="rect">
            <a:avLst/>
          </a:prstGeom>
        </p:spPr>
      </p:pic>
      <p:sp>
        <p:nvSpPr>
          <p:cNvPr id="2" name="Rectangle 1">
            <a:extLst>
              <a:ext uri="{FF2B5EF4-FFF2-40B4-BE49-F238E27FC236}">
                <a16:creationId xmlns:a16="http://schemas.microsoft.com/office/drawing/2014/main" id="{225D9DDF-9256-F4B9-8891-8346F9340B5E}"/>
              </a:ext>
            </a:extLst>
          </p:cNvPr>
          <p:cNvSpPr/>
          <p:nvPr/>
        </p:nvSpPr>
        <p:spPr>
          <a:xfrm>
            <a:off x="376568" y="2223675"/>
            <a:ext cx="914400" cy="914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329ECBC0-F9C8-01BC-A82A-75DFB07082B2}"/>
              </a:ext>
            </a:extLst>
          </p:cNvPr>
          <p:cNvSpPr/>
          <p:nvPr/>
        </p:nvSpPr>
        <p:spPr>
          <a:xfrm>
            <a:off x="785091" y="2237963"/>
            <a:ext cx="10732654" cy="14819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pPr>
            <a:r>
              <a:rPr lang="en-US" sz="5400" b="1" kern="0" dirty="0" err="1">
                <a:ln w="6600">
                  <a:solidFill>
                    <a:schemeClr val="accent2"/>
                  </a:solidFill>
                  <a:prstDash val="solid"/>
                </a:ln>
                <a:solidFill>
                  <a:schemeClr val="tx1"/>
                </a:solidFill>
                <a:effectLst>
                  <a:outerShdw dist="38100" dir="2700000" algn="tl" rotWithShape="0">
                    <a:schemeClr val="accent2"/>
                  </a:outerShdw>
                </a:effectLst>
                <a:latin typeface="Times New Roman" panose="02020603050405020304" pitchFamily="18" charset="0"/>
                <a:ea typeface="Calibri" panose="020F0502020204030204" pitchFamily="34" charset="0"/>
                <a:cs typeface="Times New Roman" panose="02020603050405020304" pitchFamily="18" charset="0"/>
              </a:rPr>
              <a:t>Bài</a:t>
            </a:r>
            <a:r>
              <a:rPr lang="en-US" sz="5400" b="1" kern="0" dirty="0">
                <a:ln w="6600">
                  <a:solidFill>
                    <a:schemeClr val="accent2"/>
                  </a:solidFill>
                  <a:prstDash val="solid"/>
                </a:ln>
                <a:solidFill>
                  <a:schemeClr val="tx1"/>
                </a:solidFill>
                <a:effectLst>
                  <a:outerShdw dist="38100" dir="2700000" algn="tl" rotWithShape="0">
                    <a:schemeClr val="accent2"/>
                  </a:outerShdw>
                </a:effectLst>
                <a:latin typeface="Times New Roman" panose="02020603050405020304" pitchFamily="18" charset="0"/>
                <a:ea typeface="Calibri" panose="020F0502020204030204" pitchFamily="34" charset="0"/>
                <a:cs typeface="Times New Roman" panose="02020603050405020304" pitchFamily="18" charset="0"/>
              </a:rPr>
              <a:t> 20: CHIỀU NGOẠI Ô (</a:t>
            </a:r>
            <a:r>
              <a:rPr lang="en-US" sz="5400" b="1" kern="0" dirty="0" err="1">
                <a:ln w="6600">
                  <a:solidFill>
                    <a:schemeClr val="accent2"/>
                  </a:solidFill>
                  <a:prstDash val="solid"/>
                </a:ln>
                <a:solidFill>
                  <a:schemeClr val="tx1"/>
                </a:solidFill>
                <a:effectLst>
                  <a:outerShdw dist="38100" dir="2700000" algn="tl" rotWithShape="0">
                    <a:schemeClr val="accent2"/>
                  </a:outerShdw>
                </a:effectLst>
                <a:latin typeface="Times New Roman" panose="02020603050405020304" pitchFamily="18" charset="0"/>
                <a:ea typeface="Calibri" panose="020F0502020204030204" pitchFamily="34" charset="0"/>
                <a:cs typeface="Times New Roman" panose="02020603050405020304" pitchFamily="18" charset="0"/>
              </a:rPr>
              <a:t>tiết</a:t>
            </a:r>
            <a:r>
              <a:rPr lang="en-US" sz="5400" b="1" kern="0" dirty="0">
                <a:ln w="6600">
                  <a:solidFill>
                    <a:schemeClr val="accent2"/>
                  </a:solidFill>
                  <a:prstDash val="solid"/>
                </a:ln>
                <a:solidFill>
                  <a:schemeClr val="tx1"/>
                </a:solidFill>
                <a:effectLst>
                  <a:outerShdw dist="38100" dir="2700000" algn="tl" rotWithShape="0">
                    <a:schemeClr val="accent2"/>
                  </a:outerShdw>
                </a:effectLst>
                <a:latin typeface="Times New Roman" panose="02020603050405020304" pitchFamily="18" charset="0"/>
                <a:ea typeface="Calibri" panose="020F0502020204030204" pitchFamily="34" charset="0"/>
                <a:cs typeface="Times New Roman" panose="02020603050405020304" pitchFamily="18" charset="0"/>
              </a:rPr>
              <a:t> 4)</a:t>
            </a:r>
            <a:endParaRPr lang="en-US" sz="4400" b="1" kern="100" dirty="0">
              <a:ln w="6600">
                <a:solidFill>
                  <a:schemeClr val="accent2"/>
                </a:solidFill>
                <a:prstDash val="solid"/>
              </a:ln>
              <a:solidFill>
                <a:schemeClr val="tx1"/>
              </a:solidFill>
              <a:effectLst>
                <a:outerShdw dist="38100" dir="2700000" algn="tl" rotWithShape="0">
                  <a:schemeClr val="accent2"/>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409985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extLst>
    <p:ext uri="{E180D4A7-C9FB-4DFB-919C-405C955672EB}">
      <p14:showEvtLst xmlns:p14="http://schemas.microsoft.com/office/powerpoint/2010/main">
        <p14:playEvt time="236" objId="67"/>
        <p14:stopEvt time="14699" objId="67"/>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图片包含 游戏机, 日落, 彩虹&#10;&#10;描述已自动生成">
            <a:extLst>
              <a:ext uri="{FF2B5EF4-FFF2-40B4-BE49-F238E27FC236}">
                <a16:creationId xmlns:a16="http://schemas.microsoft.com/office/drawing/2014/main" id="{84C7C1C0-D0F4-1EB1-F5C2-87EA7DC75B52}"/>
              </a:ext>
            </a:extLst>
          </p:cNvPr>
          <p:cNvPicPr>
            <a:picLocks noChangeAspect="1"/>
          </p:cNvPicPr>
          <p:nvPr/>
        </p:nvPicPr>
        <p:blipFill>
          <a:blip r:embed="rId2" cstate="print">
            <a:extLst>
              <a:ext uri="{28A0092B-C50C-407E-A947-70E740481C1C}">
                <a14:useLocalDpi xmlns:a14="http://schemas.microsoft.com/office/drawing/2010/main" val="0"/>
              </a:ext>
            </a:extLst>
          </a:blip>
          <a:srcRect r="357" b="202"/>
          <a:stretch>
            <a:fillRect/>
          </a:stretch>
        </p:blipFill>
        <p:spPr>
          <a:xfrm>
            <a:off x="0" y="0"/>
            <a:ext cx="12192000" cy="6858000"/>
          </a:xfrm>
          <a:custGeom>
            <a:avLst/>
            <a:gdLst>
              <a:gd name="connsiteX0" fmla="*/ 0 w 12148458"/>
              <a:gd name="connsiteY0" fmla="*/ 0 h 6843486"/>
              <a:gd name="connsiteX1" fmla="*/ 12148458 w 12148458"/>
              <a:gd name="connsiteY1" fmla="*/ 0 h 6843486"/>
              <a:gd name="connsiteX2" fmla="*/ 12148458 w 12148458"/>
              <a:gd name="connsiteY2" fmla="*/ 6843486 h 6843486"/>
              <a:gd name="connsiteX3" fmla="*/ 0 w 12148458"/>
              <a:gd name="connsiteY3" fmla="*/ 6843486 h 6843486"/>
            </a:gdLst>
            <a:ahLst/>
            <a:cxnLst>
              <a:cxn ang="0">
                <a:pos x="connsiteX0" y="connsiteY0"/>
              </a:cxn>
              <a:cxn ang="0">
                <a:pos x="connsiteX1" y="connsiteY1"/>
              </a:cxn>
              <a:cxn ang="0">
                <a:pos x="connsiteX2" y="connsiteY2"/>
              </a:cxn>
              <a:cxn ang="0">
                <a:pos x="connsiteX3" y="connsiteY3"/>
              </a:cxn>
            </a:cxnLst>
            <a:rect l="l" t="t" r="r" b="b"/>
            <a:pathLst>
              <a:path w="12148458" h="6843486">
                <a:moveTo>
                  <a:pt x="0" y="0"/>
                </a:moveTo>
                <a:lnTo>
                  <a:pt x="12148458" y="0"/>
                </a:lnTo>
                <a:lnTo>
                  <a:pt x="12148458" y="6843486"/>
                </a:lnTo>
                <a:lnTo>
                  <a:pt x="0" y="6843486"/>
                </a:lnTo>
                <a:close/>
              </a:path>
            </a:pathLst>
          </a:custGeom>
        </p:spPr>
      </p:pic>
      <p:pic>
        <p:nvPicPr>
          <p:cNvPr id="14" name="图片 13" descr="卡通人物&#10;&#10;中度可信度描述已自动生成">
            <a:extLst>
              <a:ext uri="{FF2B5EF4-FFF2-40B4-BE49-F238E27FC236}">
                <a16:creationId xmlns:a16="http://schemas.microsoft.com/office/drawing/2014/main" id="{D95AD81D-35B6-FD45-D179-E6EF8CFC4E0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357" t="66668"/>
          <a:stretch/>
        </p:blipFill>
        <p:spPr>
          <a:xfrm>
            <a:off x="9187542" y="4572000"/>
            <a:ext cx="3004457" cy="2285677"/>
          </a:xfrm>
          <a:prstGeom prst="rect">
            <a:avLst/>
          </a:prstGeom>
        </p:spPr>
      </p:pic>
      <p:pic>
        <p:nvPicPr>
          <p:cNvPr id="13" name="图片 12" descr="卡通人物&#10;&#10;中度可信度描述已自动生成">
            <a:extLst>
              <a:ext uri="{FF2B5EF4-FFF2-40B4-BE49-F238E27FC236}">
                <a16:creationId xmlns:a16="http://schemas.microsoft.com/office/drawing/2014/main" id="{1316C176-B028-2E78-202D-9AA942BF067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2910" r="77143"/>
          <a:stretch/>
        </p:blipFill>
        <p:spPr>
          <a:xfrm>
            <a:off x="0" y="3628571"/>
            <a:ext cx="2786743" cy="3229106"/>
          </a:xfrm>
          <a:prstGeom prst="rect">
            <a:avLst/>
          </a:prstGeom>
        </p:spPr>
      </p:pic>
      <p:pic>
        <p:nvPicPr>
          <p:cNvPr id="19" name="Picture 18">
            <a:extLst>
              <a:ext uri="{FF2B5EF4-FFF2-40B4-BE49-F238E27FC236}">
                <a16:creationId xmlns:a16="http://schemas.microsoft.com/office/drawing/2014/main" id="{6BFC3355-2575-E68A-55E8-09A9588512B8}"/>
              </a:ext>
            </a:extLst>
          </p:cNvPr>
          <p:cNvPicPr>
            <a:picLocks noChangeAspect="1"/>
          </p:cNvPicPr>
          <p:nvPr/>
        </p:nvPicPr>
        <p:blipFill>
          <a:blip r:embed="rId4"/>
          <a:stretch>
            <a:fillRect/>
          </a:stretch>
        </p:blipFill>
        <p:spPr>
          <a:xfrm>
            <a:off x="2032664" y="4231824"/>
            <a:ext cx="8126672" cy="2609314"/>
          </a:xfrm>
          <a:prstGeom prst="rect">
            <a:avLst/>
          </a:prstGeom>
        </p:spPr>
      </p:pic>
      <p:pic>
        <p:nvPicPr>
          <p:cNvPr id="6" name="Picture 5">
            <a:extLst>
              <a:ext uri="{FF2B5EF4-FFF2-40B4-BE49-F238E27FC236}">
                <a16:creationId xmlns:a16="http://schemas.microsoft.com/office/drawing/2014/main" id="{E4354899-ECE8-A3EE-7BEE-62B90C90A647}"/>
              </a:ext>
            </a:extLst>
          </p:cNvPr>
          <p:cNvPicPr>
            <a:picLocks noChangeAspect="1"/>
          </p:cNvPicPr>
          <p:nvPr/>
        </p:nvPicPr>
        <p:blipFill>
          <a:blip r:embed="rId5"/>
          <a:stretch>
            <a:fillRect/>
          </a:stretch>
        </p:blipFill>
        <p:spPr>
          <a:xfrm>
            <a:off x="1596782" y="1147470"/>
            <a:ext cx="8541236" cy="2353260"/>
          </a:xfrm>
          <a:prstGeom prst="rect">
            <a:avLst/>
          </a:prstGeom>
        </p:spPr>
      </p:pic>
    </p:spTree>
    <p:extLst>
      <p:ext uri="{BB962C8B-B14F-4D97-AF65-F5344CB8AC3E}">
        <p14:creationId xmlns:p14="http://schemas.microsoft.com/office/powerpoint/2010/main" val="4345394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0934" y="1134903"/>
            <a:ext cx="4689201" cy="5511547"/>
          </a:xfrm>
          <a:prstGeom prst="rect">
            <a:avLst/>
          </a:prstGeom>
        </p:spPr>
      </p:pic>
      <p:grpSp>
        <p:nvGrpSpPr>
          <p:cNvPr id="14" name="Group 13"/>
          <p:cNvGrpSpPr/>
          <p:nvPr/>
        </p:nvGrpSpPr>
        <p:grpSpPr>
          <a:xfrm>
            <a:off x="5256889" y="1134903"/>
            <a:ext cx="6525808" cy="4730906"/>
            <a:chOff x="5256889" y="1134903"/>
            <a:chExt cx="6525808" cy="4730906"/>
          </a:xfrm>
        </p:grpSpPr>
        <p:pic>
          <p:nvPicPr>
            <p:cNvPr id="7" name="Picture 6"/>
            <p:cNvPicPr>
              <a:picLocks noChangeAspect="1"/>
            </p:cNvPicPr>
            <p:nvPr/>
          </p:nvPicPr>
          <p:blipFill>
            <a:blip r:embed="rId3"/>
            <a:stretch>
              <a:fillRect/>
            </a:stretch>
          </p:blipFill>
          <p:spPr>
            <a:xfrm>
              <a:off x="5256889" y="1134903"/>
              <a:ext cx="6525808" cy="4730906"/>
            </a:xfrm>
            <a:prstGeom prst="rect">
              <a:avLst/>
            </a:prstGeom>
          </p:spPr>
        </p:pic>
        <p:sp>
          <p:nvSpPr>
            <p:cNvPr id="13" name="Rectangle 12"/>
            <p:cNvSpPr/>
            <p:nvPr/>
          </p:nvSpPr>
          <p:spPr>
            <a:xfrm>
              <a:off x="6191250" y="2275828"/>
              <a:ext cx="4665977" cy="230832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800" b="1" i="0" dirty="0">
                  <a:solidFill>
                    <a:srgbClr val="000000"/>
                  </a:solidFill>
                  <a:effectLst/>
                  <a:latin typeface="Cambria" panose="02040503050406030204" pitchFamily="18" charset="0"/>
                  <a:ea typeface="Cambria" panose="02040503050406030204" pitchFamily="18" charset="0"/>
                </a:rPr>
                <a:t>1. Đọc sách báo về quê hương, đất nước.</a:t>
              </a:r>
              <a:endParaRPr kumimoji="0" lang="en-US" sz="48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6793862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2">
            <a:extLst>
              <a:ext uri="{FF2B5EF4-FFF2-40B4-BE49-F238E27FC236}">
                <a16:creationId xmlns:a16="http://schemas.microsoft.com/office/drawing/2014/main" id="{78E7154D-7806-592D-2AA6-5B5F7ED50EEF}"/>
              </a:ext>
            </a:extLst>
          </p:cNvPr>
          <p:cNvSpPr/>
          <p:nvPr/>
        </p:nvSpPr>
        <p:spPr>
          <a:xfrm>
            <a:off x="542926" y="800100"/>
            <a:ext cx="8153400" cy="1924049"/>
          </a:xfrm>
          <a:prstGeom prst="roundRect">
            <a:avLst/>
          </a:prstGeom>
          <a:solidFill>
            <a:schemeClr val="bg1"/>
          </a:solidFill>
          <a:ln w="5715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“Non nước Việt Nam” là cuốn sách cung cấp thông tin cơ bản về điều kiện tự nhiên, lịch sử - văn hóa của Việt Nam và các tỉnh thành trong cả nước.</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026" name="Picture 2" descr="Non Nước Việt Nam - Sách Hướng Dẫn Du Lịch | Lazada.vn">
            <a:extLst>
              <a:ext uri="{FF2B5EF4-FFF2-40B4-BE49-F238E27FC236}">
                <a16:creationId xmlns:a16="http://schemas.microsoft.com/office/drawing/2014/main" id="{18C9D03C-FD70-A8C5-ED34-DBFCD6BB59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48775" y="417250"/>
            <a:ext cx="2114642" cy="2980874"/>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2">
            <a:extLst>
              <a:ext uri="{FF2B5EF4-FFF2-40B4-BE49-F238E27FC236}">
                <a16:creationId xmlns:a16="http://schemas.microsoft.com/office/drawing/2014/main" id="{9C6AA209-F405-F78D-EF48-B8F665A93E2A}"/>
              </a:ext>
            </a:extLst>
          </p:cNvPr>
          <p:cNvSpPr/>
          <p:nvPr/>
        </p:nvSpPr>
        <p:spPr>
          <a:xfrm>
            <a:off x="609601" y="3848100"/>
            <a:ext cx="8115299" cy="2457450"/>
          </a:xfrm>
          <a:prstGeom prst="roundRect">
            <a:avLst/>
          </a:prstGeom>
          <a:solidFill>
            <a:schemeClr val="bg1"/>
          </a:solidFill>
          <a:ln w="5715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dirty="0">
                <a:solidFill>
                  <a:srgbClr val="002060"/>
                </a:solidFill>
                <a:latin typeface="Cambria" panose="02040503050406030204" pitchFamily="18" charset="0"/>
                <a:ea typeface="Cambria" panose="02040503050406030204" pitchFamily="18" charset="0"/>
              </a:rPr>
              <a:t> “Đất nước ngàn năm” là tên gọi chung của bộ sách do nhiều tác giả viết. Bộ sách viết về các danh lam thắng cảnh, những nét đặc sắc về văn hóa và những sản vật của nhiều vùng miền trên đất nước Việt Nam ta.</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028" name="Picture 4" descr="Đất Nước Ngàn Năm">
            <a:extLst>
              <a:ext uri="{FF2B5EF4-FFF2-40B4-BE49-F238E27FC236}">
                <a16:creationId xmlns:a16="http://schemas.microsoft.com/office/drawing/2014/main" id="{3CE8E8E8-6232-2FDF-63CD-D596B8CDD6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86873" y="3459876"/>
            <a:ext cx="2114641" cy="2980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09013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barn(inVertical)">
                                      <p:cBhvr>
                                        <p:cTn id="15"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BFBA5B3-BFF6-AAA4-A545-8353D73CF9B4}"/>
              </a:ext>
            </a:extLst>
          </p:cNvPr>
          <p:cNvSpPr/>
          <p:nvPr/>
        </p:nvSpPr>
        <p:spPr>
          <a:xfrm>
            <a:off x="213064" y="92382"/>
            <a:ext cx="11554288" cy="165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Nghìn</a:t>
            </a:r>
            <a:r>
              <a:rPr lang="en-US" sz="22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22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năm</a:t>
            </a:r>
            <a:r>
              <a:rPr lang="en-US" sz="22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22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văn</a:t>
            </a:r>
            <a:r>
              <a:rPr lang="en-US" sz="22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22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hiến</a:t>
            </a:r>
            <a:endParaRPr lang="en-US" sz="2200" b="1"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r>
              <a:rPr lang="en-US" sz="2200" b="0" i="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a:t>
            </a:r>
            <a:r>
              <a:rPr lang="vi-VN" sz="2200" b="0" i="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Năm 1070, Lý Thánh Tông cho xây Văn Miếu Thăng Long để thờ Khổng Tử. Kể từ đó, hệ thống Văn Miếu đô được xây dựng khắp nơi. Ở Văn Miếu Thăng Long, vua còn cho xây Quốc Tử Giám làm nơi dạy học cho các hoàng tử và con em quý tộc. Về sau, học trò giỏi là con em dân thường cũng được học ở đây.</a:t>
            </a:r>
            <a:endParaRPr lang="en-US" sz="22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1029" name="Picture 5" descr="Nghìn năm văn hiến lớp 5 (trang 101, 102, 103) | Cánh diều Giải Tiếng Việt lớp 5">
            <a:extLst>
              <a:ext uri="{FF2B5EF4-FFF2-40B4-BE49-F238E27FC236}">
                <a16:creationId xmlns:a16="http://schemas.microsoft.com/office/drawing/2014/main" id="{64DADD24-79FE-FD2C-00FC-9447701991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01452" y="1606858"/>
            <a:ext cx="2219418" cy="230043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BB3BE23-AAB6-E2F9-DB18-48F3136B35C9}"/>
              </a:ext>
            </a:extLst>
          </p:cNvPr>
          <p:cNvSpPr/>
          <p:nvPr/>
        </p:nvSpPr>
        <p:spPr>
          <a:xfrm>
            <a:off x="424648" y="1890944"/>
            <a:ext cx="8599502" cy="18820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b="0" i="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vi-VN" sz="2200" b="0" i="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Đến thăm Văn Miếu – Quốc Tử Giám, nơi được coi là trường đại học đầu tiên của Việt Nam, khách nước ngoài không khỏi ngạc nhiên khi biết rằng từ năm 1075, nước ta đã mở khoa thi tiến sĩ. Ngồi 10 thế kỉ, tính từ khoa thi năm 1975 đến khoa thi cuối cùng năm 1919, các triều vua Việt Nam đã tổ chức được 185 khoa thi, lấy đồ gần 3.000 tiến sĩ, cụ thể như sau</a:t>
            </a:r>
            <a:r>
              <a:rPr lang="vi-VN" sz="2200" b="0" i="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22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1031" name="Picture 7" descr="Nghìn năm văn hiến lớp 5 (trang 101, 102, 103) | Cánh diều Giải Tiếng Việt lớp 5">
            <a:extLst>
              <a:ext uri="{FF2B5EF4-FFF2-40B4-BE49-F238E27FC236}">
                <a16:creationId xmlns:a16="http://schemas.microsoft.com/office/drawing/2014/main" id="{20608711-C571-85CB-927F-E3CBB75F0E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131" y="3836268"/>
            <a:ext cx="5350276" cy="270658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A17EF591-F0B9-8960-118A-DDAA6119766D}"/>
              </a:ext>
            </a:extLst>
          </p:cNvPr>
          <p:cNvSpPr/>
          <p:nvPr/>
        </p:nvSpPr>
        <p:spPr>
          <a:xfrm>
            <a:off x="6298708" y="3907290"/>
            <a:ext cx="5322161" cy="25201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b="0" i="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a:t>
            </a:r>
            <a:r>
              <a:rPr lang="vi-VN" sz="2200" b="0" i="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Ngày nay, khách vào thăm Văn Miếu – Quốc Tử Giám còn thấy bên giếng Thiên Quang, dưới những hàng muốn già cổ kinh, 82 tấm bia khắc tên tuổi 1 306 vị tiến sĩ từ khoa thì năm 1442 đến khoa thi năm 1779 như chúng tích về một nền văn hiến lâu đời.</a:t>
            </a:r>
            <a:endParaRPr lang="en-US" sz="2200" b="0" i="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p>
            <a:pPr algn="r"/>
            <a:r>
              <a:rPr lang="en-US" sz="2000" i="1" dirty="0">
                <a:solidFill>
                  <a:schemeClr val="tx1"/>
                </a:solidFill>
                <a:latin typeface="Cambria" panose="02040503050406030204" pitchFamily="18" charset="0"/>
                <a:ea typeface="Cambria" panose="02040503050406030204" pitchFamily="18" charset="0"/>
                <a:cs typeface="Times New Roman" panose="02020603050405020304" pitchFamily="18" charset="0"/>
              </a:rPr>
              <a:t>Theo </a:t>
            </a:r>
            <a:r>
              <a:rPr lang="en-US" sz="2000" i="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Nguyễn</a:t>
            </a:r>
            <a:r>
              <a:rPr lang="en-US" sz="2000" i="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2000" i="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Hoàng</a:t>
            </a:r>
            <a:endParaRPr lang="en-US" sz="2000" i="1"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1274427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3">
            <a:extLst>
              <a:ext uri="{FF2B5EF4-FFF2-40B4-BE49-F238E27FC236}">
                <a16:creationId xmlns:a16="http://schemas.microsoft.com/office/drawing/2014/main" id="{44532CCA-379F-38CB-4590-BB514568611F}"/>
              </a:ext>
            </a:extLst>
          </p:cNvPr>
          <p:cNvGraphicFramePr>
            <a:graphicFrameLocks noGrp="1"/>
          </p:cNvGraphicFramePr>
          <p:nvPr>
            <p:extLst>
              <p:ext uri="{D42A27DB-BD31-4B8C-83A1-F6EECF244321}">
                <p14:modId xmlns:p14="http://schemas.microsoft.com/office/powerpoint/2010/main" val="2772851149"/>
              </p:ext>
            </p:extLst>
          </p:nvPr>
        </p:nvGraphicFramePr>
        <p:xfrm>
          <a:off x="400976" y="221943"/>
          <a:ext cx="11390049" cy="6498454"/>
        </p:xfrm>
        <a:graphic>
          <a:graphicData uri="http://schemas.openxmlformats.org/drawingml/2006/table">
            <a:tbl>
              <a:tblPr firstRow="1" bandRow="1">
                <a:tableStyleId>{5C22544A-7EE6-4342-B048-85BDC9FD1C3A}</a:tableStyleId>
              </a:tblPr>
              <a:tblGrid>
                <a:gridCol w="3796683">
                  <a:extLst>
                    <a:ext uri="{9D8B030D-6E8A-4147-A177-3AD203B41FA5}">
                      <a16:colId xmlns:a16="http://schemas.microsoft.com/office/drawing/2014/main" val="3139384810"/>
                    </a:ext>
                  </a:extLst>
                </a:gridCol>
                <a:gridCol w="3796683">
                  <a:extLst>
                    <a:ext uri="{9D8B030D-6E8A-4147-A177-3AD203B41FA5}">
                      <a16:colId xmlns:a16="http://schemas.microsoft.com/office/drawing/2014/main" val="930597259"/>
                    </a:ext>
                  </a:extLst>
                </a:gridCol>
                <a:gridCol w="3796683">
                  <a:extLst>
                    <a:ext uri="{9D8B030D-6E8A-4147-A177-3AD203B41FA5}">
                      <a16:colId xmlns:a16="http://schemas.microsoft.com/office/drawing/2014/main" val="3662232907"/>
                    </a:ext>
                  </a:extLst>
                </a:gridCol>
              </a:tblGrid>
              <a:tr h="493281">
                <a:tc gridSpan="3">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PHIẾU ĐỌC SÁCH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971196000"/>
                  </a:ext>
                </a:extLst>
              </a:tr>
              <a:tr h="846884">
                <a:tc>
                  <a:txBody>
                    <a:bodyPr/>
                    <a:lstStyle/>
                    <a:p>
                      <a:pPr algn="l"/>
                      <a:r>
                        <a:rPr lang="en-US" sz="2400" dirty="0" err="1">
                          <a:solidFill>
                            <a:schemeClr val="tx1"/>
                          </a:solidFill>
                          <a:latin typeface="Times New Roman" panose="02020603050405020304" pitchFamily="18" charset="0"/>
                          <a:cs typeface="Times New Roman" panose="02020603050405020304" pitchFamily="18" charset="0"/>
                        </a:rPr>
                        <a:t>Tên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sách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báo</a:t>
                      </a:r>
                      <a:r>
                        <a:rPr lang="en-US" sz="2400" dirty="0">
                          <a:solidFill>
                            <a:schemeClr val="tx1"/>
                          </a:solidFill>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sz="2400" dirty="0" err="1">
                          <a:solidFill>
                            <a:schemeClr val="tx1"/>
                          </a:solidFill>
                          <a:latin typeface="Times New Roman" panose="02020603050405020304" pitchFamily="18" charset="0"/>
                          <a:cs typeface="Times New Roman" panose="02020603050405020304" pitchFamily="18" charset="0"/>
                        </a:rPr>
                        <a:t>Tác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giả</a:t>
                      </a:r>
                      <a:r>
                        <a:rPr lang="en-US" sz="2400" dirty="0">
                          <a:solidFill>
                            <a:schemeClr val="tx1"/>
                          </a:solidFill>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en-US" sz="2400" dirty="0" err="1">
                          <a:solidFill>
                            <a:schemeClr val="tx1"/>
                          </a:solidFill>
                          <a:latin typeface="Times New Roman" panose="02020603050405020304" pitchFamily="18" charset="0"/>
                          <a:cs typeface="Times New Roman" panose="02020603050405020304" pitchFamily="18" charset="0"/>
                        </a:rPr>
                        <a:t>Ngày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đọc</a:t>
                      </a:r>
                      <a:r>
                        <a:rPr lang="en-US" sz="2400" dirty="0">
                          <a:solidFill>
                            <a:schemeClr val="tx1"/>
                          </a:solidFill>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075925076"/>
                  </a:ext>
                </a:extLst>
              </a:tr>
              <a:tr h="1305578">
                <a:tc gridSpan="3">
                  <a:txBody>
                    <a:bodyPr/>
                    <a:lstStyle/>
                    <a:p>
                      <a:pPr algn="l"/>
                      <a:r>
                        <a:rPr lang="en-US" sz="2400" dirty="0" err="1">
                          <a:solidFill>
                            <a:schemeClr val="tx1"/>
                          </a:solidFill>
                          <a:latin typeface="Times New Roman" panose="02020603050405020304" pitchFamily="18" charset="0"/>
                          <a:cs typeface="Times New Roman" panose="02020603050405020304" pitchFamily="18" charset="0"/>
                        </a:rPr>
                        <a:t>Nội</a:t>
                      </a:r>
                      <a:r>
                        <a:rPr lang="en-US" sz="2400" dirty="0">
                          <a:solidFill>
                            <a:schemeClr val="tx1"/>
                          </a:solidFill>
                          <a:latin typeface="Times New Roman" panose="02020603050405020304" pitchFamily="18" charset="0"/>
                          <a:cs typeface="Times New Roman" panose="02020603050405020304" pitchFamily="18" charset="0"/>
                        </a:rPr>
                        <a:t> dung </a:t>
                      </a:r>
                      <a:r>
                        <a:rPr lang="en-US" sz="2400" dirty="0" err="1">
                          <a:solidFill>
                            <a:schemeClr val="tx1"/>
                          </a:solidFill>
                          <a:latin typeface="Times New Roman" panose="02020603050405020304" pitchFamily="18" charset="0"/>
                          <a:cs typeface="Times New Roman" panose="02020603050405020304" pitchFamily="18" charset="0"/>
                        </a:rPr>
                        <a:t>chính</a:t>
                      </a:r>
                      <a:r>
                        <a:rPr lang="en-US" sz="2400" dirty="0">
                          <a:solidFill>
                            <a:schemeClr val="tx1"/>
                          </a:solidFill>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911920861"/>
                  </a:ext>
                </a:extLst>
              </a:tr>
              <a:tr h="1424786">
                <a:tc gridSpan="3">
                  <a:txBody>
                    <a:bodyPr/>
                    <a:lstStyle/>
                    <a:p>
                      <a:pPr algn="l"/>
                      <a:r>
                        <a:rPr lang="en-US" sz="2400" dirty="0" err="1">
                          <a:solidFill>
                            <a:schemeClr val="tx1"/>
                          </a:solidFill>
                          <a:latin typeface="Times New Roman" panose="02020603050405020304" pitchFamily="18" charset="0"/>
                          <a:cs typeface="Times New Roman" panose="02020603050405020304" pitchFamily="18" charset="0"/>
                        </a:rPr>
                        <a:t>Những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thông</a:t>
                      </a:r>
                      <a:r>
                        <a:rPr lang="en-US" sz="2400" dirty="0">
                          <a:solidFill>
                            <a:schemeClr val="tx1"/>
                          </a:solidFill>
                          <a:latin typeface="Times New Roman" panose="02020603050405020304" pitchFamily="18" charset="0"/>
                          <a:cs typeface="Times New Roman" panose="02020603050405020304" pitchFamily="18" charset="0"/>
                        </a:rPr>
                        <a:t> tin </a:t>
                      </a:r>
                      <a:r>
                        <a:rPr lang="en-US" sz="2400" dirty="0" err="1">
                          <a:solidFill>
                            <a:schemeClr val="tx1"/>
                          </a:solidFill>
                          <a:latin typeface="Times New Roman" panose="02020603050405020304" pitchFamily="18" charset="0"/>
                          <a:cs typeface="Times New Roman" panose="02020603050405020304" pitchFamily="18" charset="0"/>
                        </a:rPr>
                        <a:t>chính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về</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nơi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được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nhắc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tới</a:t>
                      </a:r>
                      <a:r>
                        <a:rPr lang="en-US" sz="2400" dirty="0">
                          <a:solidFill>
                            <a:schemeClr val="tx1"/>
                          </a:solidFill>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143949198"/>
                  </a:ext>
                </a:extLst>
              </a:tr>
              <a:tr h="1382606">
                <a:tc gridSpan="3">
                  <a:txBody>
                    <a:bodyPr/>
                    <a:lstStyle/>
                    <a:p>
                      <a:pPr algn="l"/>
                      <a:r>
                        <a:rPr lang="en-US" sz="2400" dirty="0" err="1">
                          <a:solidFill>
                            <a:schemeClr val="tx1"/>
                          </a:solidFill>
                          <a:latin typeface="Times New Roman" panose="02020603050405020304" pitchFamily="18" charset="0"/>
                          <a:cs typeface="Times New Roman" panose="02020603050405020304" pitchFamily="18" charset="0"/>
                        </a:rPr>
                        <a:t>Điều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thú</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vị</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đối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với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em</a:t>
                      </a:r>
                      <a:r>
                        <a:rPr lang="en-US" sz="2400" dirty="0">
                          <a:solidFill>
                            <a:schemeClr val="tx1"/>
                          </a:solidFill>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pPr algn="l"/>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US" sz="2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057223883"/>
                  </a:ext>
                </a:extLst>
              </a:tr>
              <a:tr h="1045319">
                <a:tc gridSpan="3">
                  <a:txBody>
                    <a:bodyPr/>
                    <a:lstStyle/>
                    <a:p>
                      <a:pPr algn="l"/>
                      <a:r>
                        <a:rPr lang="en-US" sz="2400" dirty="0" err="1">
                          <a:solidFill>
                            <a:schemeClr val="tx1"/>
                          </a:solidFill>
                          <a:latin typeface="Times New Roman" panose="02020603050405020304" pitchFamily="18" charset="0"/>
                          <a:cs typeface="Times New Roman" panose="02020603050405020304" pitchFamily="18" charset="0"/>
                        </a:rPr>
                        <a:t>Mức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độ</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yêu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thích</a:t>
                      </a:r>
                      <a:r>
                        <a:rPr lang="en-US" sz="2400" dirty="0">
                          <a:solidFill>
                            <a:schemeClr val="tx1"/>
                          </a:solidFill>
                          <a:latin typeface="Times New Roman" panose="02020603050405020304" pitchFamily="18" charset="0"/>
                          <a:cs typeface="Times New Roman" panose="02020603050405020304" pitchFamily="18"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878560596"/>
                  </a:ext>
                </a:extLst>
              </a:tr>
            </a:tbl>
          </a:graphicData>
        </a:graphic>
      </p:graphicFrame>
      <p:sp>
        <p:nvSpPr>
          <p:cNvPr id="3" name="Rectangle 2">
            <a:extLst>
              <a:ext uri="{FF2B5EF4-FFF2-40B4-BE49-F238E27FC236}">
                <a16:creationId xmlns:a16="http://schemas.microsoft.com/office/drawing/2014/main" id="{B9DF51A9-E13E-3022-F160-3CEB885AE15A}"/>
              </a:ext>
            </a:extLst>
          </p:cNvPr>
          <p:cNvSpPr/>
          <p:nvPr/>
        </p:nvSpPr>
        <p:spPr>
          <a:xfrm>
            <a:off x="793072" y="1090157"/>
            <a:ext cx="3391271" cy="4517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Nghìn năm Văn Hiến</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1655BDE5-E6BD-4B89-6F8A-D300125D99D9}"/>
              </a:ext>
            </a:extLst>
          </p:cNvPr>
          <p:cNvSpPr/>
          <p:nvPr/>
        </p:nvSpPr>
        <p:spPr>
          <a:xfrm>
            <a:off x="5296268" y="1057499"/>
            <a:ext cx="2605598" cy="4517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1000"/>
              </a:spcAft>
            </a:pPr>
            <a:r>
              <a:rPr lang="vi-VN" sz="2800" kern="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Nguyễn Hoàng</a:t>
            </a:r>
            <a:endParaRPr lang="en-US" sz="28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1F0FD7BA-E780-1285-9B58-275D298932AB}"/>
              </a:ext>
            </a:extLst>
          </p:cNvPr>
          <p:cNvSpPr/>
          <p:nvPr/>
        </p:nvSpPr>
        <p:spPr>
          <a:xfrm>
            <a:off x="9013791" y="1057499"/>
            <a:ext cx="1757779" cy="5504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27/3/2025</a:t>
            </a:r>
          </a:p>
        </p:txBody>
      </p:sp>
      <p:sp>
        <p:nvSpPr>
          <p:cNvPr id="6" name="Rectangle 5">
            <a:extLst>
              <a:ext uri="{FF2B5EF4-FFF2-40B4-BE49-F238E27FC236}">
                <a16:creationId xmlns:a16="http://schemas.microsoft.com/office/drawing/2014/main" id="{9C781A06-10AA-DA46-056B-3D10C0EA6C34}"/>
              </a:ext>
            </a:extLst>
          </p:cNvPr>
          <p:cNvSpPr/>
          <p:nvPr/>
        </p:nvSpPr>
        <p:spPr>
          <a:xfrm>
            <a:off x="461639" y="1953087"/>
            <a:ext cx="11329385" cy="8159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Bài đọc là câu chuyện lịch sử nghìn năm của Văn Miếu qua các triều đại cho đến tận ngày nay.</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A7303ABB-8BB5-6DEF-FFFA-1026EDEF88DB}"/>
              </a:ext>
            </a:extLst>
          </p:cNvPr>
          <p:cNvSpPr/>
          <p:nvPr/>
        </p:nvSpPr>
        <p:spPr>
          <a:xfrm>
            <a:off x="461639" y="3359719"/>
            <a:ext cx="11329385" cy="8091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Năm </a:t>
            </a:r>
            <a:r>
              <a:rPr lang="vi-VN" sz="2800"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Việt Nam bắt đầu tổ chức khoa thi tiến sĩ, số người đỗ tiến sĩ trong gần 10 thế kỉ, triều đại tổ chức nhiều khoa thi nhất, có nhiều tiến sĩ nhất.</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E3E7DB45-A1EE-AC18-99DE-F92713063ACC}"/>
              </a:ext>
            </a:extLst>
          </p:cNvPr>
          <p:cNvSpPr/>
          <p:nvPr/>
        </p:nvSpPr>
        <p:spPr>
          <a:xfrm>
            <a:off x="630315" y="4766352"/>
            <a:ext cx="11097087" cy="6934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Thời gian </a:t>
            </a:r>
            <a:r>
              <a:rPr lang="en-US" sz="2800" kern="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bắt</a:t>
            </a:r>
            <a:r>
              <a:rPr lang="en-US" sz="2800"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800"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tổ</a:t>
            </a:r>
            <a:r>
              <a:rPr lang="en-US" sz="2800"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chức</a:t>
            </a:r>
            <a:r>
              <a:rPr lang="en-US" sz="2800"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khoa </a:t>
            </a:r>
            <a:r>
              <a:rPr lang="en-US" sz="2800" kern="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thi</a:t>
            </a:r>
            <a:r>
              <a:rPr lang="en-US" sz="2800"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tiến</a:t>
            </a:r>
            <a:r>
              <a:rPr lang="en-US" sz="2800"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sĩ</a:t>
            </a:r>
            <a:r>
              <a:rPr lang="vi-VN" sz="2800"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số</a:t>
            </a:r>
            <a:r>
              <a:rPr lang="en-US" sz="2800"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đỗ</a:t>
            </a:r>
            <a:r>
              <a:rPr lang="en-US" sz="2800"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tiến</a:t>
            </a:r>
            <a:r>
              <a:rPr lang="en-US" sz="2800"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sĩ</a:t>
            </a:r>
            <a:r>
              <a:rPr lang="en-US" sz="2800"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800"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800" kern="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Triều</a:t>
            </a:r>
            <a:r>
              <a:rPr lang="en-US" sz="2800"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US" sz="2800"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800"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tổ</a:t>
            </a:r>
            <a:r>
              <a:rPr lang="en-US" sz="2800"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chức</a:t>
            </a:r>
            <a:r>
              <a:rPr lang="en-US" sz="2800"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khoa </a:t>
            </a:r>
            <a:r>
              <a:rPr lang="en-US" sz="2800" kern="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thi</a:t>
            </a:r>
            <a:r>
              <a:rPr lang="en-US" sz="2800"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2800"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tiến</a:t>
            </a:r>
            <a:r>
              <a:rPr lang="en-US" sz="2800"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sĩ</a:t>
            </a:r>
            <a:r>
              <a:rPr lang="en-US" sz="2800"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2800" kern="1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FE7FF549-FF33-DBF3-4571-A1EF8A78F3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8788" y="5758170"/>
            <a:ext cx="2391109" cy="590632"/>
          </a:xfrm>
          <a:prstGeom prst="rect">
            <a:avLst/>
          </a:prstGeom>
        </p:spPr>
      </p:pic>
    </p:spTree>
    <p:extLst>
      <p:ext uri="{BB962C8B-B14F-4D97-AF65-F5344CB8AC3E}">
        <p14:creationId xmlns:p14="http://schemas.microsoft.com/office/powerpoint/2010/main" val="27590656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barn(inVertical)">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barn(inVertical)">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barn(inVertical)">
                                      <p:cBhvr>
                                        <p:cTn id="27" dur="500"/>
                                        <p:tgtEl>
                                          <p:spTgt spid="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8">
                                            <p:txEl>
                                              <p:pRg st="0" end="0"/>
                                            </p:txEl>
                                          </p:spTgt>
                                        </p:tgtEl>
                                        <p:attrNameLst>
                                          <p:attrName>style.visibility</p:attrName>
                                        </p:attrNameLst>
                                      </p:cBhvr>
                                      <p:to>
                                        <p:strVal val="visible"/>
                                      </p:to>
                                    </p:set>
                                    <p:animEffect transition="in" filter="barn(inVertical)">
                                      <p:cBhvr>
                                        <p:cTn id="32" dur="500"/>
                                        <p:tgtEl>
                                          <p:spTgt spid="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0934" y="1134903"/>
            <a:ext cx="4689201" cy="5511547"/>
          </a:xfrm>
          <a:prstGeom prst="rect">
            <a:avLst/>
          </a:prstGeom>
        </p:spPr>
      </p:pic>
      <p:grpSp>
        <p:nvGrpSpPr>
          <p:cNvPr id="8" name="Group 7"/>
          <p:cNvGrpSpPr/>
          <p:nvPr/>
        </p:nvGrpSpPr>
        <p:grpSpPr>
          <a:xfrm>
            <a:off x="5294989" y="1153953"/>
            <a:ext cx="6525808" cy="4730906"/>
            <a:chOff x="5199739" y="687228"/>
            <a:chExt cx="6525808" cy="4730906"/>
          </a:xfrm>
        </p:grpSpPr>
        <p:pic>
          <p:nvPicPr>
            <p:cNvPr id="6" name="Picture 5"/>
            <p:cNvPicPr>
              <a:picLocks noChangeAspect="1"/>
            </p:cNvPicPr>
            <p:nvPr/>
          </p:nvPicPr>
          <p:blipFill>
            <a:blip r:embed="rId3"/>
            <a:stretch>
              <a:fillRect/>
            </a:stretch>
          </p:blipFill>
          <p:spPr>
            <a:xfrm>
              <a:off x="5199739" y="687228"/>
              <a:ext cx="6525808" cy="4730906"/>
            </a:xfrm>
            <a:prstGeom prst="rect">
              <a:avLst/>
            </a:prstGeom>
          </p:spPr>
        </p:pic>
        <p:sp>
          <p:nvSpPr>
            <p:cNvPr id="3" name="Rectangle 2"/>
            <p:cNvSpPr/>
            <p:nvPr/>
          </p:nvSpPr>
          <p:spPr>
            <a:xfrm>
              <a:off x="6096000" y="2376971"/>
              <a:ext cx="4942115"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2. Viết phiếu đọc sách theo mẫu. </a:t>
              </a:r>
            </a:p>
          </p:txBody>
        </p:sp>
      </p:grpSp>
    </p:spTree>
    <p:extLst>
      <p:ext uri="{BB962C8B-B14F-4D97-AF65-F5344CB8AC3E}">
        <p14:creationId xmlns:p14="http://schemas.microsoft.com/office/powerpoint/2010/main" val="14320053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Normal">
      <a:majorFont>
        <a:latin typeface="思源黑体 CN Normal"/>
        <a:ea typeface="思源黑体 CN Normal"/>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288</TotalTime>
  <Words>696</Words>
  <Application>Microsoft Office PowerPoint</Application>
  <PresentationFormat>Widescreen</PresentationFormat>
  <Paragraphs>53</Paragraphs>
  <Slides>24</Slides>
  <Notes>2</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24</vt:i4>
      </vt:variant>
    </vt:vector>
  </HeadingPairs>
  <TitlesOfParts>
    <vt:vector size="33" baseType="lpstr">
      <vt:lpstr>等线</vt:lpstr>
      <vt:lpstr>印品黑体</vt:lpstr>
      <vt:lpstr>Arial</vt:lpstr>
      <vt:lpstr>Calibri</vt:lpstr>
      <vt:lpstr>Calibri Light</vt:lpstr>
      <vt:lpstr>Cambria</vt:lpstr>
      <vt:lpstr>Times New Roman</vt:lpstr>
      <vt:lpstr>Office 主题​​</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Quang Trung</cp:lastModifiedBy>
  <cp:revision>26</cp:revision>
  <dcterms:created xsi:type="dcterms:W3CDTF">2023-12-19T08:17:54Z</dcterms:created>
  <dcterms:modified xsi:type="dcterms:W3CDTF">2025-03-27T03:28:09Z</dcterms:modified>
</cp:coreProperties>
</file>