
<file path=[Content_Types].xml><?xml version="1.0" encoding="utf-8"?>
<Types xmlns="http://schemas.openxmlformats.org/package/2006/content-types">
  <Default Extension="png" ContentType="image/png"/>
  <Default Extension="jpeg" ContentType="image/jpeg"/>
  <Default Extension="m4a" ContentType="audio/mp4"/>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56" r:id="rId3"/>
    <p:sldId id="409" r:id="rId4"/>
    <p:sldId id="277" r:id="rId5"/>
    <p:sldId id="269" r:id="rId6"/>
    <p:sldId id="270" r:id="rId7"/>
    <p:sldId id="411" r:id="rId8"/>
    <p:sldId id="405" r:id="rId9"/>
    <p:sldId id="271" r:id="rId10"/>
    <p:sldId id="407" r:id="rId11"/>
    <p:sldId id="406" r:id="rId12"/>
    <p:sldId id="260" r:id="rId13"/>
    <p:sldId id="268" r:id="rId14"/>
    <p:sldId id="408" r:id="rId15"/>
    <p:sldId id="264" r:id="rId16"/>
    <p:sldId id="41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94652" autoAdjust="0"/>
  </p:normalViewPr>
  <p:slideViewPr>
    <p:cSldViewPr snapToGrid="0">
      <p:cViewPr varScale="1">
        <p:scale>
          <a:sx n="82" d="100"/>
          <a:sy n="82" d="100"/>
        </p:scale>
        <p:origin x="173" y="6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7502F-E54F-4DF5-BFBC-54FE0DE5443A}"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70AF4-8954-4F40-80BD-227AF4640CA1}" type="slidenum">
              <a:rPr lang="en-US" smtClean="0"/>
              <a:t>‹#›</a:t>
            </a:fld>
            <a:endParaRPr lang="en-US"/>
          </a:p>
        </p:txBody>
      </p:sp>
    </p:spTree>
    <p:extLst>
      <p:ext uri="{BB962C8B-B14F-4D97-AF65-F5344CB8AC3E}">
        <p14:creationId xmlns:p14="http://schemas.microsoft.com/office/powerpoint/2010/main" val="250734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370AF4-8954-4F40-80BD-227AF4640CA1}" type="slidenum">
              <a:rPr lang="en-US" smtClean="0"/>
              <a:t>12</a:t>
            </a:fld>
            <a:endParaRPr lang="en-US"/>
          </a:p>
        </p:txBody>
      </p:sp>
    </p:spTree>
    <p:extLst>
      <p:ext uri="{BB962C8B-B14F-4D97-AF65-F5344CB8AC3E}">
        <p14:creationId xmlns:p14="http://schemas.microsoft.com/office/powerpoint/2010/main" val="4055453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AA3E5-9E60-16B7-8AF7-A862ED87A0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FA51DD-818B-24CC-DB91-2B6613205C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37B619-BC85-053A-936A-A8037B3FABC4}"/>
              </a:ext>
            </a:extLst>
          </p:cNvPr>
          <p:cNvSpPr>
            <a:spLocks noGrp="1"/>
          </p:cNvSpPr>
          <p:nvPr>
            <p:ph type="dt" sz="half" idx="10"/>
          </p:nvPr>
        </p:nvSpPr>
        <p:spPr/>
        <p:txBody>
          <a:bodyPr/>
          <a:lstStyle/>
          <a:p>
            <a:fld id="{8490036E-DDED-4AB8-A1DF-4FAA8F037ED0}" type="datetimeFigureOut">
              <a:rPr lang="en-US" smtClean="0"/>
              <a:t>2/21/2025</a:t>
            </a:fld>
            <a:endParaRPr lang="en-US"/>
          </a:p>
        </p:txBody>
      </p:sp>
      <p:sp>
        <p:nvSpPr>
          <p:cNvPr id="5" name="Footer Placeholder 4">
            <a:extLst>
              <a:ext uri="{FF2B5EF4-FFF2-40B4-BE49-F238E27FC236}">
                <a16:creationId xmlns:a16="http://schemas.microsoft.com/office/drawing/2014/main" id="{2316EADF-9739-CF49-F069-566F349E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49A08-7758-E317-EEF9-F6C3C4A035DF}"/>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3442346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5F4C-16B7-5CA9-7E85-A80CC5A06C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FFFF1A-9997-F7A4-6C2D-ED144BB88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A3187-D9D9-8899-F15C-D19D30F855E7}"/>
              </a:ext>
            </a:extLst>
          </p:cNvPr>
          <p:cNvSpPr>
            <a:spLocks noGrp="1"/>
          </p:cNvSpPr>
          <p:nvPr>
            <p:ph type="dt" sz="half" idx="10"/>
          </p:nvPr>
        </p:nvSpPr>
        <p:spPr/>
        <p:txBody>
          <a:bodyPr/>
          <a:lstStyle/>
          <a:p>
            <a:fld id="{8490036E-DDED-4AB8-A1DF-4FAA8F037ED0}" type="datetimeFigureOut">
              <a:rPr lang="en-US" smtClean="0"/>
              <a:t>2/21/2025</a:t>
            </a:fld>
            <a:endParaRPr lang="en-US"/>
          </a:p>
        </p:txBody>
      </p:sp>
      <p:sp>
        <p:nvSpPr>
          <p:cNvPr id="5" name="Footer Placeholder 4">
            <a:extLst>
              <a:ext uri="{FF2B5EF4-FFF2-40B4-BE49-F238E27FC236}">
                <a16:creationId xmlns:a16="http://schemas.microsoft.com/office/drawing/2014/main" id="{BE3121F9-5EC9-02DF-26A1-D5C3C45BC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FFB158-1228-E0DC-EDD4-3F242C0F1A62}"/>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4167199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52C082-192C-D361-3393-3D7C8B2942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2889E6-079C-ADD4-FB7C-ED03AD6ADB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0BCA8-F5E0-A811-00E9-95D206FE0798}"/>
              </a:ext>
            </a:extLst>
          </p:cNvPr>
          <p:cNvSpPr>
            <a:spLocks noGrp="1"/>
          </p:cNvSpPr>
          <p:nvPr>
            <p:ph type="dt" sz="half" idx="10"/>
          </p:nvPr>
        </p:nvSpPr>
        <p:spPr/>
        <p:txBody>
          <a:bodyPr/>
          <a:lstStyle/>
          <a:p>
            <a:fld id="{8490036E-DDED-4AB8-A1DF-4FAA8F037ED0}" type="datetimeFigureOut">
              <a:rPr lang="en-US" smtClean="0"/>
              <a:t>2/21/2025</a:t>
            </a:fld>
            <a:endParaRPr lang="en-US"/>
          </a:p>
        </p:txBody>
      </p:sp>
      <p:sp>
        <p:nvSpPr>
          <p:cNvPr id="5" name="Footer Placeholder 4">
            <a:extLst>
              <a:ext uri="{FF2B5EF4-FFF2-40B4-BE49-F238E27FC236}">
                <a16:creationId xmlns:a16="http://schemas.microsoft.com/office/drawing/2014/main" id="{071B2D3D-7E40-2261-7A1E-BF2EC933B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C05F9-8BD2-9DAC-2D10-5CD98E1ECA03}"/>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330939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4761D-8152-4DA9-E39B-46C28B315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223F2-8737-300F-EE23-5D577CD7F9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38AC3-27F6-0597-C4D6-039B24E384E6}"/>
              </a:ext>
            </a:extLst>
          </p:cNvPr>
          <p:cNvSpPr>
            <a:spLocks noGrp="1"/>
          </p:cNvSpPr>
          <p:nvPr>
            <p:ph type="dt" sz="half" idx="10"/>
          </p:nvPr>
        </p:nvSpPr>
        <p:spPr/>
        <p:txBody>
          <a:bodyPr/>
          <a:lstStyle/>
          <a:p>
            <a:fld id="{8490036E-DDED-4AB8-A1DF-4FAA8F037ED0}" type="datetimeFigureOut">
              <a:rPr lang="en-US" smtClean="0"/>
              <a:t>2/21/2025</a:t>
            </a:fld>
            <a:endParaRPr lang="en-US"/>
          </a:p>
        </p:txBody>
      </p:sp>
      <p:sp>
        <p:nvSpPr>
          <p:cNvPr id="5" name="Footer Placeholder 4">
            <a:extLst>
              <a:ext uri="{FF2B5EF4-FFF2-40B4-BE49-F238E27FC236}">
                <a16:creationId xmlns:a16="http://schemas.microsoft.com/office/drawing/2014/main" id="{2C09EEE1-4F85-A35F-C70C-F22347880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3723E-0525-B6FA-9BDE-7C073CDB7D21}"/>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159970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A8F1-35A1-0C5F-5C22-0E21BB28D2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F4C235-021D-4943-F3F8-1EEE3CACD1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344BCA-3292-F042-5880-7787C0BC51E1}"/>
              </a:ext>
            </a:extLst>
          </p:cNvPr>
          <p:cNvSpPr>
            <a:spLocks noGrp="1"/>
          </p:cNvSpPr>
          <p:nvPr>
            <p:ph type="dt" sz="half" idx="10"/>
          </p:nvPr>
        </p:nvSpPr>
        <p:spPr/>
        <p:txBody>
          <a:bodyPr/>
          <a:lstStyle/>
          <a:p>
            <a:fld id="{8490036E-DDED-4AB8-A1DF-4FAA8F037ED0}" type="datetimeFigureOut">
              <a:rPr lang="en-US" smtClean="0"/>
              <a:t>2/21/2025</a:t>
            </a:fld>
            <a:endParaRPr lang="en-US"/>
          </a:p>
        </p:txBody>
      </p:sp>
      <p:sp>
        <p:nvSpPr>
          <p:cNvPr id="5" name="Footer Placeholder 4">
            <a:extLst>
              <a:ext uri="{FF2B5EF4-FFF2-40B4-BE49-F238E27FC236}">
                <a16:creationId xmlns:a16="http://schemas.microsoft.com/office/drawing/2014/main" id="{D149DA03-6DD8-5FE7-C730-BBF8B892A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959A8-FDE8-7B16-4548-305A7118428E}"/>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1684818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32B3-CDBB-FDCF-632C-40BEA306E7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48732-3346-3A15-A41A-92E9141023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32C686-D26F-3F13-B840-25FD715567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58F5A3-54E5-DD9C-92E0-B4CA9AA917C2}"/>
              </a:ext>
            </a:extLst>
          </p:cNvPr>
          <p:cNvSpPr>
            <a:spLocks noGrp="1"/>
          </p:cNvSpPr>
          <p:nvPr>
            <p:ph type="dt" sz="half" idx="10"/>
          </p:nvPr>
        </p:nvSpPr>
        <p:spPr/>
        <p:txBody>
          <a:bodyPr/>
          <a:lstStyle/>
          <a:p>
            <a:fld id="{8490036E-DDED-4AB8-A1DF-4FAA8F037ED0}" type="datetimeFigureOut">
              <a:rPr lang="en-US" smtClean="0"/>
              <a:t>2/21/2025</a:t>
            </a:fld>
            <a:endParaRPr lang="en-US"/>
          </a:p>
        </p:txBody>
      </p:sp>
      <p:sp>
        <p:nvSpPr>
          <p:cNvPr id="6" name="Footer Placeholder 5">
            <a:extLst>
              <a:ext uri="{FF2B5EF4-FFF2-40B4-BE49-F238E27FC236}">
                <a16:creationId xmlns:a16="http://schemas.microsoft.com/office/drawing/2014/main" id="{2DA2D2B2-3A27-4203-6CD5-F733B346E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1B228-67EF-7FB4-60FE-33D55F0E3B65}"/>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189428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E9F2-91E1-9E50-90F6-41E2FA8A50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8225BA-B942-919D-FB1C-415DC5A43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24BD3-1C8D-A305-310F-0006228B9B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44BD52-C7EE-BE53-916A-C85C47374B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3C255B-0089-9BFC-B5C9-F8BB1F4978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B76529-BCAA-BB09-F8B7-04B5E2F6C467}"/>
              </a:ext>
            </a:extLst>
          </p:cNvPr>
          <p:cNvSpPr>
            <a:spLocks noGrp="1"/>
          </p:cNvSpPr>
          <p:nvPr>
            <p:ph type="dt" sz="half" idx="10"/>
          </p:nvPr>
        </p:nvSpPr>
        <p:spPr/>
        <p:txBody>
          <a:bodyPr/>
          <a:lstStyle/>
          <a:p>
            <a:fld id="{8490036E-DDED-4AB8-A1DF-4FAA8F037ED0}" type="datetimeFigureOut">
              <a:rPr lang="en-US" smtClean="0"/>
              <a:t>2/21/2025</a:t>
            </a:fld>
            <a:endParaRPr lang="en-US"/>
          </a:p>
        </p:txBody>
      </p:sp>
      <p:sp>
        <p:nvSpPr>
          <p:cNvPr id="8" name="Footer Placeholder 7">
            <a:extLst>
              <a:ext uri="{FF2B5EF4-FFF2-40B4-BE49-F238E27FC236}">
                <a16:creationId xmlns:a16="http://schemas.microsoft.com/office/drawing/2014/main" id="{8738FC25-28BA-B323-0A16-83DDCE8A3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05644F-40F3-4CD8-A7C4-35DFF0539899}"/>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236231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E708C-F18C-56D5-8CE5-4EA93DA74A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98860-FDD3-9BC6-EDCB-4E27EABE12C8}"/>
              </a:ext>
            </a:extLst>
          </p:cNvPr>
          <p:cNvSpPr>
            <a:spLocks noGrp="1"/>
          </p:cNvSpPr>
          <p:nvPr>
            <p:ph type="dt" sz="half" idx="10"/>
          </p:nvPr>
        </p:nvSpPr>
        <p:spPr/>
        <p:txBody>
          <a:bodyPr/>
          <a:lstStyle/>
          <a:p>
            <a:fld id="{8490036E-DDED-4AB8-A1DF-4FAA8F037ED0}" type="datetimeFigureOut">
              <a:rPr lang="en-US" smtClean="0"/>
              <a:t>2/21/2025</a:t>
            </a:fld>
            <a:endParaRPr lang="en-US"/>
          </a:p>
        </p:txBody>
      </p:sp>
      <p:sp>
        <p:nvSpPr>
          <p:cNvPr id="4" name="Footer Placeholder 3">
            <a:extLst>
              <a:ext uri="{FF2B5EF4-FFF2-40B4-BE49-F238E27FC236}">
                <a16:creationId xmlns:a16="http://schemas.microsoft.com/office/drawing/2014/main" id="{6D673667-00CA-A53A-95B8-D013C06EF1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8A2ADB-8E8C-00B6-9C2A-DAA3DC153D50}"/>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157077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EF123D-6366-7B42-BEEE-6BB3984DFFE9}"/>
              </a:ext>
            </a:extLst>
          </p:cNvPr>
          <p:cNvSpPr>
            <a:spLocks noGrp="1"/>
          </p:cNvSpPr>
          <p:nvPr>
            <p:ph type="dt" sz="half" idx="10"/>
          </p:nvPr>
        </p:nvSpPr>
        <p:spPr/>
        <p:txBody>
          <a:bodyPr/>
          <a:lstStyle/>
          <a:p>
            <a:fld id="{8490036E-DDED-4AB8-A1DF-4FAA8F037ED0}" type="datetimeFigureOut">
              <a:rPr lang="en-US" smtClean="0"/>
              <a:t>2/21/2025</a:t>
            </a:fld>
            <a:endParaRPr lang="en-US"/>
          </a:p>
        </p:txBody>
      </p:sp>
      <p:sp>
        <p:nvSpPr>
          <p:cNvPr id="3" name="Footer Placeholder 2">
            <a:extLst>
              <a:ext uri="{FF2B5EF4-FFF2-40B4-BE49-F238E27FC236}">
                <a16:creationId xmlns:a16="http://schemas.microsoft.com/office/drawing/2014/main" id="{48E506D1-872D-D61A-282D-9D4FABE188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BF369A-9422-7DBE-3F57-2438E1CF9041}"/>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3943793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973C-A6CA-25C2-2F05-86D8C2ACC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000720-A40A-96D4-8624-CD77AEF3D3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93DC3C-DD73-8E9C-CF11-343D3CE24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1F3BCD-2A0B-0B3D-D8B8-EE7947CACCF8}"/>
              </a:ext>
            </a:extLst>
          </p:cNvPr>
          <p:cNvSpPr>
            <a:spLocks noGrp="1"/>
          </p:cNvSpPr>
          <p:nvPr>
            <p:ph type="dt" sz="half" idx="10"/>
          </p:nvPr>
        </p:nvSpPr>
        <p:spPr/>
        <p:txBody>
          <a:bodyPr/>
          <a:lstStyle/>
          <a:p>
            <a:fld id="{8490036E-DDED-4AB8-A1DF-4FAA8F037ED0}" type="datetimeFigureOut">
              <a:rPr lang="en-US" smtClean="0"/>
              <a:t>2/21/2025</a:t>
            </a:fld>
            <a:endParaRPr lang="en-US"/>
          </a:p>
        </p:txBody>
      </p:sp>
      <p:sp>
        <p:nvSpPr>
          <p:cNvPr id="6" name="Footer Placeholder 5">
            <a:extLst>
              <a:ext uri="{FF2B5EF4-FFF2-40B4-BE49-F238E27FC236}">
                <a16:creationId xmlns:a16="http://schemas.microsoft.com/office/drawing/2014/main" id="{AF09556F-8CA5-0586-1EA2-75C7823BE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3E90F-CB3E-4435-8A5E-B60CB8EA58FC}"/>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418082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DA8A6-8EBD-6F18-C33F-62A446236F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31E4E4-BB7A-048A-B803-074F401C6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E2DA70-AE25-1C23-1793-5A4023616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E0FEC-F98E-3B92-B2C4-F7D3D1CCF330}"/>
              </a:ext>
            </a:extLst>
          </p:cNvPr>
          <p:cNvSpPr>
            <a:spLocks noGrp="1"/>
          </p:cNvSpPr>
          <p:nvPr>
            <p:ph type="dt" sz="half" idx="10"/>
          </p:nvPr>
        </p:nvSpPr>
        <p:spPr/>
        <p:txBody>
          <a:bodyPr/>
          <a:lstStyle/>
          <a:p>
            <a:fld id="{8490036E-DDED-4AB8-A1DF-4FAA8F037ED0}" type="datetimeFigureOut">
              <a:rPr lang="en-US" smtClean="0"/>
              <a:t>2/21/2025</a:t>
            </a:fld>
            <a:endParaRPr lang="en-US"/>
          </a:p>
        </p:txBody>
      </p:sp>
      <p:sp>
        <p:nvSpPr>
          <p:cNvPr id="6" name="Footer Placeholder 5">
            <a:extLst>
              <a:ext uri="{FF2B5EF4-FFF2-40B4-BE49-F238E27FC236}">
                <a16:creationId xmlns:a16="http://schemas.microsoft.com/office/drawing/2014/main" id="{CE397C81-51FA-F875-B46A-D2F548132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77CCD-C733-0EB1-0D92-DA3C376E8EB0}"/>
              </a:ext>
            </a:extLst>
          </p:cNvPr>
          <p:cNvSpPr>
            <a:spLocks noGrp="1"/>
          </p:cNvSpPr>
          <p:nvPr>
            <p:ph type="sldNum" sz="quarter" idx="12"/>
          </p:nvPr>
        </p:nvSpPr>
        <p:spPr/>
        <p:txBody>
          <a:bodyPr/>
          <a:lstStyle/>
          <a:p>
            <a:fld id="{E5D05AE5-711F-4FB2-A5AF-CB08785B1AF6}" type="slidenum">
              <a:rPr lang="en-US" smtClean="0"/>
              <a:t>‹#›</a:t>
            </a:fld>
            <a:endParaRPr lang="en-US"/>
          </a:p>
        </p:txBody>
      </p:sp>
    </p:spTree>
    <p:extLst>
      <p:ext uri="{BB962C8B-B14F-4D97-AF65-F5344CB8AC3E}">
        <p14:creationId xmlns:p14="http://schemas.microsoft.com/office/powerpoint/2010/main" val="62359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C7A19-7439-F777-506C-74EF448ABB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5032EA-A528-8C58-D315-41A4800312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E3797-B10B-32A3-BC17-019372C041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0036E-DDED-4AB8-A1DF-4FAA8F037ED0}" type="datetimeFigureOut">
              <a:rPr lang="en-US" smtClean="0"/>
              <a:t>2/21/2025</a:t>
            </a:fld>
            <a:endParaRPr lang="en-US"/>
          </a:p>
        </p:txBody>
      </p:sp>
      <p:sp>
        <p:nvSpPr>
          <p:cNvPr id="5" name="Footer Placeholder 4">
            <a:extLst>
              <a:ext uri="{FF2B5EF4-FFF2-40B4-BE49-F238E27FC236}">
                <a16:creationId xmlns:a16="http://schemas.microsoft.com/office/drawing/2014/main" id="{648E37BE-CFF5-F6FB-5292-6E7315C350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287708-A506-C783-CA43-0FDEEA59E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05AE5-711F-4FB2-A5AF-CB08785B1AF6}" type="slidenum">
              <a:rPr lang="en-US" smtClean="0"/>
              <a:t>‹#›</a:t>
            </a:fld>
            <a:endParaRPr lang="en-US"/>
          </a:p>
        </p:txBody>
      </p:sp>
    </p:spTree>
    <p:extLst>
      <p:ext uri="{BB962C8B-B14F-4D97-AF65-F5344CB8AC3E}">
        <p14:creationId xmlns:p14="http://schemas.microsoft.com/office/powerpoint/2010/main" val="7797557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41CCC-1832-50AB-C41A-70635B44CC6C}"/>
              </a:ext>
            </a:extLst>
          </p:cNvPr>
          <p:cNvPicPr>
            <a:picLocks noChangeAspect="1"/>
          </p:cNvPicPr>
          <p:nvPr/>
        </p:nvPicPr>
        <p:blipFill>
          <a:blip r:embed="rId4"/>
          <a:stretch>
            <a:fillRect/>
          </a:stretch>
        </p:blipFill>
        <p:spPr>
          <a:xfrm>
            <a:off x="-1" y="0"/>
            <a:ext cx="12192001" cy="6858000"/>
          </a:xfrm>
          <a:prstGeom prst="rect">
            <a:avLst/>
          </a:prstGeom>
        </p:spPr>
      </p:pic>
      <p:sp>
        <p:nvSpPr>
          <p:cNvPr id="5" name="TextBox 4">
            <a:extLst>
              <a:ext uri="{FF2B5EF4-FFF2-40B4-BE49-F238E27FC236}">
                <a16:creationId xmlns:a16="http://schemas.microsoft.com/office/drawing/2014/main" id="{EC6E3E61-35CA-2637-2AEA-18C535B83909}"/>
              </a:ext>
            </a:extLst>
          </p:cNvPr>
          <p:cNvSpPr txBox="1"/>
          <p:nvPr/>
        </p:nvSpPr>
        <p:spPr>
          <a:xfrm>
            <a:off x="3175780" y="1859340"/>
            <a:ext cx="5840438" cy="1569660"/>
          </a:xfrm>
          <a:prstGeom prst="rect">
            <a:avLst/>
          </a:prstGeom>
          <a:noFill/>
        </p:spPr>
        <p:txBody>
          <a:bodyPr wrap="square" rtlCol="0">
            <a:spAutoFit/>
          </a:bodyPr>
          <a:lstStyle/>
          <a:p>
            <a:r>
              <a:rPr lang="en-US" sz="9600" dirty="0" err="1">
                <a:solidFill>
                  <a:srgbClr val="FF0000"/>
                </a:solidFill>
                <a:latin typeface="Arial" panose="020B0604020202020204" pitchFamily="34" charset="0"/>
                <a:cs typeface="Arial" panose="020B0604020202020204" pitchFamily="34" charset="0"/>
              </a:rPr>
              <a:t>Khởi</a:t>
            </a:r>
            <a:r>
              <a:rPr lang="en-US" sz="9600" dirty="0">
                <a:solidFill>
                  <a:srgbClr val="FF0000"/>
                </a:solidFill>
                <a:latin typeface="Arial" panose="020B0604020202020204" pitchFamily="34" charset="0"/>
                <a:cs typeface="Arial" panose="020B0604020202020204" pitchFamily="34" charset="0"/>
              </a:rPr>
              <a:t> </a:t>
            </a:r>
            <a:r>
              <a:rPr lang="en-US" sz="9600" dirty="0" err="1">
                <a:solidFill>
                  <a:srgbClr val="FF0000"/>
                </a:solidFill>
                <a:latin typeface="Arial" panose="020B0604020202020204" pitchFamily="34" charset="0"/>
                <a:cs typeface="Arial" panose="020B0604020202020204" pitchFamily="34" charset="0"/>
              </a:rPr>
              <a:t>động</a:t>
            </a:r>
            <a:endParaRPr lang="en-US" sz="96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3389169" y="3244334"/>
            <a:ext cx="5413661" cy="369332"/>
          </a:xfrm>
          <a:prstGeom prst="rect">
            <a:avLst/>
          </a:prstGeom>
        </p:spPr>
        <p:txBody>
          <a:bodyPr wrap="none">
            <a:spAutoFit/>
          </a:bodyPr>
          <a:lstStyle/>
          <a:p>
            <a:r>
              <a:rPr lang="en-US" dirty="0"/>
              <a:t>https://youtu.be/qCA245x_T0o?si=CWNbBrwIpcs2v56C</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235957315"/>
      </p:ext>
    </p:extLst>
  </p:cSld>
  <p:clrMapOvr>
    <a:masterClrMapping/>
  </p:clrMapOvr>
  <mc:AlternateContent xmlns:mc="http://schemas.openxmlformats.org/markup-compatibility/2006" xmlns:p14="http://schemas.microsoft.com/office/powerpoint/2010/main">
    <mc:Choice Requires="p14">
      <p:transition spd="med" p14:dur="700" advTm="566">
        <p:fade/>
      </p:transition>
    </mc:Choice>
    <mc:Fallback xmlns="">
      <p:transition spd="med" advTm="5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65D0482-6619-AE3E-064C-80640765E2E5}"/>
              </a:ext>
            </a:extLst>
          </p:cNvPr>
          <p:cNvSpPr txBox="1"/>
          <p:nvPr/>
        </p:nvSpPr>
        <p:spPr>
          <a:xfrm>
            <a:off x="545855" y="1093889"/>
            <a:ext cx="11548153" cy="1754326"/>
          </a:xfrm>
          <a:prstGeom prst="rect">
            <a:avLst/>
          </a:prstGeom>
          <a:solidFill>
            <a:schemeClr val="accent1">
              <a:lumMod val="20000"/>
              <a:lumOff val="80000"/>
            </a:schemeClr>
          </a:solidFill>
        </p:spPr>
        <p:txBody>
          <a:bodyPr wrap="square">
            <a:spAutoFit/>
          </a:bodyPr>
          <a:lstStyle/>
          <a:p>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4: Chi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cốm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Nội</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065D0482-6619-AE3E-064C-80640765E2E5}"/>
              </a:ext>
            </a:extLst>
          </p:cNvPr>
          <p:cNvSpPr txBox="1"/>
          <p:nvPr/>
        </p:nvSpPr>
        <p:spPr>
          <a:xfrm>
            <a:off x="331253" y="3373669"/>
            <a:ext cx="11548153" cy="2308324"/>
          </a:xfrm>
          <a:prstGeom prst="rect">
            <a:avLst/>
          </a:prstGeom>
          <a:solidFill>
            <a:schemeClr val="accent1">
              <a:lumMod val="20000"/>
              <a:lumOff val="80000"/>
            </a:schemeClr>
          </a:solidFill>
        </p:spPr>
        <p:txBody>
          <a:bodyPr wrap="square">
            <a:spAutoFit/>
          </a:bodyPr>
          <a:lstStyle/>
          <a:p>
            <a:r>
              <a:rPr lang="nl-NL" sz="3600" dirty="0">
                <a:latin typeface="Times New Roman" panose="02020603050405020304" pitchFamily="18" charset="0"/>
                <a:cs typeface="Times New Roman" panose="02020603050405020304" pitchFamily="18" charset="0"/>
              </a:rPr>
              <a:t>Cốm là thức quả đặc trưng của Hà Nội,vì ở khổ thơ cuối có nhắc đến Hồ Gươm. Ngoài ra, tranh minh hoạ cũng vẽ cảnh Hồ Gươm với Tháp rùa rất đặc trưng, giúp cho việc nhận biết nơi làm ra cốm ( thủ đô Hà Nội).</a:t>
            </a:r>
            <a:endParaRPr lang="en-US" sz="3600" dirty="0">
              <a:latin typeface="Times New Roman" panose="02020603050405020304" pitchFamily="18" charset="0"/>
              <a:cs typeface="Times New Roman" panose="02020603050405020304" pitchFamily="18" charset="0"/>
            </a:endParaRPr>
          </a:p>
        </p:txBody>
      </p:sp>
      <p:pic>
        <p:nvPicPr>
          <p:cNvPr id="4" name="Picture 10" descr="POINSET2">
            <a:extLst>
              <a:ext uri="{FF2B5EF4-FFF2-40B4-BE49-F238E27FC236}">
                <a16:creationId xmlns:a16="http://schemas.microsoft.com/office/drawing/2014/main" id="{72777896-6643-F01C-A29C-80A08ED4CA94}"/>
              </a:ext>
            </a:extLst>
          </p:cNvPr>
          <p:cNvPicPr>
            <a:picLocks noChangeAspect="1" noChangeArrowheads="1"/>
          </p:cNvPicPr>
          <p:nvPr/>
        </p:nvPicPr>
        <p:blipFill>
          <a:blip r:embed="rId2"/>
          <a:srcRect/>
          <a:stretch>
            <a:fillRect/>
          </a:stretch>
        </p:blipFill>
        <p:spPr bwMode="auto">
          <a:xfrm rot="5400000">
            <a:off x="10529298" y="-265415"/>
            <a:ext cx="1397285" cy="1928116"/>
          </a:xfrm>
          <a:prstGeom prst="rect">
            <a:avLst/>
          </a:prstGeom>
          <a:noFill/>
          <a:ln w="9525">
            <a:noFill/>
            <a:miter lim="800000"/>
            <a:headEnd/>
            <a:tailEnd/>
          </a:ln>
        </p:spPr>
      </p:pic>
      <p:pic>
        <p:nvPicPr>
          <p:cNvPr id="6" name="Picture 11" descr="POINSET2">
            <a:extLst>
              <a:ext uri="{FF2B5EF4-FFF2-40B4-BE49-F238E27FC236}">
                <a16:creationId xmlns:a16="http://schemas.microsoft.com/office/drawing/2014/main" id="{8FEC74ED-6529-4B00-7E99-551B44828B1D}"/>
              </a:ext>
            </a:extLst>
          </p:cNvPr>
          <p:cNvPicPr>
            <a:picLocks noChangeAspect="1" noChangeArrowheads="1"/>
          </p:cNvPicPr>
          <p:nvPr/>
        </p:nvPicPr>
        <p:blipFill>
          <a:blip r:embed="rId2"/>
          <a:srcRect/>
          <a:stretch>
            <a:fillRect/>
          </a:stretch>
        </p:blipFill>
        <p:spPr bwMode="auto">
          <a:xfrm>
            <a:off x="-1588" y="1191"/>
            <a:ext cx="2225091" cy="1663022"/>
          </a:xfrm>
          <a:prstGeom prst="rect">
            <a:avLst/>
          </a:prstGeom>
          <a:noFill/>
          <a:ln w="9525">
            <a:noFill/>
            <a:miter lim="800000"/>
            <a:headEnd/>
            <a:tailEnd/>
          </a:ln>
        </p:spPr>
      </p:pic>
    </p:spTree>
    <p:extLst>
      <p:ext uri="{BB962C8B-B14F-4D97-AF65-F5344CB8AC3E}">
        <p14:creationId xmlns:p14="http://schemas.microsoft.com/office/powerpoint/2010/main" val="26912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EA7569-8B63-F7F7-BB30-B34DD9D7D3D7}"/>
              </a:ext>
            </a:extLst>
          </p:cNvPr>
          <p:cNvSpPr txBox="1"/>
          <p:nvPr/>
        </p:nvSpPr>
        <p:spPr>
          <a:xfrm>
            <a:off x="421046" y="2706249"/>
            <a:ext cx="11139755" cy="3416320"/>
          </a:xfrm>
          <a:prstGeom prst="rect">
            <a:avLst/>
          </a:prstGeom>
          <a:noFill/>
        </p:spPr>
        <p:txBody>
          <a:bodyPr wrap="square">
            <a:spAutoFit/>
          </a:bodyPr>
          <a:lstStyle/>
          <a:p>
            <a:pPr algn="just"/>
            <a:r>
              <a:rPr lang="vi-VN" sz="3600" dirty="0" smtClean="0">
                <a:solidFill>
                  <a:srgbClr val="3333CC"/>
                </a:solidFill>
                <a:latin typeface="Times New Roman" panose="02020603050405020304" pitchFamily="18" charset="0"/>
                <a:cs typeface="Times New Roman" panose="02020603050405020304" pitchFamily="18" charset="0"/>
              </a:rPr>
              <a:t>	</a:t>
            </a:r>
            <a:r>
              <a:rPr lang="nl-NL" sz="3600" dirty="0" smtClean="0">
                <a:solidFill>
                  <a:srgbClr val="3333CC"/>
                </a:solidFill>
                <a:latin typeface="Times New Roman" panose="02020603050405020304" pitchFamily="18" charset="0"/>
                <a:cs typeface="Times New Roman" panose="02020603050405020304" pitchFamily="18" charset="0"/>
              </a:rPr>
              <a:t>Tác </a:t>
            </a:r>
            <a:r>
              <a:rPr lang="nl-NL" sz="3600" dirty="0">
                <a:solidFill>
                  <a:srgbClr val="3333CC"/>
                </a:solidFill>
                <a:latin typeface="Times New Roman" panose="02020603050405020304" pitchFamily="18" charset="0"/>
                <a:cs typeface="Times New Roman" panose="02020603050405020304" pitchFamily="18" charset="0"/>
              </a:rPr>
              <a:t>giả rất yêu hương cốm trong mùa thu Hà Nội. Tác giả thể hiện sự mừng vui, ngỡ ngàng khi nhận ra mùa cốm đã về, </a:t>
            </a:r>
            <a:r>
              <a:rPr lang="nl-NL" sz="3600" dirty="0" smtClean="0">
                <a:solidFill>
                  <a:srgbClr val="3333CC"/>
                </a:solidFill>
                <a:latin typeface="Times New Roman" panose="02020603050405020304" pitchFamily="18" charset="0"/>
                <a:cs typeface="Times New Roman" panose="02020603050405020304" pitchFamily="18" charset="0"/>
              </a:rPr>
              <a:t>biết </a:t>
            </a:r>
            <a:r>
              <a:rPr lang="nl-NL" sz="3600" dirty="0">
                <a:solidFill>
                  <a:srgbClr val="3333CC"/>
                </a:solidFill>
                <a:latin typeface="Times New Roman" panose="02020603050405020304" pitchFamily="18" charset="0"/>
                <a:cs typeface="Times New Roman" panose="02020603050405020304" pitchFamily="18" charset="0"/>
              </a:rPr>
              <a:t>ơn đối với trời đất, thiên nhiên đã ấp ủ nuôi dưỡng lúa, với những người vất vả làm ra hạt cốm, thể hiện sự tự hào khi nhắc đến vùng đất quê hương nổi tiếng với quà thơm dẻo, ngon ngọt.</a:t>
            </a:r>
            <a:endParaRPr lang="en-US" sz="3600" dirty="0">
              <a:solidFill>
                <a:srgbClr val="3333CC"/>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65D0482-6619-AE3E-064C-80640765E2E5}"/>
              </a:ext>
            </a:extLst>
          </p:cNvPr>
          <p:cNvSpPr txBox="1"/>
          <p:nvPr/>
        </p:nvSpPr>
        <p:spPr>
          <a:xfrm>
            <a:off x="1660850" y="520123"/>
            <a:ext cx="9302620" cy="1754326"/>
          </a:xfrm>
          <a:prstGeom prst="rect">
            <a:avLst/>
          </a:prstGeom>
          <a:solidFill>
            <a:schemeClr val="accent1">
              <a:lumMod val="20000"/>
              <a:lumOff val="80000"/>
            </a:schemeClr>
          </a:solidFill>
        </p:spPr>
        <p:txBody>
          <a:bodyPr wrap="square">
            <a:spAutoFit/>
          </a:bodyPr>
          <a:lstStyle/>
          <a:p>
            <a:pPr algn="just"/>
            <a:r>
              <a:rPr lang="en-US" sz="3600" dirty="0" err="1">
                <a:solidFill>
                  <a:srgbClr val="3333CC"/>
                </a:solidFill>
                <a:latin typeface="Times New Roman" panose="02020603050405020304" pitchFamily="18" charset="0"/>
                <a:cs typeface="Times New Roman" panose="02020603050405020304" pitchFamily="18" charset="0"/>
              </a:rPr>
              <a:t>Câu</a:t>
            </a:r>
            <a:r>
              <a:rPr lang="en-US" sz="3600" dirty="0">
                <a:solidFill>
                  <a:srgbClr val="3333CC"/>
                </a:solidFill>
                <a:latin typeface="Times New Roman" panose="02020603050405020304" pitchFamily="18" charset="0"/>
                <a:cs typeface="Times New Roman" panose="02020603050405020304" pitchFamily="18" charset="0"/>
              </a:rPr>
              <a:t> 5: </a:t>
            </a:r>
            <a:r>
              <a:rPr lang="en-US" sz="3600" dirty="0" err="1">
                <a:solidFill>
                  <a:srgbClr val="3333CC"/>
                </a:solidFill>
                <a:latin typeface="Times New Roman" panose="02020603050405020304" pitchFamily="18" charset="0"/>
                <a:cs typeface="Times New Roman" panose="02020603050405020304" pitchFamily="18" charset="0"/>
              </a:rPr>
              <a:t>Em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cảm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nhận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được</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điều</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gì</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về</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tình</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cảm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của</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tác</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giả</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đối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với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hương</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cốm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mùa</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thu</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Hà</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Nội</a:t>
            </a:r>
            <a:r>
              <a:rPr lang="en-US" sz="3600" dirty="0">
                <a:solidFill>
                  <a:srgbClr val="3333CC"/>
                </a:solidFill>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pic>
        <p:nvPicPr>
          <p:cNvPr id="4" name="Picture 10" descr="POINSET2">
            <a:extLst>
              <a:ext uri="{FF2B5EF4-FFF2-40B4-BE49-F238E27FC236}">
                <a16:creationId xmlns:a16="http://schemas.microsoft.com/office/drawing/2014/main" id="{72777896-6643-F01C-A29C-80A08ED4CA94}"/>
              </a:ext>
            </a:extLst>
          </p:cNvPr>
          <p:cNvPicPr>
            <a:picLocks noChangeAspect="1" noChangeArrowheads="1"/>
          </p:cNvPicPr>
          <p:nvPr/>
        </p:nvPicPr>
        <p:blipFill>
          <a:blip r:embed="rId2"/>
          <a:srcRect/>
          <a:stretch>
            <a:fillRect/>
          </a:stretch>
        </p:blipFill>
        <p:spPr bwMode="auto">
          <a:xfrm rot="5400000">
            <a:off x="10529298" y="-265415"/>
            <a:ext cx="1397285" cy="1928116"/>
          </a:xfrm>
          <a:prstGeom prst="rect">
            <a:avLst/>
          </a:prstGeom>
          <a:noFill/>
          <a:ln w="9525">
            <a:noFill/>
            <a:miter lim="800000"/>
            <a:headEnd/>
            <a:tailEnd/>
          </a:ln>
        </p:spPr>
      </p:pic>
      <p:pic>
        <p:nvPicPr>
          <p:cNvPr id="6" name="Picture 11" descr="POINSET2">
            <a:extLst>
              <a:ext uri="{FF2B5EF4-FFF2-40B4-BE49-F238E27FC236}">
                <a16:creationId xmlns:a16="http://schemas.microsoft.com/office/drawing/2014/main" id="{8FEC74ED-6529-4B00-7E99-551B44828B1D}"/>
              </a:ext>
            </a:extLst>
          </p:cNvPr>
          <p:cNvPicPr>
            <a:picLocks noChangeAspect="1" noChangeArrowheads="1"/>
          </p:cNvPicPr>
          <p:nvPr/>
        </p:nvPicPr>
        <p:blipFill>
          <a:blip r:embed="rId2"/>
          <a:srcRect/>
          <a:stretch>
            <a:fillRect/>
          </a:stretch>
        </p:blipFill>
        <p:spPr bwMode="auto">
          <a:xfrm>
            <a:off x="-1588" y="1191"/>
            <a:ext cx="2225091" cy="1663022"/>
          </a:xfrm>
          <a:prstGeom prst="rect">
            <a:avLst/>
          </a:prstGeom>
          <a:noFill/>
          <a:ln w="9525">
            <a:noFill/>
            <a:miter lim="800000"/>
            <a:headEnd/>
            <a:tailEnd/>
          </a:ln>
        </p:spPr>
      </p:pic>
    </p:spTree>
    <p:extLst>
      <p:ext uri="{BB962C8B-B14F-4D97-AF65-F5344CB8AC3E}">
        <p14:creationId xmlns:p14="http://schemas.microsoft.com/office/powerpoint/2010/main" val="41751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0F538D-DD0F-4829-EF35-F1F132A0A734}"/>
              </a:ext>
            </a:extLst>
          </p:cNvPr>
          <p:cNvSpPr txBox="1"/>
          <p:nvPr/>
        </p:nvSpPr>
        <p:spPr>
          <a:xfrm>
            <a:off x="1768900" y="419728"/>
            <a:ext cx="11171725" cy="646331"/>
          </a:xfrm>
          <a:prstGeom prst="rect">
            <a:avLst/>
          </a:prstGeom>
          <a:noFill/>
        </p:spPr>
        <p:txBody>
          <a:bodyPr wrap="square" rtlCol="0">
            <a:spAutoFit/>
          </a:bodyPr>
          <a:lstStyle/>
          <a:p>
            <a:r>
              <a:rPr lang="en-US" sz="3600" b="1" dirty="0" smtClean="0">
                <a:solidFill>
                  <a:srgbClr val="3333CC"/>
                </a:solidFill>
                <a:latin typeface="Times New Roman" panose="02020603050405020304" pitchFamily="18" charset="0"/>
                <a:cs typeface="Times New Roman" panose="02020603050405020304" pitchFamily="18" charset="0"/>
              </a:rPr>
              <a:t> </a:t>
            </a:r>
            <a:r>
              <a:rPr lang="vi-VN" sz="3600" b="1" dirty="0">
                <a:solidFill>
                  <a:srgbClr val="3333CC"/>
                </a:solidFill>
                <a:latin typeface="Times New Roman" panose="02020603050405020304" pitchFamily="18" charset="0"/>
                <a:cs typeface="Times New Roman" panose="02020603050405020304" pitchFamily="18" charset="0"/>
              </a:rPr>
              <a:t>Em rút ra được </a:t>
            </a:r>
            <a:r>
              <a:rPr lang="vi-VN" sz="3600" b="1" dirty="0" smtClean="0">
                <a:solidFill>
                  <a:srgbClr val="3333CC"/>
                </a:solidFill>
                <a:latin typeface="Times New Roman" panose="02020603050405020304" pitchFamily="18" charset="0"/>
                <a:cs typeface="Times New Roman" panose="02020603050405020304" pitchFamily="18" charset="0"/>
              </a:rPr>
              <a:t> nội dung gì qua bài thơ?</a:t>
            </a:r>
            <a:endParaRPr lang="en-US" sz="3600" b="1" kern="1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E5A8130-0562-3D7F-A051-BC6260B1C88C}"/>
              </a:ext>
            </a:extLst>
          </p:cNvPr>
          <p:cNvSpPr txBox="1"/>
          <p:nvPr/>
        </p:nvSpPr>
        <p:spPr>
          <a:xfrm>
            <a:off x="686655" y="1664212"/>
            <a:ext cx="10541285" cy="2529347"/>
          </a:xfrm>
          <a:prstGeom prst="rect">
            <a:avLst/>
          </a:prstGeom>
          <a:noFill/>
          <a:ln>
            <a:solidFill>
              <a:srgbClr val="FF0000"/>
            </a:solidFill>
          </a:ln>
        </p:spPr>
        <p:txBody>
          <a:bodyPr wrap="square">
            <a:spAutoFit/>
          </a:bodyPr>
          <a:lstStyle/>
          <a:p>
            <a:pPr marL="30480" marR="30480" algn="just">
              <a:lnSpc>
                <a:spcPct val="107000"/>
              </a:lnSpc>
              <a:spcAft>
                <a:spcPts val="800"/>
              </a:spcAft>
            </a:pPr>
            <a:r>
              <a:rPr lang="en-US" sz="40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0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dirty="0" err="1">
                <a:solidFill>
                  <a:srgbClr val="3333CC"/>
                </a:solidFill>
                <a:latin typeface="Times New Roman" panose="02020603050405020304" pitchFamily="18" charset="0"/>
                <a:cs typeface="Times New Roman" panose="02020603050405020304" pitchFamily="18" charset="0"/>
              </a:rPr>
              <a:t>Cốm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là</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một</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đặc</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sản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tiêu</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biểu</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của</a:t>
            </a:r>
            <a:r>
              <a:rPr lang="en-US" sz="3600" dirty="0">
                <a:solidFill>
                  <a:srgbClr val="3333CC"/>
                </a:solidFill>
                <a:latin typeface="Times New Roman" panose="02020603050405020304" pitchFamily="18" charset="0"/>
                <a:cs typeface="Times New Roman" panose="02020603050405020304" pitchFamily="18" charset="0"/>
              </a:rPr>
              <a:t> </a:t>
            </a:r>
            <a:r>
              <a:rPr lang="vi-VN" sz="3600" dirty="0" smtClean="0">
                <a:solidFill>
                  <a:srgbClr val="3333CC"/>
                </a:solidFill>
                <a:latin typeface="Times New Roman" panose="02020603050405020304" pitchFamily="18" charset="0"/>
                <a:cs typeface="Times New Roman" panose="02020603050405020304" pitchFamily="18" charset="0"/>
              </a:rPr>
              <a:t>mùa thu </a:t>
            </a:r>
            <a:r>
              <a:rPr lang="en-US" sz="3600" dirty="0" err="1" smtClean="0">
                <a:solidFill>
                  <a:srgbClr val="3333CC"/>
                </a:solidFill>
                <a:latin typeface="Times New Roman" panose="02020603050405020304" pitchFamily="18" charset="0"/>
                <a:cs typeface="Times New Roman" panose="02020603050405020304" pitchFamily="18" charset="0"/>
              </a:rPr>
              <a:t>Hà</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Nội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là</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một</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thức</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quà</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ngon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Cốm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được</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làm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từ</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những</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tinh</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tuý</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của</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đất</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trời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và</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bàn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tay</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khéo</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léo</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của</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người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làm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cốm</a:t>
            </a:r>
            <a:r>
              <a:rPr lang="en-US" sz="3600" dirty="0">
                <a:solidFill>
                  <a:srgbClr val="3333CC"/>
                </a:solidFill>
                <a:latin typeface="Times New Roman" panose="02020603050405020304" pitchFamily="18" charset="0"/>
                <a:cs typeface="Times New Roman" panose="02020603050405020304" pitchFamily="18" charset="0"/>
              </a:rPr>
              <a:t>.</a:t>
            </a:r>
            <a:endParaRPr lang="en-US" sz="3600" kern="1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10" descr="POINSET2">
            <a:extLst>
              <a:ext uri="{FF2B5EF4-FFF2-40B4-BE49-F238E27FC236}">
                <a16:creationId xmlns:a16="http://schemas.microsoft.com/office/drawing/2014/main" id="{72777896-6643-F01C-A29C-80A08ED4CA94}"/>
              </a:ext>
            </a:extLst>
          </p:cNvPr>
          <p:cNvPicPr>
            <a:picLocks noChangeAspect="1" noChangeArrowheads="1"/>
          </p:cNvPicPr>
          <p:nvPr/>
        </p:nvPicPr>
        <p:blipFill>
          <a:blip r:embed="rId3"/>
          <a:srcRect/>
          <a:stretch>
            <a:fillRect/>
          </a:stretch>
        </p:blipFill>
        <p:spPr bwMode="auto">
          <a:xfrm rot="5400000">
            <a:off x="10529298" y="-265415"/>
            <a:ext cx="1397285" cy="1928116"/>
          </a:xfrm>
          <a:prstGeom prst="rect">
            <a:avLst/>
          </a:prstGeom>
          <a:noFill/>
          <a:ln w="9525">
            <a:noFill/>
            <a:miter lim="800000"/>
            <a:headEnd/>
            <a:tailEnd/>
          </a:ln>
        </p:spPr>
      </p:pic>
      <p:pic>
        <p:nvPicPr>
          <p:cNvPr id="5" name="Picture 11" descr="POINSET2">
            <a:extLst>
              <a:ext uri="{FF2B5EF4-FFF2-40B4-BE49-F238E27FC236}">
                <a16:creationId xmlns:a16="http://schemas.microsoft.com/office/drawing/2014/main" id="{8FEC74ED-6529-4B00-7E99-551B44828B1D}"/>
              </a:ext>
            </a:extLst>
          </p:cNvPr>
          <p:cNvPicPr>
            <a:picLocks noChangeAspect="1" noChangeArrowheads="1"/>
          </p:cNvPicPr>
          <p:nvPr/>
        </p:nvPicPr>
        <p:blipFill>
          <a:blip r:embed="rId3"/>
          <a:srcRect/>
          <a:stretch>
            <a:fillRect/>
          </a:stretch>
        </p:blipFill>
        <p:spPr bwMode="auto">
          <a:xfrm>
            <a:off x="-1588" y="1191"/>
            <a:ext cx="2225091" cy="1663022"/>
          </a:xfrm>
          <a:prstGeom prst="rect">
            <a:avLst/>
          </a:prstGeom>
          <a:noFill/>
          <a:ln w="9525">
            <a:noFill/>
            <a:miter lim="800000"/>
            <a:headEnd/>
            <a:tailEnd/>
          </a:ln>
        </p:spPr>
      </p:pic>
      <p:sp>
        <p:nvSpPr>
          <p:cNvPr id="8" name="TextBox 7">
            <a:extLst>
              <a:ext uri="{FF2B5EF4-FFF2-40B4-BE49-F238E27FC236}">
                <a16:creationId xmlns:a16="http://schemas.microsoft.com/office/drawing/2014/main" id="{385CBAF5-1E57-8245-CABB-8CE3C45671B6}"/>
              </a:ext>
            </a:extLst>
          </p:cNvPr>
          <p:cNvSpPr txBox="1"/>
          <p:nvPr/>
        </p:nvSpPr>
        <p:spPr>
          <a:xfrm>
            <a:off x="686656" y="4591880"/>
            <a:ext cx="10541284" cy="830997"/>
          </a:xfrm>
          <a:prstGeom prst="rect">
            <a:avLst/>
          </a:prstGeom>
          <a:noFill/>
        </p:spPr>
        <p:txBody>
          <a:bodyPr wrap="square" rtlCol="0">
            <a:spAutoFit/>
          </a:bodyPr>
          <a:lstStyle/>
          <a:p>
            <a:pPr algn="ctr"/>
            <a:r>
              <a:rPr lang="vi-VN" sz="4800" b="1" dirty="0" smtClean="0">
                <a:solidFill>
                  <a:srgbClr val="FF0000"/>
                </a:solidFill>
                <a:latin typeface="Times New Roman" panose="02020603050405020304" pitchFamily="18" charset="0"/>
                <a:cs typeface="Times New Roman" panose="02020603050405020304" pitchFamily="18" charset="0"/>
              </a:rPr>
              <a:t>Luyện đọc thuộc lòng cả bài thơ</a:t>
            </a:r>
            <a:endParaRPr lang="vi-VN"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060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41CCC-1832-50AB-C41A-70635B44CC6C}"/>
              </a:ext>
            </a:extLst>
          </p:cNvPr>
          <p:cNvPicPr>
            <a:picLocks noChangeAspect="1"/>
          </p:cNvPicPr>
          <p:nvPr/>
        </p:nvPicPr>
        <p:blipFill>
          <a:blip r:embed="rId2"/>
          <a:stretch>
            <a:fillRect/>
          </a:stretch>
        </p:blipFill>
        <p:spPr>
          <a:xfrm>
            <a:off x="0" y="0"/>
            <a:ext cx="12192001" cy="6858000"/>
          </a:xfrm>
          <a:prstGeom prst="rect">
            <a:avLst/>
          </a:prstGeom>
        </p:spPr>
      </p:pic>
      <p:sp>
        <p:nvSpPr>
          <p:cNvPr id="5" name="TextBox 4">
            <a:extLst>
              <a:ext uri="{FF2B5EF4-FFF2-40B4-BE49-F238E27FC236}">
                <a16:creationId xmlns:a16="http://schemas.microsoft.com/office/drawing/2014/main" id="{EC6E3E61-35CA-2637-2AEA-18C535B83909}"/>
              </a:ext>
            </a:extLst>
          </p:cNvPr>
          <p:cNvSpPr txBox="1"/>
          <p:nvPr/>
        </p:nvSpPr>
        <p:spPr>
          <a:xfrm>
            <a:off x="3175780" y="1859340"/>
            <a:ext cx="5840438" cy="1569660"/>
          </a:xfrm>
          <a:prstGeom prst="rect">
            <a:avLst/>
          </a:prstGeom>
          <a:noFill/>
        </p:spPr>
        <p:txBody>
          <a:bodyPr wrap="square" rtlCol="0">
            <a:spAutoFit/>
          </a:bodyPr>
          <a:lstStyle/>
          <a:p>
            <a:r>
              <a:rPr lang="en-US" sz="9600" dirty="0" err="1">
                <a:solidFill>
                  <a:srgbClr val="FF0000"/>
                </a:solidFill>
                <a:latin typeface="Arial" panose="020B0604020202020204" pitchFamily="34" charset="0"/>
                <a:cs typeface="Arial" panose="020B0604020202020204" pitchFamily="34" charset="0"/>
              </a:rPr>
              <a:t>Vận</a:t>
            </a:r>
            <a:r>
              <a:rPr lang="en-US" sz="9600" dirty="0">
                <a:solidFill>
                  <a:srgbClr val="FF0000"/>
                </a:solidFill>
                <a:latin typeface="Arial" panose="020B0604020202020204" pitchFamily="34" charset="0"/>
                <a:cs typeface="Arial" panose="020B0604020202020204" pitchFamily="34" charset="0"/>
              </a:rPr>
              <a:t> </a:t>
            </a:r>
            <a:r>
              <a:rPr lang="en-US" sz="9600" dirty="0" err="1">
                <a:solidFill>
                  <a:srgbClr val="FF0000"/>
                </a:solidFill>
                <a:latin typeface="Arial" panose="020B0604020202020204" pitchFamily="34" charset="0"/>
                <a:cs typeface="Arial" panose="020B0604020202020204" pitchFamily="34" charset="0"/>
              </a:rPr>
              <a:t>dụng</a:t>
            </a:r>
            <a:endParaRPr lang="en-US" sz="9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5681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POINSET2">
            <a:extLst>
              <a:ext uri="{FF2B5EF4-FFF2-40B4-BE49-F238E27FC236}">
                <a16:creationId xmlns:a16="http://schemas.microsoft.com/office/drawing/2014/main" id="{72777896-6643-F01C-A29C-80A08ED4CA94}"/>
              </a:ext>
            </a:extLst>
          </p:cNvPr>
          <p:cNvPicPr>
            <a:picLocks noChangeAspect="1" noChangeArrowheads="1"/>
          </p:cNvPicPr>
          <p:nvPr/>
        </p:nvPicPr>
        <p:blipFill>
          <a:blip r:embed="rId2"/>
          <a:srcRect/>
          <a:stretch>
            <a:fillRect/>
          </a:stretch>
        </p:blipFill>
        <p:spPr bwMode="auto">
          <a:xfrm rot="5400000">
            <a:off x="10529298" y="-265415"/>
            <a:ext cx="1397285" cy="1928116"/>
          </a:xfrm>
          <a:prstGeom prst="rect">
            <a:avLst/>
          </a:prstGeom>
          <a:noFill/>
          <a:ln w="9525">
            <a:noFill/>
            <a:miter lim="800000"/>
            <a:headEnd/>
            <a:tailEnd/>
          </a:ln>
        </p:spPr>
      </p:pic>
      <p:pic>
        <p:nvPicPr>
          <p:cNvPr id="8" name="Picture 11" descr="POINSET2">
            <a:extLst>
              <a:ext uri="{FF2B5EF4-FFF2-40B4-BE49-F238E27FC236}">
                <a16:creationId xmlns:a16="http://schemas.microsoft.com/office/drawing/2014/main" id="{8FEC74ED-6529-4B00-7E99-551B44828B1D}"/>
              </a:ext>
            </a:extLst>
          </p:cNvPr>
          <p:cNvPicPr>
            <a:picLocks noChangeAspect="1" noChangeArrowheads="1"/>
          </p:cNvPicPr>
          <p:nvPr/>
        </p:nvPicPr>
        <p:blipFill>
          <a:blip r:embed="rId2"/>
          <a:srcRect/>
          <a:stretch>
            <a:fillRect/>
          </a:stretch>
        </p:blipFill>
        <p:spPr bwMode="auto">
          <a:xfrm>
            <a:off x="0" y="-53668"/>
            <a:ext cx="2225091" cy="1663022"/>
          </a:xfrm>
          <a:prstGeom prst="rect">
            <a:avLst/>
          </a:prstGeom>
          <a:noFill/>
          <a:ln w="9525">
            <a:noFill/>
            <a:miter lim="800000"/>
            <a:headEnd/>
            <a:tailEnd/>
          </a:ln>
        </p:spPr>
      </p:pic>
      <p:sp>
        <p:nvSpPr>
          <p:cNvPr id="7" name="Rectangle 6"/>
          <p:cNvSpPr/>
          <p:nvPr/>
        </p:nvSpPr>
        <p:spPr>
          <a:xfrm>
            <a:off x="802535" y="1921381"/>
            <a:ext cx="10425405" cy="1421928"/>
          </a:xfrm>
          <a:prstGeom prst="rect">
            <a:avLst/>
          </a:prstGeom>
        </p:spPr>
        <p:txBody>
          <a:bodyPr wrap="square">
            <a:spAutoFit/>
          </a:bodyPr>
          <a:lstStyle/>
          <a:p>
            <a:pPr algn="just">
              <a:lnSpc>
                <a:spcPct val="120000"/>
              </a:lnSpc>
            </a:pPr>
            <a:r>
              <a:rPr lang="vi-VN" sz="3600" dirty="0">
                <a:solidFill>
                  <a:srgbClr val="3333CC"/>
                </a:solidFill>
                <a:latin typeface="Times New Roman" panose="02020603050405020304" pitchFamily="18" charset="0"/>
                <a:ea typeface="Calibri" panose="020F0502020204030204" pitchFamily="34" charset="0"/>
              </a:rPr>
              <a:t>	</a:t>
            </a:r>
            <a:r>
              <a:rPr lang="vi-VN" sz="3600" dirty="0" smtClean="0">
                <a:solidFill>
                  <a:srgbClr val="3333CC"/>
                </a:solidFill>
                <a:latin typeface="Times New Roman" panose="02020603050405020304" pitchFamily="18" charset="0"/>
                <a:ea typeface="Calibri" panose="020F0502020204030204" pitchFamily="34" charset="0"/>
              </a:rPr>
              <a:t>Em hãy </a:t>
            </a:r>
            <a:r>
              <a:rPr lang="en-US" sz="3600" dirty="0" err="1" smtClean="0">
                <a:solidFill>
                  <a:srgbClr val="3333CC"/>
                </a:solidFill>
                <a:latin typeface="Times New Roman" panose="02020603050405020304" pitchFamily="18" charset="0"/>
                <a:ea typeface="Calibri" panose="020F0502020204030204" pitchFamily="34" charset="0"/>
              </a:rPr>
              <a:t>nêu</a:t>
            </a:r>
            <a:r>
              <a:rPr lang="en-US" sz="3600" dirty="0" smtClean="0">
                <a:solidFill>
                  <a:srgbClr val="3333CC"/>
                </a:solidFill>
                <a:latin typeface="Times New Roman" panose="02020603050405020304" pitchFamily="18" charset="0"/>
                <a:ea typeface="Calibri" panose="020F0502020204030204" pitchFamily="34" charset="0"/>
              </a:rPr>
              <a:t> </a:t>
            </a:r>
            <a:r>
              <a:rPr lang="en-US" sz="3600" dirty="0" err="1">
                <a:solidFill>
                  <a:srgbClr val="3333CC"/>
                </a:solidFill>
                <a:latin typeface="Times New Roman" panose="02020603050405020304" pitchFamily="18" charset="0"/>
                <a:ea typeface="Calibri" panose="020F0502020204030204" pitchFamily="34" charset="0"/>
              </a:rPr>
              <a:t>cảm</a:t>
            </a:r>
            <a:r>
              <a:rPr lang="en-US" sz="3600" dirty="0">
                <a:solidFill>
                  <a:srgbClr val="3333CC"/>
                </a:solidFill>
                <a:latin typeface="Times New Roman" panose="02020603050405020304" pitchFamily="18" charset="0"/>
                <a:ea typeface="Calibri" panose="020F0502020204030204" pitchFamily="34" charset="0"/>
              </a:rPr>
              <a:t> </a:t>
            </a:r>
            <a:r>
              <a:rPr lang="en-US" sz="3600" dirty="0" err="1">
                <a:solidFill>
                  <a:srgbClr val="3333CC"/>
                </a:solidFill>
                <a:latin typeface="Times New Roman" panose="02020603050405020304" pitchFamily="18" charset="0"/>
                <a:ea typeface="Calibri" panose="020F0502020204030204" pitchFamily="34" charset="0"/>
              </a:rPr>
              <a:t>xúc</a:t>
            </a:r>
            <a:r>
              <a:rPr lang="en-US" sz="3600" dirty="0">
                <a:solidFill>
                  <a:srgbClr val="3333CC"/>
                </a:solidFill>
                <a:latin typeface="Times New Roman" panose="02020603050405020304" pitchFamily="18" charset="0"/>
                <a:ea typeface="Calibri" panose="020F0502020204030204" pitchFamily="34" charset="0"/>
              </a:rPr>
              <a:t> </a:t>
            </a:r>
            <a:r>
              <a:rPr lang="en-US" sz="3600" dirty="0" err="1">
                <a:solidFill>
                  <a:srgbClr val="3333CC"/>
                </a:solidFill>
                <a:latin typeface="Times New Roman" panose="02020603050405020304" pitchFamily="18" charset="0"/>
                <a:ea typeface="Calibri" panose="020F0502020204030204" pitchFamily="34" charset="0"/>
              </a:rPr>
              <a:t>của</a:t>
            </a:r>
            <a:r>
              <a:rPr lang="en-US" sz="3600" dirty="0">
                <a:solidFill>
                  <a:srgbClr val="3333CC"/>
                </a:solidFill>
                <a:latin typeface="Times New Roman" panose="02020603050405020304" pitchFamily="18" charset="0"/>
                <a:ea typeface="Calibri" panose="020F0502020204030204" pitchFamily="34" charset="0"/>
              </a:rPr>
              <a:t> </a:t>
            </a:r>
            <a:r>
              <a:rPr lang="en-US" sz="3600" dirty="0" err="1">
                <a:solidFill>
                  <a:srgbClr val="3333CC"/>
                </a:solidFill>
                <a:latin typeface="Times New Roman" panose="02020603050405020304" pitchFamily="18" charset="0"/>
                <a:ea typeface="Calibri" panose="020F0502020204030204" pitchFamily="34" charset="0"/>
              </a:rPr>
              <a:t>mình</a:t>
            </a:r>
            <a:r>
              <a:rPr lang="en-US" sz="3600" dirty="0">
                <a:solidFill>
                  <a:srgbClr val="3333CC"/>
                </a:solidFill>
                <a:latin typeface="Times New Roman" panose="02020603050405020304" pitchFamily="18" charset="0"/>
                <a:ea typeface="Calibri" panose="020F0502020204030204" pitchFamily="34" charset="0"/>
              </a:rPr>
              <a:t> </a:t>
            </a:r>
            <a:r>
              <a:rPr lang="en-US" sz="3600" dirty="0" err="1">
                <a:solidFill>
                  <a:srgbClr val="3333CC"/>
                </a:solidFill>
                <a:latin typeface="Times New Roman" panose="02020603050405020304" pitchFamily="18" charset="0"/>
                <a:ea typeface="Calibri" panose="020F0502020204030204" pitchFamily="34" charset="0"/>
              </a:rPr>
              <a:t>sau</a:t>
            </a:r>
            <a:r>
              <a:rPr lang="en-US" sz="3600" dirty="0">
                <a:solidFill>
                  <a:srgbClr val="3333CC"/>
                </a:solidFill>
                <a:latin typeface="Times New Roman" panose="02020603050405020304" pitchFamily="18" charset="0"/>
                <a:ea typeface="Calibri" panose="020F0502020204030204" pitchFamily="34" charset="0"/>
              </a:rPr>
              <a:t> </a:t>
            </a:r>
            <a:r>
              <a:rPr lang="en-US" sz="3600" dirty="0" err="1">
                <a:solidFill>
                  <a:srgbClr val="3333CC"/>
                </a:solidFill>
                <a:latin typeface="Times New Roman" panose="02020603050405020304" pitchFamily="18" charset="0"/>
                <a:ea typeface="Calibri" panose="020F0502020204030204" pitchFamily="34" charset="0"/>
              </a:rPr>
              <a:t>khi</a:t>
            </a:r>
            <a:r>
              <a:rPr lang="en-US" sz="3600" dirty="0">
                <a:solidFill>
                  <a:srgbClr val="3333CC"/>
                </a:solidFill>
                <a:latin typeface="Times New Roman" panose="02020603050405020304" pitchFamily="18" charset="0"/>
                <a:ea typeface="Calibri" panose="020F0502020204030204" pitchFamily="34" charset="0"/>
              </a:rPr>
              <a:t> </a:t>
            </a:r>
            <a:r>
              <a:rPr lang="en-US" sz="3600" dirty="0" err="1">
                <a:solidFill>
                  <a:srgbClr val="3333CC"/>
                </a:solidFill>
                <a:latin typeface="Times New Roman" panose="02020603050405020304" pitchFamily="18" charset="0"/>
                <a:ea typeface="Calibri" panose="020F0502020204030204" pitchFamily="34" charset="0"/>
              </a:rPr>
              <a:t>học</a:t>
            </a:r>
            <a:r>
              <a:rPr lang="en-US" sz="3600" dirty="0">
                <a:solidFill>
                  <a:srgbClr val="3333CC"/>
                </a:solidFill>
                <a:latin typeface="Times New Roman" panose="02020603050405020304" pitchFamily="18" charset="0"/>
                <a:ea typeface="Calibri" panose="020F0502020204030204" pitchFamily="34" charset="0"/>
              </a:rPr>
              <a:t> </a:t>
            </a:r>
            <a:r>
              <a:rPr lang="en-US" sz="3600" dirty="0" err="1">
                <a:solidFill>
                  <a:srgbClr val="3333CC"/>
                </a:solidFill>
                <a:latin typeface="Times New Roman" panose="02020603050405020304" pitchFamily="18" charset="0"/>
                <a:ea typeface="Calibri" panose="020F0502020204030204" pitchFamily="34" charset="0"/>
              </a:rPr>
              <a:t>xong</a:t>
            </a:r>
            <a:r>
              <a:rPr lang="en-US" sz="3600" dirty="0">
                <a:solidFill>
                  <a:srgbClr val="3333CC"/>
                </a:solidFill>
                <a:latin typeface="Times New Roman" panose="02020603050405020304" pitchFamily="18" charset="0"/>
                <a:ea typeface="Calibri" panose="020F0502020204030204" pitchFamily="34" charset="0"/>
              </a:rPr>
              <a:t> </a:t>
            </a:r>
            <a:r>
              <a:rPr lang="en-US" sz="3600" dirty="0" err="1">
                <a:solidFill>
                  <a:srgbClr val="3333CC"/>
                </a:solidFill>
                <a:latin typeface="Times New Roman" panose="02020603050405020304" pitchFamily="18" charset="0"/>
                <a:ea typeface="Calibri" panose="020F0502020204030204" pitchFamily="34" charset="0"/>
              </a:rPr>
              <a:t>bài</a:t>
            </a:r>
            <a:r>
              <a:rPr lang="en-US" sz="3600" dirty="0">
                <a:solidFill>
                  <a:srgbClr val="3333CC"/>
                </a:solidFill>
                <a:latin typeface="Times New Roman" panose="02020603050405020304" pitchFamily="18" charset="0"/>
                <a:ea typeface="Calibri" panose="020F0502020204030204" pitchFamily="34" charset="0"/>
              </a:rPr>
              <a:t> “</a:t>
            </a:r>
            <a:r>
              <a:rPr lang="en-US" sz="3600" dirty="0" err="1">
                <a:solidFill>
                  <a:srgbClr val="3333CC"/>
                </a:solidFill>
                <a:latin typeface="Times New Roman" panose="02020603050405020304" pitchFamily="18" charset="0"/>
                <a:ea typeface="Calibri" panose="020F0502020204030204" pitchFamily="34" charset="0"/>
              </a:rPr>
              <a:t>Hương</a:t>
            </a:r>
            <a:r>
              <a:rPr lang="en-US" sz="3600" dirty="0">
                <a:solidFill>
                  <a:srgbClr val="3333CC"/>
                </a:solidFill>
                <a:latin typeface="Times New Roman" panose="02020603050405020304" pitchFamily="18" charset="0"/>
                <a:ea typeface="Calibri" panose="020F0502020204030204" pitchFamily="34" charset="0"/>
              </a:rPr>
              <a:t> </a:t>
            </a:r>
            <a:r>
              <a:rPr lang="en-US" sz="3600" dirty="0" err="1">
                <a:solidFill>
                  <a:srgbClr val="3333CC"/>
                </a:solidFill>
                <a:latin typeface="Times New Roman" panose="02020603050405020304" pitchFamily="18" charset="0"/>
                <a:ea typeface="Calibri" panose="020F0502020204030204" pitchFamily="34" charset="0"/>
              </a:rPr>
              <a:t>cốm</a:t>
            </a:r>
            <a:r>
              <a:rPr lang="en-US" sz="3600" dirty="0">
                <a:solidFill>
                  <a:srgbClr val="3333CC"/>
                </a:solidFill>
                <a:latin typeface="Times New Roman" panose="02020603050405020304" pitchFamily="18" charset="0"/>
                <a:ea typeface="Calibri" panose="020F0502020204030204" pitchFamily="34" charset="0"/>
              </a:rPr>
              <a:t> </a:t>
            </a:r>
            <a:r>
              <a:rPr lang="en-US" sz="3600" dirty="0" err="1">
                <a:solidFill>
                  <a:srgbClr val="3333CC"/>
                </a:solidFill>
                <a:latin typeface="Times New Roman" panose="02020603050405020304" pitchFamily="18" charset="0"/>
                <a:ea typeface="Calibri" panose="020F0502020204030204" pitchFamily="34" charset="0"/>
              </a:rPr>
              <a:t>mùa</a:t>
            </a:r>
            <a:r>
              <a:rPr lang="en-US" sz="3600" dirty="0">
                <a:solidFill>
                  <a:srgbClr val="3333CC"/>
                </a:solidFill>
                <a:latin typeface="Times New Roman" panose="02020603050405020304" pitchFamily="18" charset="0"/>
                <a:ea typeface="Calibri" panose="020F0502020204030204" pitchFamily="34" charset="0"/>
              </a:rPr>
              <a:t> </a:t>
            </a:r>
            <a:r>
              <a:rPr lang="en-US" sz="3600" dirty="0" err="1" smtClean="0">
                <a:solidFill>
                  <a:srgbClr val="3333CC"/>
                </a:solidFill>
                <a:latin typeface="Times New Roman" panose="02020603050405020304" pitchFamily="18" charset="0"/>
                <a:ea typeface="Calibri" panose="020F0502020204030204" pitchFamily="34" charset="0"/>
              </a:rPr>
              <a:t>thu</a:t>
            </a:r>
            <a:r>
              <a:rPr lang="vi-VN" dirty="0">
                <a:latin typeface="Times New Roman" panose="02020603050405020304" pitchFamily="18" charset="0"/>
                <a:ea typeface="Calibri" panose="020F0502020204030204" pitchFamily="34" charset="0"/>
              </a:rPr>
              <a:t> </a:t>
            </a:r>
            <a:r>
              <a:rPr lang="vi-VN" sz="3600" dirty="0" smtClean="0">
                <a:solidFill>
                  <a:srgbClr val="3333CC"/>
                </a:solidFill>
                <a:latin typeface="Times New Roman" panose="02020603050405020304" pitchFamily="18" charset="0"/>
                <a:ea typeface="Calibri" panose="020F0502020204030204" pitchFamily="34" charset="0"/>
              </a:rPr>
              <a:t>?</a:t>
            </a:r>
            <a:endParaRPr lang="en-US" sz="3600" dirty="0">
              <a:solidFill>
                <a:srgbClr val="3333CC"/>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6976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31F211-ACE1-2F06-AE42-F1402CBBDAE3}"/>
              </a:ext>
            </a:extLst>
          </p:cNvPr>
          <p:cNvSpPr txBox="1"/>
          <p:nvPr/>
        </p:nvSpPr>
        <p:spPr>
          <a:xfrm>
            <a:off x="457200" y="1117546"/>
            <a:ext cx="10946108" cy="1200329"/>
          </a:xfrm>
          <a:prstGeom prst="rect">
            <a:avLst/>
          </a:prstGeom>
          <a:solidFill>
            <a:schemeClr val="accent4">
              <a:lumMod val="20000"/>
              <a:lumOff val="80000"/>
            </a:schemeClr>
          </a:solidFill>
        </p:spPr>
        <p:txBody>
          <a:bodyPr wrap="square">
            <a:spAutoFit/>
          </a:bodyPr>
          <a:lstStyle/>
          <a:p>
            <a:pPr algn="just"/>
            <a:r>
              <a:rPr lang="en-US" sz="3600" dirty="0" err="1" smtClean="0">
                <a:solidFill>
                  <a:srgbClr val="3333CC"/>
                </a:solidFill>
                <a:latin typeface="Times New Roman" panose="02020603050405020304" pitchFamily="18" charset="0"/>
                <a:cs typeface="Times New Roman" panose="02020603050405020304" pitchFamily="18" charset="0"/>
              </a:rPr>
              <a:t>Em</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có</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thể</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giới</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thiệu</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cho</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các</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bạn</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biết</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một</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số</a:t>
            </a:r>
            <a:r>
              <a:rPr lang="vi-VN" sz="3600" dirty="0" smtClean="0">
                <a:solidFill>
                  <a:srgbClr val="3333CC"/>
                </a:solidFill>
                <a:latin typeface="Times New Roman" panose="02020603050405020304" pitchFamily="18" charset="0"/>
                <a:cs typeface="Times New Roman" panose="02020603050405020304" pitchFamily="18" charset="0"/>
              </a:rPr>
              <a:t> món ăn, đặc sản của</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địa</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phương</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mình</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không</a:t>
            </a:r>
            <a:r>
              <a:rPr lang="en-US" sz="3600" dirty="0" smtClean="0">
                <a:solidFill>
                  <a:srgbClr val="3333CC"/>
                </a:solidFill>
                <a:latin typeface="Times New Roman" panose="02020603050405020304" pitchFamily="18" charset="0"/>
                <a:cs typeface="Times New Roman" panose="02020603050405020304" pitchFamily="18" charset="0"/>
              </a:rPr>
              <a:t>?</a:t>
            </a:r>
            <a:endParaRPr lang="en-US" sz="3600" dirty="0">
              <a:solidFill>
                <a:srgbClr val="3333C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731F211-ACE1-2F06-AE42-F1402CBBDAE3}"/>
              </a:ext>
            </a:extLst>
          </p:cNvPr>
          <p:cNvSpPr txBox="1"/>
          <p:nvPr/>
        </p:nvSpPr>
        <p:spPr>
          <a:xfrm>
            <a:off x="397117" y="3221478"/>
            <a:ext cx="11006191" cy="2308324"/>
          </a:xfrm>
          <a:prstGeom prst="rect">
            <a:avLst/>
          </a:prstGeom>
          <a:solidFill>
            <a:schemeClr val="accent4">
              <a:lumMod val="20000"/>
              <a:lumOff val="80000"/>
            </a:schemeClr>
          </a:solidFill>
        </p:spPr>
        <p:txBody>
          <a:bodyPr wrap="square">
            <a:spAutoFit/>
          </a:bodyPr>
          <a:lstStyle/>
          <a:p>
            <a:pPr algn="just"/>
            <a:r>
              <a:rPr lang="en-US" sz="3600" dirty="0" err="1" smtClean="0">
                <a:solidFill>
                  <a:srgbClr val="3333CC"/>
                </a:solidFill>
                <a:latin typeface="Times New Roman" panose="02020603050405020304" pitchFamily="18" charset="0"/>
                <a:cs typeface="Times New Roman" panose="02020603050405020304" pitchFamily="18" charset="0"/>
              </a:rPr>
              <a:t>Giới</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thiệu</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một</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số</a:t>
            </a:r>
            <a:r>
              <a:rPr lang="en-US" sz="3600" dirty="0" smtClean="0">
                <a:solidFill>
                  <a:srgbClr val="3333CC"/>
                </a:solidFill>
                <a:latin typeface="Times New Roman" panose="02020603050405020304" pitchFamily="18" charset="0"/>
                <a:cs typeface="Times New Roman" panose="02020603050405020304" pitchFamily="18" charset="0"/>
              </a:rPr>
              <a:t> </a:t>
            </a:r>
            <a:r>
              <a:rPr lang="vi-VN" sz="3600" dirty="0" smtClean="0">
                <a:solidFill>
                  <a:srgbClr val="3333CC"/>
                </a:solidFill>
                <a:latin typeface="Times New Roman" panose="02020603050405020304" pitchFamily="18" charset="0"/>
                <a:cs typeface="Times New Roman" panose="02020603050405020304" pitchFamily="18" charset="0"/>
              </a:rPr>
              <a:t>món ăn, đặc sản </a:t>
            </a:r>
            <a:r>
              <a:rPr lang="en-US" sz="3600" dirty="0" err="1" smtClean="0">
                <a:solidFill>
                  <a:srgbClr val="3333CC"/>
                </a:solidFill>
                <a:latin typeface="Times New Roman" panose="02020603050405020304" pitchFamily="18" charset="0"/>
                <a:cs typeface="Times New Roman" panose="02020603050405020304" pitchFamily="18" charset="0"/>
              </a:rPr>
              <a:t>của</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địa</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phương</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hồng</a:t>
            </a:r>
            <a:r>
              <a:rPr lang="en-US" sz="3600" dirty="0" smtClean="0">
                <a:solidFill>
                  <a:srgbClr val="3333CC"/>
                </a:solidFill>
                <a:latin typeface="Times New Roman" panose="02020603050405020304" pitchFamily="18" charset="0"/>
                <a:cs typeface="Times New Roman" panose="02020603050405020304" pitchFamily="18" charset="0"/>
              </a:rPr>
              <a:t> </a:t>
            </a:r>
            <a:r>
              <a:rPr lang="vi-VN" sz="3600" dirty="0" err="1">
                <a:solidFill>
                  <a:srgbClr val="3333CC"/>
                </a:solidFill>
                <a:latin typeface="Times New Roman" panose="02020603050405020304" pitchFamily="18" charset="0"/>
                <a:cs typeface="Times New Roman" panose="02020603050405020304" pitchFamily="18" charset="0"/>
              </a:rPr>
              <a:t>v</a:t>
            </a:r>
            <a:r>
              <a:rPr lang="en-US" sz="3600" dirty="0" err="1" smtClean="0">
                <a:solidFill>
                  <a:srgbClr val="3333CC"/>
                </a:solidFill>
                <a:latin typeface="Times New Roman" panose="02020603050405020304" pitchFamily="18" charset="0"/>
                <a:cs typeface="Times New Roman" panose="02020603050405020304" pitchFamily="18" charset="0"/>
              </a:rPr>
              <a:t>ành</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khuyên</a:t>
            </a:r>
            <a:r>
              <a:rPr lang="en-US" sz="3600" dirty="0" smtClean="0">
                <a:solidFill>
                  <a:srgbClr val="3333CC"/>
                </a:solidFill>
                <a:latin typeface="Times New Roman" panose="02020603050405020304" pitchFamily="18" charset="0"/>
                <a:cs typeface="Times New Roman" panose="02020603050405020304" pitchFamily="18" charset="0"/>
              </a:rPr>
              <a:t> ở </a:t>
            </a:r>
            <a:r>
              <a:rPr lang="en-US" sz="3600" dirty="0" err="1" smtClean="0">
                <a:solidFill>
                  <a:srgbClr val="3333CC"/>
                </a:solidFill>
                <a:latin typeface="Times New Roman" panose="02020603050405020304" pitchFamily="18" charset="0"/>
                <a:cs typeface="Times New Roman" panose="02020603050405020304" pitchFamily="18" charset="0"/>
              </a:rPr>
              <a:t>Văn</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Lãng</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q</a:t>
            </a:r>
            <a:r>
              <a:rPr lang="en-US" sz="3600" dirty="0" err="1" smtClean="0">
                <a:solidFill>
                  <a:srgbClr val="3333CC"/>
                </a:solidFill>
                <a:latin typeface="Times New Roman" panose="02020603050405020304" pitchFamily="18" charset="0"/>
                <a:cs typeface="Times New Roman" panose="02020603050405020304" pitchFamily="18" charset="0"/>
              </a:rPr>
              <a:t>uýt</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Bắc</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Sơn</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na</a:t>
            </a:r>
            <a:r>
              <a:rPr lang="en-US" sz="3600" dirty="0" smtClean="0">
                <a:solidFill>
                  <a:srgbClr val="3333CC"/>
                </a:solidFill>
                <a:latin typeface="Times New Roman" panose="02020603050405020304" pitchFamily="18" charset="0"/>
                <a:cs typeface="Times New Roman" panose="02020603050405020304" pitchFamily="18" charset="0"/>
              </a:rPr>
              <a:t>  Chi </a:t>
            </a:r>
            <a:r>
              <a:rPr lang="en-US" sz="3600" dirty="0" err="1" smtClean="0">
                <a:solidFill>
                  <a:srgbClr val="3333CC"/>
                </a:solidFill>
                <a:latin typeface="Times New Roman" panose="02020603050405020304" pitchFamily="18" charset="0"/>
                <a:cs typeface="Times New Roman" panose="02020603050405020304" pitchFamily="18" charset="0"/>
              </a:rPr>
              <a:t>Lăng</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m</a:t>
            </a:r>
            <a:r>
              <a:rPr lang="en-US" sz="3600" dirty="0" err="1" smtClean="0">
                <a:solidFill>
                  <a:srgbClr val="3333CC"/>
                </a:solidFill>
                <a:latin typeface="Times New Roman" panose="02020603050405020304" pitchFamily="18" charset="0"/>
                <a:cs typeface="Times New Roman" panose="02020603050405020304" pitchFamily="18" charset="0"/>
              </a:rPr>
              <a:t>ỳ</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Vạn</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Linh</a:t>
            </a:r>
            <a:r>
              <a:rPr lang="en-US" sz="3600" dirty="0" smtClean="0">
                <a:solidFill>
                  <a:srgbClr val="3333CC"/>
                </a:solidFill>
                <a:latin typeface="Times New Roman" panose="02020603050405020304" pitchFamily="18" charset="0"/>
                <a:cs typeface="Times New Roman" panose="02020603050405020304" pitchFamily="18" charset="0"/>
              </a:rPr>
              <a:t>, </a:t>
            </a:r>
            <a:r>
              <a:rPr lang="vi-VN" sz="3600" dirty="0" smtClean="0">
                <a:solidFill>
                  <a:srgbClr val="3333CC"/>
                </a:solidFill>
                <a:latin typeface="Times New Roman" panose="02020603050405020304" pitchFamily="18" charset="0"/>
                <a:cs typeface="Times New Roman" panose="02020603050405020304" pitchFamily="18" charset="0"/>
              </a:rPr>
              <a:t>chè</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Đình</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Lập</a:t>
            </a:r>
            <a:r>
              <a:rPr lang="en-US" sz="3600" dirty="0" smtClean="0">
                <a:solidFill>
                  <a:srgbClr val="3333CC"/>
                </a:solidFill>
                <a:latin typeface="Times New Roman" panose="02020603050405020304" pitchFamily="18" charset="0"/>
                <a:cs typeface="Times New Roman" panose="02020603050405020304" pitchFamily="18" charset="0"/>
              </a:rPr>
              <a:t>,</a:t>
            </a:r>
            <a:r>
              <a:rPr lang="vi-VN" sz="3600" dirty="0" smtClean="0">
                <a:solidFill>
                  <a:srgbClr val="3333CC"/>
                </a:solidFill>
                <a:latin typeface="Times New Roman" panose="02020603050405020304" pitchFamily="18" charset="0"/>
                <a:cs typeface="Times New Roman" panose="02020603050405020304" pitchFamily="18" charset="0"/>
              </a:rPr>
              <a:t> hồi ở Văn Quan, Văn Lãng...vịt quay Tràng Định.</a:t>
            </a:r>
            <a:endParaRPr lang="en-US" sz="3600" dirty="0">
              <a:solidFill>
                <a:srgbClr val="3333CC"/>
              </a:solidFill>
              <a:latin typeface="Times New Roman" panose="02020603050405020304" pitchFamily="18" charset="0"/>
              <a:cs typeface="Times New Roman" panose="02020603050405020304" pitchFamily="18" charset="0"/>
            </a:endParaRPr>
          </a:p>
        </p:txBody>
      </p:sp>
      <p:pic>
        <p:nvPicPr>
          <p:cNvPr id="7" name="Picture 10" descr="POINSET2">
            <a:extLst>
              <a:ext uri="{FF2B5EF4-FFF2-40B4-BE49-F238E27FC236}">
                <a16:creationId xmlns:a16="http://schemas.microsoft.com/office/drawing/2014/main" id="{72777896-6643-F01C-A29C-80A08ED4CA94}"/>
              </a:ext>
            </a:extLst>
          </p:cNvPr>
          <p:cNvPicPr>
            <a:picLocks noChangeAspect="1" noChangeArrowheads="1"/>
          </p:cNvPicPr>
          <p:nvPr/>
        </p:nvPicPr>
        <p:blipFill>
          <a:blip r:embed="rId2"/>
          <a:srcRect/>
          <a:stretch>
            <a:fillRect/>
          </a:stretch>
        </p:blipFill>
        <p:spPr bwMode="auto">
          <a:xfrm rot="5400000">
            <a:off x="10529298" y="-265415"/>
            <a:ext cx="1397285" cy="1928116"/>
          </a:xfrm>
          <a:prstGeom prst="rect">
            <a:avLst/>
          </a:prstGeom>
          <a:noFill/>
          <a:ln w="9525">
            <a:noFill/>
            <a:miter lim="800000"/>
            <a:headEnd/>
            <a:tailEnd/>
          </a:ln>
        </p:spPr>
      </p:pic>
      <p:pic>
        <p:nvPicPr>
          <p:cNvPr id="8" name="Picture 11" descr="POINSET2">
            <a:extLst>
              <a:ext uri="{FF2B5EF4-FFF2-40B4-BE49-F238E27FC236}">
                <a16:creationId xmlns:a16="http://schemas.microsoft.com/office/drawing/2014/main" id="{8FEC74ED-6529-4B00-7E99-551B44828B1D}"/>
              </a:ext>
            </a:extLst>
          </p:cNvPr>
          <p:cNvPicPr>
            <a:picLocks noChangeAspect="1" noChangeArrowheads="1"/>
          </p:cNvPicPr>
          <p:nvPr/>
        </p:nvPicPr>
        <p:blipFill>
          <a:blip r:embed="rId2"/>
          <a:srcRect/>
          <a:stretch>
            <a:fillRect/>
          </a:stretch>
        </p:blipFill>
        <p:spPr bwMode="auto">
          <a:xfrm>
            <a:off x="-66902" y="-81726"/>
            <a:ext cx="2225091" cy="1663022"/>
          </a:xfrm>
          <a:prstGeom prst="rect">
            <a:avLst/>
          </a:prstGeom>
          <a:noFill/>
          <a:ln w="9525">
            <a:noFill/>
            <a:miter lim="800000"/>
            <a:headEnd/>
            <a:tailEnd/>
          </a:ln>
        </p:spPr>
      </p:pic>
    </p:spTree>
    <p:extLst>
      <p:ext uri="{BB962C8B-B14F-4D97-AF65-F5344CB8AC3E}">
        <p14:creationId xmlns:p14="http://schemas.microsoft.com/office/powerpoint/2010/main" val="32560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F3FA55-F91A-EE68-832C-091DCA6CD6FF}"/>
              </a:ext>
            </a:extLst>
          </p:cNvPr>
          <p:cNvSpPr txBox="1"/>
          <p:nvPr/>
        </p:nvSpPr>
        <p:spPr>
          <a:xfrm>
            <a:off x="93160" y="1544509"/>
            <a:ext cx="11304142" cy="1754326"/>
          </a:xfrm>
          <a:prstGeom prst="rect">
            <a:avLst/>
          </a:prstGeom>
          <a:noFill/>
        </p:spPr>
        <p:txBody>
          <a:bodyPr wrap="square">
            <a:spAutoFit/>
          </a:bodyPr>
          <a:lstStyle/>
          <a:p>
            <a:pPr algn="just"/>
            <a:r>
              <a:rPr lang="vi-VN" sz="3600" b="1" dirty="0" smtClean="0">
                <a:solidFill>
                  <a:srgbClr val="3333CC"/>
                </a:solidFill>
                <a:latin typeface="+mj-lt"/>
              </a:rPr>
              <a:t>	</a:t>
            </a:r>
            <a:r>
              <a:rPr lang="en-US" sz="3600" dirty="0" err="1" smtClean="0">
                <a:solidFill>
                  <a:srgbClr val="3333CC"/>
                </a:solidFill>
                <a:latin typeface="Times New Roman" panose="02020603050405020304" pitchFamily="18" charset="0"/>
                <a:cs typeface="Times New Roman" panose="02020603050405020304" pitchFamily="18" charset="0"/>
              </a:rPr>
              <a:t>Em</a:t>
            </a:r>
            <a:r>
              <a:rPr lang="en-US" sz="3600" b="1" dirty="0" smtClean="0">
                <a:solidFill>
                  <a:srgbClr val="3333CC"/>
                </a:solidFill>
                <a:latin typeface="+mj-lt"/>
              </a:rPr>
              <a:t> </a:t>
            </a:r>
            <a:r>
              <a:rPr lang="en-US" sz="3600" dirty="0" err="1" smtClean="0">
                <a:solidFill>
                  <a:srgbClr val="3333CC"/>
                </a:solidFill>
                <a:latin typeface="Times New Roman" panose="02020603050405020304" pitchFamily="18" charset="0"/>
                <a:cs typeface="Times New Roman" panose="02020603050405020304" pitchFamily="18" charset="0"/>
              </a:rPr>
              <a:t>có</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thể</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làm</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gì</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để</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mọi</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người</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cùng</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giữ</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gìn</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vệ</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sinh</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môi</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trường</a:t>
            </a:r>
            <a:r>
              <a:rPr lang="en-US" sz="3600" dirty="0" smtClean="0">
                <a:solidFill>
                  <a:srgbClr val="3333CC"/>
                </a:solidFill>
                <a:latin typeface="Times New Roman" panose="02020603050405020304" pitchFamily="18" charset="0"/>
                <a:cs typeface="Times New Roman" panose="02020603050405020304" pitchFamily="18" charset="0"/>
              </a:rPr>
              <a:t> </a:t>
            </a:r>
            <a:r>
              <a:rPr lang="vi-VN" sz="3600" dirty="0" smtClean="0">
                <a:solidFill>
                  <a:srgbClr val="3333CC"/>
                </a:solidFill>
                <a:latin typeface="+mj-lt"/>
              </a:rPr>
              <a:t>góp phần tạo thuận lợi cho cây trồng được phát triển, giữ gìn các đặc sản nông sản của địa phương</a:t>
            </a:r>
            <a:r>
              <a:rPr lang="vi-VN" sz="3600" b="1" dirty="0" smtClean="0">
                <a:solidFill>
                  <a:srgbClr val="3333CC"/>
                </a:solidFill>
                <a:latin typeface="+mj-lt"/>
                <a:cs typeface="Times New Roman" panose="02020603050405020304" pitchFamily="18" charset="0"/>
              </a:rPr>
              <a:t>?</a:t>
            </a:r>
            <a:endParaRPr lang="en-US" sz="3600" b="1" dirty="0">
              <a:solidFill>
                <a:srgbClr val="3333CC"/>
              </a:solidFill>
              <a:latin typeface="+mj-lt"/>
              <a:cs typeface="Times New Roman" panose="02020603050405020304" pitchFamily="18" charset="0"/>
            </a:endParaRPr>
          </a:p>
        </p:txBody>
      </p:sp>
      <p:sp>
        <p:nvSpPr>
          <p:cNvPr id="7" name="Rectangle 6"/>
          <p:cNvSpPr/>
          <p:nvPr/>
        </p:nvSpPr>
        <p:spPr>
          <a:xfrm>
            <a:off x="906088" y="4371315"/>
            <a:ext cx="9443098" cy="646331"/>
          </a:xfrm>
          <a:prstGeom prst="rect">
            <a:avLst/>
          </a:prstGeom>
        </p:spPr>
        <p:txBody>
          <a:bodyPr wrap="none">
            <a:spAutoFit/>
          </a:bodyPr>
          <a:lstStyle/>
          <a:p>
            <a:r>
              <a:rPr lang="en-US" sz="3600" dirty="0"/>
              <a:t>https://www.facebook.com/share/v/15q2EbiEfN/</a:t>
            </a:r>
          </a:p>
        </p:txBody>
      </p:sp>
    </p:spTree>
    <p:extLst>
      <p:ext uri="{BB962C8B-B14F-4D97-AF65-F5344CB8AC3E}">
        <p14:creationId xmlns:p14="http://schemas.microsoft.com/office/powerpoint/2010/main" val="520504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020845-8348-2E3A-30E6-8D9AB17850A5}"/>
              </a:ext>
            </a:extLst>
          </p:cNvPr>
          <p:cNvSpPr txBox="1"/>
          <p:nvPr/>
        </p:nvSpPr>
        <p:spPr>
          <a:xfrm>
            <a:off x="82194" y="1699707"/>
            <a:ext cx="11689259" cy="2308324"/>
          </a:xfrm>
          <a:prstGeom prst="rect">
            <a:avLst/>
          </a:prstGeom>
          <a:noFill/>
        </p:spPr>
        <p:txBody>
          <a:bodyPr wrap="square" rtlCol="0">
            <a:spAutoFit/>
          </a:bodyPr>
          <a:lstStyle/>
          <a:p>
            <a:pPr algn="ctr"/>
            <a:r>
              <a:rPr lang="vi-VN" sz="7200" b="1" dirty="0">
                <a:solidFill>
                  <a:srgbClr val="FF0000"/>
                </a:solidFill>
                <a:latin typeface="+mj-lt"/>
              </a:rPr>
              <a:t>Bài </a:t>
            </a:r>
            <a:r>
              <a:rPr lang="en-US" sz="7200" b="1" dirty="0" smtClean="0">
                <a:solidFill>
                  <a:srgbClr val="FF0000"/>
                </a:solidFill>
                <a:latin typeface="Times New Roman" panose="02020603050405020304" pitchFamily="18" charset="0"/>
                <a:cs typeface="Times New Roman" panose="02020603050405020304" pitchFamily="18" charset="0"/>
              </a:rPr>
              <a:t>11</a:t>
            </a:r>
            <a:r>
              <a:rPr lang="en-US" sz="7200" b="1" dirty="0" smtClean="0">
                <a:solidFill>
                  <a:srgbClr val="FF0000"/>
                </a:solidFill>
                <a:latin typeface="+mj-lt"/>
                <a:cs typeface="Arial" panose="020B0604020202020204" pitchFamily="34"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Hương</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cốm</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mùa</a:t>
            </a:r>
            <a:r>
              <a:rPr lang="en-US" sz="7200" b="1" dirty="0" smtClean="0">
                <a:solidFill>
                  <a:srgbClr val="FF0000"/>
                </a:solidFill>
                <a:latin typeface="Times New Roman" panose="02020603050405020304" pitchFamily="18" charset="0"/>
                <a:cs typeface="Times New Roman" panose="02020603050405020304" pitchFamily="18" charset="0"/>
              </a:rPr>
              <a:t> </a:t>
            </a:r>
            <a:r>
              <a:rPr lang="en-US" sz="7200" b="1" dirty="0" err="1" smtClean="0">
                <a:solidFill>
                  <a:srgbClr val="FF0000"/>
                </a:solidFill>
                <a:latin typeface="Times New Roman" panose="02020603050405020304" pitchFamily="18" charset="0"/>
                <a:cs typeface="Times New Roman" panose="02020603050405020304" pitchFamily="18" charset="0"/>
              </a:rPr>
              <a:t>thu</a:t>
            </a:r>
            <a:r>
              <a:rPr lang="en-US" sz="7200" b="1" dirty="0" smtClean="0">
                <a:solidFill>
                  <a:srgbClr val="FF0000"/>
                </a:solidFill>
                <a:latin typeface="Times New Roman" panose="02020603050405020304" pitchFamily="18" charset="0"/>
                <a:cs typeface="Times New Roman" panose="02020603050405020304" pitchFamily="18" charset="0"/>
              </a:rPr>
              <a:t> </a:t>
            </a:r>
          </a:p>
          <a:p>
            <a:pPr algn="ctr"/>
            <a:r>
              <a:rPr lang="en-US" sz="7200" b="1" dirty="0" smtClean="0">
                <a:solidFill>
                  <a:srgbClr val="FF0000"/>
                </a:solidFill>
                <a:latin typeface="Times New Roman" panose="02020603050405020304" pitchFamily="18" charset="0"/>
                <a:cs typeface="Times New Roman" panose="02020603050405020304" pitchFamily="18" charset="0"/>
              </a:rPr>
              <a:t>(</a:t>
            </a:r>
            <a:r>
              <a:rPr lang="en-US" sz="7200" b="1" dirty="0" err="1" smtClean="0">
                <a:solidFill>
                  <a:srgbClr val="FF0000"/>
                </a:solidFill>
                <a:latin typeface="Times New Roman" panose="02020603050405020304" pitchFamily="18" charset="0"/>
                <a:cs typeface="Times New Roman" panose="02020603050405020304" pitchFamily="18" charset="0"/>
              </a:rPr>
              <a:t>Tiết</a:t>
            </a:r>
            <a:r>
              <a:rPr lang="en-US" sz="7200" b="1" dirty="0" smtClean="0">
                <a:solidFill>
                  <a:srgbClr val="FF0000"/>
                </a:solidFill>
                <a:latin typeface="Times New Roman" panose="02020603050405020304" pitchFamily="18" charset="0"/>
                <a:cs typeface="Times New Roman" panose="02020603050405020304" pitchFamily="18" charset="0"/>
              </a:rPr>
              <a:t> 1)</a:t>
            </a:r>
            <a:endParaRPr lang="vi-VN" sz="7200" b="1" dirty="0">
              <a:solidFill>
                <a:srgbClr val="FF0000"/>
              </a:solidFill>
              <a:latin typeface="Times New Roman" panose="02020603050405020304" pitchFamily="18" charset="0"/>
              <a:cs typeface="Times New Roman" panose="02020603050405020304" pitchFamily="18" charset="0"/>
            </a:endParaRPr>
          </a:p>
        </p:txBody>
      </p:sp>
      <p:pic>
        <p:nvPicPr>
          <p:cNvPr id="2" name="Picture 10" descr="POINSET2">
            <a:extLst>
              <a:ext uri="{FF2B5EF4-FFF2-40B4-BE49-F238E27FC236}">
                <a16:creationId xmlns:a16="http://schemas.microsoft.com/office/drawing/2014/main" id="{72777896-6643-F01C-A29C-80A08ED4CA94}"/>
              </a:ext>
            </a:extLst>
          </p:cNvPr>
          <p:cNvPicPr>
            <a:picLocks noChangeAspect="1" noChangeArrowheads="1"/>
          </p:cNvPicPr>
          <p:nvPr/>
        </p:nvPicPr>
        <p:blipFill>
          <a:blip r:embed="rId2"/>
          <a:srcRect/>
          <a:stretch>
            <a:fillRect/>
          </a:stretch>
        </p:blipFill>
        <p:spPr bwMode="auto">
          <a:xfrm rot="5400000">
            <a:off x="10529298" y="-265415"/>
            <a:ext cx="1397285" cy="1928116"/>
          </a:xfrm>
          <a:prstGeom prst="rect">
            <a:avLst/>
          </a:prstGeom>
          <a:noFill/>
          <a:ln w="9525">
            <a:noFill/>
            <a:miter lim="800000"/>
            <a:headEnd/>
            <a:tailEnd/>
          </a:ln>
        </p:spPr>
      </p:pic>
      <p:pic>
        <p:nvPicPr>
          <p:cNvPr id="3" name="Picture 11" descr="POINSET2">
            <a:extLst>
              <a:ext uri="{FF2B5EF4-FFF2-40B4-BE49-F238E27FC236}">
                <a16:creationId xmlns:a16="http://schemas.microsoft.com/office/drawing/2014/main" id="{8FEC74ED-6529-4B00-7E99-551B44828B1D}"/>
              </a:ext>
            </a:extLst>
          </p:cNvPr>
          <p:cNvPicPr>
            <a:picLocks noChangeAspect="1" noChangeArrowheads="1"/>
          </p:cNvPicPr>
          <p:nvPr/>
        </p:nvPicPr>
        <p:blipFill>
          <a:blip r:embed="rId2"/>
          <a:srcRect/>
          <a:stretch>
            <a:fillRect/>
          </a:stretch>
        </p:blipFill>
        <p:spPr bwMode="auto">
          <a:xfrm>
            <a:off x="-1588" y="1191"/>
            <a:ext cx="2225091" cy="1663022"/>
          </a:xfrm>
          <a:prstGeom prst="rect">
            <a:avLst/>
          </a:prstGeom>
          <a:noFill/>
          <a:ln w="9525">
            <a:noFill/>
            <a:miter lim="800000"/>
            <a:headEnd/>
            <a:tailEnd/>
          </a:ln>
        </p:spPr>
      </p:pic>
      <p:pic>
        <p:nvPicPr>
          <p:cNvPr id="9" name="Picture 2" descr="Hoa, Mặt Cười, Sung Sướng, Màu Vàng">
            <a:extLst>
              <a:ext uri="{FF2B5EF4-FFF2-40B4-BE49-F238E27FC236}">
                <a16:creationId xmlns:a16="http://schemas.microsoft.com/office/drawing/2014/main" id="{686BBDC9-2A8A-95C9-5CD3-1B5DEA3D5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94" y="3975634"/>
            <a:ext cx="4650769" cy="2066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oa, Mặt Cười, Sung Sướng, Màu Vàng">
            <a:extLst>
              <a:ext uri="{FF2B5EF4-FFF2-40B4-BE49-F238E27FC236}">
                <a16:creationId xmlns:a16="http://schemas.microsoft.com/office/drawing/2014/main" id="{C5551D81-D92F-81FF-1F11-1C530E0FA7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9112" y="3975634"/>
            <a:ext cx="4650769" cy="20660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oa, Mặt Cười, Sung Sướng, Màu Vàng">
            <a:extLst>
              <a:ext uri="{FF2B5EF4-FFF2-40B4-BE49-F238E27FC236}">
                <a16:creationId xmlns:a16="http://schemas.microsoft.com/office/drawing/2014/main" id="{9FE9946A-AFD8-D62F-F1B8-BE9C1C226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497" y="3970497"/>
            <a:ext cx="4650769" cy="20660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a, Mặt Cười, Sung Sướng, Màu Vàng">
            <a:extLst>
              <a:ext uri="{FF2B5EF4-FFF2-40B4-BE49-F238E27FC236}">
                <a16:creationId xmlns:a16="http://schemas.microsoft.com/office/drawing/2014/main" id="{3B5E0682-0E2D-B35F-80D8-DC9D09B7B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31" y="4756470"/>
            <a:ext cx="4650769" cy="20660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oa, Mặt Cười, Sung Sướng, Màu Vàng">
            <a:extLst>
              <a:ext uri="{FF2B5EF4-FFF2-40B4-BE49-F238E27FC236}">
                <a16:creationId xmlns:a16="http://schemas.microsoft.com/office/drawing/2014/main" id="{786DF23D-CB49-E20C-F821-25456C8F1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6096" y="4791964"/>
            <a:ext cx="4650769" cy="20660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oa, Mặt Cười, Sung Sướng, Màu Vàng">
            <a:extLst>
              <a:ext uri="{FF2B5EF4-FFF2-40B4-BE49-F238E27FC236}">
                <a16:creationId xmlns:a16="http://schemas.microsoft.com/office/drawing/2014/main" id="{C58FAB2C-5AD8-1A65-2D51-92CB3054C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7264" y="4756470"/>
            <a:ext cx="4650769" cy="206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66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67951"/>
            <a:ext cx="12192000" cy="7667193"/>
          </a:xfrm>
          <a:prstGeom prst="rect">
            <a:avLst/>
          </a:prstGeom>
        </p:spPr>
      </p:pic>
    </p:spTree>
    <p:extLst>
      <p:ext uri="{BB962C8B-B14F-4D97-AF65-F5344CB8AC3E}">
        <p14:creationId xmlns:p14="http://schemas.microsoft.com/office/powerpoint/2010/main" val="1888332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5CBAF5-1E57-8245-CABB-8CE3C45671B6}"/>
              </a:ext>
            </a:extLst>
          </p:cNvPr>
          <p:cNvSpPr txBox="1"/>
          <p:nvPr/>
        </p:nvSpPr>
        <p:spPr>
          <a:xfrm>
            <a:off x="932678" y="0"/>
            <a:ext cx="10491031" cy="830997"/>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Luyện</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đọc</a:t>
            </a:r>
            <a:endParaRPr lang="vi-VN" sz="4800" b="1" dirty="0">
              <a:solidFill>
                <a:srgbClr val="FF0000"/>
              </a:solidFill>
              <a:latin typeface="Times New Roman" panose="02020603050405020304" pitchFamily="18" charset="0"/>
              <a:cs typeface="Times New Roman" panose="02020603050405020304" pitchFamily="18" charset="0"/>
            </a:endParaRPr>
          </a:p>
        </p:txBody>
      </p:sp>
      <p:sp>
        <p:nvSpPr>
          <p:cNvPr id="5" name="Text Box 6">
            <a:extLst>
              <a:ext uri="{FF2B5EF4-FFF2-40B4-BE49-F238E27FC236}">
                <a16:creationId xmlns:a16="http://schemas.microsoft.com/office/drawing/2014/main" id="{111485A2-B8DB-8EBF-392A-272E6C21568D}"/>
              </a:ext>
            </a:extLst>
          </p:cNvPr>
          <p:cNvSpPr txBox="1">
            <a:spLocks noChangeArrowheads="1"/>
          </p:cNvSpPr>
          <p:nvPr/>
        </p:nvSpPr>
        <p:spPr bwMode="auto">
          <a:xfrm>
            <a:off x="1419923" y="1796274"/>
            <a:ext cx="293164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r>
              <a:rPr lang="en-US" sz="3600" dirty="0" err="1">
                <a:solidFill>
                  <a:srgbClr val="3333CC"/>
                </a:solidFill>
                <a:latin typeface="Times New Roman" panose="02020603050405020304" pitchFamily="18" charset="0"/>
                <a:cs typeface="Times New Roman" panose="02020603050405020304" pitchFamily="18" charset="0"/>
              </a:rPr>
              <a:t>s</a:t>
            </a:r>
            <a:r>
              <a:rPr lang="en-US" sz="3600" dirty="0" err="1" smtClean="0">
                <a:solidFill>
                  <a:srgbClr val="3333CC"/>
                </a:solidFill>
                <a:latin typeface="Times New Roman" panose="02020603050405020304" pitchFamily="18" charset="0"/>
                <a:cs typeface="Times New Roman" panose="02020603050405020304" pitchFamily="18" charset="0"/>
              </a:rPr>
              <a:t>ớm</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khuya</a:t>
            </a:r>
            <a:endParaRPr lang="en-US" sz="3600" dirty="0" smtClean="0">
              <a:solidFill>
                <a:srgbClr val="3333CC"/>
              </a:solidFill>
              <a:latin typeface="Times New Roman" panose="02020603050405020304" pitchFamily="18" charset="0"/>
              <a:cs typeface="Times New Roman" panose="02020603050405020304" pitchFamily="18" charset="0"/>
            </a:endParaRPr>
          </a:p>
          <a:p>
            <a:r>
              <a:rPr lang="en-US" sz="3600" dirty="0" err="1" smtClean="0">
                <a:solidFill>
                  <a:srgbClr val="3333CC"/>
                </a:solidFill>
                <a:latin typeface="Times New Roman" panose="02020603050405020304" pitchFamily="18" charset="0"/>
                <a:cs typeface="Times New Roman" panose="02020603050405020304" pitchFamily="18" charset="0"/>
              </a:rPr>
              <a:t>đổ</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xuống</a:t>
            </a:r>
            <a:endParaRPr lang="en-US" sz="3600" dirty="0" smtClean="0">
              <a:solidFill>
                <a:srgbClr val="3333CC"/>
              </a:solidFill>
              <a:latin typeface="Times New Roman" panose="02020603050405020304" pitchFamily="18" charset="0"/>
              <a:cs typeface="Times New Roman" panose="02020603050405020304" pitchFamily="18" charset="0"/>
            </a:endParaRPr>
          </a:p>
          <a:p>
            <a:r>
              <a:rPr lang="en-US" sz="3600" dirty="0" err="1" smtClean="0">
                <a:solidFill>
                  <a:srgbClr val="3333CC"/>
                </a:solidFill>
                <a:latin typeface="Times New Roman" panose="02020603050405020304" pitchFamily="18" charset="0"/>
                <a:cs typeface="Times New Roman" panose="02020603050405020304" pitchFamily="18" charset="0"/>
              </a:rPr>
              <a:t>trĩu</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bông</a:t>
            </a:r>
            <a:endParaRPr lang="en-US" sz="3600" dirty="0" smtClean="0">
              <a:solidFill>
                <a:srgbClr val="3333CC"/>
              </a:solidFill>
              <a:latin typeface="Times New Roman" panose="02020603050405020304" pitchFamily="18" charset="0"/>
              <a:cs typeface="Times New Roman" panose="02020603050405020304" pitchFamily="18" charset="0"/>
            </a:endParaRPr>
          </a:p>
          <a:p>
            <a:r>
              <a:rPr lang="en-US" sz="3600" dirty="0" err="1" smtClean="0">
                <a:solidFill>
                  <a:srgbClr val="3333CC"/>
                </a:solidFill>
                <a:latin typeface="Times New Roman" panose="02020603050405020304" pitchFamily="18" charset="0"/>
                <a:cs typeface="Times New Roman" panose="02020603050405020304" pitchFamily="18" charset="0"/>
              </a:rPr>
              <a:t>sàng</a:t>
            </a:r>
            <a:r>
              <a:rPr lang="en-US" sz="3600" dirty="0" smtClean="0">
                <a:solidFill>
                  <a:srgbClr val="3333CC"/>
                </a:solidFill>
                <a:latin typeface="Times New Roman" panose="02020603050405020304" pitchFamily="18" charset="0"/>
                <a:cs typeface="Times New Roman" panose="02020603050405020304" pitchFamily="18" charset="0"/>
              </a:rPr>
              <a:t> </a:t>
            </a:r>
            <a:r>
              <a:rPr lang="en-US" sz="3600" dirty="0" err="1" smtClean="0">
                <a:solidFill>
                  <a:srgbClr val="3333CC"/>
                </a:solidFill>
                <a:latin typeface="Times New Roman" panose="02020603050405020304" pitchFamily="18" charset="0"/>
                <a:cs typeface="Times New Roman" panose="02020603050405020304" pitchFamily="18" charset="0"/>
              </a:rPr>
              <a:t>sảy</a:t>
            </a:r>
            <a:endParaRPr lang="vi-VN" sz="3600" dirty="0" smtClean="0">
              <a:solidFill>
                <a:srgbClr val="3333CC"/>
              </a:solidFill>
              <a:latin typeface="Times New Roman" panose="02020603050405020304" pitchFamily="18" charset="0"/>
              <a:cs typeface="Times New Roman" panose="02020603050405020304" pitchFamily="18" charset="0"/>
            </a:endParaRPr>
          </a:p>
          <a:p>
            <a:r>
              <a:rPr lang="en-US" sz="3600" dirty="0" err="1" smtClean="0">
                <a:solidFill>
                  <a:srgbClr val="3333CC"/>
                </a:solidFill>
                <a:latin typeface="Times New Roman" panose="02020603050405020304" pitchFamily="18" charset="0"/>
                <a:cs typeface="Times New Roman" panose="02020603050405020304" pitchFamily="18" charset="0"/>
              </a:rPr>
              <a:t>tay</a:t>
            </a:r>
            <a:r>
              <a:rPr lang="en-US" sz="3600" dirty="0" smtClean="0">
                <a:solidFill>
                  <a:srgbClr val="3333CC"/>
                </a:solidFill>
                <a:latin typeface="Times New Roman" panose="02020603050405020304" pitchFamily="18" charset="0"/>
                <a:cs typeface="Times New Roman" panose="02020603050405020304" pitchFamily="18" charset="0"/>
              </a:rPr>
              <a:t> </a:t>
            </a:r>
            <a:r>
              <a:rPr lang="vi-VN" sz="3600" dirty="0" smtClean="0">
                <a:solidFill>
                  <a:srgbClr val="3333CC"/>
                </a:solidFill>
                <a:latin typeface="Times New Roman" panose="02020603050405020304" pitchFamily="18" charset="0"/>
                <a:cs typeface="Times New Roman" panose="02020603050405020304" pitchFamily="18" charset="0"/>
              </a:rPr>
              <a:t>lùa,</a:t>
            </a:r>
            <a:r>
              <a:rPr lang="en-US" sz="3600" i="1" dirty="0" smtClean="0">
                <a:solidFill>
                  <a:srgbClr val="3333CC"/>
                </a:solidFill>
                <a:latin typeface="Times New Roman" panose="02020603050405020304" pitchFamily="18" charset="0"/>
                <a:cs typeface="Times New Roman" panose="02020603050405020304" pitchFamily="18" charset="0"/>
              </a:rPr>
              <a:t>…</a:t>
            </a:r>
            <a:endParaRPr lang="en-US" sz="3600" dirty="0">
              <a:solidFill>
                <a:srgbClr val="3333CC"/>
              </a:solidFill>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2874C42-114C-63A4-0F83-B0D2B5A0E6A2}"/>
              </a:ext>
            </a:extLst>
          </p:cNvPr>
          <p:cNvCxnSpPr/>
          <p:nvPr/>
        </p:nvCxnSpPr>
        <p:spPr>
          <a:xfrm>
            <a:off x="4827683" y="1346052"/>
            <a:ext cx="52227" cy="3748462"/>
          </a:xfrm>
          <a:prstGeom prst="line">
            <a:avLst/>
          </a:prstGeom>
        </p:spPr>
        <p:style>
          <a:lnRef idx="2">
            <a:schemeClr val="dk1"/>
          </a:lnRef>
          <a:fillRef idx="0">
            <a:schemeClr val="dk1"/>
          </a:fillRef>
          <a:effectRef idx="1">
            <a:schemeClr val="dk1"/>
          </a:effectRef>
          <a:fontRef idx="minor">
            <a:schemeClr val="tx1"/>
          </a:fontRef>
        </p:style>
      </p:cxnSp>
      <p:sp>
        <p:nvSpPr>
          <p:cNvPr id="8" name="Rectangle 7"/>
          <p:cNvSpPr/>
          <p:nvPr/>
        </p:nvSpPr>
        <p:spPr>
          <a:xfrm>
            <a:off x="5327709" y="1796274"/>
            <a:ext cx="6096000" cy="2086725"/>
          </a:xfrm>
          <a:prstGeom prst="rect">
            <a:avLst/>
          </a:prstGeom>
        </p:spPr>
        <p:txBody>
          <a:bodyPr>
            <a:spAutoFit/>
          </a:bodyPr>
          <a:lstStyle/>
          <a:p>
            <a:pPr algn="just">
              <a:lnSpc>
                <a:spcPct val="120000"/>
              </a:lnSpc>
            </a:pPr>
            <a:r>
              <a:rPr lang="en-US" sz="3600" i="1" dirty="0" err="1">
                <a:solidFill>
                  <a:srgbClr val="3333CC"/>
                </a:solidFill>
                <a:latin typeface="Times New Roman" panose="02020603050405020304" pitchFamily="18" charset="0"/>
                <a:ea typeface="Calibri" panose="020F0502020204030204" pitchFamily="34" charset="0"/>
              </a:rPr>
              <a:t>Em</a:t>
            </a:r>
            <a:r>
              <a:rPr lang="en-US" sz="3600" i="1" dirty="0">
                <a:solidFill>
                  <a:srgbClr val="3333CC"/>
                </a:solidFill>
                <a:latin typeface="Times New Roman" panose="02020603050405020304" pitchFamily="18" charset="0"/>
                <a:ea typeface="Calibri" panose="020F0502020204030204" pitchFamily="34" charset="0"/>
              </a:rPr>
              <a:t> </a:t>
            </a:r>
            <a:r>
              <a:rPr lang="en-US" sz="3600" i="1" dirty="0" err="1">
                <a:solidFill>
                  <a:srgbClr val="3333CC"/>
                </a:solidFill>
                <a:latin typeface="Times New Roman" panose="02020603050405020304" pitchFamily="18" charset="0"/>
                <a:ea typeface="Calibri" panose="020F0502020204030204" pitchFamily="34" charset="0"/>
              </a:rPr>
              <a:t>thấy</a:t>
            </a:r>
            <a:r>
              <a:rPr lang="en-US" sz="3600" i="1" dirty="0">
                <a:solidFill>
                  <a:srgbClr val="3333CC"/>
                </a:solidFill>
                <a:latin typeface="Times New Roman" panose="02020603050405020304" pitchFamily="18" charset="0"/>
                <a:ea typeface="Calibri" panose="020F0502020204030204" pitchFamily="34" charset="0"/>
              </a:rPr>
              <a:t>/ màu </a:t>
            </a:r>
            <a:r>
              <a:rPr lang="en-US" sz="3600" i="1" dirty="0" err="1">
                <a:solidFill>
                  <a:srgbClr val="3333CC"/>
                </a:solidFill>
                <a:latin typeface="Times New Roman" panose="02020603050405020304" pitchFamily="18" charset="0"/>
                <a:ea typeface="Calibri" panose="020F0502020204030204" pitchFamily="34" charset="0"/>
              </a:rPr>
              <a:t>vàng</a:t>
            </a:r>
            <a:r>
              <a:rPr lang="en-US" sz="3600" i="1" dirty="0">
                <a:solidFill>
                  <a:srgbClr val="3333CC"/>
                </a:solidFill>
                <a:latin typeface="Times New Roman" panose="02020603050405020304" pitchFamily="18" charset="0"/>
                <a:ea typeface="Calibri" panose="020F0502020204030204" pitchFamily="34" charset="0"/>
              </a:rPr>
              <a:t> /</a:t>
            </a:r>
            <a:r>
              <a:rPr lang="en-US" sz="3600" i="1" dirty="0" err="1">
                <a:solidFill>
                  <a:srgbClr val="3333CC"/>
                </a:solidFill>
                <a:latin typeface="Times New Roman" panose="02020603050405020304" pitchFamily="18" charset="0"/>
                <a:ea typeface="Calibri" panose="020F0502020204030204" pitchFamily="34" charset="0"/>
              </a:rPr>
              <a:t>của</a:t>
            </a:r>
            <a:r>
              <a:rPr lang="en-US" sz="3600" i="1" dirty="0">
                <a:solidFill>
                  <a:srgbClr val="3333CC"/>
                </a:solidFill>
                <a:latin typeface="Times New Roman" panose="02020603050405020304" pitchFamily="18" charset="0"/>
                <a:ea typeface="Calibri" panose="020F0502020204030204" pitchFamily="34" charset="0"/>
              </a:rPr>
              <a:t> </a:t>
            </a:r>
            <a:r>
              <a:rPr lang="en-US" sz="3600" i="1" dirty="0" err="1">
                <a:solidFill>
                  <a:srgbClr val="3333CC"/>
                </a:solidFill>
                <a:latin typeface="Times New Roman" panose="02020603050405020304" pitchFamily="18" charset="0"/>
                <a:ea typeface="Calibri" panose="020F0502020204030204" pitchFamily="34" charset="0"/>
              </a:rPr>
              <a:t>nắng</a:t>
            </a:r>
            <a:endParaRPr lang="en-US" sz="3600" dirty="0">
              <a:solidFill>
                <a:srgbClr val="3333CC"/>
              </a:solidFill>
              <a:latin typeface="Times New Roman" panose="02020603050405020304" pitchFamily="18" charset="0"/>
              <a:ea typeface="Calibri" panose="020F0502020204030204" pitchFamily="34" charset="0"/>
            </a:endParaRPr>
          </a:p>
          <a:p>
            <a:pPr algn="just">
              <a:lnSpc>
                <a:spcPct val="120000"/>
              </a:lnSpc>
            </a:pPr>
            <a:r>
              <a:rPr lang="en-US" sz="3600" i="1" dirty="0" err="1">
                <a:solidFill>
                  <a:srgbClr val="3333CC"/>
                </a:solidFill>
                <a:latin typeface="Times New Roman" panose="02020603050405020304" pitchFamily="18" charset="0"/>
                <a:ea typeface="Calibri" panose="020F0502020204030204" pitchFamily="34" charset="0"/>
              </a:rPr>
              <a:t>Em</a:t>
            </a:r>
            <a:r>
              <a:rPr lang="en-US" sz="3600" i="1" dirty="0">
                <a:solidFill>
                  <a:srgbClr val="3333CC"/>
                </a:solidFill>
                <a:latin typeface="Times New Roman" panose="02020603050405020304" pitchFamily="18" charset="0"/>
                <a:ea typeface="Calibri" panose="020F0502020204030204" pitchFamily="34" charset="0"/>
              </a:rPr>
              <a:t> </a:t>
            </a:r>
            <a:r>
              <a:rPr lang="en-US" sz="3600" i="1" dirty="0" err="1">
                <a:solidFill>
                  <a:srgbClr val="3333CC"/>
                </a:solidFill>
                <a:latin typeface="Times New Roman" panose="02020603050405020304" pitchFamily="18" charset="0"/>
                <a:ea typeface="Calibri" panose="020F0502020204030204" pitchFamily="34" charset="0"/>
              </a:rPr>
              <a:t>thấy</a:t>
            </a:r>
            <a:r>
              <a:rPr lang="en-US" sz="3600" i="1" dirty="0">
                <a:solidFill>
                  <a:srgbClr val="3333CC"/>
                </a:solidFill>
                <a:latin typeface="Times New Roman" panose="02020603050405020304" pitchFamily="18" charset="0"/>
                <a:ea typeface="Calibri" panose="020F0502020204030204" pitchFamily="34" charset="0"/>
              </a:rPr>
              <a:t>/ </a:t>
            </a:r>
            <a:r>
              <a:rPr lang="en-US" sz="3600" i="1" dirty="0" err="1">
                <a:solidFill>
                  <a:srgbClr val="3333CC"/>
                </a:solidFill>
                <a:latin typeface="Times New Roman" panose="02020603050405020304" pitchFamily="18" charset="0"/>
                <a:ea typeface="Calibri" panose="020F0502020204030204" pitchFamily="34" charset="0"/>
              </a:rPr>
              <a:t>màu</a:t>
            </a:r>
            <a:r>
              <a:rPr lang="en-US" sz="3600" i="1" dirty="0">
                <a:solidFill>
                  <a:srgbClr val="3333CC"/>
                </a:solidFill>
                <a:latin typeface="Times New Roman" panose="02020603050405020304" pitchFamily="18" charset="0"/>
                <a:ea typeface="Calibri" panose="020F0502020204030204" pitchFamily="34" charset="0"/>
              </a:rPr>
              <a:t> </a:t>
            </a:r>
            <a:r>
              <a:rPr lang="vi-VN" sz="3600" i="1" dirty="0">
                <a:solidFill>
                  <a:srgbClr val="3333CC"/>
                </a:solidFill>
                <a:latin typeface="Times New Roman" panose="02020603050405020304" pitchFamily="18" charset="0"/>
                <a:ea typeface="Calibri" panose="020F0502020204030204" pitchFamily="34" charset="0"/>
              </a:rPr>
              <a:t>xanh</a:t>
            </a:r>
            <a:r>
              <a:rPr lang="en-US" sz="3600" i="1" dirty="0" smtClean="0">
                <a:solidFill>
                  <a:srgbClr val="3333CC"/>
                </a:solidFill>
                <a:latin typeface="Times New Roman" panose="02020603050405020304" pitchFamily="18" charset="0"/>
                <a:ea typeface="Calibri" panose="020F0502020204030204" pitchFamily="34" charset="0"/>
              </a:rPr>
              <a:t>/ </a:t>
            </a:r>
            <a:r>
              <a:rPr lang="en-US" sz="3600" i="1" dirty="0" err="1">
                <a:solidFill>
                  <a:srgbClr val="3333CC"/>
                </a:solidFill>
                <a:latin typeface="Times New Roman" panose="02020603050405020304" pitchFamily="18" charset="0"/>
                <a:ea typeface="Calibri" panose="020F0502020204030204" pitchFamily="34" charset="0"/>
              </a:rPr>
              <a:t>của</a:t>
            </a:r>
            <a:r>
              <a:rPr lang="en-US" sz="3600" i="1" dirty="0">
                <a:solidFill>
                  <a:srgbClr val="3333CC"/>
                </a:solidFill>
                <a:latin typeface="Times New Roman" panose="02020603050405020304" pitchFamily="18" charset="0"/>
                <a:ea typeface="Calibri" panose="020F0502020204030204" pitchFamily="34" charset="0"/>
              </a:rPr>
              <a:t> </a:t>
            </a:r>
            <a:r>
              <a:rPr lang="en-US" sz="3600" i="1" dirty="0" err="1">
                <a:solidFill>
                  <a:srgbClr val="3333CC"/>
                </a:solidFill>
                <a:latin typeface="Times New Roman" panose="02020603050405020304" pitchFamily="18" charset="0"/>
                <a:ea typeface="Calibri" panose="020F0502020204030204" pitchFamily="34" charset="0"/>
              </a:rPr>
              <a:t>trời</a:t>
            </a:r>
            <a:endParaRPr lang="en-US" sz="3600" dirty="0">
              <a:solidFill>
                <a:srgbClr val="3333CC"/>
              </a:solidFill>
              <a:latin typeface="Times New Roman" panose="02020603050405020304" pitchFamily="18" charset="0"/>
              <a:ea typeface="Calibri" panose="020F0502020204030204" pitchFamily="34" charset="0"/>
            </a:endParaRPr>
          </a:p>
          <a:p>
            <a:pPr algn="just">
              <a:lnSpc>
                <a:spcPct val="120000"/>
              </a:lnSpc>
            </a:pPr>
            <a:r>
              <a:rPr lang="en-US" sz="3600" i="1" dirty="0" err="1">
                <a:solidFill>
                  <a:srgbClr val="3333CC"/>
                </a:solidFill>
                <a:latin typeface="Times New Roman" panose="02020603050405020304" pitchFamily="18" charset="0"/>
                <a:ea typeface="Calibri" panose="020F0502020204030204" pitchFamily="34" charset="0"/>
              </a:rPr>
              <a:t>Em</a:t>
            </a:r>
            <a:r>
              <a:rPr lang="en-US" sz="3600" i="1" dirty="0">
                <a:solidFill>
                  <a:srgbClr val="3333CC"/>
                </a:solidFill>
                <a:latin typeface="Times New Roman" panose="02020603050405020304" pitchFamily="18" charset="0"/>
                <a:ea typeface="Calibri" panose="020F0502020204030204" pitchFamily="34" charset="0"/>
              </a:rPr>
              <a:t> </a:t>
            </a:r>
            <a:r>
              <a:rPr lang="en-US" sz="3600" i="1" dirty="0" err="1">
                <a:solidFill>
                  <a:srgbClr val="3333CC"/>
                </a:solidFill>
                <a:latin typeface="Times New Roman" panose="02020603050405020304" pitchFamily="18" charset="0"/>
                <a:ea typeface="Calibri" panose="020F0502020204030204" pitchFamily="34" charset="0"/>
              </a:rPr>
              <a:t>thấy</a:t>
            </a:r>
            <a:r>
              <a:rPr lang="en-US" sz="3600" i="1" dirty="0">
                <a:solidFill>
                  <a:srgbClr val="3333CC"/>
                </a:solidFill>
                <a:latin typeface="Times New Roman" panose="02020603050405020304" pitchFamily="18" charset="0"/>
                <a:ea typeface="Calibri" panose="020F0502020204030204" pitchFamily="34" charset="0"/>
              </a:rPr>
              <a:t>/ màu </a:t>
            </a:r>
            <a:r>
              <a:rPr lang="en-US" sz="3600" i="1" dirty="0" err="1">
                <a:solidFill>
                  <a:srgbClr val="3333CC"/>
                </a:solidFill>
                <a:latin typeface="Times New Roman" panose="02020603050405020304" pitchFamily="18" charset="0"/>
                <a:ea typeface="Calibri" panose="020F0502020204030204" pitchFamily="34" charset="0"/>
              </a:rPr>
              <a:t>nâu</a:t>
            </a:r>
            <a:r>
              <a:rPr lang="en-US" sz="3600" i="1" dirty="0">
                <a:solidFill>
                  <a:srgbClr val="3333CC"/>
                </a:solidFill>
                <a:latin typeface="Times New Roman" panose="02020603050405020304" pitchFamily="18" charset="0"/>
                <a:ea typeface="Calibri" panose="020F0502020204030204" pitchFamily="34" charset="0"/>
              </a:rPr>
              <a:t> /</a:t>
            </a:r>
            <a:r>
              <a:rPr lang="en-US" sz="3600" i="1" dirty="0" err="1">
                <a:solidFill>
                  <a:srgbClr val="3333CC"/>
                </a:solidFill>
                <a:latin typeface="Times New Roman" panose="02020603050405020304" pitchFamily="18" charset="0"/>
                <a:ea typeface="Calibri" panose="020F0502020204030204" pitchFamily="34" charset="0"/>
              </a:rPr>
              <a:t>của</a:t>
            </a:r>
            <a:r>
              <a:rPr lang="en-US" sz="3600" i="1" dirty="0">
                <a:solidFill>
                  <a:srgbClr val="3333CC"/>
                </a:solidFill>
                <a:latin typeface="Times New Roman" panose="02020603050405020304" pitchFamily="18" charset="0"/>
                <a:ea typeface="Calibri" panose="020F0502020204030204" pitchFamily="34" charset="0"/>
              </a:rPr>
              <a:t> </a:t>
            </a:r>
            <a:r>
              <a:rPr lang="en-US" sz="3600" i="1" dirty="0" err="1">
                <a:solidFill>
                  <a:srgbClr val="3333CC"/>
                </a:solidFill>
                <a:latin typeface="Times New Roman" panose="02020603050405020304" pitchFamily="18" charset="0"/>
                <a:ea typeface="Calibri" panose="020F0502020204030204" pitchFamily="34" charset="0"/>
              </a:rPr>
              <a:t>đất</a:t>
            </a:r>
            <a:endParaRPr lang="en-US" sz="3600" dirty="0">
              <a:solidFill>
                <a:srgbClr val="3333CC"/>
              </a:solidFill>
              <a:latin typeface="Times New Roman" panose="02020603050405020304" pitchFamily="18" charset="0"/>
              <a:ea typeface="Calibri" panose="020F0502020204030204" pitchFamily="34" charset="0"/>
            </a:endParaRPr>
          </a:p>
        </p:txBody>
      </p:sp>
      <p:sp>
        <p:nvSpPr>
          <p:cNvPr id="9" name="TextBox 8">
            <a:extLst>
              <a:ext uri="{FF2B5EF4-FFF2-40B4-BE49-F238E27FC236}">
                <a16:creationId xmlns:a16="http://schemas.microsoft.com/office/drawing/2014/main" id="{385CBAF5-1E57-8245-CABB-8CE3C45671B6}"/>
              </a:ext>
            </a:extLst>
          </p:cNvPr>
          <p:cNvSpPr txBox="1"/>
          <p:nvPr/>
        </p:nvSpPr>
        <p:spPr>
          <a:xfrm>
            <a:off x="534395" y="965277"/>
            <a:ext cx="4590762" cy="830997"/>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Từ</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khó</a:t>
            </a:r>
            <a:endParaRPr lang="vi-VN" sz="4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85CBAF5-1E57-8245-CABB-8CE3C45671B6}"/>
              </a:ext>
            </a:extLst>
          </p:cNvPr>
          <p:cNvSpPr txBox="1"/>
          <p:nvPr/>
        </p:nvSpPr>
        <p:spPr>
          <a:xfrm>
            <a:off x="5091292" y="965277"/>
            <a:ext cx="4590762" cy="830997"/>
          </a:xfrm>
          <a:prstGeom prst="rect">
            <a:avLst/>
          </a:prstGeom>
          <a:noFill/>
        </p:spPr>
        <p:txBody>
          <a:bodyPr wrap="square" rtlCol="0">
            <a:spAutoFit/>
          </a:bodyPr>
          <a:lstStyle/>
          <a:p>
            <a:pPr algn="ctr"/>
            <a:r>
              <a:rPr lang="en-US" sz="4800" b="1" dirty="0" err="1" smtClean="0">
                <a:solidFill>
                  <a:srgbClr val="FF0000"/>
                </a:solidFill>
                <a:latin typeface="Times New Roman" panose="02020603050405020304" pitchFamily="18" charset="0"/>
                <a:cs typeface="Times New Roman" panose="02020603050405020304" pitchFamily="18" charset="0"/>
              </a:rPr>
              <a:t>Cách</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ngắt</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nhịp</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11" name="Picture 11" descr="POINSET2">
            <a:extLst>
              <a:ext uri="{FF2B5EF4-FFF2-40B4-BE49-F238E27FC236}">
                <a16:creationId xmlns:a16="http://schemas.microsoft.com/office/drawing/2014/main" id="{8FEC74ED-6529-4B00-7E99-551B44828B1D}"/>
              </a:ext>
            </a:extLst>
          </p:cNvPr>
          <p:cNvPicPr>
            <a:picLocks noChangeAspect="1" noChangeArrowheads="1"/>
          </p:cNvPicPr>
          <p:nvPr/>
        </p:nvPicPr>
        <p:blipFill>
          <a:blip r:embed="rId2"/>
          <a:srcRect/>
          <a:stretch>
            <a:fillRect/>
          </a:stretch>
        </p:blipFill>
        <p:spPr bwMode="auto">
          <a:xfrm>
            <a:off x="-1588" y="1191"/>
            <a:ext cx="2225091" cy="1663022"/>
          </a:xfrm>
          <a:prstGeom prst="rect">
            <a:avLst/>
          </a:prstGeom>
          <a:noFill/>
          <a:ln w="9525">
            <a:noFill/>
            <a:miter lim="800000"/>
            <a:headEnd/>
            <a:tailEnd/>
          </a:ln>
        </p:spPr>
      </p:pic>
      <p:pic>
        <p:nvPicPr>
          <p:cNvPr id="13" name="Picture 10" descr="POINSET2">
            <a:extLst>
              <a:ext uri="{FF2B5EF4-FFF2-40B4-BE49-F238E27FC236}">
                <a16:creationId xmlns:a16="http://schemas.microsoft.com/office/drawing/2014/main" id="{72777896-6643-F01C-A29C-80A08ED4CA94}"/>
              </a:ext>
            </a:extLst>
          </p:cNvPr>
          <p:cNvPicPr>
            <a:picLocks noChangeAspect="1" noChangeArrowheads="1"/>
          </p:cNvPicPr>
          <p:nvPr/>
        </p:nvPicPr>
        <p:blipFill>
          <a:blip r:embed="rId2"/>
          <a:srcRect/>
          <a:stretch>
            <a:fillRect/>
          </a:stretch>
        </p:blipFill>
        <p:spPr bwMode="auto">
          <a:xfrm rot="5400000">
            <a:off x="10529298" y="-265415"/>
            <a:ext cx="1397285" cy="1928116"/>
          </a:xfrm>
          <a:prstGeom prst="rect">
            <a:avLst/>
          </a:prstGeom>
          <a:noFill/>
          <a:ln w="9525">
            <a:noFill/>
            <a:miter lim="800000"/>
            <a:headEnd/>
            <a:tailEnd/>
          </a:ln>
        </p:spPr>
      </p:pic>
    </p:spTree>
    <p:extLst>
      <p:ext uri="{BB962C8B-B14F-4D97-AF65-F5344CB8AC3E}">
        <p14:creationId xmlns:p14="http://schemas.microsoft.com/office/powerpoint/2010/main" val="227139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type="lt">
                                    <p:tmAbs val="75"/>
                                  </p:iterate>
                                  <p:childTnLst>
                                    <p:set>
                                      <p:cBhvr>
                                        <p:cTn id="16" dur="1" fill="hold">
                                          <p:stCondLst>
                                            <p:cond delay="74"/>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autoUpdateAnimBg="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7B6B82-5362-27D5-4740-437A7CEF7DF7}"/>
              </a:ext>
            </a:extLst>
          </p:cNvPr>
          <p:cNvSpPr txBox="1"/>
          <p:nvPr/>
        </p:nvSpPr>
        <p:spPr>
          <a:xfrm>
            <a:off x="657830" y="1425389"/>
            <a:ext cx="11171725" cy="1815882"/>
          </a:xfrm>
          <a:prstGeom prst="rect">
            <a:avLst/>
          </a:prstGeom>
          <a:noFill/>
        </p:spPr>
        <p:txBody>
          <a:bodyPr wrap="square" rtlCol="0">
            <a:spAutoFit/>
          </a:bodyPr>
          <a:lstStyle/>
          <a:p>
            <a:r>
              <a:rPr lang="en-US" sz="4000" dirty="0" err="1">
                <a:solidFill>
                  <a:srgbClr val="3333CC"/>
                </a:solidFill>
                <a:latin typeface="Times New Roman" panose="02020603050405020304" pitchFamily="18" charset="0"/>
                <a:cs typeface="Times New Roman" panose="02020603050405020304" pitchFamily="18" charset="0"/>
              </a:rPr>
              <a:t>Câu</a:t>
            </a:r>
            <a:r>
              <a:rPr lang="en-US" sz="4000" dirty="0">
                <a:solidFill>
                  <a:srgbClr val="3333CC"/>
                </a:solidFill>
                <a:latin typeface="Times New Roman" panose="02020603050405020304" pitchFamily="18" charset="0"/>
                <a:cs typeface="Times New Roman" panose="02020603050405020304" pitchFamily="18" charset="0"/>
              </a:rPr>
              <a:t> 1. </a:t>
            </a:r>
            <a:r>
              <a:rPr lang="en-US" sz="3600" dirty="0" err="1">
                <a:solidFill>
                  <a:srgbClr val="3333CC"/>
                </a:solidFill>
                <a:latin typeface="Times New Roman" panose="02020603050405020304" pitchFamily="18" charset="0"/>
                <a:cs typeface="Times New Roman" panose="02020603050405020304" pitchFamily="18" charset="0"/>
              </a:rPr>
              <a:t>Tìm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trong</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khổ</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thơ</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thứ</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nhất</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những</a:t>
            </a:r>
            <a:r>
              <a:rPr lang="en-US" sz="3600" dirty="0">
                <a:solidFill>
                  <a:srgbClr val="3333CC"/>
                </a:solidFill>
                <a:latin typeface="Times New Roman" panose="02020603050405020304" pitchFamily="18" charset="0"/>
                <a:cs typeface="Times New Roman" panose="02020603050405020304" pitchFamily="18" charset="0"/>
              </a:rPr>
              <a:t> chi </a:t>
            </a:r>
            <a:r>
              <a:rPr lang="en-US" sz="3600" dirty="0" err="1">
                <a:solidFill>
                  <a:srgbClr val="3333CC"/>
                </a:solidFill>
                <a:latin typeface="Times New Roman" panose="02020603050405020304" pitchFamily="18" charset="0"/>
                <a:cs typeface="Times New Roman" panose="02020603050405020304" pitchFamily="18" charset="0"/>
              </a:rPr>
              <a:t>tiết</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nói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về</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khung</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cảnh</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thiên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nhiên</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và</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cảm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xúc</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của</a:t>
            </a:r>
            <a:r>
              <a:rPr lang="en-US" sz="3600" dirty="0">
                <a:solidFill>
                  <a:srgbClr val="3333CC"/>
                </a:solidFill>
                <a:latin typeface="Times New Roman" panose="02020603050405020304" pitchFamily="18" charset="0"/>
                <a:cs typeface="Times New Roman" panose="02020603050405020304" pitchFamily="18" charset="0"/>
              </a:rPr>
              <a:t> con </a:t>
            </a:r>
            <a:r>
              <a:rPr lang="en-US" sz="3600" dirty="0" err="1">
                <a:solidFill>
                  <a:srgbClr val="3333CC"/>
                </a:solidFill>
                <a:latin typeface="Times New Roman" panose="02020603050405020304" pitchFamily="18" charset="0"/>
                <a:cs typeface="Times New Roman" panose="02020603050405020304" pitchFamily="18" charset="0"/>
              </a:rPr>
              <a:t>người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khi</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mùa</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cốm</a:t>
            </a:r>
            <a:r>
              <a:rPr lang="en-US" sz="3600" dirty="0">
                <a:solidFill>
                  <a:srgbClr val="3333CC"/>
                </a:solidFill>
                <a:latin typeface="Times New Roman" panose="02020603050405020304" pitchFamily="18" charset="0"/>
                <a:cs typeface="Times New Roman" panose="02020603050405020304" pitchFamily="18" charset="0"/>
              </a:rPr>
              <a:t> </a:t>
            </a:r>
            <a:r>
              <a:rPr lang="en-US" sz="3600" dirty="0" err="1">
                <a:solidFill>
                  <a:srgbClr val="3333CC"/>
                </a:solidFill>
                <a:latin typeface="Times New Roman" panose="02020603050405020304" pitchFamily="18" charset="0"/>
                <a:cs typeface="Times New Roman" panose="02020603050405020304" pitchFamily="18" charset="0"/>
              </a:rPr>
              <a:t>đến</a:t>
            </a:r>
            <a:r>
              <a:rPr lang="en-US" sz="3600" dirty="0">
                <a:solidFill>
                  <a:srgbClr val="3333CC"/>
                </a:solidFill>
                <a:latin typeface="Times New Roman" panose="02020603050405020304" pitchFamily="18" charset="0"/>
                <a:cs typeface="Times New Roman" panose="02020603050405020304" pitchFamily="18" charset="0"/>
              </a:rPr>
              <a:t>?</a:t>
            </a:r>
          </a:p>
        </p:txBody>
      </p:sp>
      <p:pic>
        <p:nvPicPr>
          <p:cNvPr id="5" name="Picture 4"/>
          <p:cNvPicPr/>
          <p:nvPr/>
        </p:nvPicPr>
        <p:blipFill>
          <a:blip r:embed="rId2"/>
          <a:stretch>
            <a:fillRect/>
          </a:stretch>
        </p:blipFill>
        <p:spPr>
          <a:xfrm>
            <a:off x="510137" y="3536301"/>
            <a:ext cx="11103364" cy="2034074"/>
          </a:xfrm>
          <a:prstGeom prst="rect">
            <a:avLst/>
          </a:prstGeom>
        </p:spPr>
      </p:pic>
      <p:pic>
        <p:nvPicPr>
          <p:cNvPr id="6" name="Picture 10" descr="POINSET2">
            <a:extLst>
              <a:ext uri="{FF2B5EF4-FFF2-40B4-BE49-F238E27FC236}">
                <a16:creationId xmlns:a16="http://schemas.microsoft.com/office/drawing/2014/main" id="{72777896-6643-F01C-A29C-80A08ED4CA94}"/>
              </a:ext>
            </a:extLst>
          </p:cNvPr>
          <p:cNvPicPr>
            <a:picLocks noChangeAspect="1" noChangeArrowheads="1"/>
          </p:cNvPicPr>
          <p:nvPr/>
        </p:nvPicPr>
        <p:blipFill>
          <a:blip r:embed="rId3"/>
          <a:srcRect/>
          <a:stretch>
            <a:fillRect/>
          </a:stretch>
        </p:blipFill>
        <p:spPr bwMode="auto">
          <a:xfrm rot="5400000">
            <a:off x="10529298" y="-265415"/>
            <a:ext cx="1397285" cy="1928116"/>
          </a:xfrm>
          <a:prstGeom prst="rect">
            <a:avLst/>
          </a:prstGeom>
          <a:noFill/>
          <a:ln w="9525">
            <a:noFill/>
            <a:miter lim="800000"/>
            <a:headEnd/>
            <a:tailEnd/>
          </a:ln>
        </p:spPr>
      </p:pic>
      <p:pic>
        <p:nvPicPr>
          <p:cNvPr id="7" name="Picture 11" descr="POINSET2">
            <a:extLst>
              <a:ext uri="{FF2B5EF4-FFF2-40B4-BE49-F238E27FC236}">
                <a16:creationId xmlns:a16="http://schemas.microsoft.com/office/drawing/2014/main" id="{8FEC74ED-6529-4B00-7E99-551B44828B1D}"/>
              </a:ext>
            </a:extLst>
          </p:cNvPr>
          <p:cNvPicPr>
            <a:picLocks noChangeAspect="1" noChangeArrowheads="1"/>
          </p:cNvPicPr>
          <p:nvPr/>
        </p:nvPicPr>
        <p:blipFill>
          <a:blip r:embed="rId3"/>
          <a:srcRect/>
          <a:stretch>
            <a:fillRect/>
          </a:stretch>
        </p:blipFill>
        <p:spPr bwMode="auto">
          <a:xfrm>
            <a:off x="-1588" y="1191"/>
            <a:ext cx="2225091" cy="1663022"/>
          </a:xfrm>
          <a:prstGeom prst="rect">
            <a:avLst/>
          </a:prstGeom>
          <a:noFill/>
          <a:ln w="9525">
            <a:noFill/>
            <a:miter lim="800000"/>
            <a:headEnd/>
            <a:tailEnd/>
          </a:ln>
        </p:spPr>
      </p:pic>
      <p:sp>
        <p:nvSpPr>
          <p:cNvPr id="8" name="TextBox 7">
            <a:extLst>
              <a:ext uri="{FF2B5EF4-FFF2-40B4-BE49-F238E27FC236}">
                <a16:creationId xmlns:a16="http://schemas.microsoft.com/office/drawing/2014/main" id="{385CBAF5-1E57-8245-CABB-8CE3C45671B6}"/>
              </a:ext>
            </a:extLst>
          </p:cNvPr>
          <p:cNvSpPr txBox="1"/>
          <p:nvPr/>
        </p:nvSpPr>
        <p:spPr>
          <a:xfrm>
            <a:off x="657830" y="298306"/>
            <a:ext cx="10073898" cy="830997"/>
          </a:xfrm>
          <a:prstGeom prst="rect">
            <a:avLst/>
          </a:prstGeom>
          <a:noFill/>
        </p:spPr>
        <p:txBody>
          <a:bodyPr wrap="square" rtlCol="0">
            <a:spAutoFit/>
          </a:bodyPr>
          <a:lstStyle/>
          <a:p>
            <a:pPr algn="ctr"/>
            <a:r>
              <a:rPr lang="vi-VN" sz="4800" b="1" dirty="0" smtClean="0">
                <a:solidFill>
                  <a:srgbClr val="FF0000"/>
                </a:solidFill>
                <a:latin typeface="Times New Roman" panose="02020603050405020304" pitchFamily="18" charset="0"/>
                <a:cs typeface="Times New Roman" panose="02020603050405020304" pitchFamily="18" charset="0"/>
              </a:rPr>
              <a:t>Tìm hiểu bài</a:t>
            </a:r>
            <a:endParaRPr lang="vi-VN"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464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2B6217-2D97-7F0F-6AB5-A0C25A9B08C6}"/>
              </a:ext>
            </a:extLst>
          </p:cNvPr>
          <p:cNvSpPr txBox="1"/>
          <p:nvPr/>
        </p:nvSpPr>
        <p:spPr>
          <a:xfrm>
            <a:off x="1066801" y="463884"/>
            <a:ext cx="9982200" cy="1200329"/>
          </a:xfrm>
          <a:prstGeom prst="rect">
            <a:avLst/>
          </a:prstGeom>
          <a:solidFill>
            <a:schemeClr val="accent1">
              <a:lumMod val="40000"/>
              <a:lumOff val="60000"/>
            </a:schemeClr>
          </a:solidFill>
        </p:spPr>
        <p:txBody>
          <a:bodyPr wrap="square">
            <a:spAutoFit/>
          </a:bodyPr>
          <a:lstStyle/>
          <a:p>
            <a:r>
              <a:rPr lang="en-US" sz="3600" b="1" kern="0"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600" b="1" i="1" kern="0"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Dựa</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vào</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sơ</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đồ</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dưới</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đây</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kể</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lại</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hành</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trình</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làm</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ra</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hạt</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smtClean="0">
                <a:solidFill>
                  <a:srgbClr val="3333CC"/>
                </a:solidFill>
                <a:latin typeface="Times New Roman" panose="02020603050405020304" pitchFamily="18" charset="0"/>
                <a:cs typeface="Times New Roman" panose="02020603050405020304" pitchFamily="18" charset="0"/>
              </a:rPr>
              <a:t>cốm</a:t>
            </a:r>
            <a:r>
              <a:rPr lang="en-US" sz="3600" b="1" dirty="0" smtClean="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theo</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lời</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của</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gió</a:t>
            </a:r>
            <a:r>
              <a:rPr lang="en-US" sz="3600" b="1" dirty="0">
                <a:solidFill>
                  <a:srgbClr val="3333CC"/>
                </a:solidFill>
                <a:latin typeface="Times New Roman" panose="02020603050405020304" pitchFamily="18" charset="0"/>
                <a:cs typeface="Times New Roman" panose="02020603050405020304" pitchFamily="18" charset="0"/>
              </a:rPr>
              <a:t>?</a:t>
            </a:r>
          </a:p>
        </p:txBody>
      </p:sp>
      <p:pic>
        <p:nvPicPr>
          <p:cNvPr id="5" name="Picture 4" descr="https://lh7-us.googleusercontent.com/docsz/AD_4nXfWmTsxjhIbTNpZmm_Zl_CHblpLI2_qoGKpWnhL4I-kUmxTrr7fs07i6PK_RYvKkyUdAekPO9edcpEncrwx_qRpx636WfoSbw0ysUrD-yI9oErv7zNpwfvIPrEw2bna2rv_SAs1ttQG1Mtgi3avgr6EyHaR?key=AX9kXKDKfuwDfxvPBouWOQ"/>
          <p:cNvPicPr/>
          <p:nvPr/>
        </p:nvPicPr>
        <p:blipFill rotWithShape="1">
          <a:blip r:embed="rId2">
            <a:extLst>
              <a:ext uri="{28A0092B-C50C-407E-A947-70E740481C1C}">
                <a14:useLocalDpi xmlns:a14="http://schemas.microsoft.com/office/drawing/2010/main" val="0"/>
              </a:ext>
            </a:extLst>
          </a:blip>
          <a:srcRect t="18217"/>
          <a:stretch/>
        </p:blipFill>
        <p:spPr bwMode="auto">
          <a:xfrm>
            <a:off x="1066801" y="1676407"/>
            <a:ext cx="9982200" cy="5181593"/>
          </a:xfrm>
          <a:prstGeom prst="rect">
            <a:avLst/>
          </a:prstGeom>
          <a:noFill/>
          <a:ln>
            <a:noFill/>
          </a:ln>
          <a:extLst>
            <a:ext uri="{53640926-AAD7-44D8-BBD7-CCE9431645EC}">
              <a14:shadowObscured xmlns:a14="http://schemas.microsoft.com/office/drawing/2010/main"/>
            </a:ext>
          </a:extLst>
        </p:spPr>
      </p:pic>
      <p:pic>
        <p:nvPicPr>
          <p:cNvPr id="7" name="Picture 10" descr="POINSET2">
            <a:extLst>
              <a:ext uri="{FF2B5EF4-FFF2-40B4-BE49-F238E27FC236}">
                <a16:creationId xmlns:a16="http://schemas.microsoft.com/office/drawing/2014/main" id="{72777896-6643-F01C-A29C-80A08ED4CA94}"/>
              </a:ext>
            </a:extLst>
          </p:cNvPr>
          <p:cNvPicPr>
            <a:picLocks noChangeAspect="1" noChangeArrowheads="1"/>
          </p:cNvPicPr>
          <p:nvPr/>
        </p:nvPicPr>
        <p:blipFill>
          <a:blip r:embed="rId3"/>
          <a:srcRect/>
          <a:stretch>
            <a:fillRect/>
          </a:stretch>
        </p:blipFill>
        <p:spPr bwMode="auto">
          <a:xfrm rot="5400000">
            <a:off x="10529298" y="-265415"/>
            <a:ext cx="1397285" cy="1928116"/>
          </a:xfrm>
          <a:prstGeom prst="rect">
            <a:avLst/>
          </a:prstGeom>
          <a:noFill/>
          <a:ln w="9525">
            <a:noFill/>
            <a:miter lim="800000"/>
            <a:headEnd/>
            <a:tailEnd/>
          </a:ln>
        </p:spPr>
      </p:pic>
      <p:pic>
        <p:nvPicPr>
          <p:cNvPr id="8" name="Picture 11" descr="POINSET2">
            <a:extLst>
              <a:ext uri="{FF2B5EF4-FFF2-40B4-BE49-F238E27FC236}">
                <a16:creationId xmlns:a16="http://schemas.microsoft.com/office/drawing/2014/main" id="{8FEC74ED-6529-4B00-7E99-551B44828B1D}"/>
              </a:ext>
            </a:extLst>
          </p:cNvPr>
          <p:cNvPicPr>
            <a:picLocks noChangeAspect="1" noChangeArrowheads="1"/>
          </p:cNvPicPr>
          <p:nvPr/>
        </p:nvPicPr>
        <p:blipFill>
          <a:blip r:embed="rId3"/>
          <a:srcRect/>
          <a:stretch>
            <a:fillRect/>
          </a:stretch>
        </p:blipFill>
        <p:spPr bwMode="auto">
          <a:xfrm>
            <a:off x="0" y="1191"/>
            <a:ext cx="2225091" cy="1663022"/>
          </a:xfrm>
          <a:prstGeom prst="rect">
            <a:avLst/>
          </a:prstGeom>
          <a:noFill/>
          <a:ln w="9525">
            <a:noFill/>
            <a:miter lim="800000"/>
            <a:headEnd/>
            <a:tailEnd/>
          </a:ln>
        </p:spPr>
      </p:pic>
    </p:spTree>
    <p:extLst>
      <p:ext uri="{BB962C8B-B14F-4D97-AF65-F5344CB8AC3E}">
        <p14:creationId xmlns:p14="http://schemas.microsoft.com/office/powerpoint/2010/main" val="202129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75A8D5-73AC-3D71-D02F-143D7EF5013C}"/>
              </a:ext>
            </a:extLst>
          </p:cNvPr>
          <p:cNvSpPr txBox="1"/>
          <p:nvPr/>
        </p:nvSpPr>
        <p:spPr>
          <a:xfrm>
            <a:off x="643812" y="1397286"/>
            <a:ext cx="10795519" cy="3649076"/>
          </a:xfrm>
          <a:prstGeom prst="rect">
            <a:avLst/>
          </a:prstGeom>
          <a:solidFill>
            <a:schemeClr val="accent4">
              <a:lumMod val="20000"/>
              <a:lumOff val="80000"/>
            </a:schemeClr>
          </a:solidFill>
        </p:spPr>
        <p:txBody>
          <a:bodyPr wrap="square">
            <a:spAutoFit/>
          </a:bodyPr>
          <a:lstStyle/>
          <a:p>
            <a:pPr marL="30480" marR="30480" algn="just">
              <a:lnSpc>
                <a:spcPct val="107000"/>
              </a:lnSpc>
              <a:spcAft>
                <a:spcPts val="800"/>
              </a:spcAft>
            </a:pPr>
            <a:r>
              <a:rPr lang="vi-VN" sz="3600" dirty="0" smtClean="0">
                <a:solidFill>
                  <a:srgbClr val="3333CC"/>
                </a:solidFill>
                <a:latin typeface="Times New Roman" panose="02020603050405020304" pitchFamily="18" charset="0"/>
                <a:cs typeface="Times New Roman" panose="02020603050405020304" pitchFamily="18" charset="0"/>
              </a:rPr>
              <a:t>	Những hạt thóc giống được lựa chọn kĩ càng, sau đó người nông dân reo thành mạ và cấy xuống ruộng, sau một thời gian chăm sóc những cây lúa cho ra những bông lúa, người nông dân thu gặt những bông lúa còn chưa chín hẳn về nhà, sàng sảy chọn những hạt mẩy để làm cốm và gói vào những chiếc lá sen cho thơm.</a:t>
            </a:r>
            <a:endParaRPr lang="en-US" sz="3600" i="1" kern="0" dirty="0">
              <a:solidFill>
                <a:srgbClr val="3333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10" descr="POINSET2">
            <a:extLst>
              <a:ext uri="{FF2B5EF4-FFF2-40B4-BE49-F238E27FC236}">
                <a16:creationId xmlns:a16="http://schemas.microsoft.com/office/drawing/2014/main" id="{72777896-6643-F01C-A29C-80A08ED4CA94}"/>
              </a:ext>
            </a:extLst>
          </p:cNvPr>
          <p:cNvPicPr>
            <a:picLocks noChangeAspect="1" noChangeArrowheads="1"/>
          </p:cNvPicPr>
          <p:nvPr/>
        </p:nvPicPr>
        <p:blipFill>
          <a:blip r:embed="rId2"/>
          <a:srcRect/>
          <a:stretch>
            <a:fillRect/>
          </a:stretch>
        </p:blipFill>
        <p:spPr bwMode="auto">
          <a:xfrm rot="5400000">
            <a:off x="10529298" y="-265415"/>
            <a:ext cx="1397285" cy="1928116"/>
          </a:xfrm>
          <a:prstGeom prst="rect">
            <a:avLst/>
          </a:prstGeom>
          <a:noFill/>
          <a:ln w="9525">
            <a:noFill/>
            <a:miter lim="800000"/>
            <a:headEnd/>
            <a:tailEnd/>
          </a:ln>
        </p:spPr>
      </p:pic>
      <p:pic>
        <p:nvPicPr>
          <p:cNvPr id="8" name="Picture 11" descr="POINSET2">
            <a:extLst>
              <a:ext uri="{FF2B5EF4-FFF2-40B4-BE49-F238E27FC236}">
                <a16:creationId xmlns:a16="http://schemas.microsoft.com/office/drawing/2014/main" id="{8FEC74ED-6529-4B00-7E99-551B44828B1D}"/>
              </a:ext>
            </a:extLst>
          </p:cNvPr>
          <p:cNvPicPr>
            <a:picLocks noChangeAspect="1" noChangeArrowheads="1"/>
          </p:cNvPicPr>
          <p:nvPr/>
        </p:nvPicPr>
        <p:blipFill>
          <a:blip r:embed="rId2"/>
          <a:srcRect/>
          <a:stretch>
            <a:fillRect/>
          </a:stretch>
        </p:blipFill>
        <p:spPr bwMode="auto">
          <a:xfrm>
            <a:off x="0" y="1191"/>
            <a:ext cx="2225091" cy="1663022"/>
          </a:xfrm>
          <a:prstGeom prst="rect">
            <a:avLst/>
          </a:prstGeom>
          <a:noFill/>
          <a:ln w="9525">
            <a:noFill/>
            <a:miter lim="800000"/>
            <a:headEnd/>
            <a:tailEnd/>
          </a:ln>
        </p:spPr>
      </p:pic>
    </p:spTree>
    <p:extLst>
      <p:ext uri="{BB962C8B-B14F-4D97-AF65-F5344CB8AC3E}">
        <p14:creationId xmlns:p14="http://schemas.microsoft.com/office/powerpoint/2010/main" val="149812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a:extLst>
              <a:ext uri="{FF2B5EF4-FFF2-40B4-BE49-F238E27FC236}">
                <a16:creationId xmlns:a16="http://schemas.microsoft.com/office/drawing/2014/main" id="{07120176-E156-9256-5D96-E03313996057}"/>
              </a:ext>
            </a:extLst>
          </p:cNvPr>
          <p:cNvSpPr txBox="1">
            <a:spLocks noChangeArrowheads="1"/>
          </p:cNvSpPr>
          <p:nvPr/>
        </p:nvSpPr>
        <p:spPr bwMode="auto">
          <a:xfrm>
            <a:off x="2661624" y="26355"/>
            <a:ext cx="4849284"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GB" altLang="en-US" sz="3733" dirty="0">
                <a:latin typeface="Times New Roman" panose="02020603050405020304" pitchFamily="18" charset="0"/>
                <a:cs typeface="Times New Roman" panose="02020603050405020304" pitchFamily="18" charset="0"/>
              </a:rPr>
              <a:t>    </a:t>
            </a:r>
            <a:r>
              <a:rPr lang="en-GB" altLang="en-US" sz="3733" b="1" u="sng" dirty="0" err="1" smtClean="0">
                <a:solidFill>
                  <a:srgbClr val="800080"/>
                </a:solidFill>
                <a:latin typeface="Times New Roman" panose="02020603050405020304" pitchFamily="18" charset="0"/>
                <a:cs typeface="Times New Roman" panose="02020603050405020304" pitchFamily="18" charset="0"/>
              </a:rPr>
              <a:t>Quy</a:t>
            </a:r>
            <a:r>
              <a:rPr lang="en-GB" altLang="en-US" sz="3733" b="1" u="sng" dirty="0" smtClean="0">
                <a:solidFill>
                  <a:srgbClr val="800080"/>
                </a:solidFill>
                <a:latin typeface="Times New Roman" panose="02020603050405020304" pitchFamily="18" charset="0"/>
                <a:cs typeface="Times New Roman" panose="02020603050405020304" pitchFamily="18" charset="0"/>
              </a:rPr>
              <a:t> </a:t>
            </a:r>
            <a:r>
              <a:rPr lang="en-GB" altLang="en-US" sz="3733" b="1" u="sng" dirty="0" err="1" smtClean="0">
                <a:solidFill>
                  <a:srgbClr val="800080"/>
                </a:solidFill>
                <a:latin typeface="Times New Roman" panose="02020603050405020304" pitchFamily="18" charset="0"/>
                <a:cs typeface="Times New Roman" panose="02020603050405020304" pitchFamily="18" charset="0"/>
              </a:rPr>
              <a:t>trình</a:t>
            </a:r>
            <a:r>
              <a:rPr lang="en-GB" altLang="en-US" sz="3733" b="1" u="sng" dirty="0" smtClean="0">
                <a:solidFill>
                  <a:srgbClr val="800080"/>
                </a:solidFill>
                <a:latin typeface="Times New Roman" panose="02020603050405020304" pitchFamily="18" charset="0"/>
                <a:cs typeface="Times New Roman" panose="02020603050405020304" pitchFamily="18" charset="0"/>
              </a:rPr>
              <a:t> </a:t>
            </a:r>
            <a:r>
              <a:rPr lang="en-GB" altLang="en-US" sz="3733" b="1" u="sng" dirty="0" err="1" smtClean="0">
                <a:solidFill>
                  <a:srgbClr val="800080"/>
                </a:solidFill>
                <a:latin typeface="Times New Roman" panose="02020603050405020304" pitchFamily="18" charset="0"/>
                <a:cs typeface="Times New Roman" panose="02020603050405020304" pitchFamily="18" charset="0"/>
              </a:rPr>
              <a:t>làm</a:t>
            </a:r>
            <a:r>
              <a:rPr lang="en-GB" altLang="en-US" sz="3733" b="1" u="sng" dirty="0" smtClean="0">
                <a:solidFill>
                  <a:srgbClr val="800080"/>
                </a:solidFill>
                <a:latin typeface="Times New Roman" panose="02020603050405020304" pitchFamily="18" charset="0"/>
                <a:cs typeface="Times New Roman" panose="02020603050405020304" pitchFamily="18" charset="0"/>
              </a:rPr>
              <a:t> </a:t>
            </a:r>
            <a:r>
              <a:rPr lang="en-GB" altLang="en-US" sz="3733" b="1" u="sng" dirty="0" err="1" smtClean="0">
                <a:solidFill>
                  <a:srgbClr val="800080"/>
                </a:solidFill>
                <a:latin typeface="Times New Roman" panose="02020603050405020304" pitchFamily="18" charset="0"/>
                <a:cs typeface="Times New Roman" panose="02020603050405020304" pitchFamily="18" charset="0"/>
              </a:rPr>
              <a:t>cốm</a:t>
            </a:r>
            <a:endParaRPr lang="en-GB" altLang="en-US" sz="3733" b="1" dirty="0">
              <a:solidFill>
                <a:srgbClr val="800080"/>
              </a:solidFill>
              <a:latin typeface="Times New Roman" panose="02020603050405020304" pitchFamily="18" charset="0"/>
              <a:cs typeface="Times New Roman" panose="02020603050405020304" pitchFamily="18" charset="0"/>
            </a:endParaRPr>
          </a:p>
        </p:txBody>
      </p:sp>
      <p:sp>
        <p:nvSpPr>
          <p:cNvPr id="23" name="Rectangle 10">
            <a:extLst>
              <a:ext uri="{FF2B5EF4-FFF2-40B4-BE49-F238E27FC236}">
                <a16:creationId xmlns:a16="http://schemas.microsoft.com/office/drawing/2014/main" id="{8615C0E4-A375-451A-51A5-9325D7F3BAAB}"/>
              </a:ext>
            </a:extLst>
          </p:cNvPr>
          <p:cNvSpPr>
            <a:spLocks noChangeArrowheads="1"/>
          </p:cNvSpPr>
          <p:nvPr/>
        </p:nvSpPr>
        <p:spPr bwMode="auto">
          <a:xfrm>
            <a:off x="377952" y="842506"/>
            <a:ext cx="363305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r>
              <a:rPr lang="en-US" altLang="en-US" sz="3200" dirty="0" err="1" smtClean="0">
                <a:solidFill>
                  <a:srgbClr val="0000FF"/>
                </a:solidFill>
                <a:latin typeface="Times New Roman" panose="02020603050405020304" pitchFamily="18" charset="0"/>
                <a:cs typeface="Times New Roman" panose="02020603050405020304" pitchFamily="18" charset="0"/>
              </a:rPr>
              <a:t>Bước</a:t>
            </a:r>
            <a:r>
              <a:rPr lang="en-US" altLang="en-US" sz="3200" dirty="0" smtClean="0">
                <a:solidFill>
                  <a:srgbClr val="0000FF"/>
                </a:solidFill>
                <a:latin typeface="Times New Roman" panose="02020603050405020304" pitchFamily="18" charset="0"/>
                <a:cs typeface="Times New Roman" panose="02020603050405020304" pitchFamily="18" charset="0"/>
              </a:rPr>
              <a:t> 1: </a:t>
            </a:r>
            <a:r>
              <a:rPr lang="en-US" altLang="en-US" sz="3200" dirty="0" err="1" smtClean="0">
                <a:solidFill>
                  <a:srgbClr val="0000FF"/>
                </a:solidFill>
                <a:latin typeface="Times New Roman" panose="02020603050405020304" pitchFamily="18" charset="0"/>
                <a:cs typeface="Times New Roman" panose="02020603050405020304" pitchFamily="18" charset="0"/>
              </a:rPr>
              <a:t>Đãi</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thóc</a:t>
            </a:r>
            <a:r>
              <a:rPr lang="en-US" altLang="en-US" sz="3200" dirty="0">
                <a:solidFill>
                  <a:srgbClr val="0000FF"/>
                </a:solidFill>
                <a:latin typeface="Times New Roman" panose="02020603050405020304" pitchFamily="18" charset="0"/>
                <a:cs typeface="Times New Roman" panose="02020603050405020304" pitchFamily="18" charset="0"/>
              </a:rPr>
              <a:t>:</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lựa</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chọn</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những</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hạt</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thóc</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mẩy</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làm</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sạch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thóc</a:t>
            </a:r>
            <a:endParaRPr lang="en-US" altLang="en-US" sz="3200" dirty="0" smtClean="0">
              <a:solidFill>
                <a:srgbClr val="0000FF"/>
              </a:solidFill>
              <a:latin typeface="Times New Roman" panose="02020603050405020304" pitchFamily="18" charset="0"/>
              <a:cs typeface="Times New Roman" panose="02020603050405020304" pitchFamily="18" charset="0"/>
            </a:endParaRPr>
          </a:p>
          <a:p>
            <a:endParaRPr lang="en-US" altLang="en-US" sz="3200" dirty="0">
              <a:solidFill>
                <a:srgbClr val="0000FF"/>
              </a:solidFill>
              <a:latin typeface="Times New Roman" panose="02020603050405020304" pitchFamily="18" charset="0"/>
              <a:cs typeface="Times New Roman" panose="02020603050405020304" pitchFamily="18" charset="0"/>
            </a:endParaRPr>
          </a:p>
          <a:p>
            <a:endParaRPr lang="en-US" altLang="en-US" sz="3200" dirty="0" smtClean="0">
              <a:solidFill>
                <a:srgbClr val="0000FF"/>
              </a:solidFill>
              <a:latin typeface="Times New Roman" panose="02020603050405020304" pitchFamily="18" charset="0"/>
              <a:cs typeface="Times New Roman" panose="02020603050405020304" pitchFamily="18" charset="0"/>
            </a:endParaRPr>
          </a:p>
          <a:p>
            <a:r>
              <a:rPr lang="en-US" altLang="en-US" sz="3200" dirty="0" smtClean="0">
                <a:solidFill>
                  <a:srgbClr val="0000FF"/>
                </a:solidFill>
                <a:latin typeface="Times New Roman" panose="02020603050405020304" pitchFamily="18" charset="0"/>
                <a:cs typeface="Times New Roman" panose="02020603050405020304" pitchFamily="18" charset="0"/>
              </a:rPr>
              <a:t> </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flipH="1">
            <a:off x="566594" y="3033158"/>
            <a:ext cx="3142956" cy="3402865"/>
          </a:xfrm>
          <a:prstGeom prst="rect">
            <a:avLst/>
          </a:prstGeom>
        </p:spPr>
      </p:pic>
      <p:sp>
        <p:nvSpPr>
          <p:cNvPr id="15" name="Rectangle 10">
            <a:extLst>
              <a:ext uri="{FF2B5EF4-FFF2-40B4-BE49-F238E27FC236}">
                <a16:creationId xmlns:a16="http://schemas.microsoft.com/office/drawing/2014/main" id="{8615C0E4-A375-451A-51A5-9325D7F3BAAB}"/>
              </a:ext>
            </a:extLst>
          </p:cNvPr>
          <p:cNvSpPr>
            <a:spLocks noChangeArrowheads="1"/>
          </p:cNvSpPr>
          <p:nvPr/>
        </p:nvSpPr>
        <p:spPr bwMode="auto">
          <a:xfrm>
            <a:off x="7927005" y="602152"/>
            <a:ext cx="363634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Bước</a:t>
            </a:r>
            <a:r>
              <a:rPr lang="en-US" altLang="en-US" sz="3200" dirty="0" smtClean="0">
                <a:solidFill>
                  <a:srgbClr val="0000FF"/>
                </a:solidFill>
                <a:latin typeface="Times New Roman" panose="02020603050405020304" pitchFamily="18" charset="0"/>
                <a:cs typeface="Times New Roman" panose="02020603050405020304" pitchFamily="18" charset="0"/>
              </a:rPr>
              <a:t> 3: </a:t>
            </a:r>
            <a:r>
              <a:rPr lang="en-US" altLang="en-US" sz="3200" dirty="0" err="1" smtClean="0">
                <a:solidFill>
                  <a:srgbClr val="0000FF"/>
                </a:solidFill>
                <a:latin typeface="Times New Roman" panose="02020603050405020304" pitchFamily="18" charset="0"/>
                <a:cs typeface="Times New Roman" panose="02020603050405020304" pitchFamily="18" charset="0"/>
              </a:rPr>
              <a:t>Giã</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cốm</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Bước</a:t>
            </a:r>
            <a:r>
              <a:rPr lang="en-US" altLang="en-US" sz="3200" dirty="0" smtClean="0">
                <a:solidFill>
                  <a:srgbClr val="0000FF"/>
                </a:solidFill>
                <a:latin typeface="Times New Roman" panose="02020603050405020304" pitchFamily="18" charset="0"/>
                <a:cs typeface="Times New Roman" panose="02020603050405020304" pitchFamily="18" charset="0"/>
              </a:rPr>
              <a:t> 4: </a:t>
            </a:r>
            <a:r>
              <a:rPr lang="en-US" altLang="en-US" sz="3200" dirty="0" err="1" smtClean="0">
                <a:solidFill>
                  <a:srgbClr val="0000FF"/>
                </a:solidFill>
                <a:latin typeface="Times New Roman" panose="02020603050405020304" pitchFamily="18" charset="0"/>
                <a:cs typeface="Times New Roman" panose="02020603050405020304" pitchFamily="18" charset="0"/>
              </a:rPr>
              <a:t>Gói</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cốm</a:t>
            </a:r>
            <a:endParaRPr lang="en-US" altLang="en-US" sz="3200" dirty="0" smtClean="0">
              <a:solidFill>
                <a:srgbClr val="0000FF"/>
              </a:solidFill>
              <a:latin typeface="Times New Roman" panose="02020603050405020304" pitchFamily="18" charset="0"/>
              <a:cs typeface="Times New Roman" panose="02020603050405020304" pitchFamily="18" charset="0"/>
            </a:endParaRPr>
          </a:p>
          <a:p>
            <a:endParaRPr lang="en-US" altLang="en-US" sz="3200" dirty="0">
              <a:solidFill>
                <a:srgbClr val="0000FF"/>
              </a:solidFill>
              <a:latin typeface="Times New Roman" panose="02020603050405020304" pitchFamily="18" charset="0"/>
              <a:cs typeface="Times New Roman" panose="02020603050405020304" pitchFamily="18" charset="0"/>
            </a:endParaRPr>
          </a:p>
          <a:p>
            <a:endParaRPr lang="en-US" altLang="en-US" sz="3200" dirty="0" smtClean="0">
              <a:solidFill>
                <a:srgbClr val="0000FF"/>
              </a:solidFill>
              <a:latin typeface="Times New Roman" panose="02020603050405020304" pitchFamily="18" charset="0"/>
              <a:cs typeface="Times New Roman" panose="02020603050405020304" pitchFamily="18" charset="0"/>
            </a:endParaRPr>
          </a:p>
          <a:p>
            <a:r>
              <a:rPr lang="en-US" altLang="en-US" sz="3200" dirty="0" smtClean="0">
                <a:solidFill>
                  <a:srgbClr val="0000FF"/>
                </a:solidFill>
                <a:latin typeface="Times New Roman" panose="02020603050405020304" pitchFamily="18" charset="0"/>
                <a:cs typeface="Times New Roman" panose="02020603050405020304" pitchFamily="18" charset="0"/>
              </a:rPr>
              <a:t> </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16" name="Rectangle 10">
            <a:extLst>
              <a:ext uri="{FF2B5EF4-FFF2-40B4-BE49-F238E27FC236}">
                <a16:creationId xmlns:a16="http://schemas.microsoft.com/office/drawing/2014/main" id="{8615C0E4-A375-451A-51A5-9325D7F3BAAB}"/>
              </a:ext>
            </a:extLst>
          </p:cNvPr>
          <p:cNvSpPr>
            <a:spLocks noChangeArrowheads="1"/>
          </p:cNvSpPr>
          <p:nvPr/>
        </p:nvSpPr>
        <p:spPr bwMode="auto">
          <a:xfrm>
            <a:off x="3990535" y="642327"/>
            <a:ext cx="409619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cs typeface="Arial" panose="020B0604020202020204" pitchFamily="34" charset="0"/>
              </a:defRPr>
            </a:lvl1pPr>
            <a:lvl2pPr marL="742950" indent="-285750">
              <a:defRPr sz="2800">
                <a:solidFill>
                  <a:schemeClr val="tx1"/>
                </a:solidFill>
                <a:latin typeface=".VnTime" panose="020B7200000000000000" pitchFamily="34" charset="0"/>
                <a:cs typeface="Arial" panose="020B0604020202020204" pitchFamily="34" charset="0"/>
              </a:defRPr>
            </a:lvl2pPr>
            <a:lvl3pPr marL="1143000" indent="-228600">
              <a:defRPr sz="2800">
                <a:solidFill>
                  <a:schemeClr val="tx1"/>
                </a:solidFill>
                <a:latin typeface=".VnTime" panose="020B7200000000000000" pitchFamily="34" charset="0"/>
                <a:cs typeface="Arial" panose="020B0604020202020204" pitchFamily="34" charset="0"/>
              </a:defRPr>
            </a:lvl3pPr>
            <a:lvl4pPr marL="1600200" indent="-228600">
              <a:defRPr sz="2800">
                <a:solidFill>
                  <a:schemeClr val="tx1"/>
                </a:solidFill>
                <a:latin typeface=".VnTime" panose="020B7200000000000000" pitchFamily="34" charset="0"/>
                <a:cs typeface="Arial" panose="020B0604020202020204" pitchFamily="34" charset="0"/>
              </a:defRPr>
            </a:lvl4pPr>
            <a:lvl5pPr marL="2057400" indent="-228600">
              <a:defRPr sz="2800">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cs typeface="Arial" panose="020B0604020202020204" pitchFamily="34" charset="0"/>
              </a:defRPr>
            </a:lvl9pPr>
          </a:lstStyle>
          <a:p>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Bước</a:t>
            </a:r>
            <a:r>
              <a:rPr lang="en-US" altLang="en-US" sz="3200" dirty="0" smtClean="0">
                <a:solidFill>
                  <a:srgbClr val="0000FF"/>
                </a:solidFill>
                <a:latin typeface="Times New Roman" panose="02020603050405020304" pitchFamily="18" charset="0"/>
                <a:cs typeface="Times New Roman" panose="02020603050405020304" pitchFamily="18" charset="0"/>
              </a:rPr>
              <a:t> 2: Rang </a:t>
            </a:r>
            <a:r>
              <a:rPr lang="en-US" altLang="en-US" sz="3200" dirty="0" err="1" smtClean="0">
                <a:solidFill>
                  <a:srgbClr val="0000FF"/>
                </a:solidFill>
                <a:latin typeface="Times New Roman" panose="02020603050405020304" pitchFamily="18" charset="0"/>
                <a:cs typeface="Times New Roman" panose="02020603050405020304" pitchFamily="18" charset="0"/>
              </a:rPr>
              <a:t>thóc</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cốm</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những</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hạt</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thóc</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mẩy</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được</a:t>
            </a:r>
            <a:r>
              <a:rPr lang="en-US" altLang="en-US" sz="3200" dirty="0" smtClean="0">
                <a:solidFill>
                  <a:srgbClr val="0000FF"/>
                </a:solidFill>
                <a:latin typeface="Times New Roman" panose="02020603050405020304" pitchFamily="18" charset="0"/>
                <a:cs typeface="Times New Roman" panose="02020603050405020304" pitchFamily="18" charset="0"/>
              </a:rPr>
              <a:t> rang </a:t>
            </a:r>
            <a:r>
              <a:rPr lang="en-US" altLang="en-US" sz="3200" dirty="0" err="1" smtClean="0">
                <a:solidFill>
                  <a:srgbClr val="0000FF"/>
                </a:solidFill>
                <a:latin typeface="Times New Roman" panose="02020603050405020304" pitchFamily="18" charset="0"/>
                <a:cs typeface="Times New Roman" panose="02020603050405020304" pitchFamily="18" charset="0"/>
              </a:rPr>
              <a:t>trong</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chảo</a:t>
            </a:r>
            <a:r>
              <a:rPr lang="en-US" altLang="en-US" sz="3200" dirty="0" smtClean="0">
                <a:solidFill>
                  <a:srgbClr val="0000FF"/>
                </a:solidFill>
                <a:latin typeface="Times New Roman" panose="02020603050405020304" pitchFamily="18" charset="0"/>
                <a:cs typeface="Times New Roman" panose="02020603050405020304" pitchFamily="18" charset="0"/>
              </a:rPr>
              <a:t> gang, </a:t>
            </a:r>
            <a:r>
              <a:rPr lang="en-US" altLang="en-US" sz="3200" dirty="0" err="1" smtClean="0">
                <a:solidFill>
                  <a:srgbClr val="0000FF"/>
                </a:solidFill>
                <a:latin typeface="Times New Roman" panose="02020603050405020304" pitchFamily="18" charset="0"/>
                <a:cs typeface="Times New Roman" panose="02020603050405020304" pitchFamily="18" charset="0"/>
              </a:rPr>
              <a:t>tránh</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làm</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cốm</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chín</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ép</a:t>
            </a:r>
            <a:endParaRPr lang="en-US" altLang="en-US" sz="3200" dirty="0">
              <a:solidFill>
                <a:srgbClr val="0000FF"/>
              </a:solidFill>
              <a:latin typeface="Times New Roman" panose="02020603050405020304" pitchFamily="18" charset="0"/>
              <a:cs typeface="Times New Roman" panose="02020603050405020304" pitchFamily="18" charset="0"/>
            </a:endParaRPr>
          </a:p>
          <a:p>
            <a:endParaRPr lang="en-US" altLang="en-US" sz="3200" dirty="0" smtClean="0">
              <a:solidFill>
                <a:srgbClr val="0000FF"/>
              </a:solidFill>
              <a:latin typeface="Times New Roman" panose="02020603050405020304" pitchFamily="18" charset="0"/>
              <a:cs typeface="Times New Roman" panose="02020603050405020304" pitchFamily="18" charset="0"/>
            </a:endParaRPr>
          </a:p>
          <a:p>
            <a:r>
              <a:rPr lang="en-US" altLang="en-US" sz="3200" dirty="0" smtClean="0">
                <a:solidFill>
                  <a:srgbClr val="0000FF"/>
                </a:solidFill>
                <a:latin typeface="Times New Roman" panose="02020603050405020304" pitchFamily="18" charset="0"/>
                <a:cs typeface="Times New Roman" panose="02020603050405020304" pitchFamily="18" charset="0"/>
              </a:rPr>
              <a:t> </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990535" y="3626925"/>
            <a:ext cx="3815205" cy="2816941"/>
          </a:xfrm>
          <a:prstGeom prst="rect">
            <a:avLst/>
          </a:prstGeom>
        </p:spPr>
      </p:pic>
      <p:pic>
        <p:nvPicPr>
          <p:cNvPr id="6" name="Picture 5"/>
          <p:cNvPicPr>
            <a:picLocks noChangeAspect="1"/>
          </p:cNvPicPr>
          <p:nvPr/>
        </p:nvPicPr>
        <p:blipFill>
          <a:blip r:embed="rId4"/>
          <a:stretch>
            <a:fillRect/>
          </a:stretch>
        </p:blipFill>
        <p:spPr>
          <a:xfrm>
            <a:off x="8115308" y="1815106"/>
            <a:ext cx="3200392" cy="2436105"/>
          </a:xfrm>
          <a:prstGeom prst="rect">
            <a:avLst/>
          </a:prstGeom>
        </p:spPr>
      </p:pic>
      <p:pic>
        <p:nvPicPr>
          <p:cNvPr id="7" name="Picture 6"/>
          <p:cNvPicPr>
            <a:picLocks noChangeAspect="1"/>
          </p:cNvPicPr>
          <p:nvPr/>
        </p:nvPicPr>
        <p:blipFill>
          <a:blip r:embed="rId5"/>
          <a:stretch>
            <a:fillRect/>
          </a:stretch>
        </p:blipFill>
        <p:spPr>
          <a:xfrm>
            <a:off x="8197143" y="4369651"/>
            <a:ext cx="3666842" cy="2235183"/>
          </a:xfrm>
          <a:prstGeom prst="rect">
            <a:avLst/>
          </a:prstGeom>
        </p:spPr>
      </p:pic>
      <p:pic>
        <p:nvPicPr>
          <p:cNvPr id="10" name="Picture 10" descr="POINSET2">
            <a:extLst>
              <a:ext uri="{FF2B5EF4-FFF2-40B4-BE49-F238E27FC236}">
                <a16:creationId xmlns:a16="http://schemas.microsoft.com/office/drawing/2014/main" id="{72777896-6643-F01C-A29C-80A08ED4CA94}"/>
              </a:ext>
            </a:extLst>
          </p:cNvPr>
          <p:cNvPicPr>
            <a:picLocks noChangeAspect="1" noChangeArrowheads="1"/>
          </p:cNvPicPr>
          <p:nvPr/>
        </p:nvPicPr>
        <p:blipFill>
          <a:blip r:embed="rId6"/>
          <a:srcRect/>
          <a:stretch>
            <a:fillRect/>
          </a:stretch>
        </p:blipFill>
        <p:spPr bwMode="auto">
          <a:xfrm rot="5400000">
            <a:off x="10529298" y="-265415"/>
            <a:ext cx="1397285" cy="1928116"/>
          </a:xfrm>
          <a:prstGeom prst="rect">
            <a:avLst/>
          </a:prstGeom>
          <a:noFill/>
          <a:ln w="9525">
            <a:noFill/>
            <a:miter lim="800000"/>
            <a:headEnd/>
            <a:tailEnd/>
          </a:ln>
        </p:spPr>
      </p:pic>
      <p:pic>
        <p:nvPicPr>
          <p:cNvPr id="11" name="Picture 11" descr="POINSET2">
            <a:extLst>
              <a:ext uri="{FF2B5EF4-FFF2-40B4-BE49-F238E27FC236}">
                <a16:creationId xmlns:a16="http://schemas.microsoft.com/office/drawing/2014/main" id="{8FEC74ED-6529-4B00-7E99-551B44828B1D}"/>
              </a:ext>
            </a:extLst>
          </p:cNvPr>
          <p:cNvPicPr>
            <a:picLocks noChangeAspect="1" noChangeArrowheads="1"/>
          </p:cNvPicPr>
          <p:nvPr/>
        </p:nvPicPr>
        <p:blipFill>
          <a:blip r:embed="rId6"/>
          <a:srcRect/>
          <a:stretch>
            <a:fillRect/>
          </a:stretch>
        </p:blipFill>
        <p:spPr bwMode="auto">
          <a:xfrm>
            <a:off x="-1588" y="1191"/>
            <a:ext cx="2225091" cy="166302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type="lt">
                                    <p:tmAbs val="75"/>
                                  </p:iterate>
                                  <p:childTnLst>
                                    <p:set>
                                      <p:cBhvr>
                                        <p:cTn id="10" dur="1" fill="hold">
                                          <p:stCondLst>
                                            <p:cond delay="74"/>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type="lt">
                                    <p:tmAbs val="75"/>
                                  </p:iterate>
                                  <p:childTnLst>
                                    <p:set>
                                      <p:cBhvr>
                                        <p:cTn id="19" dur="1" fill="hold">
                                          <p:stCondLst>
                                            <p:cond delay="74"/>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type="lt">
                                    <p:tmAbs val="75"/>
                                  </p:iterate>
                                  <p:childTnLst>
                                    <p:set>
                                      <p:cBhvr>
                                        <p:cTn id="28" dur="1" fill="hold">
                                          <p:stCondLst>
                                            <p:cond delay="74"/>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autoUpdateAnimBg="0"/>
      <p:bldP spid="23" grpId="0"/>
      <p:bldP spid="23" grpId="1" autoUpdateAnimBg="0"/>
      <p:bldP spid="15" grpId="0"/>
      <p:bldP spid="15" grpId="1" autoUpdateAnimBg="0"/>
      <p:bldP spid="16" grpId="0"/>
      <p:bldP spid="16" grpId="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CE17E0-92CB-6C88-6418-A0D0F3B345AD}"/>
              </a:ext>
            </a:extLst>
          </p:cNvPr>
          <p:cNvSpPr txBox="1"/>
          <p:nvPr/>
        </p:nvSpPr>
        <p:spPr>
          <a:xfrm>
            <a:off x="321923" y="2231779"/>
            <a:ext cx="11281880" cy="2463495"/>
          </a:xfrm>
          <a:prstGeom prst="rect">
            <a:avLst/>
          </a:prstGeom>
          <a:solidFill>
            <a:schemeClr val="accent1">
              <a:lumMod val="20000"/>
              <a:lumOff val="80000"/>
            </a:schemeClr>
          </a:solidFill>
        </p:spPr>
        <p:txBody>
          <a:bodyPr wrap="square">
            <a:spAutoFit/>
          </a:bodyPr>
          <a:lstStyle/>
          <a:p>
            <a:pPr marL="30480" marR="30480" algn="just">
              <a:lnSpc>
                <a:spcPct val="107000"/>
              </a:lnSpc>
              <a:spcAft>
                <a:spcPts val="800"/>
              </a:spcAft>
            </a:pPr>
            <a:r>
              <a:rPr lang="vi-VN" sz="3600" dirty="0" smtClean="0">
                <a:solidFill>
                  <a:srgbClr val="3333CC"/>
                </a:solidFill>
                <a:latin typeface="Times New Roman" panose="02020603050405020304" pitchFamily="18" charset="0"/>
                <a:cs typeface="Times New Roman" panose="02020603050405020304" pitchFamily="18" charset="0"/>
              </a:rPr>
              <a:t>B</a:t>
            </a:r>
            <a:r>
              <a:rPr lang="nl-NL" sz="3600" dirty="0" smtClean="0">
                <a:solidFill>
                  <a:srgbClr val="3333CC"/>
                </a:solidFill>
                <a:latin typeface="Times New Roman" panose="02020603050405020304" pitchFamily="18" charset="0"/>
                <a:cs typeface="Times New Roman" panose="02020603050405020304" pitchFamily="18" charset="0"/>
              </a:rPr>
              <a:t>ạn </a:t>
            </a:r>
            <a:r>
              <a:rPr lang="nl-NL" sz="3600" dirty="0">
                <a:solidFill>
                  <a:srgbClr val="3333CC"/>
                </a:solidFill>
                <a:latin typeface="Times New Roman" panose="02020603050405020304" pitchFamily="18" charset="0"/>
                <a:cs typeface="Times New Roman" panose="02020603050405020304" pitchFamily="18" charset="0"/>
              </a:rPr>
              <a:t>nhỏ cảm nhận được để làm ra hạt cốm cần sự góp sức của thiên nhiên và con người. Đó là đất để người nông dân trồng cây lúa( màu nâu), là nắng gió để nuôi lúa </a:t>
            </a:r>
            <a:r>
              <a:rPr lang="nl-NL" sz="3600" dirty="0" smtClean="0">
                <a:solidFill>
                  <a:srgbClr val="3333CC"/>
                </a:solidFill>
                <a:latin typeface="Times New Roman" panose="02020603050405020304" pitchFamily="18" charset="0"/>
                <a:cs typeface="Times New Roman" panose="02020603050405020304" pitchFamily="18" charset="0"/>
              </a:rPr>
              <a:t>lớn</a:t>
            </a:r>
            <a:r>
              <a:rPr lang="vi-VN" sz="3600" dirty="0" smtClean="0">
                <a:solidFill>
                  <a:srgbClr val="3333CC"/>
                </a:solidFill>
                <a:latin typeface="Times New Roman" panose="02020603050405020304" pitchFamily="18" charset="0"/>
                <a:cs typeface="Times New Roman" panose="02020603050405020304" pitchFamily="18" charset="0"/>
              </a:rPr>
              <a:t> </a:t>
            </a:r>
            <a:r>
              <a:rPr lang="nl-NL" sz="3600" dirty="0" smtClean="0">
                <a:solidFill>
                  <a:srgbClr val="3333CC"/>
                </a:solidFill>
                <a:latin typeface="Times New Roman" panose="02020603050405020304" pitchFamily="18" charset="0"/>
                <a:cs typeface="Times New Roman" panose="02020603050405020304" pitchFamily="18" charset="0"/>
              </a:rPr>
              <a:t>(màu </a:t>
            </a:r>
            <a:r>
              <a:rPr lang="nl-NL" sz="3600" dirty="0">
                <a:solidFill>
                  <a:srgbClr val="3333CC"/>
                </a:solidFill>
                <a:latin typeface="Times New Roman" panose="02020603050405020304" pitchFamily="18" charset="0"/>
                <a:cs typeface="Times New Roman" panose="02020603050405020304" pitchFamily="18" charset="0"/>
              </a:rPr>
              <a:t>vàng), và ấp ủ lúa là cả bầu trời xanh rộng (màu xanh). </a:t>
            </a:r>
            <a:endParaRPr lang="en-US" sz="3600" kern="100" dirty="0">
              <a:solidFill>
                <a:srgbClr val="3333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65D0482-6619-AE3E-064C-80640765E2E5}"/>
              </a:ext>
            </a:extLst>
          </p:cNvPr>
          <p:cNvSpPr txBox="1"/>
          <p:nvPr/>
        </p:nvSpPr>
        <p:spPr>
          <a:xfrm>
            <a:off x="718458" y="832702"/>
            <a:ext cx="10885346" cy="1200329"/>
          </a:xfrm>
          <a:prstGeom prst="rect">
            <a:avLst/>
          </a:prstGeom>
          <a:solidFill>
            <a:srgbClr val="FFFF00"/>
          </a:solidFill>
        </p:spPr>
        <p:txBody>
          <a:bodyPr wrap="square">
            <a:spAutoFit/>
          </a:bodyPr>
          <a:lstStyle/>
          <a:p>
            <a:pPr algn="just"/>
            <a:r>
              <a:rPr lang="en-US" sz="3600" b="1" kern="0" dirty="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600" b="1" dirty="0" err="1">
                <a:solidFill>
                  <a:srgbClr val="3333CC"/>
                </a:solidFill>
                <a:latin typeface="Times New Roman" panose="02020603050405020304" pitchFamily="18" charset="0"/>
                <a:cs typeface="Times New Roman" panose="02020603050405020304" pitchFamily="18" charset="0"/>
              </a:rPr>
              <a:t>Cách</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smtClean="0">
                <a:solidFill>
                  <a:srgbClr val="3333CC"/>
                </a:solidFill>
                <a:latin typeface="Times New Roman" panose="02020603050405020304" pitchFamily="18" charset="0"/>
                <a:cs typeface="Times New Roman" panose="02020603050405020304" pitchFamily="18" charset="0"/>
              </a:rPr>
              <a:t>tả</a:t>
            </a:r>
            <a:r>
              <a:rPr lang="en-US" sz="3600" b="1" dirty="0" smtClean="0">
                <a:solidFill>
                  <a:srgbClr val="3333CC"/>
                </a:solidFill>
                <a:latin typeface="Times New Roman" panose="02020603050405020304" pitchFamily="18" charset="0"/>
                <a:cs typeface="Times New Roman" panose="02020603050405020304" pitchFamily="18" charset="0"/>
              </a:rPr>
              <a:t> </a:t>
            </a:r>
            <a:r>
              <a:rPr lang="en-US" sz="3600" b="1" dirty="0">
                <a:solidFill>
                  <a:srgbClr val="3333CC"/>
                </a:solidFill>
                <a:latin typeface="Times New Roman" panose="02020603050405020304" pitchFamily="18" charset="0"/>
                <a:cs typeface="Times New Roman" panose="02020603050405020304" pitchFamily="18" charset="0"/>
              </a:rPr>
              <a:t>màu </a:t>
            </a:r>
            <a:r>
              <a:rPr lang="en-US" sz="3600" b="1" dirty="0" err="1">
                <a:solidFill>
                  <a:srgbClr val="3333CC"/>
                </a:solidFill>
                <a:latin typeface="Times New Roman" panose="02020603050405020304" pitchFamily="18" charset="0"/>
                <a:cs typeface="Times New Roman" panose="02020603050405020304" pitchFamily="18" charset="0"/>
              </a:rPr>
              <a:t>sắc</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của</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hạt</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smtClean="0">
                <a:solidFill>
                  <a:srgbClr val="3333CC"/>
                </a:solidFill>
                <a:latin typeface="Times New Roman" panose="02020603050405020304" pitchFamily="18" charset="0"/>
                <a:cs typeface="Times New Roman" panose="02020603050405020304" pitchFamily="18" charset="0"/>
              </a:rPr>
              <a:t>cốm</a:t>
            </a:r>
            <a:r>
              <a:rPr lang="en-US" sz="3600" b="1" dirty="0" smtClean="0">
                <a:solidFill>
                  <a:srgbClr val="3333CC"/>
                </a:solidFill>
                <a:latin typeface="Times New Roman" panose="02020603050405020304" pitchFamily="18" charset="0"/>
                <a:cs typeface="Times New Roman" panose="02020603050405020304" pitchFamily="18" charset="0"/>
              </a:rPr>
              <a:t> </a:t>
            </a:r>
            <a:r>
              <a:rPr lang="en-US" sz="3600" b="1" dirty="0" err="1" smtClean="0">
                <a:solidFill>
                  <a:srgbClr val="3333CC"/>
                </a:solidFill>
                <a:latin typeface="Times New Roman" panose="02020603050405020304" pitchFamily="18" charset="0"/>
                <a:cs typeface="Times New Roman" panose="02020603050405020304" pitchFamily="18" charset="0"/>
              </a:rPr>
              <a:t>cho</a:t>
            </a:r>
            <a:r>
              <a:rPr lang="en-US" sz="3600" b="1" dirty="0" smtClean="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thấy</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bạn</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nhỏ</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cảm</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smtClean="0">
                <a:solidFill>
                  <a:srgbClr val="3333CC"/>
                </a:solidFill>
                <a:latin typeface="Times New Roman" panose="02020603050405020304" pitchFamily="18" charset="0"/>
                <a:cs typeface="Times New Roman" panose="02020603050405020304" pitchFamily="18" charset="0"/>
              </a:rPr>
              <a:t>nhận</a:t>
            </a:r>
            <a:r>
              <a:rPr lang="en-US" sz="3600" b="1" dirty="0" smtClean="0">
                <a:solidFill>
                  <a:srgbClr val="3333CC"/>
                </a:solidFill>
                <a:latin typeface="Times New Roman" panose="02020603050405020304" pitchFamily="18" charset="0"/>
                <a:cs typeface="Times New Roman" panose="02020603050405020304" pitchFamily="18" charset="0"/>
              </a:rPr>
              <a:t> </a:t>
            </a:r>
            <a:r>
              <a:rPr lang="en-US" sz="3600" b="1" dirty="0" err="1" smtClean="0">
                <a:solidFill>
                  <a:srgbClr val="3333CC"/>
                </a:solidFill>
                <a:latin typeface="Times New Roman" panose="02020603050405020304" pitchFamily="18" charset="0"/>
                <a:cs typeface="Times New Roman" panose="02020603050405020304" pitchFamily="18" charset="0"/>
              </a:rPr>
              <a:t>thế</a:t>
            </a:r>
            <a:r>
              <a:rPr lang="en-US" sz="3600" b="1" dirty="0" smtClean="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nào</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về</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món</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quà</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kì</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diệu</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của</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mùa</a:t>
            </a:r>
            <a:r>
              <a:rPr lang="en-US" sz="3600" b="1" dirty="0">
                <a:solidFill>
                  <a:srgbClr val="3333CC"/>
                </a:solidFill>
                <a:latin typeface="Times New Roman" panose="02020603050405020304" pitchFamily="18" charset="0"/>
                <a:cs typeface="Times New Roman" panose="02020603050405020304" pitchFamily="18" charset="0"/>
              </a:rPr>
              <a:t> </a:t>
            </a:r>
            <a:r>
              <a:rPr lang="en-US" sz="3600" b="1" dirty="0" err="1">
                <a:solidFill>
                  <a:srgbClr val="3333CC"/>
                </a:solidFill>
                <a:latin typeface="Times New Roman" panose="02020603050405020304" pitchFamily="18" charset="0"/>
                <a:cs typeface="Times New Roman" panose="02020603050405020304" pitchFamily="18" charset="0"/>
              </a:rPr>
              <a:t>thu</a:t>
            </a:r>
            <a:r>
              <a:rPr lang="en-US" sz="3600" b="1" dirty="0">
                <a:solidFill>
                  <a:srgbClr val="3333CC"/>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9357CD6B-FC8D-D6D1-A069-BC8B1B79C696}"/>
              </a:ext>
            </a:extLst>
          </p:cNvPr>
          <p:cNvSpPr txBox="1"/>
          <p:nvPr/>
        </p:nvSpPr>
        <p:spPr>
          <a:xfrm>
            <a:off x="321923" y="4897080"/>
            <a:ext cx="11281880" cy="1754326"/>
          </a:xfrm>
          <a:prstGeom prst="rect">
            <a:avLst/>
          </a:prstGeom>
          <a:solidFill>
            <a:schemeClr val="accent4">
              <a:lumMod val="20000"/>
              <a:lumOff val="80000"/>
            </a:schemeClr>
          </a:solidFill>
        </p:spPr>
        <p:txBody>
          <a:bodyPr wrap="square">
            <a:spAutoFit/>
          </a:bodyPr>
          <a:lstStyle/>
          <a:p>
            <a:r>
              <a:rPr lang="nl-NL" sz="3600" dirty="0">
                <a:solidFill>
                  <a:srgbClr val="3333CC"/>
                </a:solidFill>
                <a:latin typeface="Times New Roman" panose="02020603050405020304" pitchFamily="18" charset="0"/>
                <a:cs typeface="Times New Roman" panose="02020603050405020304" pitchFamily="18" charset="0"/>
              </a:rPr>
              <a:t>Cũng có thể hiểu màu nắng vàng, màu trời xanh </a:t>
            </a:r>
            <a:r>
              <a:rPr lang="vi-VN" sz="3600" dirty="0" smtClean="0">
                <a:solidFill>
                  <a:srgbClr val="3333CC"/>
                </a:solidFill>
                <a:latin typeface="Times New Roman" panose="02020603050405020304" pitchFamily="18" charset="0"/>
                <a:cs typeface="Times New Roman" panose="02020603050405020304" pitchFamily="18" charset="0"/>
              </a:rPr>
              <a:t>là</a:t>
            </a:r>
            <a:r>
              <a:rPr lang="nl-NL" sz="3600" dirty="0" smtClean="0">
                <a:solidFill>
                  <a:srgbClr val="3333CC"/>
                </a:solidFill>
                <a:latin typeface="Times New Roman" panose="02020603050405020304" pitchFamily="18" charset="0"/>
                <a:cs typeface="Times New Roman" panose="02020603050405020304" pitchFamily="18" charset="0"/>
              </a:rPr>
              <a:t> </a:t>
            </a:r>
            <a:r>
              <a:rPr lang="nl-NL" sz="3600" dirty="0">
                <a:solidFill>
                  <a:srgbClr val="3333CC"/>
                </a:solidFill>
                <a:latin typeface="Times New Roman" panose="02020603050405020304" pitchFamily="18" charset="0"/>
                <a:cs typeface="Times New Roman" panose="02020603050405020304" pitchFamily="18" charset="0"/>
              </a:rPr>
              <a:t>không gian mùa thu, mùa mà lúa được thu hoạch và chế biến thành cốm thành phẩm.</a:t>
            </a:r>
            <a:endParaRPr lang="en-US" sz="3600" dirty="0">
              <a:solidFill>
                <a:srgbClr val="3333CC"/>
              </a:solidFill>
              <a:latin typeface="Times New Roman" panose="02020603050405020304" pitchFamily="18" charset="0"/>
              <a:cs typeface="Times New Roman" panose="02020603050405020304" pitchFamily="18" charset="0"/>
            </a:endParaRPr>
          </a:p>
        </p:txBody>
      </p:sp>
      <p:pic>
        <p:nvPicPr>
          <p:cNvPr id="7" name="Picture 10" descr="POINSET2">
            <a:extLst>
              <a:ext uri="{FF2B5EF4-FFF2-40B4-BE49-F238E27FC236}">
                <a16:creationId xmlns:a16="http://schemas.microsoft.com/office/drawing/2014/main" id="{72777896-6643-F01C-A29C-80A08ED4CA94}"/>
              </a:ext>
            </a:extLst>
          </p:cNvPr>
          <p:cNvPicPr>
            <a:picLocks noChangeAspect="1" noChangeArrowheads="1"/>
          </p:cNvPicPr>
          <p:nvPr/>
        </p:nvPicPr>
        <p:blipFill>
          <a:blip r:embed="rId2"/>
          <a:srcRect/>
          <a:stretch>
            <a:fillRect/>
          </a:stretch>
        </p:blipFill>
        <p:spPr bwMode="auto">
          <a:xfrm rot="5400000">
            <a:off x="10529298" y="-265415"/>
            <a:ext cx="1397285" cy="1928116"/>
          </a:xfrm>
          <a:prstGeom prst="rect">
            <a:avLst/>
          </a:prstGeom>
          <a:noFill/>
          <a:ln w="9525">
            <a:noFill/>
            <a:miter lim="800000"/>
            <a:headEnd/>
            <a:tailEnd/>
          </a:ln>
        </p:spPr>
      </p:pic>
      <p:pic>
        <p:nvPicPr>
          <p:cNvPr id="8" name="Picture 11" descr="POINSET2">
            <a:extLst>
              <a:ext uri="{FF2B5EF4-FFF2-40B4-BE49-F238E27FC236}">
                <a16:creationId xmlns:a16="http://schemas.microsoft.com/office/drawing/2014/main" id="{8FEC74ED-6529-4B00-7E99-551B44828B1D}"/>
              </a:ext>
            </a:extLst>
          </p:cNvPr>
          <p:cNvPicPr>
            <a:picLocks noChangeAspect="1" noChangeArrowheads="1"/>
          </p:cNvPicPr>
          <p:nvPr/>
        </p:nvPicPr>
        <p:blipFill>
          <a:blip r:embed="rId2"/>
          <a:srcRect/>
          <a:stretch>
            <a:fillRect/>
          </a:stretch>
        </p:blipFill>
        <p:spPr bwMode="auto">
          <a:xfrm>
            <a:off x="-1588" y="1191"/>
            <a:ext cx="2225091" cy="1663022"/>
          </a:xfrm>
          <a:prstGeom prst="rect">
            <a:avLst/>
          </a:prstGeom>
          <a:noFill/>
          <a:ln w="9525">
            <a:noFill/>
            <a:miter lim="800000"/>
            <a:headEnd/>
            <a:tailEnd/>
          </a:ln>
        </p:spPr>
      </p:pic>
    </p:spTree>
    <p:extLst>
      <p:ext uri="{BB962C8B-B14F-4D97-AF65-F5344CB8AC3E}">
        <p14:creationId xmlns:p14="http://schemas.microsoft.com/office/powerpoint/2010/main" val="67435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825</TotalTime>
  <Words>524</Words>
  <Application>Microsoft Office PowerPoint</Application>
  <PresentationFormat>Widescreen</PresentationFormat>
  <Paragraphs>50</Paragraphs>
  <Slides>16</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Sách giáo khoa Kết nối tri thức với cuộc sống</dc:title>
  <dc:creator>Admin</dc:creator>
  <cp:lastModifiedBy>DELL</cp:lastModifiedBy>
  <cp:revision>91</cp:revision>
  <dcterms:created xsi:type="dcterms:W3CDTF">2024-04-08T13:00:23Z</dcterms:created>
  <dcterms:modified xsi:type="dcterms:W3CDTF">2025-02-21T02:09:11Z</dcterms:modified>
</cp:coreProperties>
</file>