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57" r:id="rId7"/>
    <p:sldId id="262" r:id="rId8"/>
    <p:sldId id="263" r:id="rId9"/>
  </p:sldIdLst>
  <p:sldSz cx="12192000" cy="6858000"/>
  <p:notesSz cx="6858000" cy="9144000"/>
  <p:embeddedFontLst>
    <p:embeddedFont>
      <p:font typeface="#9Slide05 SVNUT Triumph" charset="0"/>
      <p:italic r:id="rId10"/>
    </p:embeddedFont>
    <p:embeddedFont>
      <p:font typeface="#9Slide07 Altus" charset="0"/>
      <p:regular r:id="rId11"/>
    </p:embeddedFont>
    <p:embeddedFont>
      <p:font typeface="#9Slide05 Bodega Script" charset="0"/>
      <p:regular r:id="rId12"/>
    </p:embeddedFont>
    <p:embeddedFont>
      <p:font typeface="#9Slide07 HoneyCream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36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21" y="5788284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 flipH="1">
            <a:off x="-97588" y="5487494"/>
            <a:ext cx="3467020" cy="14763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243" y="156259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9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894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59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56264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 userDrawn="1"/>
        </p:nvSpPr>
        <p:spPr>
          <a:xfrm>
            <a:off x="9607827" y="0"/>
            <a:ext cx="2752062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CE5FE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CE5FE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 non Team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BCE5F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7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sp>
        <p:nvSpPr>
          <p:cNvPr id="11" name="矩形: 圆角 9">
            <a:extLst>
              <a:ext uri="{FF2B5EF4-FFF2-40B4-BE49-F238E27FC236}">
                <a16:creationId xmlns:a16="http://schemas.microsoft.com/office/drawing/2014/main" xmlns="" id="{106DBA83-D0B8-4FA8-84CB-7AF02E44DD40}"/>
              </a:ext>
            </a:extLst>
          </p:cNvPr>
          <p:cNvSpPr/>
          <p:nvPr userDrawn="1"/>
        </p:nvSpPr>
        <p:spPr>
          <a:xfrm>
            <a:off x="456148" y="272955"/>
            <a:ext cx="11350841" cy="6352434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7">
            <a:extLst>
              <a:ext uri="{FF2B5EF4-FFF2-40B4-BE49-F238E27FC236}">
                <a16:creationId xmlns:a16="http://schemas.microsoft.com/office/drawing/2014/main" xmlns="" id="{0CC4278A-B2EF-4595-B658-5F835F3B6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-375745" y="116305"/>
            <a:ext cx="2246085" cy="4810125"/>
          </a:xfrm>
          <a:prstGeom prst="rect">
            <a:avLst/>
          </a:prstGeom>
        </p:spPr>
      </p:pic>
      <p:pic>
        <p:nvPicPr>
          <p:cNvPr id="13" name="图片 16">
            <a:extLst>
              <a:ext uri="{FF2B5EF4-FFF2-40B4-BE49-F238E27FC236}">
                <a16:creationId xmlns:a16="http://schemas.microsoft.com/office/drawing/2014/main" xmlns="" id="{5A4D937D-B972-45DA-A337-EE684D339E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44" y="611460"/>
            <a:ext cx="476776" cy="48514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95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图片 11">
            <a:extLst>
              <a:ext uri="{FF2B5EF4-FFF2-40B4-BE49-F238E27FC236}">
                <a16:creationId xmlns:a16="http://schemas.microsoft.com/office/drawing/2014/main" xmlns="" id="{83180B49-C4A1-40DB-BBD9-60F045C318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45" y="5715000"/>
            <a:ext cx="88677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47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1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30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80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024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996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CC4278A-B2EF-4595-B658-5F835F3B6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-9269" y="-457200"/>
            <a:ext cx="2246085" cy="48101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DAD0EC5-A999-489B-9CD2-A3E8468C7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5A4D937D-B972-45DA-A337-EE684D339EE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9" y="589280"/>
            <a:ext cx="476776" cy="485140"/>
          </a:xfrm>
          <a:prstGeom prst="rect">
            <a:avLst/>
          </a:prstGeom>
        </p:spPr>
      </p:pic>
      <p:sp>
        <p:nvSpPr>
          <p:cNvPr id="16" name="矩形: 圆角 9">
            <a:extLst>
              <a:ext uri="{FF2B5EF4-FFF2-40B4-BE49-F238E27FC236}">
                <a16:creationId xmlns:a16="http://schemas.microsoft.com/office/drawing/2014/main" xmlns="" id="{106DBA83-D0B8-4FA8-84CB-7AF02E44DD40}"/>
              </a:ext>
            </a:extLst>
          </p:cNvPr>
          <p:cNvSpPr/>
          <p:nvPr userDrawn="1"/>
        </p:nvSpPr>
        <p:spPr>
          <a:xfrm>
            <a:off x="481653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8" name="图片 16">
            <a:extLst>
              <a:ext uri="{FF2B5EF4-FFF2-40B4-BE49-F238E27FC236}">
                <a16:creationId xmlns:a16="http://schemas.microsoft.com/office/drawing/2014/main" xmlns="" id="{5A4D937D-B972-45DA-A337-EE684D339EE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72" y="589280"/>
            <a:ext cx="476776" cy="4851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</a:t>
            </a:r>
            <a:r>
              <a:rPr lang="en-US" sz="3200" b="0" smtClean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BÍCH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50AE47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50AE47"/>
              </a:solidFill>
              <a:latin typeface="#9Slide07 HoneyCream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6.wdp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microsoft.com/office/2007/relationships/hdphoto" Target="../media/hdphoto4.wdp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microsoft.com/office/2007/relationships/hdphoto" Target="../media/hdphoto2.wdp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microsoft.com/office/2007/relationships/hdphoto" Target="../media/hdphoto8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10" Type="http://schemas.microsoft.com/office/2007/relationships/hdphoto" Target="../media/hdphoto2.wdp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73" y="1030334"/>
            <a:ext cx="9959529" cy="5328773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xmlns="" id="{83180B49-C4A1-40DB-BBD9-60F045C31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3" y="5715000"/>
            <a:ext cx="8867775" cy="1143000"/>
          </a:xfrm>
          <a:prstGeom prst="rect">
            <a:avLst/>
          </a:prstGeom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xmlns="" id="{83180B49-C4A1-40DB-BBD9-60F045C31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37" y="5882898"/>
            <a:ext cx="8867775" cy="1143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17706" y="357075"/>
            <a:ext cx="1448294" cy="1448294"/>
            <a:chOff x="237072" y="234585"/>
            <a:chExt cx="1448294" cy="1448294"/>
          </a:xfrm>
        </p:grpSpPr>
        <p:sp>
          <p:nvSpPr>
            <p:cNvPr id="10" name="Oval 9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A553182-F3C1-4121-8FDA-73CEE8D72B23}"/>
              </a:ext>
            </a:extLst>
          </p:cNvPr>
          <p:cNvSpPr txBox="1"/>
          <p:nvPr/>
        </p:nvSpPr>
        <p:spPr>
          <a:xfrm>
            <a:off x="1442835" y="760739"/>
            <a:ext cx="161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lba Matter" panose="02040603050506020204" pitchFamily="18" charset="0"/>
              </a:rPr>
              <a:t>BÀI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2953115" y="727279"/>
            <a:ext cx="729385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000" smtClean="0">
                <a:solidFill>
                  <a:srgbClr val="00B0F0"/>
                </a:solidFill>
                <a:latin typeface="UTM Showcard" panose="02040603050506020204" pitchFamily="18" charset="0"/>
              </a:rPr>
              <a:t>Niềm vui của Bi và Bống</a:t>
            </a:r>
            <a:endParaRPr lang="en-US" sz="4000" dirty="0">
              <a:solidFill>
                <a:srgbClr val="00B0F0"/>
              </a:solidFill>
              <a:latin typeface="UTM Showcard" panose="02040603050506020204" pitchFamily="18" charset="0"/>
            </a:endParaRPr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xmlns="" id="{E7BEA6AB-E8BB-4650-86A8-072C6AA27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4" b="6814"/>
          <a:stretch/>
        </p:blipFill>
        <p:spPr bwMode="auto">
          <a:xfrm>
            <a:off x="5015352" y="2329966"/>
            <a:ext cx="6990168" cy="452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881452" y="3118835"/>
            <a:ext cx="279481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7200" b="1" kern="0" smtClean="0">
                <a:ln>
                  <a:solidFill>
                    <a:srgbClr val="FFC000"/>
                  </a:solidFill>
                </a:ln>
                <a:solidFill>
                  <a:srgbClr val="FF33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5 SVNUT Triumph" panose="00000500000000000000" pitchFamily="2" charset="0"/>
                <a:cs typeface="#9Slide05 Bodega Script" pitchFamily="2" charset="0"/>
                <a:sym typeface="Arial"/>
              </a:rPr>
              <a:t>Tiết 4 </a:t>
            </a:r>
            <a:endParaRPr lang="en-US" sz="7200" b="1">
              <a:ln>
                <a:solidFill>
                  <a:srgbClr val="FFC000"/>
                </a:solidFill>
              </a:ln>
              <a:solidFill>
                <a:srgbClr val="FF33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#9Slide05 SVNUT Triumph" panose="00000500000000000000" pitchFamily="2" charset="0"/>
              <a:cs typeface="#9Slide05 Bodega Script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39804" y="4488095"/>
            <a:ext cx="592477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800" b="1" kern="0" smtClean="0">
                <a:solidFill>
                  <a:srgbClr val="0070C0"/>
                </a:solidFill>
                <a:effectLst/>
                <a:latin typeface="UTM Loko" panose="02040603050506020204" pitchFamily="18" charset="0"/>
                <a:cs typeface="#9Slide05 Bodega Script" pitchFamily="2" charset="0"/>
                <a:sym typeface="Arial"/>
              </a:rPr>
              <a:t>NÓI VÀ NGHE </a:t>
            </a:r>
            <a:endParaRPr lang="en-US" sz="4800" b="1">
              <a:solidFill>
                <a:srgbClr val="0070C0"/>
              </a:solidFill>
              <a:effectLst/>
              <a:latin typeface="UTM Loko" panose="02040603050506020204" pitchFamily="18" charset="0"/>
              <a:cs typeface="#9Slide05 Bodega Script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125233" y="5314678"/>
            <a:ext cx="1942233" cy="568220"/>
            <a:chOff x="7125233" y="5314678"/>
            <a:chExt cx="1942233" cy="568220"/>
          </a:xfrm>
        </p:grpSpPr>
        <p:sp>
          <p:nvSpPr>
            <p:cNvPr id="23" name="TOP-PPT-4-2">
              <a:extLst>
                <a:ext uri="{FF2B5EF4-FFF2-40B4-BE49-F238E27FC236}">
                  <a16:creationId xmlns:a16="http://schemas.microsoft.com/office/drawing/2014/main" xmlns="" id="{69F26F2B-B6A8-4ADA-843D-37A4F5F99C80}"/>
                </a:ext>
              </a:extLst>
            </p:cNvPr>
            <p:cNvSpPr/>
            <p:nvPr/>
          </p:nvSpPr>
          <p:spPr>
            <a:xfrm>
              <a:off x="7125233" y="5314678"/>
              <a:ext cx="1942233" cy="56822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8084C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A2A49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83439" y="5387332"/>
              <a:ext cx="16021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UTM Avo" panose="02040603050506020204" pitchFamily="18" charset="0"/>
                </a:rPr>
                <a:t>Trang 19</a:t>
              </a:r>
              <a:endParaRPr lang="en-US" sz="240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32148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F61B79-6506-43EA-92ED-7CFD4E3C8CEC}"/>
              </a:ext>
            </a:extLst>
          </p:cNvPr>
          <p:cNvSpPr txBox="1"/>
          <p:nvPr/>
        </p:nvSpPr>
        <p:spPr>
          <a:xfrm>
            <a:off x="1304110" y="85718"/>
            <a:ext cx="9644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1.</a:t>
            </a:r>
            <a:r>
              <a:rPr lang="vi-VN" sz="3200" b="1" dirty="0">
                <a:latin typeface="UTM Avo" panose="02040603050506020204" pitchFamily="18" charset="0"/>
              </a:rPr>
              <a:t> Nói tiếp để hoàn thành câu dưới tranh.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0078" y="3243007"/>
            <a:ext cx="2582779" cy="66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554029" y="783438"/>
            <a:ext cx="3462815" cy="2854556"/>
            <a:chOff x="1554029" y="783438"/>
            <a:chExt cx="3462815" cy="28545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029" y="783438"/>
              <a:ext cx="3264337" cy="253132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99938" y="3268662"/>
              <a:ext cx="3416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Khi cầu vồng hiện ra, Bi nói (…)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07928" y="654816"/>
            <a:ext cx="3416906" cy="3165087"/>
            <a:chOff x="6207928" y="654816"/>
            <a:chExt cx="3416906" cy="31650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4920" y="654816"/>
              <a:ext cx="3080833" cy="255748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207928" y="3173572"/>
              <a:ext cx="3416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Có bảy hũ vàng, Bống sẽ (…) và Bi sẽ (…)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54029" y="3726875"/>
            <a:ext cx="3700359" cy="2862625"/>
            <a:chOff x="1554029" y="3726875"/>
            <a:chExt cx="3700359" cy="28626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029" y="3726875"/>
              <a:ext cx="3700359" cy="254841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554029" y="6220168"/>
              <a:ext cx="3416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Khi cầu vồng biến mất (…)</a:t>
              </a:r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60078" y="3726875"/>
            <a:ext cx="3093356" cy="3062290"/>
            <a:chOff x="6460078" y="3726875"/>
            <a:chExt cx="3093356" cy="30622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078" y="3726875"/>
              <a:ext cx="3093356" cy="254841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460078" y="6142834"/>
              <a:ext cx="28956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Không có bảy hũ vàng,</a:t>
              </a:r>
            </a:p>
            <a:p>
              <a:pPr algn="ctr"/>
              <a:r>
                <a:rPr lang="en-US" smtClean="0"/>
                <a:t> hai anh em vẫn (…)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025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F61B79-6506-43EA-92ED-7CFD4E3C8CEC}"/>
              </a:ext>
            </a:extLst>
          </p:cNvPr>
          <p:cNvSpPr txBox="1"/>
          <p:nvPr/>
        </p:nvSpPr>
        <p:spPr>
          <a:xfrm>
            <a:off x="822847" y="173787"/>
            <a:ext cx="9644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1.</a:t>
            </a:r>
            <a:r>
              <a:rPr lang="vi-VN" sz="2800" b="1" dirty="0">
                <a:latin typeface="UTM Avo" panose="02040603050506020204" pitchFamily="18" charset="0"/>
              </a:rPr>
              <a:t> Nói tiếp để hoàn thành câu dưới tranh.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7" y="912451"/>
            <a:ext cx="4525667" cy="35094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7479" y="4421875"/>
            <a:ext cx="3739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Khi cầu vồng hiện ra, </a:t>
            </a:r>
          </a:p>
          <a:p>
            <a:pPr algn="ctr"/>
            <a:r>
              <a:rPr lang="en-US" sz="2400" smtClean="0"/>
              <a:t>Bi nói (…)</a:t>
            </a:r>
            <a:endParaRPr lang="en-US" sz="24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639" y="707818"/>
            <a:ext cx="4796501" cy="37140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49002" y="4292245"/>
            <a:ext cx="4359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Có bảy hũ vàng, Bống sẽ (…) và Bi sẽ (…)</a:t>
            </a:r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2DB00A3-9F7C-46D3-9363-C7DDCE9F604C}"/>
              </a:ext>
            </a:extLst>
          </p:cNvPr>
          <p:cNvSpPr txBox="1"/>
          <p:nvPr/>
        </p:nvSpPr>
        <p:spPr>
          <a:xfrm>
            <a:off x="1037231" y="4421875"/>
            <a:ext cx="420351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17479D"/>
                </a:solidFill>
                <a:latin typeface="UTM Avo" panose="02040603050506020204" pitchFamily="18" charset="0"/>
              </a:rPr>
              <a:t>Khi cầu vồng hiện ra, Bi nói 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</a:rPr>
              <a:t>dưới chân cầu vồng có bảy hũ vàng.</a:t>
            </a:r>
            <a:endParaRPr lang="vi-VN" sz="2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0D911B5-527A-40EA-B711-0CDAB037D9B4}"/>
              </a:ext>
            </a:extLst>
          </p:cNvPr>
          <p:cNvSpPr txBox="1"/>
          <p:nvPr/>
        </p:nvSpPr>
        <p:spPr>
          <a:xfrm>
            <a:off x="6149002" y="4375708"/>
            <a:ext cx="4359773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17479D"/>
                </a:solidFill>
                <a:latin typeface="UTM Avo" panose="02040603050506020204" pitchFamily="18" charset="0"/>
              </a:rPr>
              <a:t>Có bảy hũ vàng, Bống sẽ 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</a:rPr>
              <a:t>mua búp bê và quần áo đẹp; </a:t>
            </a:r>
            <a:r>
              <a:rPr lang="vi-VN" sz="2800" dirty="0">
                <a:solidFill>
                  <a:srgbClr val="17479D"/>
                </a:solidFill>
                <a:latin typeface="UTM Avo" panose="02040603050506020204" pitchFamily="18" charset="0"/>
              </a:rPr>
              <a:t>Bi sẽ mua 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</a:rPr>
              <a:t>ngựa hồng và ô tô.</a:t>
            </a:r>
            <a:endParaRPr lang="vi-VN" sz="2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2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F61B79-6506-43EA-92ED-7CFD4E3C8CEC}"/>
              </a:ext>
            </a:extLst>
          </p:cNvPr>
          <p:cNvSpPr txBox="1"/>
          <p:nvPr/>
        </p:nvSpPr>
        <p:spPr>
          <a:xfrm>
            <a:off x="822847" y="364855"/>
            <a:ext cx="9644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1.</a:t>
            </a:r>
            <a:r>
              <a:rPr lang="vi-VN" sz="2800" b="1" dirty="0">
                <a:latin typeface="UTM Avo" panose="02040603050506020204" pitchFamily="18" charset="0"/>
              </a:rPr>
              <a:t> Nói tiếp để hoàn thành câu dưới tranh.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89" y="1103519"/>
            <a:ext cx="4957447" cy="341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5339" y="4517677"/>
            <a:ext cx="458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Khi cầu vồng biến mất (…)</a:t>
            </a:r>
            <a:endParaRPr lang="en-US" sz="2800"/>
          </a:p>
        </p:txBody>
      </p:sp>
      <p:sp>
        <p:nvSpPr>
          <p:cNvPr id="6" name="TextBox 5"/>
          <p:cNvSpPr txBox="1"/>
          <p:nvPr/>
        </p:nvSpPr>
        <p:spPr>
          <a:xfrm>
            <a:off x="6617580" y="4517677"/>
            <a:ext cx="3940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Không có bảy hũ vàng,</a:t>
            </a:r>
          </a:p>
          <a:p>
            <a:pPr algn="ctr"/>
            <a:r>
              <a:rPr lang="en-US" sz="2800" smtClean="0"/>
              <a:t> hai anh em vẫn (…)</a:t>
            </a:r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EFD6BE-D2EF-4883-A72C-1BFC76257CCE}"/>
              </a:ext>
            </a:extLst>
          </p:cNvPr>
          <p:cNvSpPr txBox="1"/>
          <p:nvPr/>
        </p:nvSpPr>
        <p:spPr>
          <a:xfrm>
            <a:off x="655118" y="4471512"/>
            <a:ext cx="5212582" cy="224676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17479D"/>
                </a:solidFill>
                <a:latin typeface="UTM Avo" panose="02040603050506020204" pitchFamily="18" charset="0"/>
              </a:rPr>
              <a:t>Khi cầu vồng biến mất, 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</a:rPr>
              <a:t>Bống nói sẽ vẽ tặng Bi ngựa hồng và ô tô; Bi nói sẽ vẽ tặng Bống búp bê và quần áo đẹp.</a:t>
            </a:r>
            <a:endParaRPr lang="vi-VN" sz="2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5B6287-ED61-4E93-90C1-6E0FBD3C73A4}"/>
              </a:ext>
            </a:extLst>
          </p:cNvPr>
          <p:cNvSpPr txBox="1"/>
          <p:nvPr/>
        </p:nvSpPr>
        <p:spPr>
          <a:xfrm>
            <a:off x="6631916" y="4555688"/>
            <a:ext cx="392628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17479D"/>
                </a:solidFill>
                <a:latin typeface="UTM Avo" panose="02040603050506020204" pitchFamily="18" charset="0"/>
              </a:rPr>
              <a:t>Không có bảy hũ vàng, hai anh em vẫn 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</a:rPr>
              <a:t>cảm thấy vui vẻ, hạnh phúc.</a:t>
            </a:r>
            <a:endParaRPr lang="vi-VN" sz="2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56720" y="1103519"/>
            <a:ext cx="4171529" cy="3414159"/>
            <a:chOff x="6556720" y="1103519"/>
            <a:chExt cx="4171529" cy="34141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016" y="1103519"/>
              <a:ext cx="4144233" cy="341415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6556720" y="1184786"/>
              <a:ext cx="417285" cy="39578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</a:rPr>
                <a:t>4</a:t>
              </a:r>
              <a:endParaRPr 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86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44" y="1119120"/>
            <a:ext cx="3507474" cy="2768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50" y="3920628"/>
            <a:ext cx="3700359" cy="2548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77" y="3903455"/>
            <a:ext cx="3328541" cy="2674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50" y="1319481"/>
            <a:ext cx="3264337" cy="25313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1A1FA5B-E122-4AF1-A738-254E305586BE}"/>
              </a:ext>
            </a:extLst>
          </p:cNvPr>
          <p:cNvSpPr txBox="1"/>
          <p:nvPr/>
        </p:nvSpPr>
        <p:spPr>
          <a:xfrm>
            <a:off x="617323" y="288123"/>
            <a:ext cx="11027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2.</a:t>
            </a:r>
            <a:r>
              <a:rPr lang="vi-VN" sz="3200" b="1" dirty="0">
                <a:latin typeface="UTM Avo" panose="02040603050506020204" pitchFamily="18" charset="0"/>
              </a:rPr>
              <a:t> Chọn kể lại 1-2 đoạn của câu chuyện theo tranh.</a:t>
            </a:r>
          </a:p>
        </p:txBody>
      </p:sp>
      <p:pic>
        <p:nvPicPr>
          <p:cNvPr id="15" name="图片 25">
            <a:extLst>
              <a:ext uri="{FF2B5EF4-FFF2-40B4-BE49-F238E27FC236}">
                <a16:creationId xmlns:a16="http://schemas.microsoft.com/office/drawing/2014/main" xmlns="" id="{EB9D68E4-8219-401D-B09E-38F42497A7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2990" y="4752839"/>
            <a:ext cx="2333767" cy="2333767"/>
          </a:xfrm>
          <a:prstGeom prst="rect">
            <a:avLst/>
          </a:prstGeom>
        </p:spPr>
      </p:pic>
      <p:pic>
        <p:nvPicPr>
          <p:cNvPr id="16" name="图片 14" descr="aixin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9199" y="4420734"/>
            <a:ext cx="346710" cy="3321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5" descr="aixin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82579">
            <a:off x="272502" y="4836815"/>
            <a:ext cx="469815" cy="449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 descr="aixin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35619" y="3697017"/>
            <a:ext cx="242532" cy="2236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25" descr="aixin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20000" flipH="1">
            <a:off x="553244" y="5936115"/>
            <a:ext cx="517525" cy="495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922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-图片 4" descr="51miz-E184969-98282E8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lum bright="18000"/>
          </a:blip>
          <a:stretch>
            <a:fillRect/>
          </a:stretch>
        </p:blipFill>
        <p:spPr>
          <a:xfrm>
            <a:off x="9751451" y="1311331"/>
            <a:ext cx="1202559" cy="120255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4B86D33-0E2C-4799-A9B4-3CFA82D34800}"/>
              </a:ext>
            </a:extLst>
          </p:cNvPr>
          <p:cNvGrpSpPr/>
          <p:nvPr/>
        </p:nvGrpSpPr>
        <p:grpSpPr>
          <a:xfrm>
            <a:off x="2180492" y="435418"/>
            <a:ext cx="8172238" cy="875913"/>
            <a:chOff x="-180829" y="2659031"/>
            <a:chExt cx="2993004" cy="27332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153C45A-B5D6-449D-95DE-B5F4E0CA7A2A}"/>
                </a:ext>
              </a:extLst>
            </p:cNvPr>
            <p:cNvSpPr txBox="1"/>
            <p:nvPr/>
          </p:nvSpPr>
          <p:spPr>
            <a:xfrm>
              <a:off x="-180829" y="2659031"/>
              <a:ext cx="2993004" cy="2733230"/>
            </a:xfrm>
            <a:prstGeom prst="roundRect">
              <a:avLst>
                <a:gd name="adj" fmla="val 17994"/>
              </a:avLst>
            </a:prstGeom>
            <a:solidFill>
              <a:schemeClr val="bg1"/>
            </a:solidFill>
            <a:ln w="38100">
              <a:solidFill>
                <a:srgbClr val="FFEF00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smtClean="0">
                  <a:solidFill>
                    <a:srgbClr val="C0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Ý nghĩa câu chuyện</a:t>
              </a:r>
              <a:endParaRPr lang="en-US" sz="45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五角星 2">
              <a:extLst>
                <a:ext uri="{FF2B5EF4-FFF2-40B4-BE49-F238E27FC236}">
                  <a16:creationId xmlns:a16="http://schemas.microsoft.com/office/drawing/2014/main" xmlns="" id="{38674AB7-00FB-4AA9-8678-8D3E14042175}"/>
                </a:ext>
              </a:extLst>
            </p:cNvPr>
            <p:cNvSpPr/>
            <p:nvPr/>
          </p:nvSpPr>
          <p:spPr>
            <a:xfrm rot="1048569">
              <a:off x="1320359" y="3154466"/>
              <a:ext cx="214915" cy="16417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654322 w 918524"/>
                <a:gd name="connsiteY0" fmla="*/ 223173 h 923906"/>
                <a:gd name="connsiteX1" fmla="*/ 916461 w 918524"/>
                <a:gd name="connsiteY1" fmla="*/ 349269 h 923906"/>
                <a:gd name="connsiteX2" fmla="*/ 774876 w 918524"/>
                <a:gd name="connsiteY2" fmla="*/ 613293 h 923906"/>
                <a:gd name="connsiteX3" fmla="*/ 741827 w 918524"/>
                <a:gd name="connsiteY3" fmla="*/ 914398 h 923906"/>
                <a:gd name="connsiteX4" fmla="*/ 459262 w 918524"/>
                <a:gd name="connsiteY4" fmla="*/ 854400 h 923906"/>
                <a:gd name="connsiteX5" fmla="*/ 176697 w 918524"/>
                <a:gd name="connsiteY5" fmla="*/ 914398 h 923906"/>
                <a:gd name="connsiteX6" fmla="*/ 143648 w 918524"/>
                <a:gd name="connsiteY6" fmla="*/ 613293 h 923906"/>
                <a:gd name="connsiteX7" fmla="*/ 2063 w 918524"/>
                <a:gd name="connsiteY7" fmla="*/ 349269 h 923906"/>
                <a:gd name="connsiteX8" fmla="*/ 264202 w 918524"/>
                <a:gd name="connsiteY8" fmla="*/ 223173 h 923906"/>
                <a:gd name="connsiteX9" fmla="*/ 459262 w 918524"/>
                <a:gd name="connsiteY9" fmla="*/ 0 h 923906"/>
                <a:gd name="connsiteX10" fmla="*/ 715845 w 918524"/>
                <a:gd name="connsiteY10" fmla="*/ 284696 h 923906"/>
                <a:gd name="connsiteX0" fmla="*/ 916461 w 918524"/>
                <a:gd name="connsiteY0" fmla="*/ 349269 h 923906"/>
                <a:gd name="connsiteX1" fmla="*/ 774876 w 918524"/>
                <a:gd name="connsiteY1" fmla="*/ 613293 h 923906"/>
                <a:gd name="connsiteX2" fmla="*/ 741827 w 918524"/>
                <a:gd name="connsiteY2" fmla="*/ 914398 h 923906"/>
                <a:gd name="connsiteX3" fmla="*/ 459262 w 918524"/>
                <a:gd name="connsiteY3" fmla="*/ 854400 h 923906"/>
                <a:gd name="connsiteX4" fmla="*/ 176697 w 918524"/>
                <a:gd name="connsiteY4" fmla="*/ 914398 h 923906"/>
                <a:gd name="connsiteX5" fmla="*/ 143648 w 918524"/>
                <a:gd name="connsiteY5" fmla="*/ 613293 h 923906"/>
                <a:gd name="connsiteX6" fmla="*/ 2063 w 918524"/>
                <a:gd name="connsiteY6" fmla="*/ 349269 h 923906"/>
                <a:gd name="connsiteX7" fmla="*/ 264202 w 918524"/>
                <a:gd name="connsiteY7" fmla="*/ 223173 h 923906"/>
                <a:gd name="connsiteX8" fmla="*/ 459262 w 918524"/>
                <a:gd name="connsiteY8" fmla="*/ 0 h 923906"/>
                <a:gd name="connsiteX9" fmla="*/ 715845 w 918524"/>
                <a:gd name="connsiteY9" fmla="*/ 284696 h 923906"/>
                <a:gd name="connsiteX0" fmla="*/ 774876 w 774876"/>
                <a:gd name="connsiteY0" fmla="*/ 613293 h 923906"/>
                <a:gd name="connsiteX1" fmla="*/ 741827 w 774876"/>
                <a:gd name="connsiteY1" fmla="*/ 914398 h 923906"/>
                <a:gd name="connsiteX2" fmla="*/ 459262 w 774876"/>
                <a:gd name="connsiteY2" fmla="*/ 854400 h 923906"/>
                <a:gd name="connsiteX3" fmla="*/ 176697 w 774876"/>
                <a:gd name="connsiteY3" fmla="*/ 914398 h 923906"/>
                <a:gd name="connsiteX4" fmla="*/ 143648 w 774876"/>
                <a:gd name="connsiteY4" fmla="*/ 613293 h 923906"/>
                <a:gd name="connsiteX5" fmla="*/ 2063 w 774876"/>
                <a:gd name="connsiteY5" fmla="*/ 349269 h 923906"/>
                <a:gd name="connsiteX6" fmla="*/ 264202 w 774876"/>
                <a:gd name="connsiteY6" fmla="*/ 223173 h 923906"/>
                <a:gd name="connsiteX7" fmla="*/ 459262 w 774876"/>
                <a:gd name="connsiteY7" fmla="*/ 0 h 923906"/>
                <a:gd name="connsiteX8" fmla="*/ 715845 w 774876"/>
                <a:gd name="connsiteY8" fmla="*/ 284696 h 923906"/>
                <a:gd name="connsiteX0" fmla="*/ 741827 w 741827"/>
                <a:gd name="connsiteY0" fmla="*/ 914398 h 923906"/>
                <a:gd name="connsiteX1" fmla="*/ 459262 w 741827"/>
                <a:gd name="connsiteY1" fmla="*/ 854400 h 923906"/>
                <a:gd name="connsiteX2" fmla="*/ 176697 w 741827"/>
                <a:gd name="connsiteY2" fmla="*/ 914398 h 923906"/>
                <a:gd name="connsiteX3" fmla="*/ 143648 w 741827"/>
                <a:gd name="connsiteY3" fmla="*/ 613293 h 923906"/>
                <a:gd name="connsiteX4" fmla="*/ 2063 w 741827"/>
                <a:gd name="connsiteY4" fmla="*/ 349269 h 923906"/>
                <a:gd name="connsiteX5" fmla="*/ 264202 w 741827"/>
                <a:gd name="connsiteY5" fmla="*/ 223173 h 923906"/>
                <a:gd name="connsiteX6" fmla="*/ 459262 w 741827"/>
                <a:gd name="connsiteY6" fmla="*/ 0 h 923906"/>
                <a:gd name="connsiteX7" fmla="*/ 715845 w 741827"/>
                <a:gd name="connsiteY7" fmla="*/ 284696 h 923906"/>
                <a:gd name="connsiteX0" fmla="*/ 459262 w 715845"/>
                <a:gd name="connsiteY0" fmla="*/ 854400 h 916632"/>
                <a:gd name="connsiteX1" fmla="*/ 176697 w 715845"/>
                <a:gd name="connsiteY1" fmla="*/ 914398 h 916632"/>
                <a:gd name="connsiteX2" fmla="*/ 143648 w 715845"/>
                <a:gd name="connsiteY2" fmla="*/ 613293 h 916632"/>
                <a:gd name="connsiteX3" fmla="*/ 2063 w 715845"/>
                <a:gd name="connsiteY3" fmla="*/ 349269 h 916632"/>
                <a:gd name="connsiteX4" fmla="*/ 264202 w 715845"/>
                <a:gd name="connsiteY4" fmla="*/ 223173 h 916632"/>
                <a:gd name="connsiteX5" fmla="*/ 459262 w 715845"/>
                <a:gd name="connsiteY5" fmla="*/ 0 h 916632"/>
                <a:gd name="connsiteX6" fmla="*/ 715845 w 715845"/>
                <a:gd name="connsiteY6" fmla="*/ 284696 h 916632"/>
                <a:gd name="connsiteX0" fmla="*/ 176697 w 715845"/>
                <a:gd name="connsiteY0" fmla="*/ 914398 h 914398"/>
                <a:gd name="connsiteX1" fmla="*/ 143648 w 715845"/>
                <a:gd name="connsiteY1" fmla="*/ 613293 h 914398"/>
                <a:gd name="connsiteX2" fmla="*/ 2063 w 715845"/>
                <a:gd name="connsiteY2" fmla="*/ 349269 h 914398"/>
                <a:gd name="connsiteX3" fmla="*/ 264202 w 715845"/>
                <a:gd name="connsiteY3" fmla="*/ 223173 h 914398"/>
                <a:gd name="connsiteX4" fmla="*/ 459262 w 715845"/>
                <a:gd name="connsiteY4" fmla="*/ 0 h 914398"/>
                <a:gd name="connsiteX5" fmla="*/ 715845 w 715845"/>
                <a:gd name="connsiteY5" fmla="*/ 284696 h 914398"/>
                <a:gd name="connsiteX0" fmla="*/ 143648 w 715845"/>
                <a:gd name="connsiteY0" fmla="*/ 613293 h 613293"/>
                <a:gd name="connsiteX1" fmla="*/ 2063 w 715845"/>
                <a:gd name="connsiteY1" fmla="*/ 349269 h 613293"/>
                <a:gd name="connsiteX2" fmla="*/ 264202 w 715845"/>
                <a:gd name="connsiteY2" fmla="*/ 223173 h 613293"/>
                <a:gd name="connsiteX3" fmla="*/ 459262 w 715845"/>
                <a:gd name="connsiteY3" fmla="*/ 0 h 613293"/>
                <a:gd name="connsiteX4" fmla="*/ 715845 w 715845"/>
                <a:gd name="connsiteY4" fmla="*/ 284696 h 613293"/>
                <a:gd name="connsiteX0" fmla="*/ 0 w 713782"/>
                <a:gd name="connsiteY0" fmla="*/ 349269 h 349269"/>
                <a:gd name="connsiteX1" fmla="*/ 262139 w 713782"/>
                <a:gd name="connsiteY1" fmla="*/ 223173 h 349269"/>
                <a:gd name="connsiteX2" fmla="*/ 457199 w 713782"/>
                <a:gd name="connsiteY2" fmla="*/ 0 h 349269"/>
                <a:gd name="connsiteX3" fmla="*/ 713782 w 713782"/>
                <a:gd name="connsiteY3" fmla="*/ 284696 h 349269"/>
                <a:gd name="connsiteX0" fmla="*/ 0 w 457199"/>
                <a:gd name="connsiteY0" fmla="*/ 349269 h 349269"/>
                <a:gd name="connsiteX1" fmla="*/ 262139 w 457199"/>
                <a:gd name="connsiteY1" fmla="*/ 223173 h 349269"/>
                <a:gd name="connsiteX2" fmla="*/ 457199 w 457199"/>
                <a:gd name="connsiteY2" fmla="*/ 0 h 34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199" h="349269">
                  <a:moveTo>
                    <a:pt x="0" y="349269"/>
                  </a:moveTo>
                  <a:cubicBezTo>
                    <a:pt x="20092" y="284249"/>
                    <a:pt x="185939" y="281384"/>
                    <a:pt x="262139" y="223173"/>
                  </a:cubicBezTo>
                  <a:cubicBezTo>
                    <a:pt x="338339" y="164962"/>
                    <a:pt x="392179" y="0"/>
                    <a:pt x="457199" y="0"/>
                  </a:cubicBezTo>
                </a:path>
              </a:pathLst>
            </a:custGeom>
            <a:noFill/>
            <a:ln w="28575" cap="rnd">
              <a:solidFill>
                <a:schemeClr val="bg1">
                  <a:alpha val="8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02BB25D-FDCE-49BA-8B63-8971AD5C28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667" r="12237"/>
          <a:stretch/>
        </p:blipFill>
        <p:spPr>
          <a:xfrm>
            <a:off x="396353" y="1777846"/>
            <a:ext cx="6918848" cy="4619779"/>
          </a:xfrm>
          <a:prstGeom prst="round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91684" y="1376952"/>
            <a:ext cx="7285843" cy="5503065"/>
            <a:chOff x="5491684" y="1376952"/>
            <a:chExt cx="7285843" cy="5503065"/>
          </a:xfrm>
        </p:grpSpPr>
        <p:pic>
          <p:nvPicPr>
            <p:cNvPr id="26" name="图片 11">
              <a:extLst>
                <a:ext uri="{FF2B5EF4-FFF2-40B4-BE49-F238E27FC236}">
                  <a16:creationId xmlns:a16="http://schemas.microsoft.com/office/drawing/2014/main" xmlns="" id="{8BE5BE40-78F6-4C73-922B-579A91B79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684" y="1376952"/>
              <a:ext cx="7285843" cy="550306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AD77466-1345-4FEE-A440-AF83A329319D}"/>
                </a:ext>
              </a:extLst>
            </p:cNvPr>
            <p:cNvSpPr txBox="1"/>
            <p:nvPr/>
          </p:nvSpPr>
          <p:spPr>
            <a:xfrm>
              <a:off x="5978996" y="2980405"/>
              <a:ext cx="4975014" cy="2062103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rPr>
                <a:t>  </a:t>
              </a:r>
              <a:r>
                <a:rPr lang="vi-V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rPr>
                <a:t>Hai </a:t>
              </a:r>
              <a:r>
                <a:rPr lang="vi-VN" sz="3200" b="1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rPr>
                <a:t>bạn nhỏ luôn vui vẻ và hồn nhiên; hai anh em rất quan tâm và yêu thương nhau.</a:t>
              </a:r>
            </a:p>
          </p:txBody>
        </p:sp>
      </p:grpSp>
      <p:pic>
        <p:nvPicPr>
          <p:cNvPr id="28" name="图片 11">
            <a:extLst>
              <a:ext uri="{FF2B5EF4-FFF2-40B4-BE49-F238E27FC236}">
                <a16:creationId xmlns:a16="http://schemas.microsoft.com/office/drawing/2014/main" xmlns="" id="{83180B49-C4A1-40DB-BBD9-60F045C318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0" y="5932183"/>
            <a:ext cx="88677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98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6703A3F-31CF-4C81-8F95-46388D525896}"/>
              </a:ext>
            </a:extLst>
          </p:cNvPr>
          <p:cNvGrpSpPr/>
          <p:nvPr/>
        </p:nvGrpSpPr>
        <p:grpSpPr>
          <a:xfrm>
            <a:off x="513763" y="569487"/>
            <a:ext cx="10641917" cy="1540668"/>
            <a:chOff x="513093" y="623476"/>
            <a:chExt cx="5834378" cy="8779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3193F61-FE15-4DDB-B446-7ACC7B921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3093" y="623476"/>
              <a:ext cx="5834378" cy="8779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6455C7F-9BD4-4621-B93A-4A6B49A27D10}"/>
                </a:ext>
              </a:extLst>
            </p:cNvPr>
            <p:cNvSpPr txBox="1"/>
            <p:nvPr/>
          </p:nvSpPr>
          <p:spPr>
            <a:xfrm>
              <a:off x="1196864" y="791916"/>
              <a:ext cx="4934655" cy="613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UTM Avo" panose="02040603050506020204" pitchFamily="18" charset="0"/>
                </a:rPr>
                <a:t>Kể cho người thân nghe câu chuyện </a:t>
              </a:r>
              <a:r>
                <a:rPr lang="vi-VN" sz="3200" b="1" i="1" dirty="0">
                  <a:latin typeface="UTM Avo" panose="02040603050506020204" pitchFamily="18" charset="0"/>
                </a:rPr>
                <a:t>Niềm vui của Bi và Bống.</a:t>
              </a:r>
              <a:endParaRPr lang="en-US" sz="3200" b="1" dirty="0">
                <a:latin typeface="UTM Avo" panose="020406030505060202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60" y="2035844"/>
            <a:ext cx="2160184" cy="1793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87" y="4501250"/>
            <a:ext cx="2594576" cy="1786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60" y="4501250"/>
            <a:ext cx="2168964" cy="1786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37" y="2045016"/>
            <a:ext cx="2288851" cy="17748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0047" y="3743344"/>
            <a:ext cx="246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Khi cầu vồng hiện ra, Bi nói (…)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3172" y="3799131"/>
            <a:ext cx="244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Có bảy hũ vàng, Bống sẽ (…) và Bi sẽ (…)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4950" y="6233127"/>
            <a:ext cx="303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Khi cầu vồng biến mất (…)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76888" y="6190226"/>
            <a:ext cx="289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Không có bảy hũ vàng,</a:t>
            </a:r>
          </a:p>
          <a:p>
            <a:pPr algn="ctr"/>
            <a:r>
              <a:rPr lang="en-US" smtClean="0"/>
              <a:t> hai anh em vẫn (…)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193A43D-9094-4067-A73E-58633550B993}"/>
              </a:ext>
            </a:extLst>
          </p:cNvPr>
          <p:cNvSpPr txBox="1"/>
          <p:nvPr/>
        </p:nvSpPr>
        <p:spPr>
          <a:xfrm>
            <a:off x="5864601" y="2224617"/>
            <a:ext cx="5291079" cy="3608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Quan </a:t>
            </a:r>
            <a:r>
              <a:rPr lang="vi-VN" sz="26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sát và kể lại theo tranh minh họa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26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Kể lần lượt từng đoạn câu chuyện cho người thân nghe.</a:t>
            </a:r>
          </a:p>
          <a:p>
            <a:pPr algn="just">
              <a:lnSpc>
                <a:spcPct val="150000"/>
              </a:lnSpc>
            </a:pPr>
            <a:r>
              <a:rPr lang="vi-VN" sz="26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Không cần kể đúng từng chữ, từng lời của câu chuyện.</a:t>
            </a:r>
            <a:endParaRPr lang="vi-VN" sz="2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07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xmlns="" id="{9467C500-5CFE-4317-AD26-095E59025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3" name="图片 13">
            <a:extLst>
              <a:ext uri="{FF2B5EF4-FFF2-40B4-BE49-F238E27FC236}">
                <a16:creationId xmlns:a16="http://schemas.microsoft.com/office/drawing/2014/main" xmlns="" id="{342353FD-9031-4480-B527-B905C75CC0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xmlns="" id="{8BE5BE40-78F6-4C73-922B-579A91B79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5" name="图片 15">
            <a:extLst>
              <a:ext uri="{FF2B5EF4-FFF2-40B4-BE49-F238E27FC236}">
                <a16:creationId xmlns:a16="http://schemas.microsoft.com/office/drawing/2014/main" xmlns="" id="{A81BA2A2-843C-4BF2-AA33-E77FDEBB9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xmlns="" id="{00DA072D-22E9-4488-AA7A-EE77013D53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7" name="图片 21">
            <a:extLst>
              <a:ext uri="{FF2B5EF4-FFF2-40B4-BE49-F238E27FC236}">
                <a16:creationId xmlns:a16="http://schemas.microsoft.com/office/drawing/2014/main" xmlns="" id="{9FCF9125-7CB3-40F4-ABFC-95F2ACBB27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8" name="图片 23">
            <a:extLst>
              <a:ext uri="{FF2B5EF4-FFF2-40B4-BE49-F238E27FC236}">
                <a16:creationId xmlns:a16="http://schemas.microsoft.com/office/drawing/2014/main" xmlns="" id="{5AD15369-2202-4E69-BCE5-B65F101051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9" name="图片 24">
            <a:extLst>
              <a:ext uri="{FF2B5EF4-FFF2-40B4-BE49-F238E27FC236}">
                <a16:creationId xmlns:a16="http://schemas.microsoft.com/office/drawing/2014/main" xmlns="" id="{F5E58546-F92B-4BD8-98D2-613E6EB15D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  <p:grpSp>
        <p:nvGrpSpPr>
          <p:cNvPr id="10" name="TOP-PPT-3">
            <a:extLst>
              <a:ext uri="{FF2B5EF4-FFF2-40B4-BE49-F238E27FC236}">
                <a16:creationId xmlns:a16="http://schemas.microsoft.com/office/drawing/2014/main" xmlns="" id="{777F7936-3B71-4FD6-823B-DEC832AE52E4}"/>
              </a:ext>
            </a:extLst>
          </p:cNvPr>
          <p:cNvGrpSpPr/>
          <p:nvPr/>
        </p:nvGrpSpPr>
        <p:grpSpPr>
          <a:xfrm>
            <a:off x="3841440" y="2127323"/>
            <a:ext cx="5598773" cy="2357568"/>
            <a:chOff x="6623685" y="1341302"/>
            <a:chExt cx="5598773" cy="2357568"/>
          </a:xfrm>
        </p:grpSpPr>
        <p:sp>
          <p:nvSpPr>
            <p:cNvPr id="11" name="TOP-PPT-3-1">
              <a:extLst>
                <a:ext uri="{FF2B5EF4-FFF2-40B4-BE49-F238E27FC236}">
                  <a16:creationId xmlns:a16="http://schemas.microsoft.com/office/drawing/2014/main" xmlns="" id="{CA965185-B767-41EF-A927-F7D7001FE2B4}"/>
                </a:ext>
              </a:extLst>
            </p:cNvPr>
            <p:cNvSpPr/>
            <p:nvPr/>
          </p:nvSpPr>
          <p:spPr>
            <a:xfrm>
              <a:off x="6623685" y="1341302"/>
              <a:ext cx="5598773" cy="235756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9200" dirty="0" err="1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Chúc</a:t>
              </a:r>
              <a:r>
                <a:rPr lang="en-US" altLang="zh-CN" sz="9200" dirty="0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 </a:t>
              </a:r>
              <a:r>
                <a:rPr lang="en-US" altLang="zh-CN" sz="9200" dirty="0" err="1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các</a:t>
              </a:r>
              <a:r>
                <a:rPr lang="en-US" altLang="zh-CN" sz="9200" dirty="0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 </a:t>
              </a:r>
              <a:r>
                <a:rPr lang="en-US" altLang="zh-CN" sz="9200" dirty="0" err="1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em</a:t>
              </a:r>
              <a:r>
                <a:rPr lang="en-US" altLang="zh-CN" sz="9200" dirty="0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 </a:t>
              </a:r>
              <a:r>
                <a:rPr lang="en-US" altLang="zh-CN" sz="9200" dirty="0" err="1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học</a:t>
              </a:r>
              <a:r>
                <a:rPr lang="en-US" altLang="zh-CN" sz="9200" dirty="0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 </a:t>
              </a:r>
              <a:r>
                <a:rPr lang="en-US" altLang="zh-CN" sz="9200" dirty="0" err="1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tốt</a:t>
              </a:r>
              <a:endParaRPr lang="zh-CN" altLang="en-US" sz="9200" dirty="0">
                <a:solidFill>
                  <a:srgbClr val="7EBC68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UVF Blenda Script" panose="0204060305050602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3-2">
              <a:extLst>
                <a:ext uri="{FF2B5EF4-FFF2-40B4-BE49-F238E27FC236}">
                  <a16:creationId xmlns:a16="http://schemas.microsoft.com/office/drawing/2014/main" xmlns="" id="{C2ED06E6-A4C1-434D-A6B8-8C30B580AAC0}"/>
                </a:ext>
              </a:extLst>
            </p:cNvPr>
            <p:cNvSpPr/>
            <p:nvPr/>
          </p:nvSpPr>
          <p:spPr>
            <a:xfrm>
              <a:off x="6767584" y="2931297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400" dirty="0">
                <a:solidFill>
                  <a:srgbClr val="2A2A49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54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352</Words>
  <Application>Microsoft Office PowerPoint</Application>
  <PresentationFormat>Custom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Arial</vt:lpstr>
      <vt:lpstr>字魂17号-萌趣果冻体</vt:lpstr>
      <vt:lpstr>#9Slide05 SVNUT Triumph</vt:lpstr>
      <vt:lpstr>UTM Loko</vt:lpstr>
      <vt:lpstr>SVN-Newton</vt:lpstr>
      <vt:lpstr>等线</vt:lpstr>
      <vt:lpstr>UTM Showcard</vt:lpstr>
      <vt:lpstr>#9Slide07 Altus</vt:lpstr>
      <vt:lpstr>UTM Avo</vt:lpstr>
      <vt:lpstr>UTM Alba Matter</vt:lpstr>
      <vt:lpstr>#9Slide05 Bodega Script</vt:lpstr>
      <vt:lpstr>Wingdings</vt:lpstr>
      <vt:lpstr>inpin heiti</vt:lpstr>
      <vt:lpstr>#9Slide07 HoneyCream</vt:lpstr>
      <vt:lpstr>Times New Roman</vt:lpstr>
      <vt:lpstr>UVF Blenda Script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BICHTRAN</dc:creator>
  <cp:keywords>MĂNGNON</cp:keywords>
  <cp:lastModifiedBy>admin</cp:lastModifiedBy>
  <cp:revision>21</cp:revision>
  <dcterms:created xsi:type="dcterms:W3CDTF">2022-07-18T17:14:09Z</dcterms:created>
  <dcterms:modified xsi:type="dcterms:W3CDTF">2025-09-15T15:32:20Z</dcterms:modified>
</cp:coreProperties>
</file>