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2"/>
  </p:sldMasterIdLst>
  <p:notesMasterIdLst>
    <p:notesMasterId r:id="rId42"/>
  </p:notesMasterIdLst>
  <p:sldIdLst>
    <p:sldId id="304" r:id="rId3"/>
    <p:sldId id="312" r:id="rId4"/>
    <p:sldId id="270" r:id="rId5"/>
    <p:sldId id="269" r:id="rId6"/>
    <p:sldId id="275" r:id="rId7"/>
    <p:sldId id="271" r:id="rId8"/>
    <p:sldId id="276" r:id="rId9"/>
    <p:sldId id="277" r:id="rId10"/>
    <p:sldId id="278" r:id="rId11"/>
    <p:sldId id="272" r:id="rId12"/>
    <p:sldId id="313" r:id="rId13"/>
    <p:sldId id="314" r:id="rId14"/>
    <p:sldId id="315" r:id="rId15"/>
    <p:sldId id="316" r:id="rId16"/>
    <p:sldId id="291" r:id="rId17"/>
    <p:sldId id="279" r:id="rId18"/>
    <p:sldId id="317" r:id="rId19"/>
    <p:sldId id="318" r:id="rId20"/>
    <p:sldId id="299" r:id="rId21"/>
    <p:sldId id="300" r:id="rId22"/>
    <p:sldId id="292" r:id="rId23"/>
    <p:sldId id="308" r:id="rId24"/>
    <p:sldId id="309" r:id="rId25"/>
    <p:sldId id="307" r:id="rId26"/>
    <p:sldId id="258" r:id="rId27"/>
    <p:sldId id="260" r:id="rId28"/>
    <p:sldId id="261" r:id="rId29"/>
    <p:sldId id="302" r:id="rId30"/>
    <p:sldId id="262" r:id="rId31"/>
    <p:sldId id="301" r:id="rId32"/>
    <p:sldId id="303" r:id="rId33"/>
    <p:sldId id="263" r:id="rId34"/>
    <p:sldId id="264" r:id="rId35"/>
    <p:sldId id="265" r:id="rId36"/>
    <p:sldId id="266" r:id="rId37"/>
    <p:sldId id="319" r:id="rId38"/>
    <p:sldId id="267" r:id="rId39"/>
    <p:sldId id="268" r:id="rId40"/>
    <p:sldId id="306"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4660"/>
  </p:normalViewPr>
  <p:slideViewPr>
    <p:cSldViewPr snapToGrid="0">
      <p:cViewPr varScale="1">
        <p:scale>
          <a:sx n="65" d="100"/>
          <a:sy n="65" d="100"/>
        </p:scale>
        <p:origin x="90"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09F589-C4BF-4429-B239-F9BBE47326B2}"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8980F-BBFA-4AF7-812F-7999219BB13D}" type="slidenum">
              <a:rPr lang="en-US" smtClean="0"/>
              <a:t>‹#›</a:t>
            </a:fld>
            <a:endParaRPr lang="en-US"/>
          </a:p>
        </p:txBody>
      </p:sp>
    </p:spTree>
    <p:extLst>
      <p:ext uri="{BB962C8B-B14F-4D97-AF65-F5344CB8AC3E}">
        <p14:creationId xmlns:p14="http://schemas.microsoft.com/office/powerpoint/2010/main" val="3625656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052FB-00B7-4945-BCC5-6FE0950572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031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11</a:t>
            </a:fld>
            <a:endParaRPr lang="en-US"/>
          </a:p>
        </p:txBody>
      </p:sp>
    </p:spTree>
    <p:extLst>
      <p:ext uri="{BB962C8B-B14F-4D97-AF65-F5344CB8AC3E}">
        <p14:creationId xmlns:p14="http://schemas.microsoft.com/office/powerpoint/2010/main" val="2180318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12</a:t>
            </a:fld>
            <a:endParaRPr lang="en-US"/>
          </a:p>
        </p:txBody>
      </p:sp>
    </p:spTree>
    <p:extLst>
      <p:ext uri="{BB962C8B-B14F-4D97-AF65-F5344CB8AC3E}">
        <p14:creationId xmlns:p14="http://schemas.microsoft.com/office/powerpoint/2010/main" val="1265951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13</a:t>
            </a:fld>
            <a:endParaRPr lang="en-US"/>
          </a:p>
        </p:txBody>
      </p:sp>
    </p:spTree>
    <p:extLst>
      <p:ext uri="{BB962C8B-B14F-4D97-AF65-F5344CB8AC3E}">
        <p14:creationId xmlns:p14="http://schemas.microsoft.com/office/powerpoint/2010/main" val="3144245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14</a:t>
            </a:fld>
            <a:endParaRPr lang="en-US"/>
          </a:p>
        </p:txBody>
      </p:sp>
    </p:spTree>
    <p:extLst>
      <p:ext uri="{BB962C8B-B14F-4D97-AF65-F5344CB8AC3E}">
        <p14:creationId xmlns:p14="http://schemas.microsoft.com/office/powerpoint/2010/main" val="3102547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17</a:t>
            </a:fld>
            <a:endParaRPr lang="en-US"/>
          </a:p>
        </p:txBody>
      </p:sp>
    </p:spTree>
    <p:extLst>
      <p:ext uri="{BB962C8B-B14F-4D97-AF65-F5344CB8AC3E}">
        <p14:creationId xmlns:p14="http://schemas.microsoft.com/office/powerpoint/2010/main" val="431933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18</a:t>
            </a:fld>
            <a:endParaRPr lang="en-US"/>
          </a:p>
        </p:txBody>
      </p:sp>
    </p:spTree>
    <p:extLst>
      <p:ext uri="{BB962C8B-B14F-4D97-AF65-F5344CB8AC3E}">
        <p14:creationId xmlns:p14="http://schemas.microsoft.com/office/powerpoint/2010/main" val="602279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36</a:t>
            </a:fld>
            <a:endParaRPr lang="en-US"/>
          </a:p>
        </p:txBody>
      </p:sp>
    </p:spTree>
    <p:extLst>
      <p:ext uri="{BB962C8B-B14F-4D97-AF65-F5344CB8AC3E}">
        <p14:creationId xmlns:p14="http://schemas.microsoft.com/office/powerpoint/2010/main" val="2067442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F7C9-98FA-37FD-9523-DCDF8C9258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DB2A13-74C8-201F-A1E8-3AAADBD8EF7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241023-FD7A-5287-4B08-E740C8BC832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088F84-8711-4C40-B45B-2382212E8142}"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8BD413F-C978-B198-A611-41AB20D282F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D144729-40D0-AD20-7A21-D195F278A4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AA8C2-8E73-4BA3-8646-3345C5432D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176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08AF-DFBE-C398-7FB3-7100C8BDB2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77191-18D5-94EF-7C73-0976327673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464AB-F13C-2C2B-946D-F0A1DE354D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FB9A4D-048C-4F36-A5C5-F5FF178138B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44B02D6-07ED-5788-A937-C0C50ED1E9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FFC1C0F-2831-EE1A-AC05-F8C66F7DDA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AA8C2-8E73-4BA3-8646-3345C5432D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308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CE3B-EFF5-A2FB-CCFC-02085D6CAAD6}"/>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F2D98C-FE5D-538F-0CED-0E64DF84EDE5}"/>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09036B-DDFE-1068-9FA0-BC052129D2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0DD78E-CA8C-403B-A0BE-9AAD8225A83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93FD531-8CCC-6262-E645-70C07210D1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8A10759-7D99-8564-726F-CFA31A3539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AA8C2-8E73-4BA3-8646-3345C5432D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6934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EE4B7-9087-E7B6-53BC-2781A996FC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EA077D-9195-011E-C0C4-B957F3CA55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696E9B-5AAC-4C67-41C9-BE936ECACA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DED319-B962-8D96-AA9B-1C626AA81B2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CB753B-73E2-49C4-ADA1-2DCDD69536C4}"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9C4738C-EE9A-DDED-B96D-D2BDBDE4FCB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674F069-43C4-5955-98BD-A18FC23AA6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AA8C2-8E73-4BA3-8646-3345C5432D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7490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D91D-C14C-D97C-D807-31D2D4DF9B1F}"/>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85962D-911B-1859-0117-573C9B11921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ADD848-2EBF-1CB8-055F-AC2919C2456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3292C2-039E-9E41-6341-552FAF76047C}"/>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191D6D-B561-111A-C838-5A8619AB2928}"/>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67CE0F-8625-6973-53B6-CF55041DD9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76C398-F07A-4540-AAE8-DC87D7821F3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520398D-3118-21A0-7155-5B29EB1FD8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F3D6C1D1-F0BC-828D-FA79-4E0B94641B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AA8C2-8E73-4BA3-8646-3345C5432D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111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32B50-099E-28C2-5BDF-460B31A291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04DBCC-A98D-065B-7D87-B51C1156F5D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00F52E-8CDE-4E38-BCBC-CE8A4F9646B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1D870B96-6C93-B14B-9A2F-46074859888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3313AC87-3DE3-BD08-577C-37DDD36C29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AA8C2-8E73-4BA3-8646-3345C5432D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473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FAEE2A-72B4-54DA-F5B2-6E679062BCD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A00AC9-CE46-466C-AA52-8F7668400A3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02B3747-FAA3-F064-C9AF-F3727DF410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B672D7D3-E869-AFC1-55D9-D501135BAC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AA8C2-8E73-4BA3-8646-3345C5432D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5379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D8AA-0DC1-2607-2DFC-2E9405A83B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7B3C5B-826A-4021-5E65-918BDB526FF9}"/>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65FEAD-589C-5F36-3828-7FBBF5AAFE05}"/>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41FCD-70C8-6865-463E-49370954DE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AB29C9-82F6-4B4A-9460-5A5EA1F55D3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BB19F69-BD0C-F223-3216-EA3E7A39AE1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4C1AAA2-24C5-A2D2-8145-B9609E1B26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AA8C2-8E73-4BA3-8646-3345C5432D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7069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0A88-B7E0-8AC5-19BD-D9C6DEFE6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D0C0AF-B453-DCC7-9582-49A2C33F701A}"/>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71D80CE1-73DF-C786-E159-C89EFD38B377}"/>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C64142-3F38-289B-1B41-B63D6F6A447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3E11D0-5E6D-4D34-A83B-ACF8962159D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6721E62-86B5-7C38-CA0A-1321EB41D1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3D7F1CA-C119-F49E-CB79-9DFE199813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AA8C2-8E73-4BA3-8646-3345C5432D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7422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F42E4-9A67-29A9-77A4-4811852F86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C48CF6-30CA-115B-F26F-F9C324AF0C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0D9B8-BEE7-2F9B-4CC9-E66C47C578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C31D341-B315-402F-B60D-2589BB8C068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559616A-861D-5ECA-A0A4-BC4E8E482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C964412-C8F5-1139-9C09-A12E4E883F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AA8C2-8E73-4BA3-8646-3345C5432D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968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06815E-A659-3A9B-D998-2628596FC8A8}"/>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BE2A0F-B092-E220-4055-E1D6E3BBC77B}"/>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FE7FEE-EDD3-0074-34ED-CF65CFD33B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8CE660-344F-427C-818E-321A742BDDB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A6FBED5-4A63-EB93-0FDE-A696F8F0A5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85ADECD-FFD1-61AC-2487-139886CFEC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AA8C2-8E73-4BA3-8646-3345C5432D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444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2/24/2025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789CB0-A94F-7B48-6ED9-7D1B31011F1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5CE951-A563-CD25-D18F-7CD98EF4AE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9DC217-63ED-DF1A-50EB-5DF62E4EA1AF}"/>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284495-077B-4771-B817-CDBF6CFD938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8129234-66F8-8264-3307-AFA5FCFC568B}"/>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6DBFEA6-2E5B-26A8-8F7F-4F4548288E8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BAA8C2-8E73-4BA3-8646-3345C5432D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20819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2.xml"/><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png"/><Relationship Id="rId7"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1.jfif"/><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3.jfif"/><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5.jfif"/><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png"/><Relationship Id="rId7"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1.png"/></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4.jfif"/><Relationship Id="rId1" Type="http://schemas.openxmlformats.org/officeDocument/2006/relationships/slideLayout" Target="../slideLayouts/slideLayout7.xml"/><Relationship Id="rId5" Type="http://schemas.openxmlformats.org/officeDocument/2006/relationships/image" Target="../media/image17.jfif"/><Relationship Id="rId4" Type="http://schemas.openxmlformats.org/officeDocument/2006/relationships/image" Target="../media/image16.jfif"/></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18267" y="4734324"/>
            <a:ext cx="7766936" cy="1096899"/>
          </a:xfrm>
        </p:spPr>
        <p:txBody>
          <a:bodyPr>
            <a:normAutofit/>
          </a:bodyPr>
          <a:lstStyle/>
          <a:p>
            <a:pPr algn="ctr"/>
            <a:r>
              <a:rPr lang="en-US" sz="2400" b="1" dirty="0" err="1" smtClean="0">
                <a:solidFill>
                  <a:schemeClr val="tx1"/>
                </a:solidFill>
                <a:latin typeface="Times New Roman" panose="02020603050405020304" pitchFamily="18" charset="0"/>
                <a:cs typeface="Times New Roman" panose="02020603050405020304" pitchFamily="18" charset="0"/>
              </a:rPr>
              <a:t>Giáo</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viên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Lương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Thị</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Tuyết</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5" name="Title 1"/>
          <p:cNvSpPr>
            <a:spLocks noGrp="1"/>
          </p:cNvSpPr>
          <p:nvPr>
            <p:ph type="ctrTitle"/>
          </p:nvPr>
        </p:nvSpPr>
        <p:spPr>
          <a:xfrm>
            <a:off x="1155556" y="498909"/>
            <a:ext cx="10205171" cy="3284537"/>
          </a:xfr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a:lstStyle/>
          <a:p>
            <a:pPr algn="ctr"/>
            <a:r>
              <a:rPr lang="en-US" b="1" dirty="0" err="1" smtClean="0">
                <a:solidFill>
                  <a:schemeClr val="tx1"/>
                </a:solidFill>
                <a:latin typeface="Times New Roman" panose="02020603050405020304" pitchFamily="18" charset="0"/>
                <a:cs typeface="Times New Roman" panose="02020603050405020304" pitchFamily="18" charset="0"/>
              </a:rPr>
              <a:t>Tiết</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smtClean="0">
                <a:solidFill>
                  <a:schemeClr val="tx1"/>
                </a:solidFill>
                <a:latin typeface="Times New Roman" panose="02020603050405020304" pitchFamily="18" charset="0"/>
                <a:cs typeface="Times New Roman" panose="02020603050405020304" pitchFamily="18" charset="0"/>
              </a:rPr>
              <a:t>24- </a:t>
            </a:r>
            <a:r>
              <a:rPr lang="en-US" b="1" dirty="0" err="1" smtClean="0">
                <a:solidFill>
                  <a:schemeClr val="tx1"/>
                </a:solidFill>
                <a:latin typeface="Times New Roman" panose="02020603050405020304" pitchFamily="18" charset="0"/>
                <a:cs typeface="Times New Roman" panose="02020603050405020304" pitchFamily="18" charset="0"/>
              </a:rPr>
              <a:t>Bài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6: </a:t>
            </a:r>
            <a:r>
              <a:rPr lang="en-US" b="1" dirty="0" err="1">
                <a:solidFill>
                  <a:schemeClr val="tx1"/>
                </a:solidFill>
                <a:latin typeface="Times New Roman" panose="02020603050405020304" pitchFamily="18" charset="0"/>
                <a:cs typeface="Times New Roman" panose="02020603050405020304" pitchFamily="18" charset="0"/>
              </a:rPr>
              <a:t>Giới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thiệu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một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số</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loại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súng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bộ</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binh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thuốc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nổ</a:t>
            </a:r>
            <a:r>
              <a:rPr lang="en-US" b="1" dirty="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vật</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cản</a:t>
            </a:r>
            <a:r>
              <a:rPr lang="en-US" b="1" dirty="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và</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vũ</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khí</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tự</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tạo</a:t>
            </a:r>
            <a:r>
              <a:rPr lang="en-US" dirty="0"/>
              <a:t/>
            </a:r>
            <a:br>
              <a:rPr lang="en-US" dirty="0"/>
            </a:br>
            <a:endParaRPr lang="en-US" dirty="0"/>
          </a:p>
        </p:txBody>
      </p:sp>
    </p:spTree>
    <p:extLst>
      <p:ext uri="{BB962C8B-B14F-4D97-AF65-F5344CB8AC3E}">
        <p14:creationId xmlns:p14="http://schemas.microsoft.com/office/powerpoint/2010/main" val="4226876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15197" y="160256"/>
            <a:ext cx="4922982" cy="1034473"/>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smtClean="0">
                <a:solidFill>
                  <a:schemeClr val="tx1"/>
                </a:solidFill>
                <a:latin typeface="Times New Roman" panose="02020603050405020304" pitchFamily="18" charset="0"/>
                <a:cs typeface="Times New Roman" panose="02020603050405020304" pitchFamily="18" charset="0"/>
              </a:rPr>
              <a:t>2.2</a:t>
            </a:r>
            <a:r>
              <a:rPr lang="pt-BR" sz="3200" b="1" dirty="0">
                <a:solidFill>
                  <a:schemeClr val="tx1"/>
                </a:solidFill>
                <a:latin typeface="Times New Roman" panose="02020603050405020304" pitchFamily="18" charset="0"/>
                <a:cs typeface="Times New Roman" panose="02020603050405020304" pitchFamily="18" charset="0"/>
              </a:rPr>
              <a:t>. Cấu </a:t>
            </a:r>
            <a:r>
              <a:rPr lang="pt-BR" sz="3200" b="1" dirty="0" smtClean="0">
                <a:solidFill>
                  <a:schemeClr val="tx1"/>
                </a:solidFill>
                <a:latin typeface="Times New Roman" panose="02020603050405020304" pitchFamily="18" charset="0"/>
                <a:cs typeface="Times New Roman" panose="02020603050405020304" pitchFamily="18" charset="0"/>
              </a:rPr>
              <a:t>tạo</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676688" y="1685586"/>
            <a:ext cx="6114473" cy="800219"/>
          </a:xfrm>
          <a:prstGeom prst="rect">
            <a:avLst/>
          </a:prstGeom>
          <a:solidFill>
            <a:schemeClr val="accent1">
              <a:lumMod val="20000"/>
              <a:lumOff val="80000"/>
            </a:schemeClr>
          </a:solidFill>
        </p:spPr>
        <p:txBody>
          <a:bodyPr wrap="square" rtlCol="0">
            <a:spAutoFit/>
          </a:bodyPr>
          <a:lstStyle/>
          <a:p>
            <a:r>
              <a:rPr lang="pt-BR" sz="2800" dirty="0">
                <a:latin typeface="Times New Roman" panose="02020603050405020304" pitchFamily="18" charset="0"/>
                <a:cs typeface="Times New Roman" panose="02020603050405020304" pitchFamily="18" charset="0"/>
              </a:rPr>
              <a:t>Súng tiểu liên AK gồm 11 bộ phận chính</a:t>
            </a:r>
            <a:endParaRPr lang="en-US" sz="2800" dirty="0">
              <a:latin typeface="Times New Roman" panose="02020603050405020304" pitchFamily="18" charset="0"/>
              <a:cs typeface="Times New Roman" panose="02020603050405020304" pitchFamily="18" charset="0"/>
            </a:endParaRP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1197" y="2976662"/>
            <a:ext cx="5273964" cy="3265331"/>
          </a:xfrm>
          <a:prstGeom prst="rect">
            <a:avLst/>
          </a:prstGeom>
        </p:spPr>
      </p:pic>
    </p:spTree>
    <p:extLst>
      <p:ext uri="{BB962C8B-B14F-4D97-AF65-F5344CB8AC3E}">
        <p14:creationId xmlns:p14="http://schemas.microsoft.com/office/powerpoint/2010/main" val="29542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Hình ảnh 2">
            <a:extLst>
              <a:ext uri="{FF2B5EF4-FFF2-40B4-BE49-F238E27FC236}">
                <a16:creationId xmlns:a16="http://schemas.microsoft.com/office/drawing/2014/main" id="{3CA48F3C-5839-AB12-B62E-5652E380E45C}"/>
              </a:ext>
            </a:extLst>
          </p:cNvPr>
          <p:cNvPicPr>
            <a:picLocks noChangeAspect="1"/>
          </p:cNvPicPr>
          <p:nvPr/>
        </p:nvPicPr>
        <p:blipFill>
          <a:blip r:embed="rId4"/>
          <a:stretch>
            <a:fillRect/>
          </a:stretch>
        </p:blipFill>
        <p:spPr>
          <a:xfrm>
            <a:off x="0" y="6152952"/>
            <a:ext cx="4666267" cy="714475"/>
          </a:xfrm>
          <a:prstGeom prst="rect">
            <a:avLst/>
          </a:prstGeom>
        </p:spPr>
      </p:pic>
      <p:pic>
        <p:nvPicPr>
          <p:cNvPr id="6" name="Hình ảnh 5">
            <a:extLst>
              <a:ext uri="{FF2B5EF4-FFF2-40B4-BE49-F238E27FC236}">
                <a16:creationId xmlns:a16="http://schemas.microsoft.com/office/drawing/2014/main" id="{199826A0-7791-A457-8579-6917EC6092F7}"/>
              </a:ext>
            </a:extLst>
          </p:cNvPr>
          <p:cNvPicPr>
            <a:picLocks noChangeAspect="1"/>
          </p:cNvPicPr>
          <p:nvPr/>
        </p:nvPicPr>
        <p:blipFill>
          <a:blip r:embed="rId5"/>
          <a:stretch>
            <a:fillRect/>
          </a:stretch>
        </p:blipFill>
        <p:spPr>
          <a:xfrm>
            <a:off x="152592" y="1121631"/>
            <a:ext cx="499773" cy="5112413"/>
          </a:xfrm>
          <a:prstGeom prst="rect">
            <a:avLst/>
          </a:prstGeom>
        </p:spPr>
      </p:pic>
      <p:pic>
        <p:nvPicPr>
          <p:cNvPr id="9" name="Hình ảnh 8">
            <a:extLst>
              <a:ext uri="{FF2B5EF4-FFF2-40B4-BE49-F238E27FC236}">
                <a16:creationId xmlns:a16="http://schemas.microsoft.com/office/drawing/2014/main" id="{31319810-9B30-24AA-364B-F5B7CC497165}"/>
              </a:ext>
            </a:extLst>
          </p:cNvPr>
          <p:cNvPicPr>
            <a:picLocks noChangeAspect="1"/>
          </p:cNvPicPr>
          <p:nvPr/>
        </p:nvPicPr>
        <p:blipFill>
          <a:blip r:embed="rId6"/>
          <a:stretch>
            <a:fillRect/>
          </a:stretch>
        </p:blipFill>
        <p:spPr>
          <a:xfrm>
            <a:off x="539265" y="927645"/>
            <a:ext cx="1648055" cy="314369"/>
          </a:xfrm>
          <a:prstGeom prst="rect">
            <a:avLst/>
          </a:prstGeom>
        </p:spPr>
      </p:pic>
      <p:pic>
        <p:nvPicPr>
          <p:cNvPr id="15" name="Hình ảnh 14">
            <a:extLst>
              <a:ext uri="{FF2B5EF4-FFF2-40B4-BE49-F238E27FC236}">
                <a16:creationId xmlns:a16="http://schemas.microsoft.com/office/drawing/2014/main" id="{31840F99-6021-1A9C-6174-70B81D4F76FA}"/>
              </a:ext>
            </a:extLst>
          </p:cNvPr>
          <p:cNvPicPr>
            <a:picLocks noChangeAspect="1"/>
          </p:cNvPicPr>
          <p:nvPr/>
        </p:nvPicPr>
        <p:blipFill>
          <a:blip r:embed="rId7"/>
          <a:stretch>
            <a:fillRect/>
          </a:stretch>
        </p:blipFill>
        <p:spPr>
          <a:xfrm>
            <a:off x="491633" y="2426702"/>
            <a:ext cx="3391373" cy="504895"/>
          </a:xfrm>
          <a:prstGeom prst="rect">
            <a:avLst/>
          </a:prstGeom>
        </p:spPr>
      </p:pic>
      <p:pic>
        <p:nvPicPr>
          <p:cNvPr id="17" name="Hình ảnh 16">
            <a:extLst>
              <a:ext uri="{FF2B5EF4-FFF2-40B4-BE49-F238E27FC236}">
                <a16:creationId xmlns:a16="http://schemas.microsoft.com/office/drawing/2014/main" id="{2ADBBF0B-6F9D-53D9-032E-079865F42FEE}"/>
              </a:ext>
            </a:extLst>
          </p:cNvPr>
          <p:cNvPicPr>
            <a:picLocks noChangeAspect="1"/>
          </p:cNvPicPr>
          <p:nvPr/>
        </p:nvPicPr>
        <p:blipFill>
          <a:blip r:embed="rId8"/>
          <a:stretch>
            <a:fillRect/>
          </a:stretch>
        </p:blipFill>
        <p:spPr>
          <a:xfrm>
            <a:off x="546903" y="2953678"/>
            <a:ext cx="1714739" cy="352474"/>
          </a:xfrm>
          <a:prstGeom prst="rect">
            <a:avLst/>
          </a:prstGeom>
        </p:spPr>
      </p:pic>
      <p:pic>
        <p:nvPicPr>
          <p:cNvPr id="19" name="Hình ảnh 18">
            <a:extLst>
              <a:ext uri="{FF2B5EF4-FFF2-40B4-BE49-F238E27FC236}">
                <a16:creationId xmlns:a16="http://schemas.microsoft.com/office/drawing/2014/main" id="{264C7D11-AD7A-4FE7-F148-B55EE94F2E92}"/>
              </a:ext>
            </a:extLst>
          </p:cNvPr>
          <p:cNvPicPr>
            <a:picLocks noChangeAspect="1"/>
          </p:cNvPicPr>
          <p:nvPr/>
        </p:nvPicPr>
        <p:blipFill>
          <a:blip r:embed="rId9"/>
          <a:stretch>
            <a:fillRect/>
          </a:stretch>
        </p:blipFill>
        <p:spPr>
          <a:xfrm>
            <a:off x="528901" y="3416552"/>
            <a:ext cx="1752845" cy="352474"/>
          </a:xfrm>
          <a:prstGeom prst="rect">
            <a:avLst/>
          </a:prstGeom>
        </p:spPr>
      </p:pic>
      <p:pic>
        <p:nvPicPr>
          <p:cNvPr id="21" name="Hình ảnh 20">
            <a:extLst>
              <a:ext uri="{FF2B5EF4-FFF2-40B4-BE49-F238E27FC236}">
                <a16:creationId xmlns:a16="http://schemas.microsoft.com/office/drawing/2014/main" id="{D26201F0-2365-696E-F351-728984EDD4F1}"/>
              </a:ext>
            </a:extLst>
          </p:cNvPr>
          <p:cNvPicPr>
            <a:picLocks noChangeAspect="1"/>
          </p:cNvPicPr>
          <p:nvPr/>
        </p:nvPicPr>
        <p:blipFill>
          <a:blip r:embed="rId10"/>
          <a:stretch>
            <a:fillRect/>
          </a:stretch>
        </p:blipFill>
        <p:spPr>
          <a:xfrm>
            <a:off x="555874" y="3828035"/>
            <a:ext cx="2210108" cy="371527"/>
          </a:xfrm>
          <a:prstGeom prst="rect">
            <a:avLst/>
          </a:prstGeom>
        </p:spPr>
      </p:pic>
      <p:pic>
        <p:nvPicPr>
          <p:cNvPr id="23" name="Hình ảnh 22">
            <a:extLst>
              <a:ext uri="{FF2B5EF4-FFF2-40B4-BE49-F238E27FC236}">
                <a16:creationId xmlns:a16="http://schemas.microsoft.com/office/drawing/2014/main" id="{BAEF0692-212B-CE2F-E55E-31EAEA9D93A1}"/>
              </a:ext>
            </a:extLst>
          </p:cNvPr>
          <p:cNvPicPr>
            <a:picLocks noChangeAspect="1"/>
          </p:cNvPicPr>
          <p:nvPr/>
        </p:nvPicPr>
        <p:blipFill>
          <a:blip r:embed="rId11"/>
          <a:stretch>
            <a:fillRect/>
          </a:stretch>
        </p:blipFill>
        <p:spPr>
          <a:xfrm>
            <a:off x="501313" y="4312808"/>
            <a:ext cx="3858163" cy="400106"/>
          </a:xfrm>
          <a:prstGeom prst="rect">
            <a:avLst/>
          </a:prstGeom>
        </p:spPr>
      </p:pic>
      <p:pic>
        <p:nvPicPr>
          <p:cNvPr id="25" name="Hình ảnh 24">
            <a:extLst>
              <a:ext uri="{FF2B5EF4-FFF2-40B4-BE49-F238E27FC236}">
                <a16:creationId xmlns:a16="http://schemas.microsoft.com/office/drawing/2014/main" id="{0BE327A6-2F29-E5AF-A254-664462112087}"/>
              </a:ext>
            </a:extLst>
          </p:cNvPr>
          <p:cNvPicPr>
            <a:picLocks noChangeAspect="1"/>
          </p:cNvPicPr>
          <p:nvPr/>
        </p:nvPicPr>
        <p:blipFill>
          <a:blip r:embed="rId12"/>
          <a:stretch>
            <a:fillRect/>
          </a:stretch>
        </p:blipFill>
        <p:spPr>
          <a:xfrm>
            <a:off x="557215" y="4857323"/>
            <a:ext cx="3038899" cy="371527"/>
          </a:xfrm>
          <a:prstGeom prst="rect">
            <a:avLst/>
          </a:prstGeom>
        </p:spPr>
      </p:pic>
      <p:pic>
        <p:nvPicPr>
          <p:cNvPr id="27" name="Hình ảnh 26">
            <a:extLst>
              <a:ext uri="{FF2B5EF4-FFF2-40B4-BE49-F238E27FC236}">
                <a16:creationId xmlns:a16="http://schemas.microsoft.com/office/drawing/2014/main" id="{95F69E39-02C1-1DB7-F8A7-7AD5FC2C385F}"/>
              </a:ext>
            </a:extLst>
          </p:cNvPr>
          <p:cNvPicPr>
            <a:picLocks noChangeAspect="1"/>
          </p:cNvPicPr>
          <p:nvPr/>
        </p:nvPicPr>
        <p:blipFill>
          <a:blip r:embed="rId13"/>
          <a:stretch>
            <a:fillRect/>
          </a:stretch>
        </p:blipFill>
        <p:spPr>
          <a:xfrm>
            <a:off x="528901" y="5355316"/>
            <a:ext cx="1981477" cy="381053"/>
          </a:xfrm>
          <a:prstGeom prst="rect">
            <a:avLst/>
          </a:prstGeom>
        </p:spPr>
      </p:pic>
      <p:pic>
        <p:nvPicPr>
          <p:cNvPr id="29" name="Hình ảnh 28">
            <a:extLst>
              <a:ext uri="{FF2B5EF4-FFF2-40B4-BE49-F238E27FC236}">
                <a16:creationId xmlns:a16="http://schemas.microsoft.com/office/drawing/2014/main" id="{4AF210EA-177F-D4B4-E9DC-C2FBADA8FE03}"/>
              </a:ext>
            </a:extLst>
          </p:cNvPr>
          <p:cNvPicPr>
            <a:picLocks noChangeAspect="1"/>
          </p:cNvPicPr>
          <p:nvPr/>
        </p:nvPicPr>
        <p:blipFill>
          <a:blip r:embed="rId14"/>
          <a:stretch>
            <a:fillRect/>
          </a:stretch>
        </p:blipFill>
        <p:spPr>
          <a:xfrm>
            <a:off x="546903" y="5762372"/>
            <a:ext cx="857370" cy="390580"/>
          </a:xfrm>
          <a:prstGeom prst="rect">
            <a:avLst/>
          </a:prstGeom>
        </p:spPr>
      </p:pic>
      <p:pic>
        <p:nvPicPr>
          <p:cNvPr id="31" name="Hình ảnh 30">
            <a:extLst>
              <a:ext uri="{FF2B5EF4-FFF2-40B4-BE49-F238E27FC236}">
                <a16:creationId xmlns:a16="http://schemas.microsoft.com/office/drawing/2014/main" id="{BA171096-126D-DCA6-110F-F41A0F96390C}"/>
              </a:ext>
            </a:extLst>
          </p:cNvPr>
          <p:cNvPicPr>
            <a:picLocks noChangeAspect="1"/>
          </p:cNvPicPr>
          <p:nvPr/>
        </p:nvPicPr>
        <p:blipFill>
          <a:blip r:embed="rId15"/>
          <a:stretch>
            <a:fillRect/>
          </a:stretch>
        </p:blipFill>
        <p:spPr>
          <a:xfrm>
            <a:off x="4666267" y="927645"/>
            <a:ext cx="7389729" cy="5734097"/>
          </a:xfrm>
          <a:prstGeom prst="rect">
            <a:avLst/>
          </a:prstGeom>
        </p:spPr>
      </p:pic>
      <p:pic>
        <p:nvPicPr>
          <p:cNvPr id="33" name="Hình ảnh 32">
            <a:extLst>
              <a:ext uri="{FF2B5EF4-FFF2-40B4-BE49-F238E27FC236}">
                <a16:creationId xmlns:a16="http://schemas.microsoft.com/office/drawing/2014/main" id="{E4C7E0A1-4C3A-D78B-5436-82DC62DB8883}"/>
              </a:ext>
            </a:extLst>
          </p:cNvPr>
          <p:cNvPicPr>
            <a:picLocks noChangeAspect="1"/>
          </p:cNvPicPr>
          <p:nvPr/>
        </p:nvPicPr>
        <p:blipFill>
          <a:blip r:embed="rId16"/>
          <a:stretch>
            <a:fillRect/>
          </a:stretch>
        </p:blipFill>
        <p:spPr>
          <a:xfrm>
            <a:off x="539265" y="1262940"/>
            <a:ext cx="3820058" cy="619211"/>
          </a:xfrm>
          <a:prstGeom prst="rect">
            <a:avLst/>
          </a:prstGeom>
        </p:spPr>
      </p:pic>
      <p:pic>
        <p:nvPicPr>
          <p:cNvPr id="35" name="Hình ảnh 34">
            <a:extLst>
              <a:ext uri="{FF2B5EF4-FFF2-40B4-BE49-F238E27FC236}">
                <a16:creationId xmlns:a16="http://schemas.microsoft.com/office/drawing/2014/main" id="{B9857403-FAE7-3994-14B5-23A060BC5F36}"/>
              </a:ext>
            </a:extLst>
          </p:cNvPr>
          <p:cNvPicPr>
            <a:picLocks noChangeAspect="1"/>
          </p:cNvPicPr>
          <p:nvPr/>
        </p:nvPicPr>
        <p:blipFill>
          <a:blip r:embed="rId17"/>
          <a:stretch>
            <a:fillRect/>
          </a:stretch>
        </p:blipFill>
        <p:spPr>
          <a:xfrm>
            <a:off x="555874" y="1902753"/>
            <a:ext cx="2715004" cy="638264"/>
          </a:xfrm>
          <a:prstGeom prst="rect">
            <a:avLst/>
          </a:prstGeom>
        </p:spPr>
      </p:pic>
    </p:spTree>
    <p:extLst>
      <p:ext uri="{BB962C8B-B14F-4D97-AF65-F5344CB8AC3E}">
        <p14:creationId xmlns:p14="http://schemas.microsoft.com/office/powerpoint/2010/main" val="103521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Effect transition="in" filter="fade">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ppt_w</p:attrName>
                                        </p:attrNameLst>
                                      </p:cBhvr>
                                      <p:tavLst>
                                        <p:tav tm="0">
                                          <p:val>
                                            <p:fltVal val="0"/>
                                          </p:val>
                                        </p:tav>
                                        <p:tav tm="100000">
                                          <p:val>
                                            <p:strVal val="#ppt_w"/>
                                          </p:val>
                                        </p:tav>
                                      </p:tavLst>
                                    </p:anim>
                                    <p:anim calcmode="lin" valueType="num">
                                      <p:cBhvr>
                                        <p:cTn id="34" dur="500" fill="hold"/>
                                        <p:tgtEl>
                                          <p:spTgt spid="35"/>
                                        </p:tgtEl>
                                        <p:attrNameLst>
                                          <p:attrName>ppt_h</p:attrName>
                                        </p:attrNameLst>
                                      </p:cBhvr>
                                      <p:tavLst>
                                        <p:tav tm="0">
                                          <p:val>
                                            <p:fltVal val="0"/>
                                          </p:val>
                                        </p:tav>
                                        <p:tav tm="100000">
                                          <p:val>
                                            <p:strVal val="#ppt_h"/>
                                          </p:val>
                                        </p:tav>
                                      </p:tavLst>
                                    </p:anim>
                                    <p:animEffect transition="in" filter="fade">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heel(1)">
                                      <p:cBhvr>
                                        <p:cTn id="40" dur="2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heel(1)">
                                      <p:cBhvr>
                                        <p:cTn id="45" dur="20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arn(inVertical)">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1000"/>
                                        <p:tgtEl>
                                          <p:spTgt spid="23"/>
                                        </p:tgtEl>
                                      </p:cBhvr>
                                    </p:animEffect>
                                    <p:anim calcmode="lin" valueType="num">
                                      <p:cBhvr>
                                        <p:cTn id="61" dur="1000" fill="hold"/>
                                        <p:tgtEl>
                                          <p:spTgt spid="23"/>
                                        </p:tgtEl>
                                        <p:attrNameLst>
                                          <p:attrName>ppt_x</p:attrName>
                                        </p:attrNameLst>
                                      </p:cBhvr>
                                      <p:tavLst>
                                        <p:tav tm="0">
                                          <p:val>
                                            <p:strVal val="#ppt_x"/>
                                          </p:val>
                                        </p:tav>
                                        <p:tav tm="100000">
                                          <p:val>
                                            <p:strVal val="#ppt_x"/>
                                          </p:val>
                                        </p:tav>
                                      </p:tavLst>
                                    </p:anim>
                                    <p:anim calcmode="lin" valueType="num">
                                      <p:cBhvr>
                                        <p:cTn id="6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ppt_x"/>
                                          </p:val>
                                        </p:tav>
                                        <p:tav tm="100000">
                                          <p:val>
                                            <p:strVal val="#ppt_x"/>
                                          </p:val>
                                        </p:tav>
                                      </p:tavLst>
                                    </p:anim>
                                    <p:anim calcmode="lin" valueType="num">
                                      <p:cBhvr additive="base">
                                        <p:cTn id="8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circle(in)">
                                      <p:cBhvr>
                                        <p:cTn id="85"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Hộp Văn bản 3">
            <a:extLst>
              <a:ext uri="{FF2B5EF4-FFF2-40B4-BE49-F238E27FC236}">
                <a16:creationId xmlns:a16="http://schemas.microsoft.com/office/drawing/2014/main" id="{CBD4945C-6876-D96C-D4DA-0ACE6585161D}"/>
              </a:ext>
            </a:extLst>
          </p:cNvPr>
          <p:cNvSpPr txBox="1"/>
          <p:nvPr/>
        </p:nvSpPr>
        <p:spPr>
          <a:xfrm>
            <a:off x="1225706" y="2603960"/>
            <a:ext cx="1554307" cy="461665"/>
          </a:xfrm>
          <a:prstGeom prst="rect">
            <a:avLst/>
          </a:prstGeom>
          <a:noFill/>
        </p:spPr>
        <p:txBody>
          <a:bodyPr wrap="square">
            <a:spAutoFit/>
          </a:bodyPr>
          <a:lstStyle/>
          <a:p>
            <a:pPr marL="0" marR="0" algn="ctr">
              <a:spcBef>
                <a:spcPts val="0"/>
              </a:spcBef>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Nòng súng</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Hình ảnh 6">
            <a:extLst>
              <a:ext uri="{FF2B5EF4-FFF2-40B4-BE49-F238E27FC236}">
                <a16:creationId xmlns:a16="http://schemas.microsoft.com/office/drawing/2014/main" id="{D29871C2-EF6E-B1CF-F6BF-2CE294D6E276}"/>
              </a:ext>
            </a:extLst>
          </p:cNvPr>
          <p:cNvPicPr>
            <a:picLocks noChangeAspect="1"/>
          </p:cNvPicPr>
          <p:nvPr/>
        </p:nvPicPr>
        <p:blipFill>
          <a:blip r:embed="rId4"/>
          <a:stretch>
            <a:fillRect/>
          </a:stretch>
        </p:blipFill>
        <p:spPr>
          <a:xfrm>
            <a:off x="273377" y="995088"/>
            <a:ext cx="3912124" cy="1579235"/>
          </a:xfrm>
          <a:prstGeom prst="rect">
            <a:avLst/>
          </a:prstGeom>
          <a:ln>
            <a:solidFill>
              <a:schemeClr val="tx1"/>
            </a:solidFill>
          </a:ln>
        </p:spPr>
      </p:pic>
      <p:pic>
        <p:nvPicPr>
          <p:cNvPr id="9" name="Hình ảnh 8">
            <a:extLst>
              <a:ext uri="{FF2B5EF4-FFF2-40B4-BE49-F238E27FC236}">
                <a16:creationId xmlns:a16="http://schemas.microsoft.com/office/drawing/2014/main" id="{29A82C7E-88C3-6725-A9E5-F457138EB4F5}"/>
              </a:ext>
            </a:extLst>
          </p:cNvPr>
          <p:cNvPicPr>
            <a:picLocks noChangeAspect="1"/>
          </p:cNvPicPr>
          <p:nvPr/>
        </p:nvPicPr>
        <p:blipFill>
          <a:blip r:embed="rId5"/>
          <a:stretch>
            <a:fillRect/>
          </a:stretch>
        </p:blipFill>
        <p:spPr>
          <a:xfrm>
            <a:off x="4279391" y="995088"/>
            <a:ext cx="4204733" cy="1579235"/>
          </a:xfrm>
          <a:prstGeom prst="rect">
            <a:avLst/>
          </a:prstGeom>
          <a:ln>
            <a:solidFill>
              <a:schemeClr val="tx1"/>
            </a:solidFill>
          </a:ln>
        </p:spPr>
      </p:pic>
      <p:pic>
        <p:nvPicPr>
          <p:cNvPr id="11" name="Hình ảnh 10">
            <a:extLst>
              <a:ext uri="{FF2B5EF4-FFF2-40B4-BE49-F238E27FC236}">
                <a16:creationId xmlns:a16="http://schemas.microsoft.com/office/drawing/2014/main" id="{83066205-403B-AD69-6A4C-28679E2F1F62}"/>
              </a:ext>
            </a:extLst>
          </p:cNvPr>
          <p:cNvPicPr>
            <a:picLocks noChangeAspect="1"/>
          </p:cNvPicPr>
          <p:nvPr/>
        </p:nvPicPr>
        <p:blipFill>
          <a:blip r:embed="rId6"/>
          <a:stretch>
            <a:fillRect/>
          </a:stretch>
        </p:blipFill>
        <p:spPr>
          <a:xfrm>
            <a:off x="8578014" y="995088"/>
            <a:ext cx="3412881" cy="1579235"/>
          </a:xfrm>
          <a:prstGeom prst="rect">
            <a:avLst/>
          </a:prstGeom>
          <a:ln>
            <a:solidFill>
              <a:schemeClr val="tx1"/>
            </a:solidFill>
          </a:ln>
        </p:spPr>
      </p:pic>
      <p:sp>
        <p:nvSpPr>
          <p:cNvPr id="12" name="Hộp Văn bản 3">
            <a:extLst>
              <a:ext uri="{FF2B5EF4-FFF2-40B4-BE49-F238E27FC236}">
                <a16:creationId xmlns:a16="http://schemas.microsoft.com/office/drawing/2014/main" id="{69AE93D4-B373-FF49-E057-8B642AA77282}"/>
              </a:ext>
            </a:extLst>
          </p:cNvPr>
          <p:cNvSpPr txBox="1"/>
          <p:nvPr/>
        </p:nvSpPr>
        <p:spPr>
          <a:xfrm>
            <a:off x="9036298" y="2692580"/>
            <a:ext cx="2496311" cy="707886"/>
          </a:xfrm>
          <a:prstGeom prst="rect">
            <a:avLst/>
          </a:prstGeom>
          <a:noFill/>
        </p:spPr>
        <p:txBody>
          <a:bodyPr wrap="square">
            <a:spAutoFit/>
          </a:bodyPr>
          <a:lstStyle/>
          <a:p>
            <a:pPr algn="ctr"/>
            <a:r>
              <a:rPr lang="en-US" sz="2000" dirty="0" err="1">
                <a:latin typeface="Times New Roman" panose="02020603050405020304" pitchFamily="18" charset="0"/>
                <a:cs typeface="Times New Roman" panose="02020603050405020304" pitchFamily="18" charset="0"/>
              </a:rPr>
              <a:t>Hộp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nòng</a:t>
            </a:r>
            <a:r>
              <a:rPr lang="en-US" sz="2000" dirty="0">
                <a:latin typeface="Times New Roman" panose="02020603050405020304" pitchFamily="18" charset="0"/>
                <a:cs typeface="Times New Roman" panose="02020603050405020304" pitchFamily="18" charset="0"/>
              </a:rPr>
              <a:t> (1)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nắp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nòng</a:t>
            </a:r>
            <a:r>
              <a:rPr lang="en-US" sz="2000" dirty="0">
                <a:latin typeface="Times New Roman" panose="02020603050405020304" pitchFamily="18" charset="0"/>
                <a:cs typeface="Times New Roman" panose="02020603050405020304" pitchFamily="18" charset="0"/>
              </a:rPr>
              <a:t> (2)</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Hộp Văn bản 3">
            <a:extLst>
              <a:ext uri="{FF2B5EF4-FFF2-40B4-BE49-F238E27FC236}">
                <a16:creationId xmlns:a16="http://schemas.microsoft.com/office/drawing/2014/main" id="{34B34920-41D0-DAB8-6511-CF69278BFB7C}"/>
              </a:ext>
            </a:extLst>
          </p:cNvPr>
          <p:cNvSpPr txBox="1"/>
          <p:nvPr/>
        </p:nvSpPr>
        <p:spPr>
          <a:xfrm>
            <a:off x="4710841" y="2711682"/>
            <a:ext cx="3341831" cy="707886"/>
          </a:xfrm>
          <a:prstGeom prst="rect">
            <a:avLst/>
          </a:prstGeom>
          <a:noFill/>
        </p:spPr>
        <p:txBody>
          <a:bodyPr wrap="square">
            <a:spAutoFit/>
          </a:bodyPr>
          <a:lstStyle/>
          <a:p>
            <a:pPr algn="ctr"/>
            <a:r>
              <a:rPr lang="vi-VN" sz="2000" dirty="0">
                <a:latin typeface="+mj-lt"/>
              </a:rPr>
              <a:t>Bộ phận ngắm: đầu ngắm (1) và thước ngắm (2)</a:t>
            </a:r>
            <a:endParaRPr lang="en-US" sz="2000" dirty="0">
              <a:solidFill>
                <a:srgbClr val="FF0000"/>
              </a:solidFill>
              <a:effectLst/>
              <a:latin typeface="+mj-lt"/>
              <a:ea typeface="Calibri" panose="020F0502020204030204" pitchFamily="34" charset="0"/>
              <a:cs typeface="Times New Roman" panose="02020603050405020304" pitchFamily="18" charset="0"/>
            </a:endParaRPr>
          </a:p>
        </p:txBody>
      </p:sp>
      <p:pic>
        <p:nvPicPr>
          <p:cNvPr id="15" name="Hình ảnh 14">
            <a:extLst>
              <a:ext uri="{FF2B5EF4-FFF2-40B4-BE49-F238E27FC236}">
                <a16:creationId xmlns:a16="http://schemas.microsoft.com/office/drawing/2014/main" id="{E6266F35-E350-3F61-7374-8D7203DE0762}"/>
              </a:ext>
            </a:extLst>
          </p:cNvPr>
          <p:cNvPicPr>
            <a:picLocks noChangeAspect="1"/>
          </p:cNvPicPr>
          <p:nvPr/>
        </p:nvPicPr>
        <p:blipFill>
          <a:blip r:embed="rId7"/>
          <a:stretch>
            <a:fillRect/>
          </a:stretch>
        </p:blipFill>
        <p:spPr>
          <a:xfrm>
            <a:off x="273377" y="3935558"/>
            <a:ext cx="4437464" cy="1579234"/>
          </a:xfrm>
          <a:prstGeom prst="rect">
            <a:avLst/>
          </a:prstGeom>
          <a:ln>
            <a:solidFill>
              <a:schemeClr val="tx1"/>
            </a:solidFill>
          </a:ln>
        </p:spPr>
      </p:pic>
      <p:pic>
        <p:nvPicPr>
          <p:cNvPr id="17" name="Hình ảnh 16">
            <a:extLst>
              <a:ext uri="{FF2B5EF4-FFF2-40B4-BE49-F238E27FC236}">
                <a16:creationId xmlns:a16="http://schemas.microsoft.com/office/drawing/2014/main" id="{59DB221D-C0E8-7F5E-4E9A-202A06E3231C}"/>
              </a:ext>
            </a:extLst>
          </p:cNvPr>
          <p:cNvPicPr>
            <a:picLocks noChangeAspect="1"/>
          </p:cNvPicPr>
          <p:nvPr/>
        </p:nvPicPr>
        <p:blipFill>
          <a:blip r:embed="rId8"/>
          <a:stretch>
            <a:fillRect/>
          </a:stretch>
        </p:blipFill>
        <p:spPr>
          <a:xfrm>
            <a:off x="5280439" y="3935558"/>
            <a:ext cx="3186260" cy="1579234"/>
          </a:xfrm>
          <a:prstGeom prst="rect">
            <a:avLst/>
          </a:prstGeom>
          <a:ln>
            <a:solidFill>
              <a:schemeClr val="tx1"/>
            </a:solidFill>
          </a:ln>
        </p:spPr>
      </p:pic>
      <p:pic>
        <p:nvPicPr>
          <p:cNvPr id="19" name="Hình ảnh 18">
            <a:extLst>
              <a:ext uri="{FF2B5EF4-FFF2-40B4-BE49-F238E27FC236}">
                <a16:creationId xmlns:a16="http://schemas.microsoft.com/office/drawing/2014/main" id="{96D4926A-12F5-50F1-67E3-2212823A37F6}"/>
              </a:ext>
            </a:extLst>
          </p:cNvPr>
          <p:cNvPicPr>
            <a:picLocks noChangeAspect="1"/>
          </p:cNvPicPr>
          <p:nvPr/>
        </p:nvPicPr>
        <p:blipFill>
          <a:blip r:embed="rId9"/>
          <a:stretch>
            <a:fillRect/>
          </a:stretch>
        </p:blipFill>
        <p:spPr>
          <a:xfrm>
            <a:off x="9036298" y="3935558"/>
            <a:ext cx="2652939" cy="1579235"/>
          </a:xfrm>
          <a:prstGeom prst="rect">
            <a:avLst/>
          </a:prstGeom>
          <a:ln>
            <a:solidFill>
              <a:schemeClr val="tx1"/>
            </a:solidFill>
          </a:ln>
        </p:spPr>
      </p:pic>
      <p:sp>
        <p:nvSpPr>
          <p:cNvPr id="20" name="Hộp Văn bản 3">
            <a:extLst>
              <a:ext uri="{FF2B5EF4-FFF2-40B4-BE49-F238E27FC236}">
                <a16:creationId xmlns:a16="http://schemas.microsoft.com/office/drawing/2014/main" id="{D9213314-3454-9E6C-373E-237260A29468}"/>
              </a:ext>
            </a:extLst>
          </p:cNvPr>
          <p:cNvSpPr txBox="1"/>
          <p:nvPr/>
        </p:nvSpPr>
        <p:spPr>
          <a:xfrm>
            <a:off x="1459336" y="5746830"/>
            <a:ext cx="2149090" cy="830997"/>
          </a:xfrm>
          <a:prstGeom prst="rect">
            <a:avLst/>
          </a:prstGeom>
          <a:noFill/>
        </p:spPr>
        <p:txBody>
          <a:bodyPr wrap="square">
            <a:spAutoFit/>
          </a:bodyPr>
          <a:lstStyle/>
          <a:p>
            <a:pPr marL="0" marR="0" algn="ctr">
              <a:spcBef>
                <a:spcPts val="0"/>
              </a:spcBef>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Bệ </a:t>
            </a:r>
            <a:r>
              <a:rPr lang="vi-VN" sz="2400" dirty="0" err="1">
                <a:latin typeface="Times New Roman" panose="02020603050405020304" pitchFamily="18" charset="0"/>
                <a:ea typeface="Calibri" panose="020F0502020204030204" pitchFamily="34" charset="0"/>
                <a:cs typeface="Times New Roman" panose="02020603050405020304" pitchFamily="18" charset="0"/>
              </a:rPr>
              <a:t>khoá</a:t>
            </a:r>
            <a:r>
              <a:rPr lang="vi-VN" sz="2400" dirty="0">
                <a:latin typeface="Times New Roman" panose="02020603050405020304" pitchFamily="18" charset="0"/>
                <a:ea typeface="Calibri" panose="020F0502020204030204" pitchFamily="34" charset="0"/>
                <a:cs typeface="Times New Roman" panose="02020603050405020304" pitchFamily="18" charset="0"/>
              </a:rPr>
              <a:t> nòng và thoi đẩy</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Hộp Văn bản 3">
            <a:extLst>
              <a:ext uri="{FF2B5EF4-FFF2-40B4-BE49-F238E27FC236}">
                <a16:creationId xmlns:a16="http://schemas.microsoft.com/office/drawing/2014/main" id="{BC618B7C-599C-9FF2-DB03-0D9730E000A4}"/>
              </a:ext>
            </a:extLst>
          </p:cNvPr>
          <p:cNvSpPr txBox="1"/>
          <p:nvPr/>
        </p:nvSpPr>
        <p:spPr>
          <a:xfrm>
            <a:off x="6096000" y="5746830"/>
            <a:ext cx="1554307" cy="461665"/>
          </a:xfrm>
          <a:prstGeom prst="rect">
            <a:avLst/>
          </a:prstGeom>
          <a:noFill/>
        </p:spPr>
        <p:txBody>
          <a:bodyPr wrap="square">
            <a:spAutoFit/>
          </a:bodyPr>
          <a:lstStyle/>
          <a:p>
            <a:pPr marL="0" marR="0" algn="ctr">
              <a:spcBef>
                <a:spcPts val="0"/>
              </a:spcBef>
              <a:spcAft>
                <a:spcPts val="0"/>
              </a:spcAft>
            </a:pPr>
            <a:r>
              <a:rPr lang="vi-VN" sz="2400" dirty="0" err="1">
                <a:latin typeface="Times New Roman" panose="02020603050405020304" pitchFamily="18" charset="0"/>
                <a:ea typeface="Calibri" panose="020F0502020204030204" pitchFamily="34" charset="0"/>
                <a:cs typeface="Times New Roman" panose="02020603050405020304" pitchFamily="18" charset="0"/>
              </a:rPr>
              <a:t>Khoá</a:t>
            </a:r>
            <a:r>
              <a:rPr lang="vi-VN" sz="2400" dirty="0">
                <a:latin typeface="Times New Roman" panose="02020603050405020304" pitchFamily="18" charset="0"/>
                <a:ea typeface="Calibri" panose="020F0502020204030204" pitchFamily="34" charset="0"/>
                <a:cs typeface="Times New Roman" panose="02020603050405020304" pitchFamily="18" charset="0"/>
              </a:rPr>
              <a:t> nòng</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Hộp Văn bản 3">
            <a:extLst>
              <a:ext uri="{FF2B5EF4-FFF2-40B4-BE49-F238E27FC236}">
                <a16:creationId xmlns:a16="http://schemas.microsoft.com/office/drawing/2014/main" id="{F20EF56D-32F7-0038-1FCE-908957BA73F1}"/>
              </a:ext>
            </a:extLst>
          </p:cNvPr>
          <p:cNvSpPr txBox="1"/>
          <p:nvPr/>
        </p:nvSpPr>
        <p:spPr>
          <a:xfrm>
            <a:off x="9657982" y="5700665"/>
            <a:ext cx="1748451" cy="461665"/>
          </a:xfrm>
          <a:prstGeom prst="rect">
            <a:avLst/>
          </a:prstGeom>
          <a:noFill/>
        </p:spPr>
        <p:txBody>
          <a:bodyPr wrap="square">
            <a:spAutoFit/>
          </a:bodyPr>
          <a:lstStyle/>
          <a:p>
            <a:pPr marL="0" marR="0" algn="ctr">
              <a:spcBef>
                <a:spcPts val="0"/>
              </a:spcBef>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Bộ phận cò </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131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1000" fill="hold"/>
                                        <p:tgtEl>
                                          <p:spTgt spid="20"/>
                                        </p:tgtEl>
                                        <p:attrNameLst>
                                          <p:attrName>ppt_w</p:attrName>
                                        </p:attrNameLst>
                                      </p:cBhvr>
                                      <p:tavLst>
                                        <p:tav tm="0">
                                          <p:val>
                                            <p:fltVal val="0"/>
                                          </p:val>
                                        </p:tav>
                                        <p:tav tm="100000">
                                          <p:val>
                                            <p:strVal val="#ppt_w"/>
                                          </p:val>
                                        </p:tav>
                                      </p:tavLst>
                                    </p:anim>
                                    <p:anim calcmode="lin" valueType="num">
                                      <p:cBhvr>
                                        <p:cTn id="51" dur="1000" fill="hold"/>
                                        <p:tgtEl>
                                          <p:spTgt spid="20"/>
                                        </p:tgtEl>
                                        <p:attrNameLst>
                                          <p:attrName>ppt_h</p:attrName>
                                        </p:attrNameLst>
                                      </p:cBhvr>
                                      <p:tavLst>
                                        <p:tav tm="0">
                                          <p:val>
                                            <p:fltVal val="0"/>
                                          </p:val>
                                        </p:tav>
                                        <p:tav tm="100000">
                                          <p:val>
                                            <p:strVal val="#ppt_h"/>
                                          </p:val>
                                        </p:tav>
                                      </p:tavLst>
                                    </p:anim>
                                    <p:anim calcmode="lin" valueType="num">
                                      <p:cBhvr>
                                        <p:cTn id="52" dur="1000" fill="hold"/>
                                        <p:tgtEl>
                                          <p:spTgt spid="20"/>
                                        </p:tgtEl>
                                        <p:attrNameLst>
                                          <p:attrName>style.rotation</p:attrName>
                                        </p:attrNameLst>
                                      </p:cBhvr>
                                      <p:tavLst>
                                        <p:tav tm="0">
                                          <p:val>
                                            <p:fltVal val="90"/>
                                          </p:val>
                                        </p:tav>
                                        <p:tav tm="100000">
                                          <p:val>
                                            <p:fltVal val="0"/>
                                          </p:val>
                                        </p:tav>
                                      </p:tavLst>
                                    </p:anim>
                                    <p:animEffect transition="in" filter="fade">
                                      <p:cBhvr>
                                        <p:cTn id="53" dur="10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heel(1)">
                                      <p:cBhvr>
                                        <p:cTn id="72" dur="20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Hộp Văn bản 3">
            <a:extLst>
              <a:ext uri="{FF2B5EF4-FFF2-40B4-BE49-F238E27FC236}">
                <a16:creationId xmlns:a16="http://schemas.microsoft.com/office/drawing/2014/main" id="{CBD4945C-6876-D96C-D4DA-0ACE6585161D}"/>
              </a:ext>
            </a:extLst>
          </p:cNvPr>
          <p:cNvSpPr txBox="1"/>
          <p:nvPr/>
        </p:nvSpPr>
        <p:spPr>
          <a:xfrm>
            <a:off x="1744180" y="2655272"/>
            <a:ext cx="2252785" cy="461665"/>
          </a:xfrm>
          <a:prstGeom prst="rect">
            <a:avLst/>
          </a:prstGeom>
          <a:noFill/>
        </p:spPr>
        <p:txBody>
          <a:bodyPr wrap="square">
            <a:spAutoFit/>
          </a:bodyPr>
          <a:lstStyle/>
          <a:p>
            <a:pPr marL="0" marR="0">
              <a:spcBef>
                <a:spcPts val="0"/>
              </a:spcBef>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Bộ phận đẩy về</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Hình ảnh 2">
            <a:extLst>
              <a:ext uri="{FF2B5EF4-FFF2-40B4-BE49-F238E27FC236}">
                <a16:creationId xmlns:a16="http://schemas.microsoft.com/office/drawing/2014/main" id="{86460064-2013-52CB-6CE2-BB0D384D75B2}"/>
              </a:ext>
            </a:extLst>
          </p:cNvPr>
          <p:cNvPicPr>
            <a:picLocks noChangeAspect="1"/>
          </p:cNvPicPr>
          <p:nvPr/>
        </p:nvPicPr>
        <p:blipFill>
          <a:blip r:embed="rId4"/>
          <a:stretch>
            <a:fillRect/>
          </a:stretch>
        </p:blipFill>
        <p:spPr>
          <a:xfrm>
            <a:off x="329939" y="1220839"/>
            <a:ext cx="5015060" cy="1286691"/>
          </a:xfrm>
          <a:prstGeom prst="rect">
            <a:avLst/>
          </a:prstGeom>
          <a:ln>
            <a:solidFill>
              <a:schemeClr val="tx1"/>
            </a:solidFill>
          </a:ln>
        </p:spPr>
      </p:pic>
      <p:pic>
        <p:nvPicPr>
          <p:cNvPr id="6" name="Hình ảnh 5">
            <a:extLst>
              <a:ext uri="{FF2B5EF4-FFF2-40B4-BE49-F238E27FC236}">
                <a16:creationId xmlns:a16="http://schemas.microsoft.com/office/drawing/2014/main" id="{E6223745-F95E-E9FC-81C7-03898C3BEBD1}"/>
              </a:ext>
            </a:extLst>
          </p:cNvPr>
          <p:cNvPicPr>
            <a:picLocks noChangeAspect="1"/>
          </p:cNvPicPr>
          <p:nvPr/>
        </p:nvPicPr>
        <p:blipFill>
          <a:blip r:embed="rId5"/>
          <a:stretch>
            <a:fillRect/>
          </a:stretch>
        </p:blipFill>
        <p:spPr>
          <a:xfrm>
            <a:off x="6096000" y="1220839"/>
            <a:ext cx="5527249" cy="1286691"/>
          </a:xfrm>
          <a:prstGeom prst="rect">
            <a:avLst/>
          </a:prstGeom>
          <a:ln>
            <a:solidFill>
              <a:schemeClr val="tx1"/>
            </a:solidFill>
          </a:ln>
        </p:spPr>
      </p:pic>
      <p:sp>
        <p:nvSpPr>
          <p:cNvPr id="8" name="Hộp Văn bản 7">
            <a:extLst>
              <a:ext uri="{FF2B5EF4-FFF2-40B4-BE49-F238E27FC236}">
                <a16:creationId xmlns:a16="http://schemas.microsoft.com/office/drawing/2014/main" id="{3A2BBDB6-AF3A-C1D4-3F51-77F1873DAC40}"/>
              </a:ext>
            </a:extLst>
          </p:cNvPr>
          <p:cNvSpPr txBox="1"/>
          <p:nvPr/>
        </p:nvSpPr>
        <p:spPr>
          <a:xfrm>
            <a:off x="6096000" y="2701438"/>
            <a:ext cx="5074763" cy="830997"/>
          </a:xfrm>
          <a:prstGeom prst="rect">
            <a:avLst/>
          </a:prstGeom>
          <a:noFill/>
        </p:spPr>
        <p:txBody>
          <a:bodyPr wrap="square">
            <a:spAutoFit/>
          </a:bodyPr>
          <a:lstStyle/>
          <a:p>
            <a:pPr algn="ctr"/>
            <a:r>
              <a:rPr lang="vi-VN" sz="2400" dirty="0">
                <a:latin typeface="Times New Roman" panose="02020603050405020304" pitchFamily="18" charset="0"/>
                <a:cs typeface="Times New Roman" panose="02020603050405020304" pitchFamily="18" charset="0"/>
              </a:rPr>
              <a:t>Ống dẫn thoi đẩy và ốp lót tay trên (1); ốp lót tay dưới (2)</a:t>
            </a:r>
            <a:endParaRPr lang="en-US" sz="2400" dirty="0">
              <a:latin typeface="Times New Roman" panose="02020603050405020304" pitchFamily="18" charset="0"/>
              <a:cs typeface="Times New Roman" panose="02020603050405020304" pitchFamily="18" charset="0"/>
            </a:endParaRPr>
          </a:p>
        </p:txBody>
      </p:sp>
      <p:pic>
        <p:nvPicPr>
          <p:cNvPr id="10" name="Hình ảnh 9">
            <a:extLst>
              <a:ext uri="{FF2B5EF4-FFF2-40B4-BE49-F238E27FC236}">
                <a16:creationId xmlns:a16="http://schemas.microsoft.com/office/drawing/2014/main" id="{24047A36-46AE-7512-1C20-8D6A2801E63E}"/>
              </a:ext>
            </a:extLst>
          </p:cNvPr>
          <p:cNvPicPr>
            <a:picLocks noChangeAspect="1"/>
          </p:cNvPicPr>
          <p:nvPr/>
        </p:nvPicPr>
        <p:blipFill>
          <a:blip r:embed="rId6"/>
          <a:stretch>
            <a:fillRect/>
          </a:stretch>
        </p:blipFill>
        <p:spPr>
          <a:xfrm>
            <a:off x="593589" y="3959258"/>
            <a:ext cx="3403376" cy="1539836"/>
          </a:xfrm>
          <a:prstGeom prst="rect">
            <a:avLst/>
          </a:prstGeom>
          <a:ln>
            <a:solidFill>
              <a:schemeClr val="tx1"/>
            </a:solidFill>
          </a:ln>
        </p:spPr>
      </p:pic>
      <p:pic>
        <p:nvPicPr>
          <p:cNvPr id="12" name="Hình ảnh 11">
            <a:extLst>
              <a:ext uri="{FF2B5EF4-FFF2-40B4-BE49-F238E27FC236}">
                <a16:creationId xmlns:a16="http://schemas.microsoft.com/office/drawing/2014/main" id="{B523C2D4-F1C5-B8C6-F1EE-E39756B4CE8D}"/>
              </a:ext>
            </a:extLst>
          </p:cNvPr>
          <p:cNvPicPr>
            <a:picLocks noChangeAspect="1"/>
          </p:cNvPicPr>
          <p:nvPr/>
        </p:nvPicPr>
        <p:blipFill>
          <a:blip r:embed="rId7"/>
          <a:stretch>
            <a:fillRect/>
          </a:stretch>
        </p:blipFill>
        <p:spPr>
          <a:xfrm>
            <a:off x="5033913" y="3959258"/>
            <a:ext cx="1621411" cy="1898056"/>
          </a:xfrm>
          <a:prstGeom prst="rect">
            <a:avLst/>
          </a:prstGeom>
          <a:ln>
            <a:solidFill>
              <a:schemeClr val="tx1"/>
            </a:solidFill>
          </a:ln>
        </p:spPr>
      </p:pic>
      <p:pic>
        <p:nvPicPr>
          <p:cNvPr id="17" name="Hình ảnh 16">
            <a:extLst>
              <a:ext uri="{FF2B5EF4-FFF2-40B4-BE49-F238E27FC236}">
                <a16:creationId xmlns:a16="http://schemas.microsoft.com/office/drawing/2014/main" id="{3BD038BA-8107-3050-69DA-ADAAECB7EAB4}"/>
              </a:ext>
            </a:extLst>
          </p:cNvPr>
          <p:cNvPicPr>
            <a:picLocks noChangeAspect="1"/>
          </p:cNvPicPr>
          <p:nvPr/>
        </p:nvPicPr>
        <p:blipFill>
          <a:blip r:embed="rId8"/>
          <a:stretch>
            <a:fillRect/>
          </a:stretch>
        </p:blipFill>
        <p:spPr>
          <a:xfrm>
            <a:off x="5033913" y="5389476"/>
            <a:ext cx="438211" cy="247685"/>
          </a:xfrm>
          <a:prstGeom prst="rect">
            <a:avLst/>
          </a:prstGeom>
        </p:spPr>
      </p:pic>
      <p:pic>
        <p:nvPicPr>
          <p:cNvPr id="19" name="Hình ảnh 18">
            <a:extLst>
              <a:ext uri="{FF2B5EF4-FFF2-40B4-BE49-F238E27FC236}">
                <a16:creationId xmlns:a16="http://schemas.microsoft.com/office/drawing/2014/main" id="{45F80BB9-4CB8-1CE9-5993-15017B11DD36}"/>
              </a:ext>
            </a:extLst>
          </p:cNvPr>
          <p:cNvPicPr>
            <a:picLocks noChangeAspect="1"/>
          </p:cNvPicPr>
          <p:nvPr/>
        </p:nvPicPr>
        <p:blipFill>
          <a:blip r:embed="rId9"/>
          <a:stretch>
            <a:fillRect/>
          </a:stretch>
        </p:blipFill>
        <p:spPr>
          <a:xfrm>
            <a:off x="7692271" y="3959258"/>
            <a:ext cx="3906139" cy="1539836"/>
          </a:xfrm>
          <a:prstGeom prst="rect">
            <a:avLst/>
          </a:prstGeom>
          <a:ln>
            <a:solidFill>
              <a:schemeClr val="tx1"/>
            </a:solidFill>
          </a:ln>
        </p:spPr>
      </p:pic>
      <p:sp>
        <p:nvSpPr>
          <p:cNvPr id="20" name="Hộp Văn bản 3">
            <a:extLst>
              <a:ext uri="{FF2B5EF4-FFF2-40B4-BE49-F238E27FC236}">
                <a16:creationId xmlns:a16="http://schemas.microsoft.com/office/drawing/2014/main" id="{EAD63C3A-F4B0-E645-6245-59CB84159E33}"/>
              </a:ext>
            </a:extLst>
          </p:cNvPr>
          <p:cNvSpPr txBox="1"/>
          <p:nvPr/>
        </p:nvSpPr>
        <p:spPr>
          <a:xfrm>
            <a:off x="671096" y="5879750"/>
            <a:ext cx="2948797" cy="461665"/>
          </a:xfrm>
          <a:prstGeom prst="rect">
            <a:avLst/>
          </a:prstGeom>
          <a:noFill/>
        </p:spPr>
        <p:txBody>
          <a:bodyPr wrap="square">
            <a:spAutoFit/>
          </a:bodyPr>
          <a:lstStyle/>
          <a:p>
            <a:pPr marL="0" marR="0">
              <a:spcBef>
                <a:spcPts val="0"/>
              </a:spcBef>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Báng súng và tay cầm</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Hộp Văn bản 3">
            <a:extLst>
              <a:ext uri="{FF2B5EF4-FFF2-40B4-BE49-F238E27FC236}">
                <a16:creationId xmlns:a16="http://schemas.microsoft.com/office/drawing/2014/main" id="{34E529C4-EF92-98BA-A5FD-C88AEB2105BC}"/>
              </a:ext>
            </a:extLst>
          </p:cNvPr>
          <p:cNvSpPr txBox="1"/>
          <p:nvPr/>
        </p:nvSpPr>
        <p:spPr>
          <a:xfrm>
            <a:off x="4969608" y="5965652"/>
            <a:ext cx="1817692" cy="461665"/>
          </a:xfrm>
          <a:prstGeom prst="rect">
            <a:avLst/>
          </a:prstGeom>
          <a:noFill/>
        </p:spPr>
        <p:txBody>
          <a:bodyPr wrap="square">
            <a:spAutoFit/>
          </a:bodyPr>
          <a:lstStyle/>
          <a:p>
            <a:pPr marL="0" marR="0">
              <a:spcBef>
                <a:spcPts val="0"/>
              </a:spcBef>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Hộp tiếp đạn</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Hộp Văn bản 3">
            <a:extLst>
              <a:ext uri="{FF2B5EF4-FFF2-40B4-BE49-F238E27FC236}">
                <a16:creationId xmlns:a16="http://schemas.microsoft.com/office/drawing/2014/main" id="{E8CC6254-2510-261C-F5CB-AA6B6948F8AE}"/>
              </a:ext>
            </a:extLst>
          </p:cNvPr>
          <p:cNvSpPr txBox="1"/>
          <p:nvPr/>
        </p:nvSpPr>
        <p:spPr>
          <a:xfrm>
            <a:off x="9519501" y="5879749"/>
            <a:ext cx="604887" cy="461665"/>
          </a:xfrm>
          <a:prstGeom prst="rect">
            <a:avLst/>
          </a:prstGeom>
          <a:noFill/>
        </p:spPr>
        <p:txBody>
          <a:bodyPr wrap="square">
            <a:spAutoFit/>
          </a:bodyPr>
          <a:lstStyle/>
          <a:p>
            <a:pPr marL="0" marR="0">
              <a:spcBef>
                <a:spcPts val="0"/>
              </a:spcBef>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Lê</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544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heel(1)">
                                      <p:cBhvr>
                                        <p:cTn id="45" dur="2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fltVal val="0"/>
                                          </p:val>
                                        </p:tav>
                                        <p:tav tm="100000">
                                          <p:val>
                                            <p:strVal val="#ppt_h"/>
                                          </p:val>
                                        </p:tav>
                                      </p:tavLst>
                                    </p:anim>
                                    <p:animEffect transition="in" filter="fade">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Hình ảnh 2">
            <a:extLst>
              <a:ext uri="{FF2B5EF4-FFF2-40B4-BE49-F238E27FC236}">
                <a16:creationId xmlns:a16="http://schemas.microsoft.com/office/drawing/2014/main" id="{95B1ABC1-7761-FCEB-1180-AEC346694127}"/>
              </a:ext>
            </a:extLst>
          </p:cNvPr>
          <p:cNvPicPr>
            <a:picLocks noChangeAspect="1"/>
          </p:cNvPicPr>
          <p:nvPr/>
        </p:nvPicPr>
        <p:blipFill>
          <a:blip r:embed="rId4"/>
          <a:stretch>
            <a:fillRect/>
          </a:stretch>
        </p:blipFill>
        <p:spPr>
          <a:xfrm>
            <a:off x="279293" y="1144884"/>
            <a:ext cx="5103411" cy="4341516"/>
          </a:xfrm>
          <a:prstGeom prst="rect">
            <a:avLst/>
          </a:prstGeom>
        </p:spPr>
      </p:pic>
      <p:pic>
        <p:nvPicPr>
          <p:cNvPr id="8" name="Hình ảnh 7">
            <a:extLst>
              <a:ext uri="{FF2B5EF4-FFF2-40B4-BE49-F238E27FC236}">
                <a16:creationId xmlns:a16="http://schemas.microsoft.com/office/drawing/2014/main" id="{B0A52B94-F217-7AE4-AE72-9D45D5175760}"/>
              </a:ext>
            </a:extLst>
          </p:cNvPr>
          <p:cNvPicPr>
            <a:picLocks noChangeAspect="1"/>
          </p:cNvPicPr>
          <p:nvPr/>
        </p:nvPicPr>
        <p:blipFill>
          <a:blip r:embed="rId5"/>
          <a:stretch>
            <a:fillRect/>
          </a:stretch>
        </p:blipFill>
        <p:spPr>
          <a:xfrm>
            <a:off x="6183984" y="2733773"/>
            <a:ext cx="4157218" cy="1192401"/>
          </a:xfrm>
          <a:prstGeom prst="rect">
            <a:avLst/>
          </a:prstGeom>
          <a:ln>
            <a:solidFill>
              <a:schemeClr val="tx1"/>
            </a:solidFill>
          </a:ln>
        </p:spPr>
      </p:pic>
      <p:pic>
        <p:nvPicPr>
          <p:cNvPr id="12" name="Hình ảnh 11">
            <a:extLst>
              <a:ext uri="{FF2B5EF4-FFF2-40B4-BE49-F238E27FC236}">
                <a16:creationId xmlns:a16="http://schemas.microsoft.com/office/drawing/2014/main" id="{7AADB100-B307-81AE-9DC1-7F2C550A2F32}"/>
              </a:ext>
            </a:extLst>
          </p:cNvPr>
          <p:cNvPicPr>
            <a:picLocks noChangeAspect="1"/>
          </p:cNvPicPr>
          <p:nvPr/>
        </p:nvPicPr>
        <p:blipFill>
          <a:blip r:embed="rId6"/>
          <a:stretch>
            <a:fillRect/>
          </a:stretch>
        </p:blipFill>
        <p:spPr>
          <a:xfrm>
            <a:off x="6183984" y="163877"/>
            <a:ext cx="4157219" cy="2377559"/>
          </a:xfrm>
          <a:prstGeom prst="rect">
            <a:avLst/>
          </a:prstGeom>
          <a:ln>
            <a:solidFill>
              <a:schemeClr val="tx1"/>
            </a:solidFill>
          </a:ln>
        </p:spPr>
      </p:pic>
      <p:pic>
        <p:nvPicPr>
          <p:cNvPr id="14" name="Hình ảnh 13">
            <a:extLst>
              <a:ext uri="{FF2B5EF4-FFF2-40B4-BE49-F238E27FC236}">
                <a16:creationId xmlns:a16="http://schemas.microsoft.com/office/drawing/2014/main" id="{0B1D72D9-909D-52AE-E4C0-22D67D92D36F}"/>
              </a:ext>
            </a:extLst>
          </p:cNvPr>
          <p:cNvPicPr>
            <a:picLocks noChangeAspect="1"/>
          </p:cNvPicPr>
          <p:nvPr/>
        </p:nvPicPr>
        <p:blipFill>
          <a:blip r:embed="rId7"/>
          <a:stretch>
            <a:fillRect/>
          </a:stretch>
        </p:blipFill>
        <p:spPr>
          <a:xfrm>
            <a:off x="7324626" y="4025246"/>
            <a:ext cx="2055043" cy="2668878"/>
          </a:xfrm>
          <a:prstGeom prst="rect">
            <a:avLst/>
          </a:prstGeom>
          <a:ln>
            <a:solidFill>
              <a:schemeClr val="tx1"/>
            </a:solidFill>
          </a:ln>
        </p:spPr>
      </p:pic>
      <p:sp>
        <p:nvSpPr>
          <p:cNvPr id="15" name="Hộp Văn bản 3">
            <a:extLst>
              <a:ext uri="{FF2B5EF4-FFF2-40B4-BE49-F238E27FC236}">
                <a16:creationId xmlns:a16="http://schemas.microsoft.com/office/drawing/2014/main" id="{C913F588-2BAD-A405-6C7F-2992B38A6C0F}"/>
              </a:ext>
            </a:extLst>
          </p:cNvPr>
          <p:cNvSpPr txBox="1"/>
          <p:nvPr/>
        </p:nvSpPr>
        <p:spPr>
          <a:xfrm>
            <a:off x="9564048" y="6119336"/>
            <a:ext cx="1554307" cy="461665"/>
          </a:xfrm>
          <a:prstGeom prst="rect">
            <a:avLst/>
          </a:prstGeom>
          <a:noFill/>
        </p:spPr>
        <p:txBody>
          <a:bodyPr wrap="square">
            <a:spAutoFit/>
          </a:bodyPr>
          <a:lstStyle/>
          <a:p>
            <a:pPr marL="0" marR="0">
              <a:spcBef>
                <a:spcPts val="0"/>
              </a:spcBef>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Dây súng</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Hộp Văn bản 3">
            <a:extLst>
              <a:ext uri="{FF2B5EF4-FFF2-40B4-BE49-F238E27FC236}">
                <a16:creationId xmlns:a16="http://schemas.microsoft.com/office/drawing/2014/main" id="{9542FEA0-9B0B-263D-250B-75603C1B8299}"/>
              </a:ext>
            </a:extLst>
          </p:cNvPr>
          <p:cNvSpPr txBox="1"/>
          <p:nvPr/>
        </p:nvSpPr>
        <p:spPr>
          <a:xfrm>
            <a:off x="10365329" y="3084809"/>
            <a:ext cx="1554307" cy="830997"/>
          </a:xfrm>
          <a:prstGeom prst="rect">
            <a:avLst/>
          </a:prstGeom>
          <a:noFill/>
        </p:spPr>
        <p:txBody>
          <a:bodyPr wrap="square">
            <a:spAutoFit/>
          </a:bodyPr>
          <a:lstStyle/>
          <a:p>
            <a:pPr marL="0" marR="0">
              <a:spcBef>
                <a:spcPts val="0"/>
              </a:spcBef>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Thông nòng</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Hộp Văn bản 3">
            <a:extLst>
              <a:ext uri="{FF2B5EF4-FFF2-40B4-BE49-F238E27FC236}">
                <a16:creationId xmlns:a16="http://schemas.microsoft.com/office/drawing/2014/main" id="{A56283C7-52B0-0D2A-3793-23DF932D3578}"/>
              </a:ext>
            </a:extLst>
          </p:cNvPr>
          <p:cNvSpPr txBox="1"/>
          <p:nvPr/>
        </p:nvSpPr>
        <p:spPr>
          <a:xfrm>
            <a:off x="10365329" y="999274"/>
            <a:ext cx="1554307" cy="461665"/>
          </a:xfrm>
          <a:prstGeom prst="rect">
            <a:avLst/>
          </a:prstGeom>
          <a:noFill/>
        </p:spPr>
        <p:txBody>
          <a:bodyPr wrap="square">
            <a:spAutoFit/>
          </a:bodyPr>
          <a:lstStyle/>
          <a:p>
            <a:pPr marL="0" marR="0">
              <a:spcBef>
                <a:spcPts val="0"/>
              </a:spcBef>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Phụ tùng</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427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1000" fill="hold"/>
                                        <p:tgtEl>
                                          <p:spTgt spid="15"/>
                                        </p:tgtEl>
                                        <p:attrNameLst>
                                          <p:attrName>ppt_w</p:attrName>
                                        </p:attrNameLst>
                                      </p:cBhvr>
                                      <p:tavLst>
                                        <p:tav tm="0">
                                          <p:val>
                                            <p:fltVal val="0"/>
                                          </p:val>
                                        </p:tav>
                                        <p:tav tm="100000">
                                          <p:val>
                                            <p:strVal val="#ppt_w"/>
                                          </p:val>
                                        </p:tav>
                                      </p:tavLst>
                                    </p:anim>
                                    <p:anim calcmode="lin" valueType="num">
                                      <p:cBhvr>
                                        <p:cTn id="45" dur="1000" fill="hold"/>
                                        <p:tgtEl>
                                          <p:spTgt spid="15"/>
                                        </p:tgtEl>
                                        <p:attrNameLst>
                                          <p:attrName>ppt_h</p:attrName>
                                        </p:attrNameLst>
                                      </p:cBhvr>
                                      <p:tavLst>
                                        <p:tav tm="0">
                                          <p:val>
                                            <p:fltVal val="0"/>
                                          </p:val>
                                        </p:tav>
                                        <p:tav tm="100000">
                                          <p:val>
                                            <p:strVal val="#ppt_h"/>
                                          </p:val>
                                        </p:tav>
                                      </p:tavLst>
                                    </p:anim>
                                    <p:anim calcmode="lin" valueType="num">
                                      <p:cBhvr>
                                        <p:cTn id="46" dur="1000" fill="hold"/>
                                        <p:tgtEl>
                                          <p:spTgt spid="15"/>
                                        </p:tgtEl>
                                        <p:attrNameLst>
                                          <p:attrName>style.rotation</p:attrName>
                                        </p:attrNameLst>
                                      </p:cBhvr>
                                      <p:tavLst>
                                        <p:tav tm="0">
                                          <p:val>
                                            <p:fltVal val="90"/>
                                          </p:val>
                                        </p:tav>
                                        <p:tav tm="100000">
                                          <p:val>
                                            <p:fltVal val="0"/>
                                          </p:val>
                                        </p:tav>
                                      </p:tavLst>
                                    </p:anim>
                                    <p:animEffect transition="in" filter="fade">
                                      <p:cBhvr>
                                        <p:cTn id="4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745" y="203200"/>
            <a:ext cx="11351491" cy="6499514"/>
          </a:xfrm>
          <a:prstGeom prst="rect">
            <a:avLst/>
          </a:prstGeom>
        </p:spPr>
      </p:pic>
    </p:spTree>
    <p:extLst>
      <p:ext uri="{BB962C8B-B14F-4D97-AF65-F5344CB8AC3E}">
        <p14:creationId xmlns:p14="http://schemas.microsoft.com/office/powerpoint/2010/main" val="2352369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8145" y="347406"/>
            <a:ext cx="9208655" cy="584775"/>
          </a:xfrm>
          <a:prstGeom prst="rect">
            <a:avLst/>
          </a:prstGeom>
          <a:solidFill>
            <a:schemeClr val="accent3"/>
          </a:solidFill>
        </p:spPr>
        <p:txBody>
          <a:bodyPr wrap="square" rtlCol="0">
            <a:spAutoFit/>
          </a:bodyPr>
          <a:lstStyle/>
          <a:p>
            <a:r>
              <a:rPr lang="pt-BR" sz="3200" b="1" dirty="0" smtClean="0">
                <a:latin typeface="Times New Roman" panose="02020603050405020304" pitchFamily="18" charset="0"/>
                <a:cs typeface="Times New Roman" panose="02020603050405020304" pitchFamily="18" charset="0"/>
              </a:rPr>
              <a:t>2.3</a:t>
            </a:r>
            <a:r>
              <a:rPr lang="pt-BR" sz="3200" b="1" dirty="0" smtClean="0">
                <a:latin typeface="Times New Roman" panose="02020603050405020304" pitchFamily="18" charset="0"/>
                <a:cs typeface="Times New Roman" panose="02020603050405020304" pitchFamily="18" charset="0"/>
              </a:rPr>
              <a:t>. Nguyên lí hoạt động của súng</a:t>
            </a:r>
            <a:endParaRPr lang="en-US" dirty="0"/>
          </a:p>
        </p:txBody>
      </p:sp>
      <p:sp>
        <p:nvSpPr>
          <p:cNvPr id="3" name="Oval 2"/>
          <p:cNvSpPr/>
          <p:nvPr/>
        </p:nvSpPr>
        <p:spPr>
          <a:xfrm>
            <a:off x="2512290" y="2225964"/>
            <a:ext cx="7444510" cy="266930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a:t>
            </a:r>
            <a:r>
              <a:rPr lang="en-US" sz="3600" dirty="0" err="1" smtClean="0">
                <a:solidFill>
                  <a:srgbClr val="FF0000"/>
                </a:solidFill>
                <a:latin typeface="Times New Roman" panose="02020603050405020304" pitchFamily="18" charset="0"/>
                <a:cs typeface="Times New Roman" panose="02020603050405020304" pitchFamily="18" charset="0"/>
              </a:rPr>
              <a:t>ác</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em</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hãy</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xem</a:t>
            </a:r>
            <a:r>
              <a:rPr lang="en-US" sz="3600" dirty="0" smtClean="0">
                <a:solidFill>
                  <a:srgbClr val="FF0000"/>
                </a:solidFill>
                <a:latin typeface="Times New Roman" panose="02020603050405020304" pitchFamily="18" charset="0"/>
                <a:cs typeface="Times New Roman" panose="02020603050405020304" pitchFamily="18" charset="0"/>
              </a:rPr>
              <a:t> video </a:t>
            </a:r>
            <a:r>
              <a:rPr lang="en-US" sz="3600" dirty="0" err="1" smtClean="0">
                <a:solidFill>
                  <a:srgbClr val="FF0000"/>
                </a:solidFill>
                <a:latin typeface="Times New Roman" panose="02020603050405020304" pitchFamily="18" charset="0"/>
                <a:cs typeface="Times New Roman" panose="02020603050405020304" pitchFamily="18" charset="0"/>
              </a:rPr>
              <a:t>mô</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phỏng</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nguyên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lý</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hoạt</a:t>
            </a:r>
            <a:r>
              <a:rPr lang="en-US" sz="3600" dirty="0" smtClean="0">
                <a:solidFill>
                  <a:srgbClr val="FF0000"/>
                </a:solidFill>
                <a:latin typeface="Times New Roman" panose="02020603050405020304" pitchFamily="18" charset="0"/>
                <a:cs typeface="Times New Roman" panose="02020603050405020304" pitchFamily="18" charset="0"/>
              </a:rPr>
              <a:t> động </a:t>
            </a:r>
            <a:r>
              <a:rPr lang="en-US" sz="3600" dirty="0" err="1" smtClean="0">
                <a:solidFill>
                  <a:srgbClr val="FF0000"/>
                </a:solidFill>
                <a:latin typeface="Times New Roman" panose="02020603050405020304" pitchFamily="18" charset="0"/>
                <a:cs typeface="Times New Roman" panose="02020603050405020304" pitchFamily="18" charset="0"/>
              </a:rPr>
              <a:t>của</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súng</a:t>
            </a:r>
            <a:r>
              <a:rPr lang="en-US" sz="3600" dirty="0" smtClean="0">
                <a:solidFill>
                  <a:srgbClr val="FF0000"/>
                </a:solidFill>
                <a:latin typeface="Times New Roman" panose="02020603050405020304" pitchFamily="18" charset="0"/>
                <a:cs typeface="Times New Roman" panose="02020603050405020304" pitchFamily="18" charset="0"/>
              </a:rPr>
              <a:t> AK </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287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Hình ảnh 2">
            <a:extLst>
              <a:ext uri="{FF2B5EF4-FFF2-40B4-BE49-F238E27FC236}">
                <a16:creationId xmlns:a16="http://schemas.microsoft.com/office/drawing/2014/main" id="{75CD31D9-3E69-9FFA-C7E7-FD4E7713D906}"/>
              </a:ext>
            </a:extLst>
          </p:cNvPr>
          <p:cNvPicPr>
            <a:picLocks noChangeAspect="1"/>
          </p:cNvPicPr>
          <p:nvPr/>
        </p:nvPicPr>
        <p:blipFill>
          <a:blip r:embed="rId4"/>
          <a:stretch>
            <a:fillRect/>
          </a:stretch>
        </p:blipFill>
        <p:spPr>
          <a:xfrm>
            <a:off x="1834546" y="313890"/>
            <a:ext cx="8754697" cy="6230219"/>
          </a:xfrm>
          <a:prstGeom prst="rect">
            <a:avLst/>
          </a:prstGeom>
          <a:ln>
            <a:solidFill>
              <a:schemeClr val="tx1"/>
            </a:solidFill>
          </a:ln>
        </p:spPr>
      </p:pic>
    </p:spTree>
    <p:extLst>
      <p:ext uri="{BB962C8B-B14F-4D97-AF65-F5344CB8AC3E}">
        <p14:creationId xmlns:p14="http://schemas.microsoft.com/office/powerpoint/2010/main" val="4267588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Hình ảnh 2">
            <a:extLst>
              <a:ext uri="{FF2B5EF4-FFF2-40B4-BE49-F238E27FC236}">
                <a16:creationId xmlns:a16="http://schemas.microsoft.com/office/drawing/2014/main" id="{885B6395-018A-EC87-80EC-6FC730B02663}"/>
              </a:ext>
            </a:extLst>
          </p:cNvPr>
          <p:cNvPicPr>
            <a:picLocks noChangeAspect="1"/>
          </p:cNvPicPr>
          <p:nvPr/>
        </p:nvPicPr>
        <p:blipFill>
          <a:blip r:embed="rId4"/>
          <a:stretch>
            <a:fillRect/>
          </a:stretch>
        </p:blipFill>
        <p:spPr>
          <a:xfrm>
            <a:off x="541935" y="1040037"/>
            <a:ext cx="5261835" cy="2485588"/>
          </a:xfrm>
          <a:prstGeom prst="rect">
            <a:avLst/>
          </a:prstGeom>
        </p:spPr>
      </p:pic>
      <p:pic>
        <p:nvPicPr>
          <p:cNvPr id="6" name="Hình ảnh 5">
            <a:extLst>
              <a:ext uri="{FF2B5EF4-FFF2-40B4-BE49-F238E27FC236}">
                <a16:creationId xmlns:a16="http://schemas.microsoft.com/office/drawing/2014/main" id="{FDA4BCD4-10E2-173A-192E-DE87E8918C44}"/>
              </a:ext>
            </a:extLst>
          </p:cNvPr>
          <p:cNvPicPr>
            <a:picLocks noChangeAspect="1"/>
          </p:cNvPicPr>
          <p:nvPr/>
        </p:nvPicPr>
        <p:blipFill>
          <a:blip r:embed="rId5"/>
          <a:stretch>
            <a:fillRect/>
          </a:stretch>
        </p:blipFill>
        <p:spPr>
          <a:xfrm>
            <a:off x="6165131" y="1040037"/>
            <a:ext cx="5601200" cy="2485588"/>
          </a:xfrm>
          <a:prstGeom prst="rect">
            <a:avLst/>
          </a:prstGeom>
        </p:spPr>
      </p:pic>
      <p:pic>
        <p:nvPicPr>
          <p:cNvPr id="8" name="Hình ảnh 7">
            <a:extLst>
              <a:ext uri="{FF2B5EF4-FFF2-40B4-BE49-F238E27FC236}">
                <a16:creationId xmlns:a16="http://schemas.microsoft.com/office/drawing/2014/main" id="{B5D475EB-B45F-C8E3-4FA8-396D23FBF858}"/>
              </a:ext>
            </a:extLst>
          </p:cNvPr>
          <p:cNvPicPr>
            <a:picLocks noChangeAspect="1"/>
          </p:cNvPicPr>
          <p:nvPr/>
        </p:nvPicPr>
        <p:blipFill>
          <a:blip r:embed="rId6"/>
          <a:stretch>
            <a:fillRect/>
          </a:stretch>
        </p:blipFill>
        <p:spPr>
          <a:xfrm>
            <a:off x="6165131" y="3827282"/>
            <a:ext cx="5601200" cy="2639506"/>
          </a:xfrm>
          <a:prstGeom prst="rect">
            <a:avLst/>
          </a:prstGeom>
        </p:spPr>
      </p:pic>
      <p:pic>
        <p:nvPicPr>
          <p:cNvPr id="10" name="Hình ảnh 9">
            <a:extLst>
              <a:ext uri="{FF2B5EF4-FFF2-40B4-BE49-F238E27FC236}">
                <a16:creationId xmlns:a16="http://schemas.microsoft.com/office/drawing/2014/main" id="{30716BDE-0F81-2D68-2F65-6060E282C726}"/>
              </a:ext>
            </a:extLst>
          </p:cNvPr>
          <p:cNvPicPr>
            <a:picLocks noChangeAspect="1"/>
          </p:cNvPicPr>
          <p:nvPr/>
        </p:nvPicPr>
        <p:blipFill>
          <a:blip r:embed="rId7"/>
          <a:stretch>
            <a:fillRect/>
          </a:stretch>
        </p:blipFill>
        <p:spPr>
          <a:xfrm>
            <a:off x="541935" y="3846012"/>
            <a:ext cx="5170708" cy="2639505"/>
          </a:xfrm>
          <a:prstGeom prst="rect">
            <a:avLst/>
          </a:prstGeom>
        </p:spPr>
      </p:pic>
    </p:spTree>
    <p:extLst>
      <p:ext uri="{BB962C8B-B14F-4D97-AF65-F5344CB8AC3E}">
        <p14:creationId xmlns:p14="http://schemas.microsoft.com/office/powerpoint/2010/main" val="334450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128" y="101601"/>
            <a:ext cx="10917382" cy="766618"/>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dirty="0">
                <a:solidFill>
                  <a:schemeClr val="tx1"/>
                </a:solidFill>
                <a:latin typeface="Times New Roman" panose="02020603050405020304" pitchFamily="18" charset="0"/>
                <a:cs typeface="Times New Roman" panose="02020603050405020304" pitchFamily="18" charset="0"/>
              </a:rPr>
              <a:t>III</a:t>
            </a:r>
            <a:r>
              <a:rPr lang="pt-BR" sz="3200" b="1" i="1" dirty="0">
                <a:solidFill>
                  <a:schemeClr val="tx1"/>
                </a:solidFill>
                <a:latin typeface="Times New Roman" panose="02020603050405020304" pitchFamily="18" charset="0"/>
                <a:cs typeface="Times New Roman" panose="02020603050405020304" pitchFamily="18" charset="0"/>
              </a:rPr>
              <a:t>. </a:t>
            </a:r>
            <a:r>
              <a:rPr lang="pt-BR" sz="3200" b="1" dirty="0">
                <a:solidFill>
                  <a:schemeClr val="tx1"/>
                </a:solidFill>
                <a:latin typeface="Times New Roman" panose="02020603050405020304" pitchFamily="18" charset="0"/>
                <a:cs typeface="Times New Roman" panose="02020603050405020304" pitchFamily="18" charset="0"/>
              </a:rPr>
              <a:t>QUY TẮC SỬ DỤNG VÀ BẢO QUẢN SÚNG, ĐẠN</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332509" y="1071419"/>
            <a:ext cx="5541818" cy="822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dirty="0">
                <a:solidFill>
                  <a:schemeClr val="tx1"/>
                </a:solidFill>
                <a:latin typeface="Times New Roman" panose="02020603050405020304" pitchFamily="18" charset="0"/>
                <a:cs typeface="Times New Roman" panose="02020603050405020304" pitchFamily="18" charset="0"/>
              </a:rPr>
              <a:t>1. Quy tắc sử dụng súng, đạn</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28072" y="2096654"/>
            <a:ext cx="10861963" cy="4247317"/>
          </a:xfrm>
          <a:prstGeom prst="rect">
            <a:avLst/>
          </a:prstGeom>
          <a:solidFill>
            <a:schemeClr val="accent1">
              <a:lumMod val="20000"/>
              <a:lumOff val="80000"/>
            </a:schemeClr>
          </a:solidFill>
        </p:spPr>
        <p:txBody>
          <a:bodyPr wrap="square" rtlCol="0">
            <a:spAutoFit/>
          </a:bodyPr>
          <a:lstStyle/>
          <a:p>
            <a:r>
              <a:rPr lang="pt-BR" sz="2800" dirty="0">
                <a:latin typeface="Times New Roman" panose="02020603050405020304" pitchFamily="18" charset="0"/>
                <a:cs typeface="Times New Roman" panose="02020603050405020304" pitchFamily="18" charset="0"/>
              </a:rPr>
              <a:t>- Khi mượn súng để luyện tập phải có giáo viên phụ trách, không để học sinh tự ý </a:t>
            </a:r>
            <a:r>
              <a:rPr lang="pt-BR" sz="2800" dirty="0" smtClean="0">
                <a:latin typeface="Times New Roman" panose="02020603050405020304" pitchFamily="18" charset="0"/>
                <a:cs typeface="Times New Roman" panose="02020603050405020304" pitchFamily="18" charset="0"/>
              </a:rPr>
              <a:t>đi mượn.</a:t>
            </a:r>
            <a:endParaRPr lang="en-US" sz="2800"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 Phải khám súng ngay khi mượn súng, thực hiện đúng động tác</a:t>
            </a:r>
            <a:endParaRPr lang="en-US" sz="2800"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 Cấm sử dụng súng để đùa nghịch hoặc chĩa súng vào người khác bóp cò.</a:t>
            </a:r>
            <a:endParaRPr lang="en-US" sz="2800"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 Chỉ được tháo, lắp hoặc sử dụng súng khi có lệnh của giáo viên.</a:t>
            </a:r>
            <a:endParaRPr lang="en-US" sz="2800"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 Cấm để đạn thật lẫn với đạn tập. Khi giảng dạy không được dùng đạn thật để làm động tác mẫu.</a:t>
            </a:r>
            <a:endParaRPr lang="en-US" sz="2800"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 Khi bắn đạn thật phải chấp hành đúng các quy định bảo đảm an toàn. Bắn xong phải lau chùi </a:t>
            </a:r>
            <a:r>
              <a:rPr lang="pt-BR" sz="2800" dirty="0" smtClean="0">
                <a:latin typeface="Times New Roman" panose="02020603050405020304" pitchFamily="18" charset="0"/>
                <a:cs typeface="Times New Roman" panose="02020603050405020304" pitchFamily="18" charset="0"/>
              </a:rPr>
              <a:t>theo </a:t>
            </a:r>
            <a:r>
              <a:rPr lang="pt-BR" sz="2800" dirty="0">
                <a:latin typeface="Times New Roman" panose="02020603050405020304" pitchFamily="18" charset="0"/>
                <a:cs typeface="Times New Roman" panose="02020603050405020304" pitchFamily="18" charset="0"/>
              </a:rPr>
              <a:t>đúng chế độ</a:t>
            </a: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9019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additive="base">
                                        <p:cTn id="2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additive="base">
                                        <p:cTn id="3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1000"/>
                                        <p:tgtEl>
                                          <p:spTgt spid="4">
                                            <p:txEl>
                                              <p:pRg st="4" end="4"/>
                                            </p:txEl>
                                          </p:spTgt>
                                        </p:tgtEl>
                                      </p:cBhvr>
                                    </p:animEffect>
                                    <p:anim calcmode="lin" valueType="num">
                                      <p:cBhvr>
                                        <p:cTn id="4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 calcmode="lin" valueType="num">
                                      <p:cBhvr additive="base">
                                        <p:cTn id="5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Hộp Văn bản 7">
            <a:extLst>
              <a:ext uri="{FF2B5EF4-FFF2-40B4-BE49-F238E27FC236}">
                <a16:creationId xmlns:a16="http://schemas.microsoft.com/office/drawing/2014/main" id="{C5C31443-217F-15D7-7F0F-5810109F4DD9}"/>
              </a:ext>
            </a:extLst>
          </p:cNvPr>
          <p:cNvSpPr txBox="1"/>
          <p:nvPr/>
        </p:nvSpPr>
        <p:spPr>
          <a:xfrm>
            <a:off x="1459336" y="240205"/>
            <a:ext cx="6789118"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I. SÚNG BỘ BINH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1. Giới thiệu một số loại súng bộ binh</a:t>
            </a:r>
          </a:p>
          <a:p>
            <a:pPr marL="457200" marR="0" lvl="0" indent="-457200" algn="l" defTabSz="914400" rtl="0" eaLnBrk="1" fontAlgn="auto" latinLnBrk="0" hangingPunct="1">
              <a:lnSpc>
                <a:spcPct val="100000"/>
              </a:lnSpc>
              <a:spcBef>
                <a:spcPts val="0"/>
              </a:spcBef>
              <a:spcAft>
                <a:spcPts val="0"/>
              </a:spcAft>
              <a:buClrTx/>
              <a:buSzTx/>
              <a:buFontTx/>
              <a:buAutoNum type="alphaLcParenR"/>
              <a:tabLst/>
              <a:defRPr/>
            </a:pPr>
            <a:r>
              <a:rPr kumimoji="0" lang="vi-VN" sz="2400" b="1" i="1"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mn-cs"/>
              </a:rPr>
              <a:t>Khái niệm</a:t>
            </a:r>
            <a:endParaRPr kumimoji="0" lang="en-US" sz="2400" b="1" i="1"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mn-cs"/>
            </a:endParaRPr>
          </a:p>
          <a:p>
            <a:pPr defTabSz="914400"/>
            <a:r>
              <a:rPr lang="en-US" sz="2400" dirty="0" err="1">
                <a:solidFill>
                  <a:prstClr val="black"/>
                </a:solidFill>
                <a:latin typeface="Times New Roman" panose="02020603050405020304" pitchFamily="18" charset="0"/>
                <a:cs typeface="Times New Roman" panose="02020603050405020304" pitchFamily="18" charset="0"/>
              </a:rPr>
              <a:t>Súng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bộ</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binh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súng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trang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bị</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nhân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phân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bộ</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binh</a:t>
            </a:r>
            <a:r>
              <a:rPr lang="en-US" sz="2400" dirty="0">
                <a:solidFill>
                  <a:prstClr val="black"/>
                </a:solidFill>
                <a:latin typeface="Times New Roman" panose="02020603050405020304" pitchFamily="18" charset="0"/>
                <a:cs typeface="Times New Roman" panose="02020603050405020304" pitchFamily="18" charset="0"/>
              </a:rPr>
              <a:t>.</a:t>
            </a:r>
            <a:endParaRPr lang="vi-VN" sz="2400" dirty="0">
              <a:solidFill>
                <a:prstClr val="black"/>
              </a:solidFill>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endPar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b) Một số loại súng bộ binh</a:t>
            </a:r>
            <a:endParaRPr kumimoji="0" lang="en-US" sz="2400" b="1" i="1" u="none" strike="noStrike" kern="1200" cap="none" spc="0" normalizeH="0" baseline="0" noProof="0" dirty="0">
              <a:ln>
                <a:noFill/>
              </a:ln>
              <a:solidFill>
                <a:srgbClr val="00B050"/>
              </a:solidFill>
              <a:effectLst/>
              <a:uLnTx/>
              <a:uFillTx/>
              <a:latin typeface="Calibri Light" panose="020F0302020204030204"/>
              <a:ea typeface="+mn-ea"/>
              <a:cs typeface="+mn-cs"/>
            </a:endParaRPr>
          </a:p>
        </p:txBody>
      </p:sp>
      <p:sp>
        <p:nvSpPr>
          <p:cNvPr id="18" name="Hộp Văn bản 17">
            <a:extLst>
              <a:ext uri="{FF2B5EF4-FFF2-40B4-BE49-F238E27FC236}">
                <a16:creationId xmlns:a16="http://schemas.microsoft.com/office/drawing/2014/main" id="{44A47EC4-6B23-7C7B-669F-5DBD8C080C28}"/>
              </a:ext>
            </a:extLst>
          </p:cNvPr>
          <p:cNvSpPr txBox="1"/>
          <p:nvPr/>
        </p:nvSpPr>
        <p:spPr>
          <a:xfrm>
            <a:off x="1250330" y="2914060"/>
            <a:ext cx="6327204" cy="1200329"/>
          </a:xfrm>
          <a:prstGeom prst="rect">
            <a:avLst/>
          </a:prstGeom>
          <a:noFill/>
          <a:ln>
            <a:solidFill>
              <a:srgbClr val="00B050"/>
            </a:solidFill>
          </a:ln>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HS làm việc theo cặp trong thời gian 2 phút: Đọc tích cực thông tin mục I/1,2 (trang 38 SGK); trả lời các câu hỏi khám phá 1, 2.</a:t>
            </a:r>
            <a:endParaRPr kumimoji="0" lang="en-US" sz="2400" b="0" i="0"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pic>
        <p:nvPicPr>
          <p:cNvPr id="7" name="Hình ảnh 6">
            <a:extLst>
              <a:ext uri="{FF2B5EF4-FFF2-40B4-BE49-F238E27FC236}">
                <a16:creationId xmlns:a16="http://schemas.microsoft.com/office/drawing/2014/main" id="{D243F1C0-EAFE-DCBC-2870-18C9EDA477CF}"/>
              </a:ext>
            </a:extLst>
          </p:cNvPr>
          <p:cNvPicPr>
            <a:picLocks noChangeAspect="1"/>
          </p:cNvPicPr>
          <p:nvPr/>
        </p:nvPicPr>
        <p:blipFill>
          <a:blip r:embed="rId4"/>
          <a:stretch>
            <a:fillRect/>
          </a:stretch>
        </p:blipFill>
        <p:spPr>
          <a:xfrm>
            <a:off x="8361577" y="419292"/>
            <a:ext cx="3474517" cy="2710407"/>
          </a:xfrm>
          <a:prstGeom prst="rect">
            <a:avLst/>
          </a:prstGeom>
          <a:ln>
            <a:solidFill>
              <a:srgbClr val="00B050"/>
            </a:solidFill>
          </a:ln>
        </p:spPr>
      </p:pic>
      <p:pic>
        <p:nvPicPr>
          <p:cNvPr id="12" name="Hình ảnh 11">
            <a:extLst>
              <a:ext uri="{FF2B5EF4-FFF2-40B4-BE49-F238E27FC236}">
                <a16:creationId xmlns:a16="http://schemas.microsoft.com/office/drawing/2014/main" id="{35ECA051-B08F-5F16-0BF3-546CE1838A80}"/>
              </a:ext>
            </a:extLst>
          </p:cNvPr>
          <p:cNvPicPr>
            <a:picLocks noChangeAspect="1"/>
          </p:cNvPicPr>
          <p:nvPr/>
        </p:nvPicPr>
        <p:blipFill>
          <a:blip r:embed="rId5"/>
          <a:stretch>
            <a:fillRect/>
          </a:stretch>
        </p:blipFill>
        <p:spPr>
          <a:xfrm>
            <a:off x="8248454" y="3288039"/>
            <a:ext cx="3657599" cy="1664671"/>
          </a:xfrm>
          <a:prstGeom prst="rect">
            <a:avLst/>
          </a:prstGeom>
        </p:spPr>
      </p:pic>
      <p:pic>
        <p:nvPicPr>
          <p:cNvPr id="16" name="Hình ảnh 15">
            <a:extLst>
              <a:ext uri="{FF2B5EF4-FFF2-40B4-BE49-F238E27FC236}">
                <a16:creationId xmlns:a16="http://schemas.microsoft.com/office/drawing/2014/main" id="{87489237-9DF0-C111-8D2E-73DAB24F2030}"/>
              </a:ext>
            </a:extLst>
          </p:cNvPr>
          <p:cNvPicPr>
            <a:picLocks noChangeAspect="1"/>
          </p:cNvPicPr>
          <p:nvPr/>
        </p:nvPicPr>
        <p:blipFill>
          <a:blip r:embed="rId6"/>
          <a:stretch>
            <a:fillRect/>
          </a:stretch>
        </p:blipFill>
        <p:spPr>
          <a:xfrm>
            <a:off x="8305015" y="5085976"/>
            <a:ext cx="3544476" cy="1511071"/>
          </a:xfrm>
          <a:prstGeom prst="rect">
            <a:avLst/>
          </a:prstGeom>
        </p:spPr>
      </p:pic>
      <p:sp>
        <p:nvSpPr>
          <p:cNvPr id="20" name="Hộp Văn bản 19">
            <a:extLst>
              <a:ext uri="{FF2B5EF4-FFF2-40B4-BE49-F238E27FC236}">
                <a16:creationId xmlns:a16="http://schemas.microsoft.com/office/drawing/2014/main" id="{8616C621-A660-8BFE-0E89-786DF47C6FAD}"/>
              </a:ext>
            </a:extLst>
          </p:cNvPr>
          <p:cNvSpPr txBox="1"/>
          <p:nvPr/>
        </p:nvSpPr>
        <p:spPr>
          <a:xfrm>
            <a:off x="1250330" y="4120374"/>
            <a:ext cx="6327204" cy="2308324"/>
          </a:xfrm>
          <a:prstGeom prst="rect">
            <a:avLst/>
          </a:prstGeom>
          <a:noFill/>
          <a:ln>
            <a:solidFill>
              <a:srgbClr val="00B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Trả lời:</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Điểm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giống nhau giữa súng trường CKC và súng tiểu liên AK</a:t>
            </a: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vi-VN" sz="2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nòng dài, bán tự động, bắn được phát một, được trang bị cho từng người, dùng </a:t>
            </a:r>
            <a:r>
              <a:rPr kumimoji="0" lang="vi-VN" sz="2400" b="0"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mn-cs"/>
              </a:rPr>
              <a:t>hoả</a:t>
            </a:r>
            <a:r>
              <a:rPr kumimoji="0" lang="vi-VN" sz="2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 lực để tiêu diệt địch, có thể dùng lê, báng súng để đánh gần.</a:t>
            </a:r>
            <a:endParaRPr kumimoji="0" lang="en-US" sz="2400" b="0" i="0" u="none" strike="noStrike" kern="1200" cap="none" spc="0" normalizeH="0" baseline="0" noProof="0" dirty="0">
              <a:ln>
                <a:noFill/>
              </a:ln>
              <a:solidFill>
                <a:srgbClr val="00B05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85723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barn(inVertical)">
                                      <p:cBhvr>
                                        <p:cTn id="13" dur="500"/>
                                        <p:tgtEl>
                                          <p:spTgt spid="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barn(inVertical)">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fade">
                                      <p:cBhvr>
                                        <p:cTn id="37" dur="1000"/>
                                        <p:tgtEl>
                                          <p:spTgt spid="8">
                                            <p:txEl>
                                              <p:pRg st="3" end="3"/>
                                            </p:txEl>
                                          </p:spTgt>
                                        </p:tgtEl>
                                      </p:cBhvr>
                                    </p:animEffect>
                                    <p:anim calcmode="lin" valueType="num">
                                      <p:cBhvr>
                                        <p:cTn id="3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8">
                                            <p:txEl>
                                              <p:pRg st="5" end="5"/>
                                            </p:txEl>
                                          </p:spTgt>
                                        </p:tgtEl>
                                        <p:attrNameLst>
                                          <p:attrName>style.visibility</p:attrName>
                                        </p:attrNameLst>
                                      </p:cBhvr>
                                      <p:to>
                                        <p:strVal val="visible"/>
                                      </p:to>
                                    </p:set>
                                    <p:animEffect transition="in" filter="fade">
                                      <p:cBhvr>
                                        <p:cTn id="44" dur="1000"/>
                                        <p:tgtEl>
                                          <p:spTgt spid="8">
                                            <p:txEl>
                                              <p:pRg st="5" end="5"/>
                                            </p:txEl>
                                          </p:spTgt>
                                        </p:tgtEl>
                                      </p:cBhvr>
                                    </p:animEffect>
                                    <p:anim calcmode="lin" valueType="num">
                                      <p:cBhvr>
                                        <p:cTn id="45"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circle(in)">
                                      <p:cBhvr>
                                        <p:cTn id="51" dur="20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circle(in)">
                                      <p:cBhvr>
                                        <p:cTn id="7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41238" y="83126"/>
            <a:ext cx="6742545" cy="7666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dirty="0">
                <a:solidFill>
                  <a:schemeClr val="tx1"/>
                </a:solidFill>
                <a:latin typeface="Times New Roman" panose="02020603050405020304" pitchFamily="18" charset="0"/>
                <a:cs typeface="Times New Roman" panose="02020603050405020304" pitchFamily="18" charset="0"/>
              </a:rPr>
              <a:t>2. Quy định lau chùi bảo quản súng</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10837" y="1006763"/>
            <a:ext cx="11933381" cy="5693866"/>
          </a:xfrm>
          <a:prstGeom prst="rect">
            <a:avLst/>
          </a:prstGeom>
          <a:solidFill>
            <a:schemeClr val="accent4">
              <a:lumMod val="20000"/>
              <a:lumOff val="80000"/>
            </a:schemeClr>
          </a:solidFill>
        </p:spPr>
        <p:txBody>
          <a:bodyPr wrap="square" rtlCol="0">
            <a:spAutoFit/>
          </a:bodyPr>
          <a:lstStyle/>
          <a:p>
            <a:pPr marL="457200" indent="-457200">
              <a:buFontTx/>
              <a:buChar char="-"/>
            </a:pPr>
            <a:r>
              <a:rPr lang="pt-BR" sz="2800" dirty="0" smtClean="0">
                <a:latin typeface="Times New Roman" panose="02020603050405020304" pitchFamily="18" charset="0"/>
                <a:cs typeface="Times New Roman" panose="02020603050405020304" pitchFamily="18" charset="0"/>
              </a:rPr>
              <a:t>Súng</a:t>
            </a:r>
            <a:r>
              <a:rPr lang="pt-BR" sz="2800" dirty="0">
                <a:latin typeface="Times New Roman" panose="02020603050405020304" pitchFamily="18" charset="0"/>
                <a:cs typeface="Times New Roman" panose="02020603050405020304" pitchFamily="18" charset="0"/>
              </a:rPr>
              <a:t>, đạn để nơi khô ráo, sạch sẽ, không để bụi bẩn, nước</a:t>
            </a:r>
            <a:r>
              <a:rPr lang="pt-BR" sz="2800" dirty="0" smtClean="0">
                <a:latin typeface="Times New Roman" panose="02020603050405020304" pitchFamily="18" charset="0"/>
                <a:cs typeface="Times New Roman" panose="02020603050405020304" pitchFamily="18" charset="0"/>
              </a:rPr>
              <a:t>, nắng </a:t>
            </a:r>
            <a:r>
              <a:rPr lang="pt-BR" sz="2800" dirty="0">
                <a:latin typeface="Times New Roman" panose="02020603050405020304" pitchFamily="18" charset="0"/>
                <a:cs typeface="Times New Roman" panose="02020603050405020304" pitchFamily="18" charset="0"/>
              </a:rPr>
              <a:t>hắt vào, không để gần những vật dễ gây gỉ</a:t>
            </a:r>
            <a:r>
              <a:rPr lang="pt-BR" sz="2800" dirty="0" smtClean="0">
                <a:latin typeface="Times New Roman" panose="02020603050405020304" pitchFamily="18" charset="0"/>
                <a:cs typeface="Times New Roman" panose="02020603050405020304" pitchFamily="18" charset="0"/>
              </a:rPr>
              <a:t>...</a:t>
            </a:r>
          </a:p>
          <a:p>
            <a:endParaRPr lang="en-US" sz="2800" dirty="0" smtClean="0">
              <a:latin typeface="Times New Roman" panose="02020603050405020304" pitchFamily="18" charset="0"/>
              <a:cs typeface="Times New Roman" panose="02020603050405020304" pitchFamily="18" charset="0"/>
            </a:endParaRPr>
          </a:p>
          <a:p>
            <a:pPr marL="457200" indent="-457200">
              <a:buFontTx/>
              <a:buChar char="-"/>
            </a:pPr>
            <a:r>
              <a:rPr lang="pt-BR" sz="2800" dirty="0" smtClean="0">
                <a:latin typeface="Times New Roman" panose="02020603050405020304" pitchFamily="18" charset="0"/>
                <a:cs typeface="Times New Roman" panose="02020603050405020304" pitchFamily="18" charset="0"/>
              </a:rPr>
              <a:t>Không </a:t>
            </a:r>
            <a:r>
              <a:rPr lang="pt-BR" sz="2800" dirty="0">
                <a:latin typeface="Times New Roman" panose="02020603050405020304" pitchFamily="18" charset="0"/>
                <a:cs typeface="Times New Roman" panose="02020603050405020304" pitchFamily="18" charset="0"/>
              </a:rPr>
              <a:t>được làm rơi súng, đạn, không sử dụng làm gậy chống, đ</a:t>
            </a:r>
            <a:r>
              <a:rPr lang="pt-BR" sz="2800" dirty="0" smtClean="0">
                <a:latin typeface="Times New Roman" panose="02020603050405020304" pitchFamily="18" charset="0"/>
                <a:cs typeface="Times New Roman" panose="02020603050405020304" pitchFamily="18" charset="0"/>
              </a:rPr>
              <a:t>òn </a:t>
            </a:r>
            <a:r>
              <a:rPr lang="pt-BR" sz="2800" dirty="0">
                <a:latin typeface="Times New Roman" panose="02020603050405020304" pitchFamily="18" charset="0"/>
                <a:cs typeface="Times New Roman" panose="02020603050405020304" pitchFamily="18" charset="0"/>
              </a:rPr>
              <a:t>khiêng, không được ngồi lên súng, tháo các </a:t>
            </a:r>
            <a:r>
              <a:rPr lang="pt-BR" sz="2800" dirty="0" smtClean="0">
                <a:latin typeface="Times New Roman" panose="02020603050405020304" pitchFamily="18" charset="0"/>
                <a:cs typeface="Times New Roman" panose="02020603050405020304" pitchFamily="18" charset="0"/>
              </a:rPr>
              <a:t>bộ phận </a:t>
            </a:r>
            <a:r>
              <a:rPr lang="pt-BR" sz="2800" dirty="0">
                <a:latin typeface="Times New Roman" panose="02020603050405020304" pitchFamily="18" charset="0"/>
                <a:cs typeface="Times New Roman" panose="02020603050405020304" pitchFamily="18" charset="0"/>
              </a:rPr>
              <a:t>ra để ngồi, đùa nghịch....chỉ được vận chuyển súng khi đã được bao gói cẩn </a:t>
            </a:r>
            <a:r>
              <a:rPr lang="pt-BR" sz="2800" dirty="0" smtClean="0">
                <a:latin typeface="Times New Roman" panose="02020603050405020304" pitchFamily="18" charset="0"/>
                <a:cs typeface="Times New Roman" panose="02020603050405020304" pitchFamily="18" charset="0"/>
              </a:rPr>
              <a:t>thận.</a:t>
            </a:r>
          </a:p>
          <a:p>
            <a:pPr marL="457200" indent="-457200">
              <a:buFontTx/>
              <a:buChar char="-"/>
            </a:pPr>
            <a:endParaRPr lang="en-US" sz="2800" dirty="0">
              <a:latin typeface="Times New Roman" panose="02020603050405020304" pitchFamily="18" charset="0"/>
              <a:cs typeface="Times New Roman" panose="02020603050405020304" pitchFamily="18" charset="0"/>
            </a:endParaRPr>
          </a:p>
          <a:p>
            <a:pPr marL="457200" indent="-457200">
              <a:buFontTx/>
              <a:buChar char="-"/>
            </a:pPr>
            <a:r>
              <a:rPr lang="pt-BR" sz="2800" dirty="0" smtClean="0">
                <a:latin typeface="Times New Roman" panose="02020603050405020304" pitchFamily="18" charset="0"/>
                <a:cs typeface="Times New Roman" panose="02020603050405020304" pitchFamily="18" charset="0"/>
              </a:rPr>
              <a:t>Hàng </a:t>
            </a:r>
            <a:r>
              <a:rPr lang="pt-BR" sz="2800" dirty="0">
                <a:latin typeface="Times New Roman" panose="02020603050405020304" pitchFamily="18" charset="0"/>
                <a:cs typeface="Times New Roman" panose="02020603050405020304" pitchFamily="18" charset="0"/>
              </a:rPr>
              <a:t>ngày sau khi học tập, công tác phải lau sạch bụi bẩn bên ngoài súng. Hàng tuần phải tháo lắp thông thường để lau chùi, bôi dầu súng, chú ý không bôi mỡ vào các bộ phận bằng gỗ, da ở súng, không bôi dầu cho đạn</a:t>
            </a:r>
            <a:r>
              <a:rPr lang="pt-BR"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pPr marL="457200" indent="-457200">
              <a:buFontTx/>
              <a:buChar char="-"/>
            </a:pPr>
            <a:r>
              <a:rPr lang="pt-BR" sz="2800" dirty="0" smtClean="0">
                <a:latin typeface="Times New Roman" panose="02020603050405020304" pitchFamily="18" charset="0"/>
                <a:cs typeface="Times New Roman" panose="02020603050405020304" pitchFamily="18" charset="0"/>
              </a:rPr>
              <a:t>Phải </a:t>
            </a:r>
            <a:r>
              <a:rPr lang="pt-BR" sz="2800" dirty="0">
                <a:latin typeface="Times New Roman" panose="02020603050405020304" pitchFamily="18" charset="0"/>
                <a:cs typeface="Times New Roman" panose="02020603050405020304" pitchFamily="18" charset="0"/>
              </a:rPr>
              <a:t>thường xuyên kiểm tra, lau chùi bảo quản súng, đạn theo chế độ </a:t>
            </a:r>
            <a:r>
              <a:rPr lang="pt-BR" sz="2800" dirty="0" smtClean="0">
                <a:latin typeface="Times New Roman" panose="02020603050405020304" pitchFamily="18" charset="0"/>
                <a:cs typeface="Times New Roman" panose="02020603050405020304" pitchFamily="18" charset="0"/>
              </a:rPr>
              <a:t>quy </a:t>
            </a:r>
            <a:r>
              <a:rPr lang="pt-BR" sz="2800" dirty="0">
                <a:latin typeface="Times New Roman" panose="02020603050405020304" pitchFamily="18" charset="0"/>
                <a:cs typeface="Times New Roman" panose="02020603050405020304" pitchFamily="18" charset="0"/>
              </a:rPr>
              <a:t>định, thấy súng đạn mất phải báo cáo </a:t>
            </a:r>
            <a:r>
              <a:rPr lang="pt-BR" sz="2800" dirty="0" smtClean="0">
                <a:latin typeface="Times New Roman" panose="02020603050405020304" pitchFamily="18" charset="0"/>
                <a:cs typeface="Times New Roman" panose="02020603050405020304" pitchFamily="18" charset="0"/>
              </a:rPr>
              <a:t>ngay </a:t>
            </a:r>
            <a:r>
              <a:rPr lang="pt-BR" sz="2800" dirty="0">
                <a:latin typeface="Times New Roman" panose="02020603050405020304" pitchFamily="18" charset="0"/>
                <a:cs typeface="Times New Roman" panose="02020603050405020304" pitchFamily="18" charset="0"/>
              </a:rPr>
              <a:t>cho người có trách nhiệm</a:t>
            </a:r>
            <a:r>
              <a:rPr lang="pt-BR" sz="28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7239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18267" y="4734324"/>
            <a:ext cx="7766936" cy="1096899"/>
          </a:xfrm>
        </p:spPr>
        <p:txBody>
          <a:bodyPr>
            <a:normAutofit/>
          </a:bodyPr>
          <a:lstStyle/>
          <a:p>
            <a:pPr algn="ctr"/>
            <a:r>
              <a:rPr lang="en-US" sz="2400" b="1" dirty="0" err="1" smtClean="0">
                <a:solidFill>
                  <a:schemeClr val="tx1"/>
                </a:solidFill>
                <a:latin typeface="Times New Roman" panose="02020603050405020304" pitchFamily="18" charset="0"/>
                <a:cs typeface="Times New Roman" panose="02020603050405020304" pitchFamily="18" charset="0"/>
              </a:rPr>
              <a:t>Giáo</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viên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Lương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Thị</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Tuyết</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5" name="Title 1"/>
          <p:cNvSpPr>
            <a:spLocks noGrp="1"/>
          </p:cNvSpPr>
          <p:nvPr>
            <p:ph type="ctrTitle"/>
          </p:nvPr>
        </p:nvSpPr>
        <p:spPr>
          <a:xfrm>
            <a:off x="1155556" y="498909"/>
            <a:ext cx="10205171" cy="3284537"/>
          </a:xfr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a:lstStyle/>
          <a:p>
            <a:pPr algn="ctr"/>
            <a:r>
              <a:rPr lang="en-US" b="1" dirty="0" err="1" smtClean="0">
                <a:solidFill>
                  <a:schemeClr val="tx1"/>
                </a:solidFill>
                <a:latin typeface="Times New Roman" panose="02020603050405020304" pitchFamily="18" charset="0"/>
                <a:cs typeface="Times New Roman" panose="02020603050405020304" pitchFamily="18" charset="0"/>
              </a:rPr>
              <a:t>Tiết</a:t>
            </a:r>
            <a:r>
              <a:rPr lang="en-US" b="1" dirty="0" smtClean="0">
                <a:solidFill>
                  <a:schemeClr val="tx1"/>
                </a:solidFill>
                <a:latin typeface="Times New Roman" panose="02020603050405020304" pitchFamily="18" charset="0"/>
                <a:cs typeface="Times New Roman" panose="02020603050405020304" pitchFamily="18" charset="0"/>
              </a:rPr>
              <a:t> 30- </a:t>
            </a:r>
            <a:r>
              <a:rPr lang="en-US" b="1" dirty="0" err="1" smtClean="0">
                <a:solidFill>
                  <a:schemeClr val="tx1"/>
                </a:solidFill>
                <a:latin typeface="Times New Roman" panose="02020603050405020304" pitchFamily="18" charset="0"/>
                <a:cs typeface="Times New Roman" panose="02020603050405020304" pitchFamily="18" charset="0"/>
              </a:rPr>
              <a:t>Bài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6: </a:t>
            </a:r>
            <a:r>
              <a:rPr lang="en-US" b="1" dirty="0" err="1">
                <a:solidFill>
                  <a:schemeClr val="tx1"/>
                </a:solidFill>
                <a:latin typeface="Times New Roman" panose="02020603050405020304" pitchFamily="18" charset="0"/>
                <a:cs typeface="Times New Roman" panose="02020603050405020304" pitchFamily="18" charset="0"/>
              </a:rPr>
              <a:t>Giới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thiệu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một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số</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loại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súng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bộ</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binh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thuốc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nổ</a:t>
            </a:r>
            <a:r>
              <a:rPr lang="en-US" b="1" dirty="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vật</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cản</a:t>
            </a:r>
            <a:r>
              <a:rPr lang="en-US" b="1" dirty="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và</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vũ</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khí</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tự</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tạo</a:t>
            </a:r>
            <a:r>
              <a:rPr lang="en-US" dirty="0"/>
              <a:t/>
            </a:r>
            <a:br>
              <a:rPr lang="en-US" dirty="0"/>
            </a:br>
            <a:endParaRPr lang="en-US" dirty="0"/>
          </a:p>
        </p:txBody>
      </p:sp>
    </p:spTree>
    <p:extLst>
      <p:ext uri="{BB962C8B-B14F-4D97-AF65-F5344CB8AC3E}">
        <p14:creationId xmlns:p14="http://schemas.microsoft.com/office/powerpoint/2010/main" val="3654812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5563" y="157018"/>
            <a:ext cx="10104582" cy="87745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dirty="0" smtClean="0">
                <a:latin typeface="Times New Roman" panose="02020603050405020304" pitchFamily="18" charset="0"/>
                <a:cs typeface="Times New Roman" panose="02020603050405020304" pitchFamily="18" charset="0"/>
              </a:rPr>
              <a:t>III. </a:t>
            </a:r>
            <a:r>
              <a:rPr lang="en-US" sz="3600" b="1" dirty="0" err="1" smtClean="0">
                <a:latin typeface="Times New Roman" panose="02020603050405020304" pitchFamily="18" charset="0"/>
                <a:cs typeface="Times New Roman" panose="02020603050405020304" pitchFamily="18" charset="0"/>
              </a:rPr>
              <a:t>Tháo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lắp</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thông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thường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súng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tiểu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liên</a:t>
            </a:r>
            <a:r>
              <a:rPr lang="en-US" sz="3600" b="1" dirty="0" smtClean="0">
                <a:latin typeface="Times New Roman" panose="02020603050405020304" pitchFamily="18" charset="0"/>
                <a:cs typeface="Times New Roman" panose="02020603050405020304" pitchFamily="18" charset="0"/>
              </a:rPr>
              <a:t> AK</a:t>
            </a:r>
            <a:endParaRPr lang="en-US" sz="3600" b="1"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660838" y="1191491"/>
            <a:ext cx="10806546" cy="54771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a, </a:t>
            </a:r>
            <a:r>
              <a:rPr lang="en-US" sz="3200" b="1" dirty="0" err="1" smtClean="0">
                <a:solidFill>
                  <a:schemeClr val="tx1"/>
                </a:solidFill>
                <a:latin typeface="Times New Roman" panose="02020603050405020304" pitchFamily="18" charset="0"/>
                <a:cs typeface="Times New Roman" panose="02020603050405020304" pitchFamily="18" charset="0"/>
              </a:rPr>
              <a:t>Quy</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tắc</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chung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tháo</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và</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lắp</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súng</a:t>
            </a:r>
            <a:endParaRPr lang="en-US" sz="3200" b="1" dirty="0" smtClean="0">
              <a:solidFill>
                <a:schemeClr val="tx1"/>
              </a:solidFill>
              <a:latin typeface="Times New Roman" panose="02020603050405020304" pitchFamily="18" charset="0"/>
              <a:cs typeface="Times New Roman" panose="02020603050405020304" pitchFamily="18" charset="0"/>
            </a:endParaRPr>
          </a:p>
          <a:p>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Tháo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súng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để</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kiểm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lau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chùi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bôi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dầu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sửa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chữa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và</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thay</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thế</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các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bộ</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phận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của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súng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Khi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tháo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lắp</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súng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phải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thực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hiện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các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quy</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tắc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sau</a:t>
            </a:r>
            <a:r>
              <a:rPr lang="en-US" sz="2800" dirty="0" smtClean="0">
                <a:solidFill>
                  <a:schemeClr val="tx1"/>
                </a:solidFill>
                <a:latin typeface="Times New Roman" panose="02020603050405020304" pitchFamily="18" charset="0"/>
                <a:cs typeface="Times New Roman" panose="02020603050405020304" pitchFamily="18" charset="0"/>
              </a:rPr>
              <a:t>:</a:t>
            </a:r>
          </a:p>
          <a:p>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Người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tháo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lắp</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phải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nắm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vững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cấu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tạo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của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súng</a:t>
            </a:r>
            <a:r>
              <a:rPr lang="en-US" sz="2800" dirty="0" smtClean="0">
                <a:solidFill>
                  <a:schemeClr val="tx1"/>
                </a:solidFill>
                <a:latin typeface="Times New Roman" panose="02020603050405020304" pitchFamily="18" charset="0"/>
                <a:cs typeface="Times New Roman" panose="02020603050405020304" pitchFamily="18" charset="0"/>
              </a:rPr>
              <a:t>.</a:t>
            </a:r>
          </a:p>
          <a:p>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Khi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tháo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phải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chọn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nơi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khô</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ráo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sạch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sẽ</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Trước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khi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tháo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súng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phải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chuẩn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bị</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đầy</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đủ</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những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đồ</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dùng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phương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tiện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cần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thiết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tháo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lắp</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và</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kiểm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súng</a:t>
            </a:r>
            <a:r>
              <a:rPr lang="en-US" sz="2800" dirty="0" smtClean="0">
                <a:solidFill>
                  <a:schemeClr val="tx1"/>
                </a:solidFill>
                <a:latin typeface="Times New Roman" panose="02020603050405020304" pitchFamily="18" charset="0"/>
                <a:cs typeface="Times New Roman" panose="02020603050405020304" pitchFamily="18" charset="0"/>
              </a:rPr>
              <a:t>.</a:t>
            </a:r>
          </a:p>
          <a:p>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Trước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khi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tháo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lắp</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phải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khám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súng</a:t>
            </a:r>
            <a:r>
              <a:rPr lang="en-US" sz="2800" dirty="0" smtClean="0">
                <a:solidFill>
                  <a:schemeClr val="tx1"/>
                </a:solidFill>
                <a:latin typeface="Times New Roman" panose="02020603050405020304" pitchFamily="18" charset="0"/>
                <a:cs typeface="Times New Roman" panose="02020603050405020304" pitchFamily="18" charset="0"/>
              </a:rPr>
              <a:t>.</a:t>
            </a:r>
          </a:p>
          <a:p>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Khi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tháo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lắp</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phải</a:t>
            </a:r>
            <a:r>
              <a:rPr lang="en-US" sz="2800" dirty="0" smtClean="0">
                <a:solidFill>
                  <a:schemeClr val="tx1"/>
                </a:solidFill>
                <a:latin typeface="Times New Roman" panose="02020603050405020304" pitchFamily="18" charset="0"/>
                <a:cs typeface="Times New Roman" panose="02020603050405020304" pitchFamily="18" charset="0"/>
              </a:rPr>
              <a:t> dung </a:t>
            </a:r>
            <a:r>
              <a:rPr lang="en-US" sz="2800" dirty="0" err="1" smtClean="0">
                <a:solidFill>
                  <a:schemeClr val="tx1"/>
                </a:solidFill>
                <a:latin typeface="Times New Roman" panose="02020603050405020304" pitchFamily="18" charset="0"/>
                <a:cs typeface="Times New Roman" panose="02020603050405020304" pitchFamily="18" charset="0"/>
              </a:rPr>
              <a:t>đúng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phụ</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tùng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làm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đúng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thứ</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tự</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động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tác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gặp</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vướng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mắc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phải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nghiên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cứu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thận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trọng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không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dùng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sức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mạnh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đập</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bẩy</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làm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hỏng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súng</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41921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44946" y="64655"/>
            <a:ext cx="8164945" cy="10344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smtClean="0">
                <a:latin typeface="Times New Roman" panose="02020603050405020304" pitchFamily="18" charset="0"/>
                <a:cs typeface="Times New Roman" panose="02020603050405020304" pitchFamily="18" charset="0"/>
              </a:rPr>
              <a:t>b, </a:t>
            </a:r>
            <a:r>
              <a:rPr lang="en-US" sz="3200" b="1" dirty="0" err="1" smtClean="0">
                <a:latin typeface="Times New Roman" panose="02020603050405020304" pitchFamily="18" charset="0"/>
                <a:cs typeface="Times New Roman" panose="02020603050405020304" pitchFamily="18" charset="0"/>
              </a:rPr>
              <a:t>Thứ</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tự</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động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tháo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lắp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súng</a:t>
            </a:r>
            <a:r>
              <a:rPr lang="en-US" sz="3200" b="1" dirty="0" smtClean="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93964" y="1413208"/>
            <a:ext cx="5283200" cy="5109091"/>
          </a:xfrm>
          <a:prstGeom prst="rect">
            <a:avLst/>
          </a:prstGeom>
          <a:solidFill>
            <a:schemeClr val="accent1">
              <a:lumMod val="20000"/>
              <a:lumOff val="80000"/>
            </a:schemeClr>
          </a:solidFill>
        </p:spPr>
        <p:txBody>
          <a:bodyPr wrap="square" rtlCol="0">
            <a:spAutoFit/>
          </a:bodyPr>
          <a:lstStyle/>
          <a:p>
            <a:r>
              <a:rPr lang="pt-BR" sz="2800" b="1" i="1" dirty="0" smtClean="0">
                <a:latin typeface="Times New Roman" panose="02020603050405020304" pitchFamily="18" charset="0"/>
                <a:cs typeface="Times New Roman" panose="02020603050405020304" pitchFamily="18" charset="0"/>
              </a:rPr>
              <a:t>* Tháo </a:t>
            </a:r>
            <a:r>
              <a:rPr lang="pt-BR" sz="2800" b="1" i="1" dirty="0">
                <a:latin typeface="Times New Roman" panose="02020603050405020304" pitchFamily="18" charset="0"/>
                <a:cs typeface="Times New Roman" panose="02020603050405020304" pitchFamily="18" charset="0"/>
              </a:rPr>
              <a:t>súng</a:t>
            </a:r>
            <a:r>
              <a:rPr lang="pt-BR"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pt-BR" sz="2800" b="1" dirty="0">
                <a:latin typeface="Times New Roman" panose="02020603050405020304" pitchFamily="18" charset="0"/>
                <a:cs typeface="Times New Roman" panose="02020603050405020304" pitchFamily="18" charset="0"/>
              </a:rPr>
              <a:t>- Bước 1: </a:t>
            </a:r>
            <a:r>
              <a:rPr lang="pt-BR" sz="2800" i="1" dirty="0">
                <a:latin typeface="Times New Roman" panose="02020603050405020304" pitchFamily="18" charset="0"/>
                <a:cs typeface="Times New Roman" panose="02020603050405020304" pitchFamily="18" charset="0"/>
              </a:rPr>
              <a:t>Tháo hộp tiếp đạn và kiểm tra súng</a:t>
            </a:r>
            <a:endParaRPr lang="en-US" sz="2800" dirty="0">
              <a:latin typeface="Times New Roman" panose="02020603050405020304" pitchFamily="18" charset="0"/>
              <a:cs typeface="Times New Roman" panose="02020603050405020304" pitchFamily="18" charset="0"/>
            </a:endParaRPr>
          </a:p>
          <a:p>
            <a:r>
              <a:rPr lang="pt-BR" sz="2800" b="1" dirty="0">
                <a:latin typeface="Times New Roman" panose="02020603050405020304" pitchFamily="18" charset="0"/>
                <a:cs typeface="Times New Roman" panose="02020603050405020304" pitchFamily="18" charset="0"/>
              </a:rPr>
              <a:t>- Bước 2:</a:t>
            </a:r>
            <a:r>
              <a:rPr lang="pt-BR" sz="2800" i="1" dirty="0">
                <a:latin typeface="Times New Roman" panose="02020603050405020304" pitchFamily="18" charset="0"/>
                <a:cs typeface="Times New Roman" panose="02020603050405020304" pitchFamily="18" charset="0"/>
              </a:rPr>
              <a:t>Tháo ống phụ tùng</a:t>
            </a:r>
            <a:endParaRPr lang="en-US" sz="2800" dirty="0">
              <a:latin typeface="Times New Roman" panose="02020603050405020304" pitchFamily="18" charset="0"/>
              <a:cs typeface="Times New Roman" panose="02020603050405020304" pitchFamily="18" charset="0"/>
            </a:endParaRPr>
          </a:p>
          <a:p>
            <a:r>
              <a:rPr lang="pt-BR" sz="2800" b="1" dirty="0">
                <a:latin typeface="Times New Roman" panose="02020603050405020304" pitchFamily="18" charset="0"/>
                <a:cs typeface="Times New Roman" panose="02020603050405020304" pitchFamily="18" charset="0"/>
              </a:rPr>
              <a:t>- Bước 3:</a:t>
            </a:r>
            <a:r>
              <a:rPr lang="pt-BR" sz="2800" i="1" dirty="0">
                <a:latin typeface="Times New Roman" panose="02020603050405020304" pitchFamily="18" charset="0"/>
                <a:cs typeface="Times New Roman" panose="02020603050405020304" pitchFamily="18" charset="0"/>
              </a:rPr>
              <a:t>Tháo thông nòng</a:t>
            </a:r>
            <a:endParaRPr lang="en-US" sz="2800" dirty="0">
              <a:latin typeface="Times New Roman" panose="02020603050405020304" pitchFamily="18" charset="0"/>
              <a:cs typeface="Times New Roman" panose="02020603050405020304" pitchFamily="18" charset="0"/>
            </a:endParaRPr>
          </a:p>
          <a:p>
            <a:r>
              <a:rPr lang="pt-BR" sz="2800" b="1" dirty="0">
                <a:latin typeface="Times New Roman" panose="02020603050405020304" pitchFamily="18" charset="0"/>
                <a:cs typeface="Times New Roman" panose="02020603050405020304" pitchFamily="18" charset="0"/>
              </a:rPr>
              <a:t>- Bước 4:</a:t>
            </a:r>
            <a:r>
              <a:rPr lang="pt-BR" sz="2800" i="1" dirty="0">
                <a:latin typeface="Times New Roman" panose="02020603050405020304" pitchFamily="18" charset="0"/>
                <a:cs typeface="Times New Roman" panose="02020603050405020304" pitchFamily="18" charset="0"/>
              </a:rPr>
              <a:t>Tháo nắp hộp khóa nòng</a:t>
            </a:r>
            <a:endParaRPr lang="en-US" sz="2800" dirty="0">
              <a:latin typeface="Times New Roman" panose="02020603050405020304" pitchFamily="18" charset="0"/>
              <a:cs typeface="Times New Roman" panose="02020603050405020304" pitchFamily="18" charset="0"/>
            </a:endParaRPr>
          </a:p>
          <a:p>
            <a:r>
              <a:rPr lang="pt-BR" sz="2800" b="1" dirty="0">
                <a:latin typeface="Times New Roman" panose="02020603050405020304" pitchFamily="18" charset="0"/>
                <a:cs typeface="Times New Roman" panose="02020603050405020304" pitchFamily="18" charset="0"/>
              </a:rPr>
              <a:t>- Bước 5:</a:t>
            </a:r>
            <a:r>
              <a:rPr lang="pt-BR" sz="2800" i="1" dirty="0">
                <a:latin typeface="Times New Roman" panose="02020603050405020304" pitchFamily="18" charset="0"/>
                <a:cs typeface="Times New Roman" panose="02020603050405020304" pitchFamily="18" charset="0"/>
              </a:rPr>
              <a:t>Tháo bộ phận đẩy về</a:t>
            </a:r>
            <a:endParaRPr lang="en-US" sz="2800" dirty="0">
              <a:latin typeface="Times New Roman" panose="02020603050405020304" pitchFamily="18" charset="0"/>
              <a:cs typeface="Times New Roman" panose="02020603050405020304" pitchFamily="18" charset="0"/>
            </a:endParaRPr>
          </a:p>
          <a:p>
            <a:r>
              <a:rPr lang="pt-BR" sz="2800" b="1" dirty="0">
                <a:latin typeface="Times New Roman" panose="02020603050405020304" pitchFamily="18" charset="0"/>
                <a:cs typeface="Times New Roman" panose="02020603050405020304" pitchFamily="18" charset="0"/>
              </a:rPr>
              <a:t>- Bước 6</a:t>
            </a:r>
            <a:r>
              <a:rPr lang="pt-BR" sz="2800" dirty="0">
                <a:latin typeface="Times New Roman" panose="02020603050405020304" pitchFamily="18" charset="0"/>
                <a:cs typeface="Times New Roman" panose="02020603050405020304" pitchFamily="18" charset="0"/>
              </a:rPr>
              <a:t>: </a:t>
            </a:r>
            <a:r>
              <a:rPr lang="pt-BR" sz="2800" i="1" dirty="0">
                <a:latin typeface="Times New Roman" panose="02020603050405020304" pitchFamily="18" charset="0"/>
                <a:cs typeface="Times New Roman" panose="02020603050405020304" pitchFamily="18" charset="0"/>
              </a:rPr>
              <a:t>Tháo bệ khóa nòng và khóa nòng</a:t>
            </a:r>
            <a:endParaRPr lang="en-US" sz="2800" dirty="0">
              <a:latin typeface="Times New Roman" panose="02020603050405020304" pitchFamily="18" charset="0"/>
              <a:cs typeface="Times New Roman" panose="02020603050405020304" pitchFamily="18" charset="0"/>
            </a:endParaRPr>
          </a:p>
          <a:p>
            <a:r>
              <a:rPr lang="pt-BR" sz="2800" b="1" dirty="0">
                <a:latin typeface="Times New Roman" panose="02020603050405020304" pitchFamily="18" charset="0"/>
                <a:cs typeface="Times New Roman" panose="02020603050405020304" pitchFamily="18" charset="0"/>
              </a:rPr>
              <a:t>- Bước 7</a:t>
            </a:r>
            <a:r>
              <a:rPr lang="pt-BR" sz="2800" dirty="0">
                <a:latin typeface="Times New Roman" panose="02020603050405020304" pitchFamily="18" charset="0"/>
                <a:cs typeface="Times New Roman" panose="02020603050405020304" pitchFamily="18" charset="0"/>
              </a:rPr>
              <a:t>: </a:t>
            </a:r>
            <a:r>
              <a:rPr lang="pt-BR" sz="2800" i="1" dirty="0">
                <a:latin typeface="Times New Roman" panose="02020603050405020304" pitchFamily="18" charset="0"/>
                <a:cs typeface="Times New Roman" panose="02020603050405020304" pitchFamily="18" charset="0"/>
              </a:rPr>
              <a:t>Tháo ống dẫn thoi và ốp lót tay trên</a:t>
            </a:r>
            <a:endParaRPr lang="en-US" sz="2800" dirty="0">
              <a:latin typeface="Times New Roman" panose="02020603050405020304" pitchFamily="18" charset="0"/>
              <a:cs typeface="Times New Roman" panose="02020603050405020304" pitchFamily="18" charset="0"/>
            </a:endParaRPr>
          </a:p>
          <a:p>
            <a:endParaRPr lang="en-US" dirty="0"/>
          </a:p>
        </p:txBody>
      </p:sp>
      <p:sp>
        <p:nvSpPr>
          <p:cNvPr id="5" name="TextBox 4"/>
          <p:cNvSpPr txBox="1"/>
          <p:nvPr/>
        </p:nvSpPr>
        <p:spPr>
          <a:xfrm>
            <a:off x="6862620" y="1413208"/>
            <a:ext cx="5190836" cy="5109091"/>
          </a:xfrm>
          <a:prstGeom prst="rect">
            <a:avLst/>
          </a:prstGeom>
          <a:solidFill>
            <a:schemeClr val="accent4">
              <a:lumMod val="20000"/>
              <a:lumOff val="80000"/>
            </a:schemeClr>
          </a:solidFill>
        </p:spPr>
        <p:txBody>
          <a:bodyPr wrap="square" rtlCol="0">
            <a:spAutoFit/>
          </a:bodyPr>
          <a:lstStyle/>
          <a:p>
            <a:r>
              <a:rPr lang="pt-BR" sz="2800" b="1" dirty="0" smtClean="0">
                <a:latin typeface="Times New Roman" panose="02020603050405020304" pitchFamily="18" charset="0"/>
                <a:cs typeface="Times New Roman" panose="02020603050405020304" pitchFamily="18" charset="0"/>
              </a:rPr>
              <a:t>* Lắp </a:t>
            </a:r>
            <a:r>
              <a:rPr lang="pt-BR" sz="2800" b="1" dirty="0">
                <a:latin typeface="Times New Roman" panose="02020603050405020304" pitchFamily="18" charset="0"/>
                <a:cs typeface="Times New Roman" panose="02020603050405020304" pitchFamily="18" charset="0"/>
              </a:rPr>
              <a:t>súng</a:t>
            </a:r>
            <a:endParaRPr lang="en-US" sz="2800" dirty="0">
              <a:latin typeface="Times New Roman" panose="02020603050405020304" pitchFamily="18" charset="0"/>
              <a:cs typeface="Times New Roman" panose="02020603050405020304" pitchFamily="18" charset="0"/>
            </a:endParaRPr>
          </a:p>
          <a:p>
            <a:r>
              <a:rPr lang="pt-BR" sz="2800" b="1" dirty="0">
                <a:latin typeface="Times New Roman" panose="02020603050405020304" pitchFamily="18" charset="0"/>
                <a:cs typeface="Times New Roman" panose="02020603050405020304" pitchFamily="18" charset="0"/>
              </a:rPr>
              <a:t>- Bước 1:</a:t>
            </a:r>
            <a:r>
              <a:rPr lang="pt-BR" sz="2800" i="1" dirty="0">
                <a:latin typeface="Times New Roman" panose="02020603050405020304" pitchFamily="18" charset="0"/>
                <a:cs typeface="Times New Roman" panose="02020603050405020304" pitchFamily="18" charset="0"/>
              </a:rPr>
              <a:t>Lắp ống dẫn thoi và ốp lót tay trên</a:t>
            </a:r>
            <a:endParaRPr lang="en-US" sz="2800" dirty="0">
              <a:latin typeface="Times New Roman" panose="02020603050405020304" pitchFamily="18" charset="0"/>
              <a:cs typeface="Times New Roman" panose="02020603050405020304" pitchFamily="18" charset="0"/>
            </a:endParaRPr>
          </a:p>
          <a:p>
            <a:r>
              <a:rPr lang="pt-BR" sz="2800" b="1" dirty="0">
                <a:latin typeface="Times New Roman" panose="02020603050405020304" pitchFamily="18" charset="0"/>
                <a:cs typeface="Times New Roman" panose="02020603050405020304" pitchFamily="18" charset="0"/>
              </a:rPr>
              <a:t>- Bước 2:</a:t>
            </a:r>
            <a:r>
              <a:rPr lang="pt-BR" sz="2800" i="1" dirty="0">
                <a:latin typeface="Times New Roman" panose="02020603050405020304" pitchFamily="18" charset="0"/>
                <a:cs typeface="Times New Roman" panose="02020603050405020304" pitchFamily="18" charset="0"/>
              </a:rPr>
              <a:t>Lắp bệ khóa nòng và khóa nòng</a:t>
            </a:r>
            <a:endParaRPr lang="en-US" sz="2800" dirty="0">
              <a:latin typeface="Times New Roman" panose="02020603050405020304" pitchFamily="18" charset="0"/>
              <a:cs typeface="Times New Roman" panose="02020603050405020304" pitchFamily="18" charset="0"/>
            </a:endParaRPr>
          </a:p>
          <a:p>
            <a:r>
              <a:rPr lang="pt-BR" sz="2800" b="1" dirty="0">
                <a:latin typeface="Times New Roman" panose="02020603050405020304" pitchFamily="18" charset="0"/>
                <a:cs typeface="Times New Roman" panose="02020603050405020304" pitchFamily="18" charset="0"/>
              </a:rPr>
              <a:t>- Bước 3:</a:t>
            </a:r>
            <a:r>
              <a:rPr lang="pt-BR" sz="2800" i="1" dirty="0">
                <a:latin typeface="Times New Roman" panose="02020603050405020304" pitchFamily="18" charset="0"/>
                <a:cs typeface="Times New Roman" panose="02020603050405020304" pitchFamily="18" charset="0"/>
              </a:rPr>
              <a:t>Lắp bô phận đẩy về</a:t>
            </a:r>
            <a:endParaRPr lang="en-US" sz="2800" dirty="0">
              <a:latin typeface="Times New Roman" panose="02020603050405020304" pitchFamily="18" charset="0"/>
              <a:cs typeface="Times New Roman" panose="02020603050405020304" pitchFamily="18" charset="0"/>
            </a:endParaRPr>
          </a:p>
          <a:p>
            <a:r>
              <a:rPr lang="pt-BR" sz="2800" b="1" dirty="0">
                <a:latin typeface="Times New Roman" panose="02020603050405020304" pitchFamily="18" charset="0"/>
                <a:cs typeface="Times New Roman" panose="02020603050405020304" pitchFamily="18" charset="0"/>
              </a:rPr>
              <a:t>- Bước 4:</a:t>
            </a:r>
            <a:r>
              <a:rPr lang="pt-BR" sz="2800" dirty="0">
                <a:latin typeface="Times New Roman" panose="02020603050405020304" pitchFamily="18" charset="0"/>
                <a:cs typeface="Times New Roman" panose="02020603050405020304" pitchFamily="18" charset="0"/>
              </a:rPr>
              <a:t> </a:t>
            </a:r>
            <a:r>
              <a:rPr lang="pt-BR" sz="2800" i="1" dirty="0">
                <a:latin typeface="Times New Roman" panose="02020603050405020304" pitchFamily="18" charset="0"/>
                <a:cs typeface="Times New Roman" panose="02020603050405020304" pitchFamily="18" charset="0"/>
              </a:rPr>
              <a:t>Lắp nắp hộp khóa nòng và kiểm tra chuyển động của súng</a:t>
            </a:r>
            <a:endParaRPr lang="en-US" sz="2800" dirty="0">
              <a:latin typeface="Times New Roman" panose="02020603050405020304" pitchFamily="18" charset="0"/>
              <a:cs typeface="Times New Roman" panose="02020603050405020304" pitchFamily="18" charset="0"/>
            </a:endParaRPr>
          </a:p>
          <a:p>
            <a:r>
              <a:rPr lang="pt-BR" sz="2800" b="1" dirty="0">
                <a:latin typeface="Times New Roman" panose="02020603050405020304" pitchFamily="18" charset="0"/>
                <a:cs typeface="Times New Roman" panose="02020603050405020304" pitchFamily="18" charset="0"/>
              </a:rPr>
              <a:t>- Bước 5:</a:t>
            </a:r>
            <a:r>
              <a:rPr lang="pt-BR" sz="2800" dirty="0">
                <a:latin typeface="Times New Roman" panose="02020603050405020304" pitchFamily="18" charset="0"/>
                <a:cs typeface="Times New Roman" panose="02020603050405020304" pitchFamily="18" charset="0"/>
              </a:rPr>
              <a:t> </a:t>
            </a:r>
            <a:r>
              <a:rPr lang="pt-BR" sz="2800" i="1" dirty="0">
                <a:latin typeface="Times New Roman" panose="02020603050405020304" pitchFamily="18" charset="0"/>
                <a:cs typeface="Times New Roman" panose="02020603050405020304" pitchFamily="18" charset="0"/>
              </a:rPr>
              <a:t>Lắp thông nòng</a:t>
            </a:r>
            <a:endParaRPr lang="en-US" sz="2800" dirty="0">
              <a:latin typeface="Times New Roman" panose="02020603050405020304" pitchFamily="18" charset="0"/>
              <a:cs typeface="Times New Roman" panose="02020603050405020304" pitchFamily="18" charset="0"/>
            </a:endParaRPr>
          </a:p>
          <a:p>
            <a:r>
              <a:rPr lang="pt-BR" sz="2800" b="1" dirty="0">
                <a:latin typeface="Times New Roman" panose="02020603050405020304" pitchFamily="18" charset="0"/>
                <a:cs typeface="Times New Roman" panose="02020603050405020304" pitchFamily="18" charset="0"/>
              </a:rPr>
              <a:t>- Bước 6:</a:t>
            </a:r>
            <a:r>
              <a:rPr lang="pt-BR" sz="2800" dirty="0">
                <a:latin typeface="Times New Roman" panose="02020603050405020304" pitchFamily="18" charset="0"/>
                <a:cs typeface="Times New Roman" panose="02020603050405020304" pitchFamily="18" charset="0"/>
              </a:rPr>
              <a:t> </a:t>
            </a:r>
            <a:r>
              <a:rPr lang="pt-BR" sz="2800" i="1" dirty="0">
                <a:latin typeface="Times New Roman" panose="02020603050405020304" pitchFamily="18" charset="0"/>
                <a:cs typeface="Times New Roman" panose="02020603050405020304" pitchFamily="18" charset="0"/>
              </a:rPr>
              <a:t>Lắp ống phụ tùng</a:t>
            </a:r>
            <a:endParaRPr lang="en-US" sz="2800" dirty="0">
              <a:latin typeface="Times New Roman" panose="02020603050405020304" pitchFamily="18" charset="0"/>
              <a:cs typeface="Times New Roman" panose="02020603050405020304" pitchFamily="18" charset="0"/>
            </a:endParaRPr>
          </a:p>
          <a:p>
            <a:r>
              <a:rPr lang="pt-BR" sz="2800" b="1" dirty="0">
                <a:latin typeface="Times New Roman" panose="02020603050405020304" pitchFamily="18" charset="0"/>
                <a:cs typeface="Times New Roman" panose="02020603050405020304" pitchFamily="18" charset="0"/>
              </a:rPr>
              <a:t>- Bước 7:</a:t>
            </a:r>
            <a:r>
              <a:rPr lang="pt-BR" sz="2800" dirty="0">
                <a:latin typeface="Times New Roman" panose="02020603050405020304" pitchFamily="18" charset="0"/>
                <a:cs typeface="Times New Roman" panose="02020603050405020304" pitchFamily="18" charset="0"/>
              </a:rPr>
              <a:t> </a:t>
            </a:r>
            <a:r>
              <a:rPr lang="pt-BR" sz="2800" i="1" dirty="0">
                <a:latin typeface="Times New Roman" panose="02020603050405020304" pitchFamily="18" charset="0"/>
                <a:cs typeface="Times New Roman" panose="02020603050405020304" pitchFamily="18" charset="0"/>
              </a:rPr>
              <a:t>Lắp hộp tiếp đạn</a:t>
            </a:r>
            <a:endParaRPr lang="en-US" sz="2800" dirty="0">
              <a:latin typeface="Times New Roman" panose="02020603050405020304" pitchFamily="18" charset="0"/>
              <a:cs typeface="Times New Roman" panose="02020603050405020304" pitchFamily="18" charset="0"/>
            </a:endParaRPr>
          </a:p>
          <a:p>
            <a:endParaRPr lang="en-US" dirty="0"/>
          </a:p>
        </p:txBody>
      </p:sp>
      <p:sp>
        <p:nvSpPr>
          <p:cNvPr id="6" name="Right Arrow 5"/>
          <p:cNvSpPr/>
          <p:nvPr/>
        </p:nvSpPr>
        <p:spPr>
          <a:xfrm>
            <a:off x="5671128" y="3297382"/>
            <a:ext cx="997527" cy="4618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2851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18267" y="4734324"/>
            <a:ext cx="7766936" cy="1096899"/>
          </a:xfrm>
        </p:spPr>
        <p:txBody>
          <a:bodyPr>
            <a:normAutofit/>
          </a:bodyPr>
          <a:lstStyle/>
          <a:p>
            <a:pPr algn="ctr"/>
            <a:r>
              <a:rPr lang="en-US" sz="2400" b="1" dirty="0" err="1" smtClean="0">
                <a:solidFill>
                  <a:schemeClr val="tx1"/>
                </a:solidFill>
                <a:latin typeface="Times New Roman" panose="02020603050405020304" pitchFamily="18" charset="0"/>
                <a:cs typeface="Times New Roman" panose="02020603050405020304" pitchFamily="18" charset="0"/>
              </a:rPr>
              <a:t>Giáo</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viên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Lương</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Thị</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Tuyết</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5" name="Title 1"/>
          <p:cNvSpPr>
            <a:spLocks noGrp="1"/>
          </p:cNvSpPr>
          <p:nvPr>
            <p:ph type="ctrTitle"/>
          </p:nvPr>
        </p:nvSpPr>
        <p:spPr>
          <a:xfrm>
            <a:off x="1155556" y="498909"/>
            <a:ext cx="10205171" cy="3284537"/>
          </a:xfr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a:lstStyle/>
          <a:p>
            <a:pPr algn="ctr"/>
            <a:r>
              <a:rPr lang="en-US" b="1" dirty="0" err="1" smtClean="0">
                <a:solidFill>
                  <a:schemeClr val="tx1"/>
                </a:solidFill>
                <a:latin typeface="Times New Roman" panose="02020603050405020304" pitchFamily="18" charset="0"/>
                <a:cs typeface="Times New Roman" panose="02020603050405020304" pitchFamily="18" charset="0"/>
              </a:rPr>
              <a:t>Tiết</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smtClean="0">
                <a:solidFill>
                  <a:schemeClr val="tx1"/>
                </a:solidFill>
                <a:latin typeface="Times New Roman" panose="02020603050405020304" pitchFamily="18" charset="0"/>
                <a:cs typeface="Times New Roman" panose="02020603050405020304" pitchFamily="18" charset="0"/>
              </a:rPr>
              <a:t>25</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Bài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6: </a:t>
            </a:r>
            <a:r>
              <a:rPr lang="en-US" b="1" dirty="0" err="1">
                <a:solidFill>
                  <a:schemeClr val="tx1"/>
                </a:solidFill>
                <a:latin typeface="Times New Roman" panose="02020603050405020304" pitchFamily="18" charset="0"/>
                <a:cs typeface="Times New Roman" panose="02020603050405020304" pitchFamily="18" charset="0"/>
              </a:rPr>
              <a:t>Giới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thiệu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một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số</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loại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súng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bộ</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binh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thuốc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nổ</a:t>
            </a:r>
            <a:r>
              <a:rPr lang="en-US" b="1" dirty="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vật</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cản</a:t>
            </a:r>
            <a:r>
              <a:rPr lang="en-US" b="1" dirty="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và</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vũ</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khí</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tự</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tạo</a:t>
            </a:r>
            <a:r>
              <a:rPr lang="en-US" dirty="0"/>
              <a:t/>
            </a:r>
            <a:br>
              <a:rPr lang="en-US" dirty="0"/>
            </a:br>
            <a:endParaRPr lang="en-US" dirty="0"/>
          </a:p>
        </p:txBody>
      </p:sp>
    </p:spTree>
    <p:extLst>
      <p:ext uri="{BB962C8B-B14F-4D97-AF65-F5344CB8AC3E}">
        <p14:creationId xmlns:p14="http://schemas.microsoft.com/office/powerpoint/2010/main" val="1704024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0848" y="235528"/>
            <a:ext cx="8510417" cy="6465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b="1" dirty="0">
                <a:solidFill>
                  <a:schemeClr val="tx1"/>
                </a:solidFill>
                <a:latin typeface="Times New Roman" panose="02020603050405020304" pitchFamily="18" charset="0"/>
                <a:cs typeface="Times New Roman" panose="02020603050405020304" pitchFamily="18" charset="0"/>
              </a:rPr>
              <a:t>II. THUỐC NỔ, VẬT CẢN VÀ VŨ KHÍ TỰ TẠO </a:t>
            </a:r>
            <a:endParaRPr lang="vi-VN" sz="2800" b="1" dirty="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707325" y="1112299"/>
            <a:ext cx="2847036" cy="55418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b="1" dirty="0">
                <a:solidFill>
                  <a:schemeClr val="tx1"/>
                </a:solidFill>
                <a:latin typeface="Times New Roman" panose="02020603050405020304" pitchFamily="18" charset="0"/>
                <a:cs typeface="Times New Roman" panose="02020603050405020304" pitchFamily="18" charset="0"/>
              </a:rPr>
              <a:t>1. Thuốc </a:t>
            </a:r>
            <a:r>
              <a:rPr lang="pt-BR" sz="2800" b="1" dirty="0" smtClean="0">
                <a:solidFill>
                  <a:schemeClr val="tx1"/>
                </a:solidFill>
                <a:latin typeface="Times New Roman" panose="02020603050405020304" pitchFamily="18" charset="0"/>
                <a:cs typeface="Times New Roman" panose="02020603050405020304" pitchFamily="18" charset="0"/>
              </a:rPr>
              <a:t>nổ</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26698" y="1896707"/>
            <a:ext cx="9910618" cy="523220"/>
          </a:xfrm>
          <a:prstGeom prst="rect">
            <a:avLst/>
          </a:prstGeom>
          <a:solidFill>
            <a:schemeClr val="accent4">
              <a:lumMod val="40000"/>
              <a:lumOff val="60000"/>
            </a:schemeClr>
          </a:solidFill>
        </p:spPr>
        <p:txBody>
          <a:bodyPr wrap="square" rtlCol="0">
            <a:spAutoFit/>
          </a:bodyPr>
          <a:lstStyle/>
          <a:p>
            <a:r>
              <a:rPr lang="pt-BR" sz="2800" b="1" i="1" dirty="0">
                <a:latin typeface="Times New Roman" panose="02020603050405020304" pitchFamily="18" charset="0"/>
                <a:cs typeface="Times New Roman" panose="02020603050405020304" pitchFamily="18" charset="0"/>
              </a:rPr>
              <a:t>a. Khái </a:t>
            </a:r>
            <a:r>
              <a:rPr lang="pt-BR" sz="2800" b="1" i="1" dirty="0" smtClean="0">
                <a:latin typeface="Times New Roman" panose="02020603050405020304" pitchFamily="18" charset="0"/>
                <a:cs typeface="Times New Roman" panose="02020603050405020304" pitchFamily="18" charset="0"/>
              </a:rPr>
              <a:t>niệm</a:t>
            </a:r>
            <a:endParaRPr lang="en-US" sz="28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500848" y="2620309"/>
            <a:ext cx="9820192" cy="171571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i="1" dirty="0">
                <a:solidFill>
                  <a:schemeClr val="tx1"/>
                </a:solidFill>
                <a:latin typeface="Times New Roman" panose="02020603050405020304" pitchFamily="18" charset="0"/>
                <a:cs typeface="Times New Roman" panose="02020603050405020304" pitchFamily="18" charset="0"/>
              </a:rPr>
              <a:t>Thuốc nổ là chế phẩm của chất nổ mà khi chịu tác động của những xung kích thích từ bên ngoài đủ mạnh thi thường nổ.</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245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3243" y="203200"/>
            <a:ext cx="3595856" cy="523220"/>
          </a:xfrm>
          <a:prstGeom prst="rect">
            <a:avLst/>
          </a:prstGeom>
          <a:solidFill>
            <a:schemeClr val="accent3"/>
          </a:solidFill>
        </p:spPr>
        <p:txBody>
          <a:bodyPr wrap="none" rtlCol="0">
            <a:spAutoFit/>
          </a:bodyPr>
          <a:lstStyle/>
          <a:p>
            <a:r>
              <a:rPr lang="pt-BR" sz="2800" b="1" i="1" dirty="0">
                <a:latin typeface="Times New Roman" panose="02020603050405020304" pitchFamily="18" charset="0"/>
                <a:cs typeface="Times New Roman" panose="02020603050405020304" pitchFamily="18" charset="0"/>
              </a:rPr>
              <a:t>b. Một số loại thuốc </a:t>
            </a:r>
            <a:r>
              <a:rPr lang="pt-BR" sz="2800" b="1" i="1" dirty="0" smtClean="0">
                <a:latin typeface="Times New Roman" panose="02020603050405020304" pitchFamily="18" charset="0"/>
                <a:cs typeface="Times New Roman" panose="02020603050405020304" pitchFamily="18" charset="0"/>
              </a:rPr>
              <a:t>nổ</a:t>
            </a:r>
            <a:endParaRPr lang="en-US" sz="2800" dirty="0">
              <a:latin typeface="Times New Roman" panose="02020603050405020304" pitchFamily="18" charset="0"/>
              <a:cs typeface="Times New Roman" panose="02020603050405020304" pitchFamily="18" charset="0"/>
            </a:endParaRPr>
          </a:p>
        </p:txBody>
      </p:sp>
      <p:sp>
        <p:nvSpPr>
          <p:cNvPr id="3" name="Oval 2"/>
          <p:cNvSpPr/>
          <p:nvPr/>
        </p:nvSpPr>
        <p:spPr>
          <a:xfrm>
            <a:off x="922188" y="822036"/>
            <a:ext cx="8221811" cy="145010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i="1" dirty="0">
                <a:solidFill>
                  <a:schemeClr val="tx1"/>
                </a:solidFill>
                <a:latin typeface="Times New Roman" panose="02020603050405020304" pitchFamily="18" charset="0"/>
                <a:cs typeface="Times New Roman" panose="02020603050405020304" pitchFamily="18" charset="0"/>
              </a:rPr>
              <a:t> </a:t>
            </a:r>
            <a:endParaRPr lang="pt-BR" sz="3200" i="1" dirty="0" smtClean="0">
              <a:solidFill>
                <a:schemeClr val="tx1"/>
              </a:solidFill>
              <a:latin typeface="Times New Roman" panose="02020603050405020304" pitchFamily="18" charset="0"/>
              <a:cs typeface="Times New Roman" panose="02020603050405020304" pitchFamily="18" charset="0"/>
            </a:endParaRPr>
          </a:p>
          <a:p>
            <a:pPr algn="ctr"/>
            <a:r>
              <a:rPr lang="pt-BR" sz="3200" b="1" i="1" dirty="0" smtClean="0">
                <a:solidFill>
                  <a:schemeClr val="tx1"/>
                </a:solidFill>
                <a:latin typeface="Times New Roman" panose="02020603050405020304" pitchFamily="18" charset="0"/>
                <a:cs typeface="Times New Roman" panose="02020603050405020304" pitchFamily="18" charset="0"/>
              </a:rPr>
              <a:t>- </a:t>
            </a:r>
            <a:r>
              <a:rPr lang="pt-BR" sz="3200" b="1" i="1" dirty="0">
                <a:solidFill>
                  <a:schemeClr val="tx1"/>
                </a:solidFill>
                <a:latin typeface="Times New Roman" panose="02020603050405020304" pitchFamily="18" charset="0"/>
                <a:cs typeface="Times New Roman" panose="02020603050405020304" pitchFamily="18" charset="0"/>
              </a:rPr>
              <a:t>Thuốc nổ </a:t>
            </a:r>
            <a:r>
              <a:rPr lang="pt-BR" sz="2800" b="1" dirty="0" smtClean="0">
                <a:solidFill>
                  <a:schemeClr val="tx1"/>
                </a:solidFill>
                <a:latin typeface="Times New Roman" panose="02020603050405020304" pitchFamily="18" charset="0"/>
                <a:cs typeface="Times New Roman" panose="02020603050405020304" pitchFamily="18" charset="0"/>
              </a:rPr>
              <a:t>TNT ( Tri nitrô tôluen)</a:t>
            </a:r>
            <a:endParaRPr lang="en-US" sz="2800" b="1" dirty="0" smtClean="0">
              <a:solidFill>
                <a:schemeClr val="tx1"/>
              </a:solidFill>
              <a:latin typeface="Times New Roman" panose="02020603050405020304" pitchFamily="18" charset="0"/>
              <a:cs typeface="Times New Roman" panose="02020603050405020304" pitchFamily="18" charset="0"/>
            </a:endParaRPr>
          </a:p>
          <a:p>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9927" y="726420"/>
            <a:ext cx="2724290" cy="1803493"/>
          </a:xfrm>
          <a:prstGeom prst="rect">
            <a:avLst/>
          </a:prstGeom>
        </p:spPr>
      </p:pic>
      <p:sp>
        <p:nvSpPr>
          <p:cNvPr id="5" name="TextBox 4"/>
          <p:cNvSpPr txBox="1"/>
          <p:nvPr/>
        </p:nvSpPr>
        <p:spPr>
          <a:xfrm>
            <a:off x="678426" y="2802194"/>
            <a:ext cx="9129251" cy="338554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tan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chảy</a:t>
            </a:r>
            <a:r>
              <a:rPr lang="en-US" sz="2800" dirty="0">
                <a:latin typeface="Times New Roman" panose="02020603050405020304" pitchFamily="18" charset="0"/>
                <a:cs typeface="Times New Roman" panose="02020603050405020304" pitchFamily="18" charset="0"/>
              </a:rPr>
              <a:t> ở 81</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cháy</a:t>
            </a:r>
            <a:r>
              <a:rPr lang="en-US" sz="2800" dirty="0">
                <a:latin typeface="Times New Roman" panose="02020603050405020304" pitchFamily="18" charset="0"/>
                <a:cs typeface="Times New Roman" panose="02020603050405020304" pitchFamily="18" charset="0"/>
              </a:rPr>
              <a:t> ở 310</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nổ</a:t>
            </a:r>
            <a:r>
              <a:rPr lang="en-US" sz="2800" dirty="0">
                <a:latin typeface="Times New Roman" panose="02020603050405020304" pitchFamily="18" charset="0"/>
                <a:cs typeface="Times New Roman" panose="02020603050405020304" pitchFamily="18" charset="0"/>
              </a:rPr>
              <a:t> ở 35</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0C; </a:t>
            </a:r>
            <a:r>
              <a:rPr lang="en-US" sz="2800" dirty="0" err="1">
                <a:latin typeface="Times New Roman" panose="02020603050405020304" pitchFamily="18" charset="0"/>
                <a:cs typeface="Times New Roman" panose="02020603050405020304" pitchFamily="18" charset="0"/>
              </a:rPr>
              <a:t>cháy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tan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benzen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axeton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ete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rượu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etylic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axit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6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59022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arn(inVertical)">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0727" y="203200"/>
            <a:ext cx="5622052" cy="523220"/>
          </a:xfrm>
          <a:prstGeom prst="rect">
            <a:avLst/>
          </a:prstGeom>
          <a:solidFill>
            <a:schemeClr val="accent3"/>
          </a:solidFill>
        </p:spPr>
        <p:txBody>
          <a:bodyPr wrap="none" rtlCol="0">
            <a:spAutoFit/>
          </a:bodyPr>
          <a:lstStyle/>
          <a:p>
            <a:r>
              <a:rPr lang="pt-BR" sz="2800" b="1" i="1" dirty="0">
                <a:latin typeface="Times New Roman" panose="02020603050405020304" pitchFamily="18" charset="0"/>
                <a:cs typeface="Times New Roman" panose="02020603050405020304" pitchFamily="18" charset="0"/>
              </a:rPr>
              <a:t>b. Một số loại thuốc nổ thường </a:t>
            </a:r>
            <a:r>
              <a:rPr lang="pt-BR" sz="2800" b="1" i="1" dirty="0" smtClean="0">
                <a:latin typeface="Times New Roman" panose="02020603050405020304" pitchFamily="18" charset="0"/>
                <a:cs typeface="Times New Roman" panose="02020603050405020304" pitchFamily="18" charset="0"/>
              </a:rPr>
              <a:t>dùng</a:t>
            </a:r>
            <a:endParaRPr lang="en-US" sz="2800" dirty="0">
              <a:latin typeface="Times New Roman" panose="02020603050405020304" pitchFamily="18" charset="0"/>
              <a:cs typeface="Times New Roman" panose="02020603050405020304" pitchFamily="18" charset="0"/>
            </a:endParaRPr>
          </a:p>
        </p:txBody>
      </p:sp>
      <p:sp>
        <p:nvSpPr>
          <p:cNvPr id="8" name="Oval 7"/>
          <p:cNvSpPr/>
          <p:nvPr/>
        </p:nvSpPr>
        <p:spPr>
          <a:xfrm>
            <a:off x="922188" y="822036"/>
            <a:ext cx="8221811" cy="145010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i="1" dirty="0">
                <a:solidFill>
                  <a:schemeClr val="tx1"/>
                </a:solidFill>
                <a:latin typeface="Times New Roman" panose="02020603050405020304" pitchFamily="18" charset="0"/>
                <a:cs typeface="Times New Roman" panose="02020603050405020304" pitchFamily="18" charset="0"/>
              </a:rPr>
              <a:t> </a:t>
            </a:r>
            <a:endParaRPr lang="pt-BR" sz="3200" i="1" dirty="0" smtClean="0">
              <a:solidFill>
                <a:schemeClr val="tx1"/>
              </a:solidFill>
              <a:latin typeface="Times New Roman" panose="02020603050405020304" pitchFamily="18" charset="0"/>
              <a:cs typeface="Times New Roman" panose="02020603050405020304" pitchFamily="18" charset="0"/>
            </a:endParaRPr>
          </a:p>
          <a:p>
            <a:pPr algn="ctr"/>
            <a:r>
              <a:rPr lang="pt-BR" sz="3200" b="1" i="1" dirty="0" smtClean="0">
                <a:solidFill>
                  <a:schemeClr val="tx1"/>
                </a:solidFill>
                <a:latin typeface="Times New Roman" panose="02020603050405020304" pitchFamily="18" charset="0"/>
                <a:cs typeface="Times New Roman" panose="02020603050405020304" pitchFamily="18" charset="0"/>
              </a:rPr>
              <a:t>- </a:t>
            </a:r>
            <a:r>
              <a:rPr lang="pt-BR" sz="3200" b="1" i="1" dirty="0">
                <a:solidFill>
                  <a:schemeClr val="tx1"/>
                </a:solidFill>
                <a:latin typeface="Times New Roman" panose="02020603050405020304" pitchFamily="18" charset="0"/>
                <a:cs typeface="Times New Roman" panose="02020603050405020304" pitchFamily="18" charset="0"/>
              </a:rPr>
              <a:t>Thuốc nổ </a:t>
            </a:r>
            <a:r>
              <a:rPr lang="pt-BR" sz="2800" b="1" dirty="0" smtClean="0">
                <a:solidFill>
                  <a:schemeClr val="tx1"/>
                </a:solidFill>
                <a:latin typeface="Times New Roman" panose="02020603050405020304" pitchFamily="18" charset="0"/>
                <a:cs typeface="Times New Roman" panose="02020603050405020304" pitchFamily="18" charset="0"/>
              </a:rPr>
              <a:t>TNT ( Tri nitrô tôluen)</a:t>
            </a:r>
            <a:endParaRPr lang="en-US" sz="2800" b="1" dirty="0" smtClean="0">
              <a:solidFill>
                <a:schemeClr val="tx1"/>
              </a:solidFill>
              <a:latin typeface="Times New Roman" panose="02020603050405020304" pitchFamily="18" charset="0"/>
              <a:cs typeface="Times New Roman" panose="02020603050405020304" pitchFamily="18" charset="0"/>
            </a:endParaRPr>
          </a:p>
          <a:p>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40288" y="2861187"/>
            <a:ext cx="10568486" cy="233910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15g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400g) </a:t>
            </a:r>
            <a:r>
              <a:rPr lang="en-US" sz="3200" dirty="0" err="1">
                <a:latin typeface="Times New Roman" panose="02020603050405020304" pitchFamily="18" charset="0"/>
                <a:cs typeface="Times New Roman" panose="02020603050405020304" pitchFamily="18" charset="0"/>
              </a:rPr>
              <a:t>trộn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trộn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lĩnh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32552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barn(inVertical)">
                                      <p:cBhvr>
                                        <p:cTn id="1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0727" y="203200"/>
            <a:ext cx="5622052" cy="523220"/>
          </a:xfrm>
          <a:prstGeom prst="rect">
            <a:avLst/>
          </a:prstGeom>
          <a:solidFill>
            <a:schemeClr val="accent3"/>
          </a:solidFill>
        </p:spPr>
        <p:txBody>
          <a:bodyPr wrap="none" rtlCol="0">
            <a:spAutoFit/>
          </a:bodyPr>
          <a:lstStyle/>
          <a:p>
            <a:r>
              <a:rPr lang="pt-BR" sz="2800" b="1" i="1" dirty="0">
                <a:latin typeface="Times New Roman" panose="02020603050405020304" pitchFamily="18" charset="0"/>
                <a:cs typeface="Times New Roman" panose="02020603050405020304" pitchFamily="18" charset="0"/>
              </a:rPr>
              <a:t>b. Một số loại thuốc nổ thường </a:t>
            </a:r>
            <a:r>
              <a:rPr lang="pt-BR" sz="2800" b="1" i="1" dirty="0" smtClean="0">
                <a:latin typeface="Times New Roman" panose="02020603050405020304" pitchFamily="18" charset="0"/>
                <a:cs typeface="Times New Roman" panose="02020603050405020304" pitchFamily="18" charset="0"/>
              </a:rPr>
              <a:t>dùng</a:t>
            </a:r>
            <a:endParaRPr lang="en-US" sz="280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563418" y="2177012"/>
            <a:ext cx="11129818" cy="3970318"/>
          </a:xfrm>
          <a:prstGeom prst="rect">
            <a:avLst/>
          </a:prstGeom>
          <a:solidFill>
            <a:schemeClr val="accent3">
              <a:lumMod val="20000"/>
              <a:lumOff val="80000"/>
            </a:schemeClr>
          </a:solidFill>
        </p:spPr>
        <p:txBody>
          <a:bodyPr wrap="square" rtlCol="0">
            <a:spAutoFit/>
          </a:bodyPr>
          <a:lstStyle/>
          <a:p>
            <a:r>
              <a:rPr lang="pt-BR" sz="2800" dirty="0" smtClean="0">
                <a:latin typeface="Times New Roman" panose="02020603050405020304" pitchFamily="18" charset="0"/>
                <a:cs typeface="Times New Roman" panose="02020603050405020304" pitchFamily="18" charset="0"/>
              </a:rPr>
              <a:t>+ Tính </a:t>
            </a:r>
            <a:r>
              <a:rPr lang="pt-BR" sz="2800" dirty="0" smtClean="0">
                <a:latin typeface="Times New Roman" panose="02020603050405020304" pitchFamily="18" charset="0"/>
                <a:cs typeface="Times New Roman" panose="02020603050405020304" pitchFamily="18" charset="0"/>
              </a:rPr>
              <a:t>năng: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dẻo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nặn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ngọt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a:t>
            </a:r>
            <a:r>
              <a:rPr lang="en-US" sz="2800" dirty="0">
                <a:latin typeface="Times New Roman" panose="02020603050405020304" pitchFamily="18" charset="0"/>
                <a:cs typeface="Times New Roman" panose="02020603050405020304" pitchFamily="18" charset="0"/>
              </a:rPr>
              <a:t> TNT; </a:t>
            </a:r>
            <a:r>
              <a:rPr lang="en-US" sz="2800" dirty="0" err="1">
                <a:latin typeface="Times New Roman" panose="02020603050405020304" pitchFamily="18" charset="0"/>
                <a:cs typeface="Times New Roman" panose="02020603050405020304" pitchFamily="18" charset="0"/>
              </a:rPr>
              <a:t>đạn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xuyên</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cháy</a:t>
            </a:r>
            <a:r>
              <a:rPr lang="en-US" sz="2800" dirty="0">
                <a:latin typeface="Times New Roman" panose="02020603050405020304" pitchFamily="18" charset="0"/>
                <a:cs typeface="Times New Roman" panose="02020603050405020304" pitchFamily="18" charset="0"/>
              </a:rPr>
              <a:t> ở 190</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cháy</a:t>
            </a:r>
            <a:r>
              <a:rPr lang="en-US" sz="2800" dirty="0">
                <a:latin typeface="Times New Roman" panose="02020603050405020304" pitchFamily="18" charset="0"/>
                <a:cs typeface="Times New Roman" panose="02020603050405020304" pitchFamily="18" charset="0"/>
              </a:rPr>
              <a:t> ở 201</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-30</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50</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dẻo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25</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tan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kin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6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a:t>
            </a:r>
          </a:p>
          <a:p>
            <a:r>
              <a:rPr lang="pt-BR" sz="2800" dirty="0" smtClean="0">
                <a:latin typeface="Times New Roman" panose="02020603050405020304" pitchFamily="18" charset="0"/>
                <a:cs typeface="Times New Roman" panose="02020603050405020304" pitchFamily="18" charset="0"/>
              </a:rPr>
              <a:t>+ Công </a:t>
            </a:r>
            <a:r>
              <a:rPr lang="pt-BR" sz="2800" dirty="0">
                <a:latin typeface="Times New Roman" panose="02020603050405020304" pitchFamily="18" charset="0"/>
                <a:cs typeface="Times New Roman" panose="02020603050405020304" pitchFamily="18" charset="0"/>
              </a:rPr>
              <a:t>dụng: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tạp</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lõm</a:t>
            </a:r>
            <a:r>
              <a:rPr lang="en-US" sz="2800" dirty="0">
                <a:latin typeface="Times New Roman" panose="02020603050405020304" pitchFamily="18" charset="0"/>
                <a:cs typeface="Times New Roman" panose="02020603050405020304" pitchFamily="18" charset="0"/>
              </a:rPr>
              <a:t>. </a:t>
            </a:r>
          </a:p>
        </p:txBody>
      </p:sp>
      <p:sp>
        <p:nvSpPr>
          <p:cNvPr id="4" name="Oval 3"/>
          <p:cNvSpPr/>
          <p:nvPr/>
        </p:nvSpPr>
        <p:spPr>
          <a:xfrm>
            <a:off x="3115825" y="814407"/>
            <a:ext cx="3934691" cy="127461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solidFill>
                  <a:schemeClr val="tx1"/>
                </a:solidFill>
                <a:latin typeface="Times New Roman" panose="02020603050405020304" pitchFamily="18" charset="0"/>
                <a:cs typeface="Times New Roman" panose="02020603050405020304" pitchFamily="18" charset="0"/>
              </a:rPr>
              <a:t>-</a:t>
            </a:r>
            <a:r>
              <a:rPr lang="pt-BR" sz="2800" dirty="0" smtClean="0">
                <a:solidFill>
                  <a:schemeClr val="tx1"/>
                </a:solidFill>
                <a:latin typeface="Times New Roman" panose="02020603050405020304" pitchFamily="18" charset="0"/>
                <a:cs typeface="Times New Roman" panose="02020603050405020304" pitchFamily="18" charset="0"/>
              </a:rPr>
              <a:t> </a:t>
            </a:r>
            <a:r>
              <a:rPr lang="pt-BR" sz="2800" b="1" dirty="0">
                <a:solidFill>
                  <a:schemeClr val="tx1"/>
                </a:solidFill>
                <a:latin typeface="Times New Roman" panose="02020603050405020304" pitchFamily="18" charset="0"/>
                <a:cs typeface="Times New Roman" panose="02020603050405020304" pitchFamily="18" charset="0"/>
              </a:rPr>
              <a:t>Thuốc nổ C4</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37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12829" y="1333985"/>
            <a:ext cx="4886036" cy="21333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b="1" i="1" dirty="0">
                <a:solidFill>
                  <a:schemeClr val="tx1"/>
                </a:solidFill>
                <a:latin typeface="Times New Roman" panose="02020603050405020304" pitchFamily="18" charset="0"/>
                <a:cs typeface="Times New Roman" panose="02020603050405020304" pitchFamily="18" charset="0"/>
              </a:rPr>
              <a:t>c. Đồ dụng gây </a:t>
            </a:r>
            <a:r>
              <a:rPr lang="pt-BR" sz="4000" b="1" i="1" dirty="0" smtClean="0">
                <a:solidFill>
                  <a:schemeClr val="tx1"/>
                </a:solidFill>
                <a:latin typeface="Times New Roman" panose="02020603050405020304" pitchFamily="18" charset="0"/>
                <a:cs typeface="Times New Roman" panose="02020603050405020304" pitchFamily="18" charset="0"/>
              </a:rPr>
              <a:t>nổ: Gồm</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6" name="Cloud 5"/>
          <p:cNvSpPr/>
          <p:nvPr/>
        </p:nvSpPr>
        <p:spPr>
          <a:xfrm>
            <a:off x="8442038" y="125456"/>
            <a:ext cx="3435926" cy="1865745"/>
          </a:xfrm>
          <a:prstGeom prst="clou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Kíp</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thường</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9" name="Right Arrow 8"/>
          <p:cNvSpPr/>
          <p:nvPr/>
        </p:nvSpPr>
        <p:spPr>
          <a:xfrm rot="21042953">
            <a:off x="6303104" y="894057"/>
            <a:ext cx="2137500" cy="603106"/>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678210">
            <a:off x="6414309" y="2480512"/>
            <a:ext cx="2149704" cy="556285"/>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549443">
            <a:off x="6197794" y="3816074"/>
            <a:ext cx="2174741" cy="636289"/>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a:off x="8527440" y="2222453"/>
            <a:ext cx="3611418" cy="1885364"/>
          </a:xfrm>
          <a:prstGeom prst="clou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Nụ</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xùy</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3" name="Cloud 12"/>
          <p:cNvSpPr/>
          <p:nvPr/>
        </p:nvSpPr>
        <p:spPr>
          <a:xfrm>
            <a:off x="7980218" y="4675872"/>
            <a:ext cx="3713018" cy="2156691"/>
          </a:xfrm>
          <a:prstGeom prst="clou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Dây</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cháy</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chậm</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027" y="3758644"/>
            <a:ext cx="5391427" cy="2689316"/>
          </a:xfrm>
          <a:prstGeom prst="rect">
            <a:avLst/>
          </a:prstGeom>
        </p:spPr>
      </p:pic>
    </p:spTree>
    <p:extLst>
      <p:ext uri="{BB962C8B-B14F-4D97-AF65-F5344CB8AC3E}">
        <p14:creationId xmlns:p14="http://schemas.microsoft.com/office/powerpoint/2010/main" val="361872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38544" y="-10829"/>
            <a:ext cx="4202546" cy="7384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latin typeface="Times New Roman" panose="02020603050405020304" pitchFamily="18" charset="0"/>
                <a:cs typeface="Times New Roman" panose="02020603050405020304" pitchFamily="18" charset="0"/>
              </a:rPr>
              <a:t>2</a:t>
            </a:r>
            <a:r>
              <a:rPr lang="fr-FR" sz="2800" b="1" dirty="0" smtClean="0">
                <a:solidFill>
                  <a:schemeClr val="tx1"/>
                </a:solidFill>
                <a:latin typeface="Times New Roman" panose="02020603050405020304" pitchFamily="18" charset="0"/>
                <a:cs typeface="Times New Roman" panose="02020603050405020304" pitchFamily="18" charset="0"/>
              </a:rPr>
              <a:t>. </a:t>
            </a:r>
            <a:r>
              <a:rPr lang="fr-FR" sz="2800" b="1" dirty="0">
                <a:solidFill>
                  <a:schemeClr val="tx1"/>
                </a:solidFill>
                <a:latin typeface="Times New Roman" panose="02020603050405020304" pitchFamily="18" charset="0"/>
                <a:cs typeface="Times New Roman" panose="02020603050405020304" pitchFamily="18" charset="0"/>
              </a:rPr>
              <a:t>SÚNG TIỂU LIÊN AK</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Oval 3"/>
          <p:cNvSpPr/>
          <p:nvPr/>
        </p:nvSpPr>
        <p:spPr>
          <a:xfrm>
            <a:off x="138544" y="1196615"/>
            <a:ext cx="3380508" cy="1597986"/>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tx1"/>
                </a:solidFill>
                <a:latin typeface="Times New Roman" panose="02020603050405020304" pitchFamily="18" charset="0"/>
                <a:cs typeface="Times New Roman" panose="02020603050405020304" pitchFamily="18" charset="0"/>
              </a:rPr>
              <a:t>2.1</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T</a:t>
            </a:r>
            <a:r>
              <a:rPr lang="fr-FR" sz="2800" b="1" dirty="0" err="1" smtClean="0">
                <a:solidFill>
                  <a:schemeClr val="tx1"/>
                </a:solidFill>
                <a:latin typeface="Times New Roman" panose="02020603050405020304" pitchFamily="18" charset="0"/>
                <a:cs typeface="Times New Roman" panose="02020603050405020304" pitchFamily="18" charset="0"/>
              </a:rPr>
              <a:t>ính</a:t>
            </a:r>
            <a:r>
              <a:rPr lang="fr-FR" sz="2800" b="1" dirty="0" smtClean="0">
                <a:solidFill>
                  <a:schemeClr val="tx1"/>
                </a:solidFill>
                <a:latin typeface="Times New Roman" panose="02020603050405020304" pitchFamily="18" charset="0"/>
                <a:cs typeface="Times New Roman" panose="02020603050405020304" pitchFamily="18" charset="0"/>
              </a:rPr>
              <a:t> </a:t>
            </a:r>
            <a:r>
              <a:rPr lang="fr-FR" sz="2800" b="1" dirty="0" err="1" smtClean="0">
                <a:solidFill>
                  <a:schemeClr val="tx1"/>
                </a:solidFill>
                <a:latin typeface="Times New Roman" panose="02020603050405020304" pitchFamily="18" charset="0"/>
                <a:cs typeface="Times New Roman" panose="02020603050405020304" pitchFamily="18" charset="0"/>
              </a:rPr>
              <a:t>năng</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036291" y="2627932"/>
            <a:ext cx="8054109" cy="1384995"/>
          </a:xfrm>
          <a:prstGeom prst="rect">
            <a:avLst/>
          </a:prstGeom>
          <a:solidFill>
            <a:schemeClr val="accent4">
              <a:lumMod val="20000"/>
              <a:lumOff val="80000"/>
            </a:schemeClr>
          </a:solidFill>
        </p:spPr>
        <p:txBody>
          <a:bodyPr wrap="square" rtlCol="0">
            <a:spAutoFit/>
          </a:bodyPr>
          <a:lstStyle/>
          <a:p>
            <a:r>
              <a:rPr lang="fr-FR" sz="2800" dirty="0" smtClean="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Súng</a:t>
            </a:r>
            <a:r>
              <a:rPr lang="fr-FR" sz="2800" dirty="0">
                <a:latin typeface="Times New Roman" panose="02020603050405020304" pitchFamily="18" charset="0"/>
                <a:cs typeface="Times New Roman" panose="02020603050405020304" pitchFamily="18" charset="0"/>
              </a:rPr>
              <a:t> AK </a:t>
            </a:r>
            <a:r>
              <a:rPr lang="fr-FR" sz="2800" dirty="0" err="1">
                <a:latin typeface="Times New Roman" panose="02020603050405020304" pitchFamily="18" charset="0"/>
                <a:cs typeface="Times New Roman" panose="02020603050405020304" pitchFamily="18" charset="0"/>
              </a:rPr>
              <a:t>trang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bị</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cho</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từng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người</a:t>
            </a:r>
            <a:r>
              <a:rPr lang="fr-FR" sz="2800" dirty="0">
                <a:latin typeface="Times New Roman" panose="02020603050405020304" pitchFamily="18" charset="0"/>
                <a:cs typeface="Times New Roman" panose="02020603050405020304" pitchFamily="18" charset="0"/>
              </a:rPr>
              <a:t> </a:t>
            </a:r>
            <a:r>
              <a:rPr lang="fr-FR" sz="2800" dirty="0" err="1" smtClean="0">
                <a:latin typeface="Times New Roman" panose="02020603050405020304" pitchFamily="18" charset="0"/>
                <a:cs typeface="Times New Roman" panose="02020603050405020304" pitchFamily="18" charset="0"/>
              </a:rPr>
              <a:t>sử</a:t>
            </a:r>
            <a:r>
              <a:rPr lang="fr-FR" sz="2800" dirty="0" smtClean="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dụng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dùng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hỏa</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lực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để</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tiêu</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diệt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sinh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lực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địch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súng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có</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lê</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để</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đánh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gần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giáp</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lá</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cà</a:t>
            </a:r>
            <a:r>
              <a:rPr lang="fr-FR"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323" y="4212475"/>
            <a:ext cx="9309100" cy="2717800"/>
          </a:xfrm>
          <a:prstGeom prst="rect">
            <a:avLst/>
          </a:prstGeom>
        </p:spPr>
      </p:pic>
      <p:sp>
        <p:nvSpPr>
          <p:cNvPr id="7" name="Rectangle 6"/>
          <p:cNvSpPr/>
          <p:nvPr/>
        </p:nvSpPr>
        <p:spPr>
          <a:xfrm>
            <a:off x="3870037" y="985277"/>
            <a:ext cx="8220363" cy="1384995"/>
          </a:xfrm>
          <a:prstGeom prst="rect">
            <a:avLst/>
          </a:prstGeom>
          <a:solidFill>
            <a:schemeClr val="accent1">
              <a:lumMod val="20000"/>
              <a:lumOff val="80000"/>
            </a:schemeClr>
          </a:solidFill>
        </p:spPr>
        <p:txBody>
          <a:bodyPr wrap="square">
            <a:spAutoFit/>
          </a:bodyPr>
          <a:lstStyle/>
          <a:p>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Súng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tiểu</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liên</a:t>
            </a:r>
            <a:r>
              <a:rPr lang="fr-FR" sz="2800" dirty="0">
                <a:latin typeface="Times New Roman" panose="02020603050405020304" pitchFamily="18" charset="0"/>
                <a:cs typeface="Times New Roman" panose="02020603050405020304" pitchFamily="18" charset="0"/>
              </a:rPr>
              <a:t> AK là </a:t>
            </a:r>
            <a:r>
              <a:rPr lang="fr-FR" sz="2800" dirty="0" err="1">
                <a:latin typeface="Times New Roman" panose="02020603050405020304" pitchFamily="18" charset="0"/>
                <a:cs typeface="Times New Roman" panose="02020603050405020304" pitchFamily="18" charset="0"/>
              </a:rPr>
              <a:t>loại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súng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tư</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động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nạp</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đạn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theo</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nguyên</a:t>
            </a:r>
            <a:r>
              <a:rPr lang="fr-FR" sz="2800" dirty="0">
                <a:latin typeface="Times New Roman" panose="02020603050405020304" pitchFamily="18" charset="0"/>
                <a:cs typeface="Times New Roman" panose="02020603050405020304" pitchFamily="18" charset="0"/>
              </a:rPr>
              <a:t> lí </a:t>
            </a:r>
            <a:r>
              <a:rPr lang="fr-FR" sz="2800" dirty="0" err="1">
                <a:latin typeface="Times New Roman" panose="02020603050405020304" pitchFamily="18" charset="0"/>
                <a:cs typeface="Times New Roman" panose="02020603050405020304" pitchFamily="18" charset="0"/>
              </a:rPr>
              <a:t>trích</a:t>
            </a:r>
            <a:r>
              <a:rPr lang="fr-FR" sz="2800" dirty="0">
                <a:latin typeface="Times New Roman" panose="02020603050405020304" pitchFamily="18" charset="0"/>
                <a:cs typeface="Times New Roman" panose="02020603050405020304" pitchFamily="18" charset="0"/>
              </a:rPr>
              <a:t> khí </a:t>
            </a:r>
            <a:r>
              <a:rPr lang="fr-FR" sz="2800" dirty="0" err="1">
                <a:latin typeface="Times New Roman" panose="02020603050405020304" pitchFamily="18" charset="0"/>
                <a:cs typeface="Times New Roman" panose="02020603050405020304" pitchFamily="18" charset="0"/>
              </a:rPr>
              <a:t>thuốc</a:t>
            </a:r>
            <a:r>
              <a:rPr lang="fr-FR" sz="2800" dirty="0">
                <a:latin typeface="Times New Roman" panose="02020603050405020304" pitchFamily="18" charset="0"/>
                <a:cs typeface="Times New Roman" panose="02020603050405020304" pitchFamily="18" charset="0"/>
              </a:rPr>
              <a:t> qua </a:t>
            </a:r>
            <a:r>
              <a:rPr lang="fr-FR" sz="2800" dirty="0" err="1">
                <a:latin typeface="Times New Roman" panose="02020603050405020304" pitchFamily="18" charset="0"/>
                <a:cs typeface="Times New Roman" panose="02020603050405020304" pitchFamily="18" charset="0"/>
              </a:rPr>
              <a:t>thành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nòng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bắn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được</a:t>
            </a:r>
            <a:r>
              <a:rPr lang="fr-FR" sz="2800" dirty="0">
                <a:latin typeface="Times New Roman" panose="02020603050405020304" pitchFamily="18" charset="0"/>
                <a:cs typeface="Times New Roman" panose="02020603050405020304" pitchFamily="18" charset="0"/>
              </a:rPr>
              <a:t> cả </a:t>
            </a:r>
            <a:r>
              <a:rPr lang="fr-FR" sz="2800" dirty="0" err="1">
                <a:latin typeface="Times New Roman" panose="02020603050405020304" pitchFamily="18" charset="0"/>
                <a:cs typeface="Times New Roman" panose="02020603050405020304" pitchFamily="18" charset="0"/>
              </a:rPr>
              <a:t>liên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thanh</a:t>
            </a:r>
            <a:r>
              <a:rPr lang="fr-FR" sz="2800" dirty="0">
                <a:latin typeface="Times New Roman" panose="02020603050405020304" pitchFamily="18" charset="0"/>
                <a:cs typeface="Times New Roman" panose="02020603050405020304" pitchFamily="18" charset="0"/>
              </a:rPr>
              <a:t> và </a:t>
            </a:r>
            <a:r>
              <a:rPr lang="fr-FR" sz="2800" dirty="0" err="1">
                <a:latin typeface="Times New Roman" panose="02020603050405020304" pitchFamily="18" charset="0"/>
                <a:cs typeface="Times New Roman" panose="02020603050405020304" pitchFamily="18" charset="0"/>
              </a:rPr>
              <a:t>phát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một</a:t>
            </a:r>
            <a:r>
              <a:rPr lang="fr-FR" sz="2800" dirty="0">
                <a:latin typeface="Times New Roman" panose="02020603050405020304" pitchFamily="18" charset="0"/>
                <a:cs typeface="Times New Roman" panose="02020603050405020304" pitchFamily="18" charset="0"/>
              </a:rPr>
              <a:t> ( chủ </a:t>
            </a:r>
            <a:r>
              <a:rPr lang="fr-FR" sz="2800" dirty="0" err="1">
                <a:latin typeface="Times New Roman" panose="02020603050405020304" pitchFamily="18" charset="0"/>
                <a:cs typeface="Times New Roman" panose="02020603050405020304" pitchFamily="18" charset="0"/>
              </a:rPr>
              <a:t>yếu</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bắn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liên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thanh</a:t>
            </a:r>
            <a:r>
              <a:rPr lang="fr-FR"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966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3964" y="64655"/>
            <a:ext cx="4248727" cy="692727"/>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b="1" i="1" dirty="0">
                <a:solidFill>
                  <a:schemeClr val="tx1"/>
                </a:solidFill>
                <a:latin typeface="Times New Roman" panose="02020603050405020304" pitchFamily="18" charset="0"/>
                <a:cs typeface="Times New Roman" panose="02020603050405020304" pitchFamily="18" charset="0"/>
              </a:rPr>
              <a:t>c. Đồ dụng gây nổ</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Cloud 2"/>
          <p:cNvSpPr/>
          <p:nvPr/>
        </p:nvSpPr>
        <p:spPr>
          <a:xfrm>
            <a:off x="591127" y="868216"/>
            <a:ext cx="3313322" cy="132080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Kíp</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thường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17942" y="3073283"/>
            <a:ext cx="4193756" cy="3416320"/>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ả</a:t>
            </a:r>
            <a:r>
              <a:rPr lang="vi-VN" sz="2400" dirty="0">
                <a:latin typeface="Times New Roman" panose="02020603050405020304" pitchFamily="18" charset="0"/>
                <a:cs typeface="Times New Roman" panose="02020603050405020304" pitchFamily="18" charset="0"/>
              </a:rPr>
              <a:t>m </a:t>
            </a:r>
            <a:r>
              <a:rPr lang="en-US" sz="2400" dirty="0">
                <a:latin typeface="Times New Roman" panose="02020603050405020304" pitchFamily="18" charset="0"/>
                <a:cs typeface="Times New Roman" panose="02020603050405020304" pitchFamily="18" charset="0"/>
              </a:rPr>
              <a:t>ứ</a:t>
            </a:r>
            <a:r>
              <a:rPr lang="vi-VN" sz="2400" dirty="0">
                <a:latin typeface="Times New Roman" panose="02020603050405020304" pitchFamily="18" charset="0"/>
                <a:cs typeface="Times New Roman" panose="02020603050405020304" pitchFamily="18" charset="0"/>
              </a:rPr>
              <a:t>ng c</a:t>
            </a:r>
            <a:r>
              <a:rPr lang="en-US" sz="2400" dirty="0">
                <a:latin typeface="Times New Roman" panose="02020603050405020304" pitchFamily="18" charset="0"/>
                <a:cs typeface="Times New Roman" panose="02020603050405020304" pitchFamily="18" charset="0"/>
              </a:rPr>
              <a:t>ủ</a:t>
            </a:r>
            <a:r>
              <a:rPr lang="vi-VN" sz="2400" dirty="0">
                <a:latin typeface="Times New Roman" panose="02020603050405020304" pitchFamily="18" charset="0"/>
                <a:cs typeface="Times New Roman" panose="02020603050405020304" pitchFamily="18" charset="0"/>
              </a:rPr>
              <a:t>a k</a:t>
            </a:r>
            <a:r>
              <a:rPr lang="en-US" sz="2400" dirty="0">
                <a:latin typeface="Times New Roman" panose="02020603050405020304" pitchFamily="18" charset="0"/>
                <a:cs typeface="Times New Roman" panose="02020603050405020304" pitchFamily="18" charset="0"/>
              </a:rPr>
              <a:t>í</a:t>
            </a:r>
            <a:r>
              <a:rPr lang="vi-VN" sz="2400" dirty="0">
                <a:latin typeface="Times New Roman" panose="02020603050405020304" pitchFamily="18" charset="0"/>
                <a:cs typeface="Times New Roman" panose="02020603050405020304" pitchFamily="18" charset="0"/>
              </a:rPr>
              <a:t>p rất nh</a:t>
            </a:r>
            <a:r>
              <a:rPr lang="en-US" sz="2400" dirty="0">
                <a:latin typeface="Times New Roman" panose="02020603050405020304" pitchFamily="18" charset="0"/>
                <a:cs typeface="Times New Roman" panose="02020603050405020304" pitchFamily="18" charset="0"/>
              </a:rPr>
              <a:t>ạ</a:t>
            </a:r>
            <a:r>
              <a:rPr lang="vi-VN" sz="2400"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nếu đ</a:t>
            </a:r>
            <a:r>
              <a:rPr lang="en-US" sz="2400" dirty="0">
                <a:latin typeface="Times New Roman" panose="02020603050405020304" pitchFamily="18" charset="0"/>
                <a:cs typeface="Times New Roman" panose="02020603050405020304" pitchFamily="18" charset="0"/>
              </a:rPr>
              <a:t>ể</a:t>
            </a:r>
            <a:r>
              <a:rPr lang="vi-VN" sz="2400" dirty="0">
                <a:latin typeface="Times New Roman" panose="02020603050405020304" pitchFamily="18" charset="0"/>
                <a:cs typeface="Times New Roman" panose="02020603050405020304" pitchFamily="18" charset="0"/>
              </a:rPr>
              <a:t> va ch</a:t>
            </a:r>
            <a:r>
              <a:rPr lang="en-US" sz="2400" dirty="0">
                <a:latin typeface="Times New Roman" panose="02020603050405020304" pitchFamily="18" charset="0"/>
                <a:cs typeface="Times New Roman" panose="02020603050405020304" pitchFamily="18" charset="0"/>
              </a:rPr>
              <a:t>ạ</a:t>
            </a:r>
            <a:r>
              <a:rPr lang="vi-VN" sz="2400"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cọ xát</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ch</a:t>
            </a:r>
            <a:r>
              <a:rPr lang="en-US" sz="2400" dirty="0">
                <a:latin typeface="Times New Roman" panose="02020603050405020304" pitchFamily="18" charset="0"/>
                <a:cs typeface="Times New Roman" panose="02020603050405020304" pitchFamily="18" charset="0"/>
              </a:rPr>
              <a:t>ấ</a:t>
            </a:r>
            <a:r>
              <a:rPr lang="vi-VN" sz="2400" dirty="0">
                <a:latin typeface="Times New Roman" panose="02020603050405020304" pitchFamily="18" charset="0"/>
                <a:cs typeface="Times New Roman" panose="02020603050405020304" pitchFamily="18" charset="0"/>
              </a:rPr>
              <a:t>n </a:t>
            </a:r>
            <a:r>
              <a:rPr lang="en-US" sz="2400" dirty="0" err="1">
                <a:latin typeface="Times New Roman" panose="02020603050405020304" pitchFamily="18" charset="0"/>
                <a:cs typeface="Times New Roman" panose="02020603050405020304" pitchFamily="18" charset="0"/>
              </a:rPr>
              <a:t>độ</a:t>
            </a:r>
            <a:r>
              <a:rPr lang="vi-VN" sz="2400" dirty="0">
                <a:latin typeface="Times New Roman" panose="02020603050405020304" pitchFamily="18" charset="0"/>
                <a:cs typeface="Times New Roman" panose="02020603050405020304" pitchFamily="18" charset="0"/>
              </a:rPr>
              <a:t>ng mạnh, v</a:t>
            </a:r>
            <a:r>
              <a:rPr lang="en-US" sz="2400" dirty="0">
                <a:latin typeface="Times New Roman" panose="02020603050405020304" pitchFamily="18" charset="0"/>
                <a:cs typeface="Times New Roman" panose="02020603050405020304" pitchFamily="18" charset="0"/>
              </a:rPr>
              <a:t>ậ</a:t>
            </a:r>
            <a:r>
              <a:rPr lang="vi-VN" sz="2400" dirty="0">
                <a:latin typeface="Times New Roman" panose="02020603050405020304" pitchFamily="18" charset="0"/>
                <a:cs typeface="Times New Roman" panose="02020603050405020304" pitchFamily="18" charset="0"/>
              </a:rPr>
              <a:t>t n</a:t>
            </a:r>
            <a:r>
              <a:rPr lang="en-US" sz="2400" dirty="0">
                <a:latin typeface="Times New Roman" panose="02020603050405020304" pitchFamily="18" charset="0"/>
                <a:cs typeface="Times New Roman" panose="02020603050405020304" pitchFamily="18" charset="0"/>
              </a:rPr>
              <a:t>ặ</a:t>
            </a:r>
            <a:r>
              <a:rPr lang="vi-VN" sz="2400" dirty="0">
                <a:latin typeface="Times New Roman" panose="02020603050405020304" pitchFamily="18" charset="0"/>
                <a:cs typeface="Times New Roman" panose="02020603050405020304" pitchFamily="18" charset="0"/>
              </a:rPr>
              <a:t>ng đè l</a:t>
            </a:r>
            <a:r>
              <a:rPr lang="en-US" sz="2400" dirty="0">
                <a:latin typeface="Times New Roman" panose="02020603050405020304" pitchFamily="18" charset="0"/>
                <a:cs typeface="Times New Roman" panose="02020603050405020304" pitchFamily="18" charset="0"/>
              </a:rPr>
              <a:t>ê</a:t>
            </a:r>
            <a:r>
              <a:rPr lang="vi-VN" sz="2400"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tăng nhi</a:t>
            </a:r>
            <a:r>
              <a:rPr lang="en-US" sz="2400" dirty="0">
                <a:latin typeface="Times New Roman" panose="02020603050405020304" pitchFamily="18" charset="0"/>
                <a:cs typeface="Times New Roman" panose="02020603050405020304" pitchFamily="18" charset="0"/>
              </a:rPr>
              <a:t>ệ</a:t>
            </a:r>
            <a:r>
              <a:rPr lang="vi-VN" sz="2400" dirty="0">
                <a:latin typeface="Times New Roman" panose="02020603050405020304" pitchFamily="18" charset="0"/>
                <a:cs typeface="Times New Roman" panose="02020603050405020304" pitchFamily="18" charset="0"/>
              </a:rPr>
              <a:t>t độ ho</a:t>
            </a:r>
            <a:r>
              <a:rPr lang="en-US" sz="2400" dirty="0">
                <a:latin typeface="Times New Roman" panose="02020603050405020304" pitchFamily="18" charset="0"/>
                <a:cs typeface="Times New Roman" panose="02020603050405020304" pitchFamily="18" charset="0"/>
              </a:rPr>
              <a:t>ặ</a:t>
            </a:r>
            <a:r>
              <a:rPr lang="vi-VN" sz="2400" dirty="0">
                <a:latin typeface="Times New Roman" panose="02020603050405020304" pitchFamily="18" charset="0"/>
                <a:cs typeface="Times New Roman" panose="02020603050405020304" pitchFamily="18" charset="0"/>
              </a:rPr>
              <a:t>c khêu móc</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chọc v</a:t>
            </a:r>
            <a:r>
              <a:rPr lang="en-US" sz="2400" dirty="0">
                <a:latin typeface="Times New Roman" panose="02020603050405020304" pitchFamily="18" charset="0"/>
                <a:cs typeface="Times New Roman" panose="02020603050405020304" pitchFamily="18" charset="0"/>
              </a:rPr>
              <a:t>à</a:t>
            </a:r>
            <a:r>
              <a:rPr lang="vi-VN" sz="2400" dirty="0">
                <a:latin typeface="Times New Roman" panose="02020603050405020304" pitchFamily="18" charset="0"/>
                <a:cs typeface="Times New Roman" panose="02020603050405020304" pitchFamily="18" charset="0"/>
              </a:rPr>
              <a:t>o thuốc g</a:t>
            </a:r>
            <a:r>
              <a:rPr lang="en-US" sz="2400" dirty="0">
                <a:latin typeface="Times New Roman" panose="02020603050405020304" pitchFamily="18" charset="0"/>
                <a:cs typeface="Times New Roman" panose="02020603050405020304" pitchFamily="18" charset="0"/>
              </a:rPr>
              <a:t>â</a:t>
            </a:r>
            <a:r>
              <a:rPr lang="vi-VN" sz="2400" dirty="0">
                <a:latin typeface="Times New Roman" panose="02020603050405020304" pitchFamily="18" charset="0"/>
                <a:cs typeface="Times New Roman" panose="02020603050405020304" pitchFamily="18" charset="0"/>
              </a:rPr>
              <a:t>y n</a:t>
            </a:r>
            <a:r>
              <a:rPr lang="en-US" sz="2400" dirty="0">
                <a:latin typeface="Times New Roman" panose="02020603050405020304" pitchFamily="18" charset="0"/>
                <a:cs typeface="Times New Roman" panose="02020603050405020304" pitchFamily="18" charset="0"/>
              </a:rPr>
              <a:t>ổ</a:t>
            </a:r>
            <a:r>
              <a:rPr lang="vi-VN" sz="2400" dirty="0">
                <a:latin typeface="Times New Roman" panose="02020603050405020304" pitchFamily="18" charset="0"/>
                <a:cs typeface="Times New Roman" panose="02020603050405020304" pitchFamily="18" charset="0"/>
              </a:rPr>
              <a:t> (m</a:t>
            </a:r>
            <a:r>
              <a:rPr lang="en-US" sz="2400" dirty="0">
                <a:latin typeface="Times New Roman" panose="02020603050405020304" pitchFamily="18" charset="0"/>
                <a:cs typeface="Times New Roman" panose="02020603050405020304" pitchFamily="18" charset="0"/>
              </a:rPr>
              <a:t>ắ</a:t>
            </a:r>
            <a:r>
              <a:rPr lang="vi-VN" sz="2400" dirty="0">
                <a:latin typeface="Times New Roman" panose="02020603050405020304" pitchFamily="18" charset="0"/>
                <a:cs typeface="Times New Roman" panose="02020603050405020304" pitchFamily="18" charset="0"/>
              </a:rPr>
              <a:t>t ng</a:t>
            </a:r>
            <a:r>
              <a:rPr lang="en-US" sz="2400" dirty="0">
                <a:latin typeface="Times New Roman" panose="02020603050405020304" pitchFamily="18" charset="0"/>
                <a:cs typeface="Times New Roman" panose="02020603050405020304" pitchFamily="18" charset="0"/>
              </a:rPr>
              <a:t>ỗ</a:t>
            </a:r>
            <a:r>
              <a:rPr lang="vi-VN" sz="2400" dirty="0">
                <a:latin typeface="Times New Roman" panose="02020603050405020304" pitchFamily="18" charset="0"/>
                <a:cs typeface="Times New Roman" panose="02020603050405020304" pitchFamily="18" charset="0"/>
              </a:rPr>
              <a:t>ng) đều c</a:t>
            </a:r>
            <a:r>
              <a:rPr lang="en-US" sz="2400" dirty="0">
                <a:latin typeface="Times New Roman" panose="02020603050405020304" pitchFamily="18" charset="0"/>
                <a:cs typeface="Times New Roman" panose="02020603050405020304" pitchFamily="18" charset="0"/>
              </a:rPr>
              <a:t>ó</a:t>
            </a:r>
            <a:r>
              <a:rPr lang="vi-VN" sz="2400" dirty="0">
                <a:latin typeface="Times New Roman" panose="02020603050405020304" pitchFamily="18" charset="0"/>
                <a:cs typeface="Times New Roman" panose="02020603050405020304" pitchFamily="18" charset="0"/>
              </a:rPr>
              <a:t> th</a:t>
            </a:r>
            <a:r>
              <a:rPr lang="en-US" sz="2400" dirty="0">
                <a:latin typeface="Times New Roman" panose="02020603050405020304" pitchFamily="18" charset="0"/>
                <a:cs typeface="Times New Roman" panose="02020603050405020304" pitchFamily="18" charset="0"/>
              </a:rPr>
              <a:t>ể</a:t>
            </a:r>
            <a:r>
              <a:rPr lang="vi-VN" sz="2400" dirty="0">
                <a:latin typeface="Times New Roman" panose="02020603050405020304" pitchFamily="18" charset="0"/>
                <a:cs typeface="Times New Roman" panose="02020603050405020304" pitchFamily="18" charset="0"/>
              </a:rPr>
              <a:t> n</a:t>
            </a:r>
            <a:r>
              <a:rPr lang="en-US" sz="2400" dirty="0">
                <a:latin typeface="Times New Roman" panose="02020603050405020304" pitchFamily="18" charset="0"/>
                <a:cs typeface="Times New Roman" panose="02020603050405020304" pitchFamily="18" charset="0"/>
              </a:rPr>
              <a:t>ổ</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Kíp</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dùng đ</a:t>
            </a:r>
            <a:r>
              <a:rPr lang="en-US" sz="2400" dirty="0">
                <a:latin typeface="Times New Roman" panose="02020603050405020304" pitchFamily="18" charset="0"/>
                <a:cs typeface="Times New Roman" panose="02020603050405020304" pitchFamily="18" charset="0"/>
              </a:rPr>
              <a:t>ể</a:t>
            </a:r>
            <a:r>
              <a:rPr lang="vi-VN" sz="2400" dirty="0">
                <a:latin typeface="Times New Roman" panose="02020603050405020304" pitchFamily="18" charset="0"/>
                <a:cs typeface="Times New Roman" panose="02020603050405020304" pitchFamily="18" charset="0"/>
              </a:rPr>
              <a:t> gây n</a:t>
            </a:r>
            <a:r>
              <a:rPr lang="en-US" sz="2400" dirty="0">
                <a:latin typeface="Times New Roman" panose="02020603050405020304" pitchFamily="18" charset="0"/>
                <a:cs typeface="Times New Roman" panose="02020603050405020304" pitchFamily="18" charset="0"/>
              </a:rPr>
              <a:t>ổ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khối</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ố</a:t>
            </a:r>
            <a:r>
              <a:rPr lang="vi-VN" sz="2400" dirty="0">
                <a:latin typeface="Times New Roman" panose="02020603050405020304" pitchFamily="18" charset="0"/>
                <a:cs typeface="Times New Roman" panose="02020603050405020304" pitchFamily="18" charset="0"/>
              </a:rPr>
              <a:t>c n</a:t>
            </a:r>
            <a:r>
              <a:rPr lang="en-US" sz="2400" dirty="0">
                <a:latin typeface="Times New Roman" panose="02020603050405020304" pitchFamily="18" charset="0"/>
                <a:cs typeface="Times New Roman" panose="02020603050405020304" pitchFamily="18" charset="0"/>
              </a:rPr>
              <a:t>ổ</a:t>
            </a:r>
            <a:r>
              <a:rPr lang="vi-VN" sz="2400" dirty="0">
                <a:latin typeface="Times New Roman" panose="02020603050405020304" pitchFamily="18" charset="0"/>
                <a:cs typeface="Times New Roman" panose="02020603050405020304" pitchFamily="18" charset="0"/>
              </a:rPr>
              <a:t>, dây nổ 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a:t>
            </a:r>
            <a:r>
              <a:rPr lang="vi-VN"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0039" y="1341725"/>
            <a:ext cx="3401961" cy="31494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1763" y="4781443"/>
            <a:ext cx="5391427" cy="2076557"/>
          </a:xfrm>
          <a:prstGeom prst="rect">
            <a:avLst/>
          </a:prstGeom>
        </p:spPr>
      </p:pic>
      <p:sp>
        <p:nvSpPr>
          <p:cNvPr id="7" name="TextBox 6"/>
          <p:cNvSpPr txBox="1"/>
          <p:nvPr/>
        </p:nvSpPr>
        <p:spPr>
          <a:xfrm>
            <a:off x="4689314" y="550905"/>
            <a:ext cx="3746090" cy="3785652"/>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í</a:t>
            </a:r>
            <a:r>
              <a:rPr lang="vi-VN" sz="2400" dirty="0">
                <a:latin typeface="Times New Roman" panose="02020603050405020304" pitchFamily="18" charset="0"/>
                <a:cs typeface="Times New Roman" panose="02020603050405020304" pitchFamily="18" charset="0"/>
              </a:rPr>
              <a:t>p thường có cấu tạo gồm </a:t>
            </a:r>
            <a:r>
              <a:rPr lang="en-US" sz="2400" dirty="0">
                <a:latin typeface="Times New Roman" panose="02020603050405020304" pitchFamily="18" charset="0"/>
                <a:cs typeface="Times New Roman" panose="02020603050405020304" pitchFamily="18" charset="0"/>
              </a:rPr>
              <a:t>v</a:t>
            </a:r>
            <a:r>
              <a:rPr lang="vi-VN" sz="2400" dirty="0">
                <a:latin typeface="Times New Roman" panose="02020603050405020304" pitchFamily="18" charset="0"/>
                <a:cs typeface="Times New Roman" panose="02020603050405020304" pitchFamily="18" charset="0"/>
              </a:rPr>
              <a:t>ỏ k</a:t>
            </a:r>
            <a:r>
              <a:rPr lang="en-US" sz="2400" dirty="0">
                <a:latin typeface="Times New Roman" panose="02020603050405020304" pitchFamily="18" charset="0"/>
                <a:cs typeface="Times New Roman" panose="02020603050405020304" pitchFamily="18" charset="0"/>
              </a:rPr>
              <a:t>í</a:t>
            </a:r>
            <a:r>
              <a:rPr lang="vi-VN" sz="2400"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ắ</a:t>
            </a:r>
            <a:r>
              <a:rPr lang="vi-VN" sz="2400" dirty="0">
                <a:latin typeface="Times New Roman" panose="02020603050405020304" pitchFamily="18" charset="0"/>
                <a:cs typeface="Times New Roman" panose="02020603050405020304" pitchFamily="18" charset="0"/>
              </a:rPr>
              <a:t>t ng</a:t>
            </a:r>
            <a:r>
              <a:rPr lang="en-US" sz="2400" dirty="0">
                <a:latin typeface="Times New Roman" panose="02020603050405020304" pitchFamily="18" charset="0"/>
                <a:cs typeface="Times New Roman" panose="02020603050405020304" pitchFamily="18" charset="0"/>
              </a:rPr>
              <a:t>ỗ</a:t>
            </a:r>
            <a:r>
              <a:rPr lang="vi-VN" sz="2400" dirty="0">
                <a:latin typeface="Times New Roman" panose="02020603050405020304" pitchFamily="18" charset="0"/>
                <a:cs typeface="Times New Roman" panose="02020603050405020304" pitchFamily="18" charset="0"/>
              </a:rPr>
              <a:t>ng</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bát kim loai</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t</a:t>
            </a:r>
            <a:r>
              <a:rPr lang="en-US" sz="2400" dirty="0" err="1">
                <a:latin typeface="Times New Roman" panose="02020603050405020304" pitchFamily="18" charset="0"/>
                <a:cs typeface="Times New Roman" panose="02020603050405020304" pitchFamily="18" charset="0"/>
              </a:rPr>
              <a:t>huốc</a:t>
            </a:r>
            <a:r>
              <a:rPr lang="vi-VN" sz="2400" dirty="0">
                <a:latin typeface="Times New Roman" panose="02020603050405020304" pitchFamily="18" charset="0"/>
                <a:cs typeface="Times New Roman" panose="02020603050405020304" pitchFamily="18" charset="0"/>
              </a:rPr>
              <a:t> g</a:t>
            </a:r>
            <a:r>
              <a:rPr lang="en-US" sz="2400" dirty="0">
                <a:latin typeface="Times New Roman" panose="02020603050405020304" pitchFamily="18" charset="0"/>
                <a:cs typeface="Times New Roman" panose="02020603050405020304" pitchFamily="18" charset="0"/>
              </a:rPr>
              <a:t>â</a:t>
            </a:r>
            <a:r>
              <a:rPr lang="vi-VN" sz="2400" dirty="0">
                <a:latin typeface="Times New Roman" panose="02020603050405020304" pitchFamily="18" charset="0"/>
                <a:cs typeface="Times New Roman" panose="02020603050405020304" pitchFamily="18" charset="0"/>
              </a:rPr>
              <a:t>y n</a:t>
            </a:r>
            <a:r>
              <a:rPr lang="en-US" sz="2400" dirty="0">
                <a:latin typeface="Times New Roman" panose="02020603050405020304" pitchFamily="18" charset="0"/>
                <a:cs typeface="Times New Roman" panose="02020603050405020304" pitchFamily="18" charset="0"/>
              </a:rPr>
              <a:t>ổ</a:t>
            </a:r>
            <a:r>
              <a:rPr lang="vi-VN" sz="2400" dirty="0">
                <a:latin typeface="Times New Roman" panose="02020603050405020304" pitchFamily="18" charset="0"/>
                <a:cs typeface="Times New Roman" panose="02020603050405020304" pitchFamily="18" charset="0"/>
              </a:rPr>
              <a:t> v</a:t>
            </a:r>
            <a:r>
              <a:rPr lang="en-US" sz="2400" dirty="0">
                <a:latin typeface="Times New Roman" panose="02020603050405020304" pitchFamily="18" charset="0"/>
                <a:cs typeface="Times New Roman" panose="02020603050405020304" pitchFamily="18" charset="0"/>
              </a:rPr>
              <a:t>à</a:t>
            </a:r>
            <a:r>
              <a:rPr lang="vi-VN" sz="2400" dirty="0">
                <a:latin typeface="Times New Roman" panose="02020603050405020304" pitchFamily="18" charset="0"/>
                <a:cs typeface="Times New Roman" panose="02020603050405020304" pitchFamily="18" charset="0"/>
              </a:rPr>
              <a:t> thuốc n</a:t>
            </a:r>
            <a:r>
              <a:rPr lang="en-US" sz="2400" dirty="0">
                <a:latin typeface="Times New Roman" panose="02020603050405020304" pitchFamily="18" charset="0"/>
                <a:cs typeface="Times New Roman" panose="02020603050405020304" pitchFamily="18" charset="0"/>
              </a:rPr>
              <a:t>ổ</a:t>
            </a:r>
            <a:r>
              <a:rPr lang="vi-VN" sz="2400" dirty="0">
                <a:latin typeface="Times New Roman" panose="02020603050405020304" pitchFamily="18" charset="0"/>
                <a:cs typeface="Times New Roman" panose="02020603050405020304" pitchFamily="18" charset="0"/>
              </a:rPr>
              <a:t> m</a:t>
            </a:r>
            <a:r>
              <a:rPr lang="en-US" sz="2400" dirty="0">
                <a:latin typeface="Times New Roman" panose="02020603050405020304" pitchFamily="18" charset="0"/>
                <a:cs typeface="Times New Roman" panose="02020603050405020304" pitchFamily="18" charset="0"/>
              </a:rPr>
              <a:t>ạ</a:t>
            </a:r>
            <a:r>
              <a:rPr lang="vi-VN" sz="2400" dirty="0">
                <a:latin typeface="Times New Roman" panose="02020603050405020304" pitchFamily="18" charset="0"/>
                <a:cs typeface="Times New Roman" panose="02020603050405020304" pitchFamily="18" charset="0"/>
              </a:rPr>
              <a:t>nh</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Căn c</a:t>
            </a:r>
            <a:r>
              <a:rPr lang="en-US" sz="2400" dirty="0">
                <a:latin typeface="Times New Roman" panose="02020603050405020304" pitchFamily="18" charset="0"/>
                <a:cs typeface="Times New Roman" panose="02020603050405020304" pitchFamily="18" charset="0"/>
              </a:rPr>
              <a:t>ứ</a:t>
            </a:r>
            <a:r>
              <a:rPr lang="vi-VN" sz="2400" dirty="0">
                <a:latin typeface="Times New Roman" panose="02020603050405020304" pitchFamily="18" charset="0"/>
                <a:cs typeface="Times New Roman" panose="02020603050405020304" pitchFamily="18" charset="0"/>
              </a:rPr>
              <a:t> v</a:t>
            </a:r>
            <a:r>
              <a:rPr lang="en-US" sz="2400" dirty="0">
                <a:latin typeface="Times New Roman" panose="02020603050405020304" pitchFamily="18" charset="0"/>
                <a:cs typeface="Times New Roman" panose="02020603050405020304" pitchFamily="18" charset="0"/>
              </a:rPr>
              <a:t>à</a:t>
            </a:r>
            <a:r>
              <a:rPr lang="vi-VN" sz="2400" dirty="0">
                <a:latin typeface="Times New Roman" panose="02020603050405020304" pitchFamily="18" charset="0"/>
                <a:cs typeface="Times New Roman" panose="02020603050405020304" pitchFamily="18" charset="0"/>
              </a:rPr>
              <a:t>o kích thước, kíp đư</a:t>
            </a:r>
            <a:r>
              <a:rPr lang="en-US" sz="2400" dirty="0">
                <a:latin typeface="Times New Roman" panose="02020603050405020304" pitchFamily="18" charset="0"/>
                <a:cs typeface="Times New Roman" panose="02020603050405020304" pitchFamily="18" charset="0"/>
              </a:rPr>
              <a:t>ợ</a:t>
            </a:r>
            <a:r>
              <a:rPr lang="vi-VN" sz="2400" dirty="0">
                <a:latin typeface="Times New Roman" panose="02020603050405020304" pitchFamily="18" charset="0"/>
                <a:cs typeface="Times New Roman" panose="02020603050405020304" pitchFamily="18" charset="0"/>
              </a:rPr>
              <a:t>c ph</a:t>
            </a:r>
            <a:r>
              <a:rPr lang="en-US" sz="2400" dirty="0">
                <a:latin typeface="Times New Roman" panose="02020603050405020304" pitchFamily="18" charset="0"/>
                <a:cs typeface="Times New Roman" panose="02020603050405020304" pitchFamily="18" charset="0"/>
              </a:rPr>
              <a:t>â</a:t>
            </a:r>
            <a:r>
              <a:rPr lang="vi-VN" sz="2400" dirty="0">
                <a:latin typeface="Times New Roman" panose="02020603050405020304" pitchFamily="18" charset="0"/>
                <a:cs typeface="Times New Roman" panose="02020603050405020304" pitchFamily="18" charset="0"/>
              </a:rPr>
              <a:t>n ra 10 c</a:t>
            </a:r>
            <a:r>
              <a:rPr lang="en-US" sz="2400" dirty="0">
                <a:latin typeface="Times New Roman" panose="02020603050405020304" pitchFamily="18" charset="0"/>
                <a:cs typeface="Times New Roman" panose="02020603050405020304" pitchFamily="18" charset="0"/>
              </a:rPr>
              <a:t>ỡ</a:t>
            </a:r>
            <a:r>
              <a:rPr lang="vi-VN" sz="2400" dirty="0">
                <a:latin typeface="Times New Roman" panose="02020603050405020304" pitchFamily="18" charset="0"/>
                <a:cs typeface="Times New Roman" panose="02020603050405020304" pitchFamily="18" charset="0"/>
              </a:rPr>
              <a:t> số</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t</a:t>
            </a:r>
            <a:r>
              <a:rPr lang="en-US" sz="2400" dirty="0">
                <a:latin typeface="Times New Roman" panose="02020603050405020304" pitchFamily="18" charset="0"/>
                <a:cs typeface="Times New Roman" panose="02020603050405020304" pitchFamily="18" charset="0"/>
              </a:rPr>
              <a:t>ừ</a:t>
            </a:r>
            <a:r>
              <a:rPr lang="vi-VN" sz="2400" dirty="0">
                <a:latin typeface="Times New Roman" panose="02020603050405020304" pitchFamily="18" charset="0"/>
                <a:cs typeface="Times New Roman" panose="02020603050405020304" pitchFamily="18" charset="0"/>
              </a:rPr>
              <a:t> 1 đ</a:t>
            </a:r>
            <a:r>
              <a:rPr lang="en-US" sz="2400" dirty="0">
                <a:latin typeface="Times New Roman" panose="02020603050405020304" pitchFamily="18" charset="0"/>
                <a:cs typeface="Times New Roman" panose="02020603050405020304" pitchFamily="18" charset="0"/>
              </a:rPr>
              <a:t>ế</a:t>
            </a:r>
            <a:r>
              <a:rPr lang="vi-VN" sz="2400" dirty="0">
                <a:latin typeface="Times New Roman" panose="02020603050405020304" pitchFamily="18" charset="0"/>
                <a:cs typeface="Times New Roman" panose="02020603050405020304" pitchFamily="18" charset="0"/>
              </a:rPr>
              <a:t>n 10</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trong thực t</a:t>
            </a:r>
            <a:r>
              <a:rPr lang="en-US" sz="2400" dirty="0">
                <a:latin typeface="Times New Roman" panose="02020603050405020304" pitchFamily="18" charset="0"/>
                <a:cs typeface="Times New Roman" panose="02020603050405020304" pitchFamily="18" charset="0"/>
              </a:rPr>
              <a:t>ế</a:t>
            </a:r>
            <a:r>
              <a:rPr lang="vi-VN" sz="2400" dirty="0">
                <a:latin typeface="Times New Roman" panose="02020603050405020304" pitchFamily="18" charset="0"/>
                <a:cs typeface="Times New Roman" panose="02020603050405020304" pitchFamily="18" charset="0"/>
              </a:rPr>
              <a:t> thường dùng kíp s</a:t>
            </a:r>
            <a:r>
              <a:rPr lang="en-US" sz="2400" dirty="0">
                <a:latin typeface="Times New Roman" panose="02020603050405020304" pitchFamily="18" charset="0"/>
                <a:cs typeface="Times New Roman" panose="02020603050405020304" pitchFamily="18" charset="0"/>
              </a:rPr>
              <a:t>ố</a:t>
            </a:r>
            <a:r>
              <a:rPr lang="vi-VN" sz="2400" dirty="0">
                <a:latin typeface="Times New Roman" panose="02020603050405020304" pitchFamily="18" charset="0"/>
                <a:cs typeface="Times New Roman" panose="02020603050405020304" pitchFamily="18" charset="0"/>
              </a:rPr>
              <a:t> 6</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8</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10</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Số kíp c</a:t>
            </a:r>
            <a:r>
              <a:rPr lang="en-US" sz="2400" dirty="0">
                <a:latin typeface="Times New Roman" panose="02020603050405020304" pitchFamily="18" charset="0"/>
                <a:cs typeface="Times New Roman" panose="02020603050405020304" pitchFamily="18" charset="0"/>
              </a:rPr>
              <a:t>à</a:t>
            </a:r>
            <a:r>
              <a:rPr lang="vi-VN" sz="2400" dirty="0">
                <a:latin typeface="Times New Roman" panose="02020603050405020304" pitchFamily="18" charset="0"/>
                <a:cs typeface="Times New Roman" panose="02020603050405020304" pitchFamily="18" charset="0"/>
              </a:rPr>
              <a:t>ng l</a:t>
            </a:r>
            <a:r>
              <a:rPr lang="en-US" sz="2400" dirty="0">
                <a:latin typeface="Times New Roman" panose="02020603050405020304" pitchFamily="18" charset="0"/>
                <a:cs typeface="Times New Roman" panose="02020603050405020304" pitchFamily="18" charset="0"/>
              </a:rPr>
              <a:t>ớ</a:t>
            </a:r>
            <a:r>
              <a:rPr lang="vi-VN" sz="2400"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thuốc càng nhiều, gây n</a:t>
            </a:r>
            <a:r>
              <a:rPr lang="en-US" sz="2400" dirty="0">
                <a:latin typeface="Times New Roman" panose="02020603050405020304" pitchFamily="18" charset="0"/>
                <a:cs typeface="Times New Roman" panose="02020603050405020304" pitchFamily="18" charset="0"/>
              </a:rPr>
              <a:t>ổ</a:t>
            </a:r>
            <a:r>
              <a:rPr lang="vi-VN" sz="2400" dirty="0">
                <a:latin typeface="Times New Roman" panose="02020603050405020304" pitchFamily="18" charset="0"/>
                <a:cs typeface="Times New Roman" panose="02020603050405020304" pitchFamily="18" charset="0"/>
              </a:rPr>
              <a:t> càng m</a:t>
            </a:r>
            <a:r>
              <a:rPr lang="en-US" sz="2400" dirty="0">
                <a:latin typeface="Times New Roman" panose="02020603050405020304" pitchFamily="18" charset="0"/>
                <a:cs typeface="Times New Roman" panose="02020603050405020304" pitchFamily="18" charset="0"/>
              </a:rPr>
              <a:t>ạ</a:t>
            </a:r>
            <a:r>
              <a:rPr lang="vi-VN" sz="2400" dirty="0">
                <a:latin typeface="Times New Roman" panose="02020603050405020304" pitchFamily="18" charset="0"/>
                <a:cs typeface="Times New Roman" panose="02020603050405020304" pitchFamily="18" charset="0"/>
              </a:rPr>
              <a:t>nh.</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730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3964" y="64655"/>
            <a:ext cx="4248727" cy="692727"/>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b="1" i="1" dirty="0">
                <a:solidFill>
                  <a:schemeClr val="tx1"/>
                </a:solidFill>
                <a:latin typeface="Times New Roman" panose="02020603050405020304" pitchFamily="18" charset="0"/>
                <a:cs typeface="Times New Roman" panose="02020603050405020304" pitchFamily="18" charset="0"/>
              </a:rPr>
              <a:t>c. Đồ dụng gây nổ</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Cloud 2"/>
          <p:cNvSpPr/>
          <p:nvPr/>
        </p:nvSpPr>
        <p:spPr>
          <a:xfrm>
            <a:off x="591127" y="868216"/>
            <a:ext cx="3703782" cy="132080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Nụ</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xùy</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06582" y="2558472"/>
            <a:ext cx="7028872" cy="2677656"/>
          </a:xfrm>
          <a:prstGeom prst="rect">
            <a:avLst/>
          </a:prstGeom>
          <a:noFill/>
        </p:spPr>
        <p:txBody>
          <a:bodyPr wrap="square" rtlCol="0">
            <a:spAutoFit/>
          </a:bodyPr>
          <a:lstStyle/>
          <a:p>
            <a:r>
              <a:rPr lang="pt-BR" sz="2800" dirty="0" smtClean="0">
                <a:latin typeface="Times New Roman" panose="02020603050405020304" pitchFamily="18" charset="0"/>
                <a:cs typeface="Times New Roman" panose="02020603050405020304" pitchFamily="18" charset="0"/>
              </a:rPr>
              <a:t>+ Công dụng, tính năng: Dùng để </a:t>
            </a:r>
            <a:r>
              <a:rPr lang="en-US" sz="2800" dirty="0" err="1" smtClean="0">
                <a:latin typeface="Times New Roman" panose="02020603050405020304" pitchFamily="18" charset="0"/>
                <a:cs typeface="Times New Roman" panose="02020603050405020304" pitchFamily="18" charset="0"/>
              </a:rPr>
              <a:t>phát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lửa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đốt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cháy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cháy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chậm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hoặc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nổ</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kíp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nổ</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tiếp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xùy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lửa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nhạy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nhưng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hút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ẩm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lửa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vậy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giữ</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cẩn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thận</a:t>
            </a:r>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5901" y="609952"/>
            <a:ext cx="3921444" cy="336123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5304" y="4660111"/>
            <a:ext cx="5391427" cy="2076557"/>
          </a:xfrm>
          <a:prstGeom prst="rect">
            <a:avLst/>
          </a:prstGeom>
        </p:spPr>
      </p:pic>
    </p:spTree>
    <p:extLst>
      <p:ext uri="{BB962C8B-B14F-4D97-AF65-F5344CB8AC3E}">
        <p14:creationId xmlns:p14="http://schemas.microsoft.com/office/powerpoint/2010/main" val="368970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905166" y="130705"/>
            <a:ext cx="4387272" cy="1219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Dây</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cháy</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chậm</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92545" y="1349905"/>
            <a:ext cx="8395855" cy="3539430"/>
          </a:xfrm>
          <a:prstGeom prst="rect">
            <a:avLst/>
          </a:prstGeom>
          <a:noFill/>
        </p:spPr>
        <p:txBody>
          <a:bodyPr wrap="square" rtlCol="0">
            <a:spAutoFit/>
          </a:bodyPr>
          <a:lstStyle/>
          <a:p>
            <a:r>
              <a:rPr lang="pt-BR" sz="2800" dirty="0">
                <a:latin typeface="Times New Roman" panose="02020603050405020304" pitchFamily="18" charset="0"/>
                <a:cs typeface="Times New Roman" panose="02020603050405020304" pitchFamily="18" charset="0"/>
              </a:rPr>
              <a:t>+ Tác dụng: dùng để dẫn lửa gây nổ kíp, bảo đảm cho người gây nổ có khoảng thời gian cần thiết cơ động về vị trí ẩn nấp hoặc ra khỏi vùng nguy hiểm khi nổ</a:t>
            </a:r>
            <a:endParaRPr lang="en-US" sz="2800"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 Tính năng: Tốc độ cháy trung bình 1 cm/s, cháy dưới nước có tốc độ nhanh hơn</a:t>
            </a:r>
            <a:endParaRPr lang="en-US" sz="2800"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 Cấu tạo: vỏ bọc gồm nhiều sợi dây cuốn, bên ngoài quét nhựa đường, bên trong vỏ là lớp giấy, sợi tim và lõi thuốc </a:t>
            </a:r>
            <a:r>
              <a:rPr lang="pt-BR" sz="2800" dirty="0" smtClean="0">
                <a:latin typeface="Times New Roman" panose="02020603050405020304" pitchFamily="18" charset="0"/>
                <a:cs typeface="Times New Roman" panose="02020603050405020304" pitchFamily="18" charset="0"/>
              </a:rPr>
              <a:t>đen</a:t>
            </a:r>
            <a:endParaRPr lang="en-US"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8400" y="915796"/>
            <a:ext cx="3416849" cy="261389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2686" y="4515084"/>
            <a:ext cx="5997714" cy="2342916"/>
          </a:xfrm>
          <a:prstGeom prst="rect">
            <a:avLst/>
          </a:prstGeom>
        </p:spPr>
      </p:pic>
    </p:spTree>
    <p:extLst>
      <p:ext uri="{BB962C8B-B14F-4D97-AF65-F5344CB8AC3E}">
        <p14:creationId xmlns:p14="http://schemas.microsoft.com/office/powerpoint/2010/main" val="422642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0218" y="110836"/>
            <a:ext cx="6197600" cy="79432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b="1" dirty="0">
                <a:solidFill>
                  <a:schemeClr val="tx1"/>
                </a:solidFill>
                <a:latin typeface="Times New Roman" panose="02020603050405020304" pitchFamily="18" charset="0"/>
                <a:cs typeface="Times New Roman" panose="02020603050405020304" pitchFamily="18" charset="0"/>
              </a:rPr>
              <a:t>2. Ứng dụng thuốc nổ trong chiến đấu</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52581" y="1126837"/>
            <a:ext cx="5588000" cy="3108543"/>
          </a:xfrm>
          <a:prstGeom prst="rect">
            <a:avLst/>
          </a:prstGeom>
          <a:noFill/>
        </p:spPr>
        <p:txBody>
          <a:bodyPr wrap="square" rtlCol="0">
            <a:spAutoFit/>
          </a:bodyPr>
          <a:lstStyle/>
          <a:p>
            <a:r>
              <a:rPr lang="pt-BR" sz="2800" dirty="0">
                <a:latin typeface="Times New Roman" panose="02020603050405020304" pitchFamily="18" charset="0"/>
                <a:cs typeface="Times New Roman" panose="02020603050405020304" pitchFamily="18" charset="0"/>
              </a:rPr>
              <a:t>Trong chiến đấu thuốc nổ được sử dụng gói thành các loại lượng nổ khác nhau, dùng uy lực để sát thương sinh lực định hoặc phá hủy các trang bị khí tài chiến tranh của địch</a:t>
            </a:r>
            <a:endParaRPr lang="en-US" sz="2800"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 Lượng nổ khối: </a:t>
            </a:r>
            <a:endParaRPr lang="en-US" sz="2800"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 Lượng nổ dài</a:t>
            </a:r>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126837"/>
            <a:ext cx="6096000" cy="4064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4968" y="4235380"/>
            <a:ext cx="4486997" cy="2365520"/>
          </a:xfrm>
          <a:prstGeom prst="rect">
            <a:avLst/>
          </a:prstGeom>
        </p:spPr>
      </p:pic>
    </p:spTree>
    <p:extLst>
      <p:ext uri="{BB962C8B-B14F-4D97-AF65-F5344CB8AC3E}">
        <p14:creationId xmlns:p14="http://schemas.microsoft.com/office/powerpoint/2010/main" val="41190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2436" y="83127"/>
            <a:ext cx="5597237" cy="812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b="1" dirty="0">
                <a:solidFill>
                  <a:schemeClr val="tx1"/>
                </a:solidFill>
                <a:latin typeface="Times New Roman" panose="02020603050405020304" pitchFamily="18" charset="0"/>
                <a:cs typeface="Times New Roman" panose="02020603050405020304" pitchFamily="18" charset="0"/>
              </a:rPr>
              <a:t>3. Ứng dụng trong sản xuất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26473" y="1468582"/>
            <a:ext cx="5652654" cy="3539430"/>
          </a:xfrm>
          <a:prstGeom prst="rect">
            <a:avLst/>
          </a:prstGeom>
          <a:noFill/>
        </p:spPr>
        <p:txBody>
          <a:bodyPr wrap="square" rtlCol="0">
            <a:spAutoFit/>
          </a:bodyPr>
          <a:lstStyle/>
          <a:p>
            <a:r>
              <a:rPr lang="pt-BR" sz="2800" dirty="0">
                <a:latin typeface="Times New Roman" panose="02020603050405020304" pitchFamily="18" charset="0"/>
                <a:cs typeface="Times New Roman" panose="02020603050405020304" pitchFamily="18" charset="0"/>
              </a:rPr>
              <a:t>- Trong lĩnh vực kinh tế, kết hợp với các phương tiện xe vận chuyển, máy xúc... để phá đất đá đạt năng suất cao, rút ngắn thời gian, hạ giá thành, yêu cầu phải đúng kĩ thuật, đúng thời cơ, đảm bảo an toàn trong lao động</a:t>
            </a:r>
            <a:endParaRPr lang="en-US" sz="2800"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 Dùng để phá đất đá, phá các vật kiến trúc...</a:t>
            </a:r>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099" y="83127"/>
            <a:ext cx="5168901" cy="403629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0872" y="4405745"/>
            <a:ext cx="5486399" cy="2336800"/>
          </a:xfrm>
          <a:prstGeom prst="rect">
            <a:avLst/>
          </a:prstGeom>
        </p:spPr>
      </p:pic>
    </p:spTree>
    <p:extLst>
      <p:ext uri="{BB962C8B-B14F-4D97-AF65-F5344CB8AC3E}">
        <p14:creationId xmlns:p14="http://schemas.microsoft.com/office/powerpoint/2010/main" val="87034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88519" y="207818"/>
            <a:ext cx="4119418" cy="1450109"/>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solidFill>
                  <a:schemeClr val="tx1"/>
                </a:solidFill>
                <a:latin typeface="Times New Roman" panose="02020603050405020304" pitchFamily="18" charset="0"/>
                <a:cs typeface="Times New Roman" panose="02020603050405020304" pitchFamily="18" charset="0"/>
              </a:rPr>
              <a:t>2</a:t>
            </a:r>
            <a:r>
              <a:rPr lang="pt-BR" sz="3200" b="1" dirty="0" smtClean="0">
                <a:solidFill>
                  <a:schemeClr val="tx1"/>
                </a:solidFill>
                <a:latin typeface="Times New Roman" panose="02020603050405020304" pitchFamily="18" charset="0"/>
                <a:cs typeface="Times New Roman" panose="02020603050405020304" pitchFamily="18" charset="0"/>
              </a:rPr>
              <a:t>. </a:t>
            </a:r>
            <a:r>
              <a:rPr lang="pt-BR" sz="3200" b="1" dirty="0">
                <a:solidFill>
                  <a:schemeClr val="tx1"/>
                </a:solidFill>
                <a:latin typeface="Times New Roman" panose="02020603050405020304" pitchFamily="18" charset="0"/>
                <a:cs typeface="Times New Roman" panose="02020603050405020304" pitchFamily="18" charset="0"/>
              </a:rPr>
              <a:t>Vật cản</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43345" y="2697018"/>
            <a:ext cx="6132946" cy="3046988"/>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Vật cản là những vật thể, phương tiện do con người làm ra hoặc cải tạo để làm chậm hoặc ngăn cản cơ động, gây khó khăn cho các hoạt động khác và gây thiệt hại cho đối phương.</a:t>
            </a:r>
            <a:endParaRPr lang="en-US"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2673" y="932873"/>
            <a:ext cx="4953000" cy="270625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2673" y="3865995"/>
            <a:ext cx="4953000" cy="2857500"/>
          </a:xfrm>
          <a:prstGeom prst="rect">
            <a:avLst/>
          </a:prstGeom>
        </p:spPr>
      </p:pic>
    </p:spTree>
    <p:extLst>
      <p:ext uri="{BB962C8B-B14F-4D97-AF65-F5344CB8AC3E}">
        <p14:creationId xmlns:p14="http://schemas.microsoft.com/office/powerpoint/2010/main" val="360435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par>
                                <p:cTn id="20" presetID="2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Hình ảnh 2">
            <a:extLst>
              <a:ext uri="{FF2B5EF4-FFF2-40B4-BE49-F238E27FC236}">
                <a16:creationId xmlns:a16="http://schemas.microsoft.com/office/drawing/2014/main" id="{0D6ADB45-58FB-1B5F-C589-038137B26FB0}"/>
              </a:ext>
            </a:extLst>
          </p:cNvPr>
          <p:cNvPicPr>
            <a:picLocks noChangeAspect="1"/>
          </p:cNvPicPr>
          <p:nvPr/>
        </p:nvPicPr>
        <p:blipFill>
          <a:blip r:embed="rId4"/>
          <a:stretch>
            <a:fillRect/>
          </a:stretch>
        </p:blipFill>
        <p:spPr>
          <a:xfrm>
            <a:off x="1162462" y="2170527"/>
            <a:ext cx="1686160" cy="1685036"/>
          </a:xfrm>
          <a:prstGeom prst="rect">
            <a:avLst/>
          </a:prstGeom>
        </p:spPr>
      </p:pic>
      <p:pic>
        <p:nvPicPr>
          <p:cNvPr id="5" name="Hình ảnh 4">
            <a:extLst>
              <a:ext uri="{FF2B5EF4-FFF2-40B4-BE49-F238E27FC236}">
                <a16:creationId xmlns:a16="http://schemas.microsoft.com/office/drawing/2014/main" id="{A4EB12A3-6A3F-0094-0BDD-DA67EB7EAA20}"/>
              </a:ext>
            </a:extLst>
          </p:cNvPr>
          <p:cNvPicPr>
            <a:picLocks noChangeAspect="1"/>
          </p:cNvPicPr>
          <p:nvPr/>
        </p:nvPicPr>
        <p:blipFill>
          <a:blip r:embed="rId5"/>
          <a:stretch>
            <a:fillRect/>
          </a:stretch>
        </p:blipFill>
        <p:spPr>
          <a:xfrm>
            <a:off x="2848622" y="1574276"/>
            <a:ext cx="419158" cy="2885132"/>
          </a:xfrm>
          <a:prstGeom prst="rect">
            <a:avLst/>
          </a:prstGeom>
        </p:spPr>
      </p:pic>
      <p:pic>
        <p:nvPicPr>
          <p:cNvPr id="8" name="Hình ảnh 7">
            <a:extLst>
              <a:ext uri="{FF2B5EF4-FFF2-40B4-BE49-F238E27FC236}">
                <a16:creationId xmlns:a16="http://schemas.microsoft.com/office/drawing/2014/main" id="{5F231E23-E48B-9571-5CBC-72CA3F8CC065}"/>
              </a:ext>
            </a:extLst>
          </p:cNvPr>
          <p:cNvPicPr>
            <a:picLocks noChangeAspect="1"/>
          </p:cNvPicPr>
          <p:nvPr/>
        </p:nvPicPr>
        <p:blipFill>
          <a:blip r:embed="rId6"/>
          <a:stretch>
            <a:fillRect/>
          </a:stretch>
        </p:blipFill>
        <p:spPr>
          <a:xfrm>
            <a:off x="3267780" y="973609"/>
            <a:ext cx="8440328" cy="1295581"/>
          </a:xfrm>
          <a:prstGeom prst="rect">
            <a:avLst/>
          </a:prstGeom>
        </p:spPr>
      </p:pic>
      <p:pic>
        <p:nvPicPr>
          <p:cNvPr id="10" name="Hình ảnh 9">
            <a:extLst>
              <a:ext uri="{FF2B5EF4-FFF2-40B4-BE49-F238E27FC236}">
                <a16:creationId xmlns:a16="http://schemas.microsoft.com/office/drawing/2014/main" id="{4722289F-C7C3-A771-A6B5-B8D0E740E120}"/>
              </a:ext>
            </a:extLst>
          </p:cNvPr>
          <p:cNvPicPr>
            <a:picLocks noChangeAspect="1"/>
          </p:cNvPicPr>
          <p:nvPr/>
        </p:nvPicPr>
        <p:blipFill>
          <a:blip r:embed="rId7"/>
          <a:stretch>
            <a:fillRect/>
          </a:stretch>
        </p:blipFill>
        <p:spPr>
          <a:xfrm>
            <a:off x="3267780" y="2735708"/>
            <a:ext cx="8392696" cy="943107"/>
          </a:xfrm>
          <a:prstGeom prst="rect">
            <a:avLst/>
          </a:prstGeom>
        </p:spPr>
      </p:pic>
      <p:pic>
        <p:nvPicPr>
          <p:cNvPr id="12" name="Hình ảnh 11">
            <a:extLst>
              <a:ext uri="{FF2B5EF4-FFF2-40B4-BE49-F238E27FC236}">
                <a16:creationId xmlns:a16="http://schemas.microsoft.com/office/drawing/2014/main" id="{3B66FD49-3DD7-2F14-F24B-314FA1AD5076}"/>
              </a:ext>
            </a:extLst>
          </p:cNvPr>
          <p:cNvPicPr>
            <a:picLocks noChangeAspect="1"/>
          </p:cNvPicPr>
          <p:nvPr/>
        </p:nvPicPr>
        <p:blipFill>
          <a:blip r:embed="rId8"/>
          <a:stretch>
            <a:fillRect/>
          </a:stretch>
        </p:blipFill>
        <p:spPr>
          <a:xfrm>
            <a:off x="3267780" y="4083529"/>
            <a:ext cx="7611537" cy="552527"/>
          </a:xfrm>
          <a:prstGeom prst="rect">
            <a:avLst/>
          </a:prstGeom>
        </p:spPr>
      </p:pic>
      <p:pic>
        <p:nvPicPr>
          <p:cNvPr id="14" name="Hình ảnh 13">
            <a:extLst>
              <a:ext uri="{FF2B5EF4-FFF2-40B4-BE49-F238E27FC236}">
                <a16:creationId xmlns:a16="http://schemas.microsoft.com/office/drawing/2014/main" id="{54A1F575-D724-767E-8C00-F264CCAE9C47}"/>
              </a:ext>
            </a:extLst>
          </p:cNvPr>
          <p:cNvPicPr>
            <a:picLocks noChangeAspect="1"/>
          </p:cNvPicPr>
          <p:nvPr/>
        </p:nvPicPr>
        <p:blipFill>
          <a:blip r:embed="rId9"/>
          <a:stretch>
            <a:fillRect/>
          </a:stretch>
        </p:blipFill>
        <p:spPr>
          <a:xfrm>
            <a:off x="3582897" y="4636056"/>
            <a:ext cx="7382905" cy="1724266"/>
          </a:xfrm>
          <a:prstGeom prst="rect">
            <a:avLst/>
          </a:prstGeom>
        </p:spPr>
      </p:pic>
    </p:spTree>
    <p:extLst>
      <p:ext uri="{BB962C8B-B14F-4D97-AF65-F5344CB8AC3E}">
        <p14:creationId xmlns:p14="http://schemas.microsoft.com/office/powerpoint/2010/main" val="18371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fltVal val="0"/>
                                          </p:val>
                                        </p:tav>
                                        <p:tav tm="100000">
                                          <p:val>
                                            <p:strVal val="#ppt_w"/>
                                          </p:val>
                                        </p:tav>
                                      </p:tavLst>
                                    </p:anim>
                                    <p:anim calcmode="lin" valueType="num">
                                      <p:cBhvr>
                                        <p:cTn id="27" dur="1000" fill="hold"/>
                                        <p:tgtEl>
                                          <p:spTgt spid="10"/>
                                        </p:tgtEl>
                                        <p:attrNameLst>
                                          <p:attrName>ppt_h</p:attrName>
                                        </p:attrNameLst>
                                      </p:cBhvr>
                                      <p:tavLst>
                                        <p:tav tm="0">
                                          <p:val>
                                            <p:fltVal val="0"/>
                                          </p:val>
                                        </p:tav>
                                        <p:tav tm="100000">
                                          <p:val>
                                            <p:strVal val="#ppt_h"/>
                                          </p:val>
                                        </p:tav>
                                      </p:tavLst>
                                    </p:anim>
                                    <p:anim calcmode="lin" valueType="num">
                                      <p:cBhvr>
                                        <p:cTn id="28" dur="1000" fill="hold"/>
                                        <p:tgtEl>
                                          <p:spTgt spid="10"/>
                                        </p:tgtEl>
                                        <p:attrNameLst>
                                          <p:attrName>style.rotation</p:attrName>
                                        </p:attrNameLst>
                                      </p:cBhvr>
                                      <p:tavLst>
                                        <p:tav tm="0">
                                          <p:val>
                                            <p:fltVal val="90"/>
                                          </p:val>
                                        </p:tav>
                                        <p:tav tm="100000">
                                          <p:val>
                                            <p:fltVal val="0"/>
                                          </p:val>
                                        </p:tav>
                                      </p:tavLst>
                                    </p:anim>
                                    <p:animEffect transition="in" filter="fade">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circle(in)">
                                      <p:cBhvr>
                                        <p:cTn id="4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013527" y="92364"/>
            <a:ext cx="4618181" cy="1505527"/>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solidFill>
                  <a:schemeClr val="tx1"/>
                </a:solidFill>
                <a:latin typeface="Times New Roman" panose="02020603050405020304" pitchFamily="18" charset="0"/>
                <a:cs typeface="Times New Roman" panose="02020603050405020304" pitchFamily="18" charset="0"/>
              </a:rPr>
              <a:t>2. Vũ Khí tự tạo</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21671" y="1681018"/>
            <a:ext cx="10704947" cy="1661993"/>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Vũ khí tự tạo là vũ khí có cấu tạo và nguyên lí hoạt động đơn giản, dễ chế tạo bằng những phương pháp và phương tiện thủ công, dùng vật liệu tại chỗ, đạn dược thu được của đổi phương.</a:t>
            </a:r>
            <a:r>
              <a:rPr lang="pt-BR" dirty="0"/>
              <a:t> </a:t>
            </a:r>
            <a:endParaRPr lang="en-US" dirty="0"/>
          </a:p>
          <a:p>
            <a:endParaRPr lang="en-US" dirty="0"/>
          </a:p>
        </p:txBody>
      </p:sp>
      <p:pic>
        <p:nvPicPr>
          <p:cNvPr id="4" name="Picture 3"/>
          <p:cNvPicPr>
            <a:picLocks noChangeAspect="1"/>
          </p:cNvPicPr>
          <p:nvPr/>
        </p:nvPicPr>
        <p:blipFill>
          <a:blip r:embed="rId2"/>
          <a:stretch>
            <a:fillRect/>
          </a:stretch>
        </p:blipFill>
        <p:spPr>
          <a:xfrm>
            <a:off x="221671" y="3492716"/>
            <a:ext cx="4572396" cy="3255546"/>
          </a:xfrm>
          <a:prstGeom prst="rect">
            <a:avLst/>
          </a:prstGeom>
        </p:spPr>
      </p:pic>
      <p:pic>
        <p:nvPicPr>
          <p:cNvPr id="6" name="Picture 5"/>
          <p:cNvPicPr>
            <a:picLocks noChangeAspect="1"/>
          </p:cNvPicPr>
          <p:nvPr/>
        </p:nvPicPr>
        <p:blipFill>
          <a:blip r:embed="rId3"/>
          <a:stretch>
            <a:fillRect/>
          </a:stretch>
        </p:blipFill>
        <p:spPr>
          <a:xfrm>
            <a:off x="5303986" y="3712191"/>
            <a:ext cx="6176814" cy="3036071"/>
          </a:xfrm>
          <a:prstGeom prst="rect">
            <a:avLst/>
          </a:prstGeom>
        </p:spPr>
      </p:pic>
    </p:spTree>
    <p:extLst>
      <p:ext uri="{BB962C8B-B14F-4D97-AF65-F5344CB8AC3E}">
        <p14:creationId xmlns:p14="http://schemas.microsoft.com/office/powerpoint/2010/main" val="17160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079" y="224678"/>
            <a:ext cx="6362829" cy="5778957"/>
          </a:xfrm>
          <a:prstGeom prst="rect">
            <a:avLst/>
          </a:prstGeom>
        </p:spPr>
      </p:pic>
      <p:pic>
        <p:nvPicPr>
          <p:cNvPr id="5" name="Picture 4"/>
          <p:cNvPicPr>
            <a:picLocks noChangeAspect="1"/>
          </p:cNvPicPr>
          <p:nvPr/>
        </p:nvPicPr>
        <p:blipFill>
          <a:blip r:embed="rId3"/>
          <a:stretch>
            <a:fillRect/>
          </a:stretch>
        </p:blipFill>
        <p:spPr>
          <a:xfrm>
            <a:off x="7475840" y="3112884"/>
            <a:ext cx="4365179" cy="2383743"/>
          </a:xfrm>
          <a:prstGeom prst="rect">
            <a:avLst/>
          </a:prstGeom>
        </p:spPr>
      </p:pic>
      <p:sp>
        <p:nvSpPr>
          <p:cNvPr id="6" name="TextBox 5"/>
          <p:cNvSpPr txBox="1"/>
          <p:nvPr/>
        </p:nvSpPr>
        <p:spPr>
          <a:xfrm>
            <a:off x="7176655" y="5496627"/>
            <a:ext cx="4765964" cy="923330"/>
          </a:xfrm>
          <a:prstGeom prst="rect">
            <a:avLst/>
          </a:prstGeom>
          <a:solidFill>
            <a:schemeClr val="bg1"/>
          </a:solidFill>
        </p:spPr>
        <p:txBody>
          <a:bodyPr wrap="square" rtlCol="0">
            <a:spAutoFit/>
          </a:bodyPr>
          <a:lstStyle/>
          <a:p>
            <a:r>
              <a:rPr lang="pt-BR" i="1" dirty="0">
                <a:latin typeface="Times New Roman" panose="02020603050405020304" pitchFamily="18" charset="0"/>
                <a:cs typeface="Times New Roman" panose="02020603050405020304" pitchFamily="18" charset="0"/>
              </a:rPr>
              <a:t>Lựu đạn vỏ bằng xi măng, sản xuất những năm 1948-1950, vũ khí trang bị cho du kích đánh địch càn quét trong kháng chiến chống thực dân Pháp</a:t>
            </a:r>
            <a:endParaRPr lang="en-US"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7389091" y="95021"/>
            <a:ext cx="4673600" cy="2694666"/>
          </a:xfrm>
          <a:prstGeom prst="rect">
            <a:avLst/>
          </a:prstGeom>
        </p:spPr>
      </p:pic>
    </p:spTree>
    <p:extLst>
      <p:ext uri="{BB962C8B-B14F-4D97-AF65-F5344CB8AC3E}">
        <p14:creationId xmlns:p14="http://schemas.microsoft.com/office/powerpoint/2010/main" val="31408839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71055" y="281709"/>
            <a:ext cx="11092873" cy="65762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Oval 2"/>
          <p:cNvSpPr/>
          <p:nvPr/>
        </p:nvSpPr>
        <p:spPr>
          <a:xfrm>
            <a:off x="3121891" y="1468581"/>
            <a:ext cx="5495636" cy="3131127"/>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5400" dirty="0" smtClean="0">
                <a:latin typeface="Segoe Script" panose="030B0504020000000003" pitchFamily="66" charset="0"/>
              </a:rPr>
              <a:t>CỦNG CỐ</a:t>
            </a:r>
            <a:endParaRPr lang="en-US" sz="5400" dirty="0">
              <a:latin typeface="Segoe Script" panose="030B0504020000000003" pitchFamily="66" charset="0"/>
            </a:endParaRPr>
          </a:p>
        </p:txBody>
      </p:sp>
    </p:spTree>
    <p:extLst>
      <p:ext uri="{BB962C8B-B14F-4D97-AF65-F5344CB8AC3E}">
        <p14:creationId xmlns:p14="http://schemas.microsoft.com/office/powerpoint/2010/main" val="574524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6254" y="83127"/>
            <a:ext cx="10945091" cy="729673"/>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i="1" dirty="0" err="1">
                <a:solidFill>
                  <a:schemeClr val="tx1"/>
                </a:solidFill>
                <a:latin typeface="Times New Roman" panose="02020603050405020304" pitchFamily="18" charset="0"/>
                <a:cs typeface="Times New Roman" panose="02020603050405020304" pitchFamily="18" charset="0"/>
              </a:rPr>
              <a:t>Phần</a:t>
            </a:r>
            <a:r>
              <a:rPr lang="fr-FR" sz="2800" b="1" i="1" dirty="0">
                <a:solidFill>
                  <a:schemeClr val="tx1"/>
                </a:solidFill>
                <a:latin typeface="Times New Roman" panose="02020603050405020304" pitchFamily="18" charset="0"/>
                <a:cs typeface="Times New Roman" panose="02020603050405020304" pitchFamily="18" charset="0"/>
              </a:rPr>
              <a:t> </a:t>
            </a:r>
            <a:r>
              <a:rPr lang="fr-FR" sz="2800" b="1" i="1" dirty="0" err="1">
                <a:solidFill>
                  <a:schemeClr val="tx1"/>
                </a:solidFill>
                <a:latin typeface="Times New Roman" panose="02020603050405020304" pitchFamily="18" charset="0"/>
                <a:cs typeface="Times New Roman" panose="02020603050405020304" pitchFamily="18" charset="0"/>
              </a:rPr>
              <a:t>một</a:t>
            </a:r>
            <a:r>
              <a:rPr lang="fr-FR" sz="2800" b="1" i="1" dirty="0">
                <a:solidFill>
                  <a:schemeClr val="tx1"/>
                </a:solidFill>
                <a:latin typeface="Times New Roman" panose="02020603050405020304" pitchFamily="18" charset="0"/>
                <a:cs typeface="Times New Roman" panose="02020603050405020304" pitchFamily="18" charset="0"/>
              </a:rPr>
              <a:t> :</a:t>
            </a:r>
            <a:r>
              <a:rPr lang="fr-FR" sz="2800" b="1" dirty="0">
                <a:solidFill>
                  <a:schemeClr val="tx1"/>
                </a:solidFill>
                <a:latin typeface="Times New Roman" panose="02020603050405020304" pitchFamily="18" charset="0"/>
                <a:cs typeface="Times New Roman" panose="02020603050405020304" pitchFamily="18" charset="0"/>
              </a:rPr>
              <a:t>GIỚI THIỆU MỘT SỐ LOẠI SÚNG BỘ BINH</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267854" y="812800"/>
            <a:ext cx="4202546" cy="7384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latin typeface="Times New Roman" panose="02020603050405020304" pitchFamily="18" charset="0"/>
                <a:cs typeface="Times New Roman" panose="02020603050405020304" pitchFamily="18" charset="0"/>
              </a:rPr>
              <a:t>I. SÚNG TIỂU LIÊN AK</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67854" y="3746263"/>
            <a:ext cx="6779491" cy="2523768"/>
          </a:xfrm>
          <a:prstGeom prst="rect">
            <a:avLst/>
          </a:prstGeom>
          <a:solidFill>
            <a:schemeClr val="accent4">
              <a:lumMod val="20000"/>
              <a:lumOff val="80000"/>
            </a:schemeClr>
          </a:solidFill>
        </p:spPr>
        <p:txBody>
          <a:bodyPr wrap="square" rtlCol="0">
            <a:spAutoFit/>
          </a:bodyPr>
          <a:lstStyle/>
          <a:p>
            <a:r>
              <a:rPr lang="vi-VN" sz="2800" dirty="0">
                <a:latin typeface="Times New Roman" panose="02020603050405020304" pitchFamily="18" charset="0"/>
                <a:cs typeface="Times New Roman" panose="02020603050405020304" pitchFamily="18" charset="0"/>
              </a:rPr>
              <a:t>Súng Tiểu liên </a:t>
            </a:r>
            <a:r>
              <a:rPr lang="vi-VN" sz="2800" dirty="0" smtClean="0">
                <a:latin typeface="Times New Roman" panose="02020603050405020304" pitchFamily="18" charset="0"/>
                <a:cs typeface="Times New Roman" panose="02020603050405020304" pitchFamily="18" charset="0"/>
              </a:rPr>
              <a:t>AK</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cỡ</a:t>
            </a:r>
            <a:r>
              <a:rPr lang="en-US" sz="2800" dirty="0" smtClean="0">
                <a:latin typeface="Times New Roman" panose="02020603050405020304" pitchFamily="18" charset="0"/>
                <a:cs typeface="Times New Roman" panose="02020603050405020304" pitchFamily="18" charset="0"/>
              </a:rPr>
              <a:t> 7,62mm</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do Liên Xô sản xuất đầu tiên. </a:t>
            </a:r>
            <a:endParaRPr lang="en-US" sz="2800" dirty="0" smtClean="0">
              <a:latin typeface="Times New Roman" panose="02020603050405020304" pitchFamily="18" charset="0"/>
              <a:cs typeface="Times New Roman" panose="02020603050405020304" pitchFamily="18" charset="0"/>
            </a:endParaRPr>
          </a:p>
          <a:p>
            <a:r>
              <a:rPr lang="vi-VN" sz="2800" dirty="0" smtClean="0">
                <a:latin typeface="Times New Roman" panose="02020603050405020304" pitchFamily="18" charset="0"/>
                <a:cs typeface="Times New Roman" panose="02020603050405020304" pitchFamily="18" charset="0"/>
              </a:rPr>
              <a:t>AK </a:t>
            </a:r>
            <a:r>
              <a:rPr lang="vi-VN" sz="2800" dirty="0">
                <a:latin typeface="Times New Roman" panose="02020603050405020304" pitchFamily="18" charset="0"/>
                <a:cs typeface="Times New Roman" panose="02020603050405020304" pitchFamily="18" charset="0"/>
              </a:rPr>
              <a:t>viết tắt của Atomat Kalashnicov </a:t>
            </a:r>
            <a:r>
              <a:rPr lang="vi-VN" sz="2800" dirty="0" smtClean="0">
                <a:latin typeface="Times New Roman" panose="02020603050405020304" pitchFamily="18" charset="0"/>
                <a:cs typeface="Times New Roman" panose="02020603050405020304" pitchFamily="18" charset="0"/>
              </a:rPr>
              <a:t>do</a:t>
            </a:r>
            <a:r>
              <a:rPr lang="vi-VN" sz="2800" dirty="0">
                <a:latin typeface="Times New Roman" panose="02020603050405020304" pitchFamily="18" charset="0"/>
                <a:cs typeface="Times New Roman" panose="02020603050405020304" pitchFamily="18" charset="0"/>
              </a:rPr>
              <a:t>  Kalasnicov  chế  tạo  năm 1947, còn gọi là súng AK </a:t>
            </a:r>
            <a:r>
              <a:rPr lang="vi-VN" sz="2800" dirty="0" smtClean="0">
                <a:latin typeface="Times New Roman" panose="02020603050405020304" pitchFamily="18" charset="0"/>
                <a:cs typeface="Times New Roman" panose="02020603050405020304" pitchFamily="18" charset="0"/>
              </a:rPr>
              <a:t>47</a:t>
            </a:r>
            <a:r>
              <a:rPr lang="en-US" sz="2800" dirty="0" smtClean="0">
                <a:latin typeface="Times New Roman" panose="02020603050405020304" pitchFamily="18" charset="0"/>
                <a:cs typeface="Times New Roman" panose="02020603050405020304" pitchFamily="18" charset="0"/>
              </a:rPr>
              <a:t>. </a:t>
            </a:r>
          </a:p>
          <a:p>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344532"/>
            <a:ext cx="7601527" cy="2401731"/>
          </a:xfrm>
          <a:prstGeom prst="rect">
            <a:avLst/>
          </a:prstGeom>
        </p:spPr>
      </p:pic>
    </p:spTree>
    <p:extLst>
      <p:ext uri="{BB962C8B-B14F-4D97-AF65-F5344CB8AC3E}">
        <p14:creationId xmlns:p14="http://schemas.microsoft.com/office/powerpoint/2010/main" val="24409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8072" y="221672"/>
            <a:ext cx="5828146" cy="523220"/>
          </a:xfrm>
          <a:prstGeom prst="rect">
            <a:avLst/>
          </a:prstGeom>
          <a:solidFill>
            <a:schemeClr val="accent3"/>
          </a:solid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Súng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tiểu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liên</a:t>
            </a:r>
            <a:r>
              <a:rPr lang="en-US" sz="2800" dirty="0" smtClean="0">
                <a:latin typeface="Times New Roman" panose="02020603050405020304" pitchFamily="18" charset="0"/>
                <a:cs typeface="Times New Roman" panose="02020603050405020304" pitchFamily="18" charset="0"/>
              </a:rPr>
              <a:t> AK </a:t>
            </a:r>
            <a:r>
              <a:rPr lang="en-US" sz="2800" dirty="0" err="1" smtClean="0">
                <a:latin typeface="Times New Roman" panose="02020603050405020304" pitchFamily="18" charset="0"/>
                <a:cs typeface="Times New Roman" panose="02020603050405020304" pitchFamily="18" charset="0"/>
              </a:rPr>
              <a:t>cải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2 </a:t>
            </a:r>
            <a:r>
              <a:rPr lang="en-US" sz="2800" dirty="0" err="1" smtClean="0">
                <a:latin typeface="Times New Roman" panose="02020603050405020304" pitchFamily="18" charset="0"/>
                <a:cs typeface="Times New Roman" panose="02020603050405020304" pitchFamily="18" charset="0"/>
              </a:rPr>
              <a:t>loại</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15637" y="2065754"/>
            <a:ext cx="1143262" cy="584775"/>
          </a:xfrm>
          <a:prstGeom prst="rect">
            <a:avLst/>
          </a:prstGeom>
          <a:solidFill>
            <a:srgbClr val="FFFF00"/>
          </a:solidFill>
        </p:spPr>
        <p:txBody>
          <a:bodyPr wrap="none" rtlCol="0">
            <a:spAutoFit/>
          </a:bodyPr>
          <a:lstStyle/>
          <a:p>
            <a:r>
              <a:rPr lang="en-US" sz="3200" dirty="0" smtClean="0">
                <a:latin typeface="Times New Roman" panose="02020603050405020304" pitchFamily="18" charset="0"/>
                <a:cs typeface="Times New Roman" panose="02020603050405020304" pitchFamily="18" charset="0"/>
              </a:rPr>
              <a:t>AKM</a:t>
            </a:r>
            <a:endParaRPr lang="en-US" sz="32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7271685" y="2191994"/>
            <a:ext cx="1370888" cy="58477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sz="3200" dirty="0" smtClean="0">
                <a:latin typeface="Times New Roman" panose="02020603050405020304" pitchFamily="18" charset="0"/>
                <a:cs typeface="Times New Roman" panose="02020603050405020304" pitchFamily="18" charset="0"/>
              </a:rPr>
              <a:t>AKMS</a:t>
            </a:r>
            <a:endParaRPr lang="en-US"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6218" y="3752272"/>
            <a:ext cx="5698838" cy="310572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27" y="3752273"/>
            <a:ext cx="5828146" cy="2401454"/>
          </a:xfrm>
          <a:prstGeom prst="rect">
            <a:avLst/>
          </a:prstGeom>
        </p:spPr>
      </p:pic>
      <p:sp>
        <p:nvSpPr>
          <p:cNvPr id="10" name="TextBox 9"/>
          <p:cNvSpPr txBox="1"/>
          <p:nvPr/>
        </p:nvSpPr>
        <p:spPr>
          <a:xfrm>
            <a:off x="2558472" y="1884218"/>
            <a:ext cx="3306619"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lắp</a:t>
            </a:r>
            <a:r>
              <a:rPr lang="en-US" sz="2400" dirty="0" smtClean="0">
                <a:latin typeface="Times New Roman" panose="02020603050405020304" pitchFamily="18" charset="0"/>
                <a:cs typeface="Times New Roman" panose="02020603050405020304" pitchFamily="18" charset="0"/>
              </a:rPr>
              <a:t> them </a:t>
            </a:r>
            <a:r>
              <a:rPr lang="en-US" sz="2400" dirty="0" err="1" smtClean="0">
                <a:latin typeface="Times New Roman" panose="02020603050405020304" pitchFamily="18" charset="0"/>
                <a:cs typeface="Times New Roman" panose="02020603050405020304" pitchFamily="18" charset="0"/>
              </a:rPr>
              <a:t>bộ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nảy</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đầu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súng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lẫy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tốc</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cxnSp>
        <p:nvCxnSpPr>
          <p:cNvPr id="12" name="Straight Arrow Connector 11"/>
          <p:cNvCxnSpPr/>
          <p:nvPr/>
        </p:nvCxnSpPr>
        <p:spPr>
          <a:xfrm>
            <a:off x="5163127" y="3158836"/>
            <a:ext cx="618837" cy="82203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7" name="TextBox 16"/>
          <p:cNvSpPr txBox="1"/>
          <p:nvPr/>
        </p:nvSpPr>
        <p:spPr>
          <a:xfrm>
            <a:off x="9610437" y="2433185"/>
            <a:ext cx="2299854"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loại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sắt</a:t>
            </a:r>
            <a:endParaRPr lang="en-US" sz="2400" dirty="0">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a:off x="11102109" y="3260436"/>
            <a:ext cx="55418" cy="88669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50679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0"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356" y="355"/>
            <a:ext cx="8931564" cy="1384995"/>
          </a:xfrm>
          <a:prstGeom prst="rect">
            <a:avLst/>
          </a:prstGeom>
          <a:solidFill>
            <a:schemeClr val="accent4">
              <a:lumMod val="20000"/>
              <a:lumOff val="80000"/>
            </a:schemeClr>
          </a:solidFill>
        </p:spPr>
        <p:txBody>
          <a:bodyPr wrap="square" rtlCol="0">
            <a:spAutoFit/>
          </a:bodyPr>
          <a:lstStyle/>
          <a:p>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Súng</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tiểu</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liên</a:t>
            </a:r>
            <a:r>
              <a:rPr lang="fr-FR" sz="2800" b="1" dirty="0">
                <a:latin typeface="Times New Roman" panose="02020603050405020304" pitchFamily="18" charset="0"/>
                <a:cs typeface="Times New Roman" panose="02020603050405020304" pitchFamily="18" charset="0"/>
              </a:rPr>
              <a:t> AK </a:t>
            </a:r>
            <a:r>
              <a:rPr lang="fr-FR" sz="2800" b="1" dirty="0" err="1">
                <a:latin typeface="Times New Roman" panose="02020603050405020304" pitchFamily="18" charset="0"/>
                <a:cs typeface="Times New Roman" panose="02020603050405020304" pitchFamily="18" charset="0"/>
              </a:rPr>
              <a:t>dùng</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đạn</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kiểu</a:t>
            </a:r>
            <a:r>
              <a:rPr lang="fr-FR" sz="2800" b="1" dirty="0">
                <a:latin typeface="Times New Roman" panose="02020603050405020304" pitchFamily="18" charset="0"/>
                <a:cs typeface="Times New Roman" panose="02020603050405020304" pitchFamily="18" charset="0"/>
              </a:rPr>
              <a:t> 1943 </a:t>
            </a:r>
            <a:r>
              <a:rPr lang="fr-FR" sz="2800" b="1" dirty="0" smtClean="0">
                <a:latin typeface="Times New Roman" panose="02020603050405020304" pitchFamily="18" charset="0"/>
                <a:cs typeface="Times New Roman" panose="02020603050405020304" pitchFamily="18" charset="0"/>
              </a:rPr>
              <a:t>(</a:t>
            </a:r>
            <a:r>
              <a:rPr lang="fr-FR" sz="2800" b="1" dirty="0" err="1" smtClean="0">
                <a:latin typeface="Times New Roman" panose="02020603050405020304" pitchFamily="18" charset="0"/>
                <a:cs typeface="Times New Roman" panose="02020603050405020304" pitchFamily="18" charset="0"/>
              </a:rPr>
              <a:t>Liên</a:t>
            </a:r>
            <a:r>
              <a:rPr lang="fr-FR" sz="2800" b="1" dirty="0" smtClean="0">
                <a:latin typeface="Times New Roman" panose="02020603050405020304" pitchFamily="18" charset="0"/>
                <a:cs typeface="Times New Roman" panose="02020603050405020304" pitchFamily="18" charset="0"/>
              </a:rPr>
              <a:t> </a:t>
            </a:r>
            <a:r>
              <a:rPr lang="fr-FR" sz="2800" b="1" dirty="0" err="1" smtClean="0">
                <a:latin typeface="Times New Roman" panose="02020603050405020304" pitchFamily="18" charset="0"/>
                <a:cs typeface="Times New Roman" panose="02020603050405020304" pitchFamily="18" charset="0"/>
              </a:rPr>
              <a:t>Xô</a:t>
            </a:r>
            <a:r>
              <a:rPr lang="fr-FR" sz="2800" b="1" dirty="0" smtClean="0">
                <a:latin typeface="Times New Roman" panose="02020603050405020304" pitchFamily="18" charset="0"/>
                <a:cs typeface="Times New Roman" panose="02020603050405020304" pitchFamily="18" charset="0"/>
              </a:rPr>
              <a:t>) </a:t>
            </a:r>
            <a:r>
              <a:rPr lang="fr-FR" sz="2800" b="1" dirty="0" err="1" smtClean="0">
                <a:latin typeface="Times New Roman" panose="02020603050405020304" pitchFamily="18" charset="0"/>
                <a:cs typeface="Times New Roman" panose="02020603050405020304" pitchFamily="18" charset="0"/>
              </a:rPr>
              <a:t>hoặc</a:t>
            </a:r>
            <a:r>
              <a:rPr lang="fr-FR" sz="2800" b="1" dirty="0" smtClean="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đạn</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kiểu</a:t>
            </a:r>
            <a:r>
              <a:rPr lang="fr-FR" sz="2800" b="1" dirty="0">
                <a:latin typeface="Times New Roman" panose="02020603050405020304" pitchFamily="18" charset="0"/>
                <a:cs typeface="Times New Roman" panose="02020603050405020304" pitchFamily="18" charset="0"/>
              </a:rPr>
              <a:t> </a:t>
            </a:r>
            <a:r>
              <a:rPr lang="fr-FR" sz="2800" b="1" dirty="0" smtClean="0">
                <a:latin typeface="Times New Roman" panose="02020603050405020304" pitchFamily="18" charset="0"/>
                <a:cs typeface="Times New Roman" panose="02020603050405020304" pitchFamily="18" charset="0"/>
              </a:rPr>
              <a:t>1956 (Trung </a:t>
            </a:r>
            <a:r>
              <a:rPr lang="fr-FR" sz="2800" b="1" dirty="0" err="1" smtClean="0">
                <a:latin typeface="Times New Roman" panose="02020603050405020304" pitchFamily="18" charset="0"/>
                <a:cs typeface="Times New Roman" panose="02020603050405020304" pitchFamily="18" charset="0"/>
              </a:rPr>
              <a:t>Quốc</a:t>
            </a:r>
            <a:r>
              <a:rPr lang="fr-FR" sz="2800" b="1" dirty="0" smtClean="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Việt</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nam</a:t>
            </a:r>
            <a:r>
              <a:rPr lang="fr-FR" sz="2800" b="1" dirty="0">
                <a:latin typeface="Times New Roman" panose="02020603050405020304" pitchFamily="18" charset="0"/>
                <a:cs typeface="Times New Roman" panose="02020603050405020304" pitchFamily="18" charset="0"/>
              </a:rPr>
              <a:t> </a:t>
            </a:r>
            <a:r>
              <a:rPr lang="fr-FR" sz="2800" b="1" dirty="0" err="1" smtClean="0">
                <a:latin typeface="Times New Roman" panose="02020603050405020304" pitchFamily="18" charset="0"/>
                <a:cs typeface="Times New Roman" panose="02020603050405020304" pitchFamily="18" charset="0"/>
              </a:rPr>
              <a:t>và</a:t>
            </a:r>
            <a:r>
              <a:rPr lang="fr-FR" sz="2800" b="1" dirty="0" smtClean="0">
                <a:latin typeface="Times New Roman" panose="02020603050405020304" pitchFamily="18" charset="0"/>
                <a:cs typeface="Times New Roman" panose="02020603050405020304" pitchFamily="18" charset="0"/>
              </a:rPr>
              <a:t> </a:t>
            </a:r>
            <a:r>
              <a:rPr lang="fr-FR" sz="2800" b="1" dirty="0" err="1" smtClean="0">
                <a:latin typeface="Times New Roman" panose="02020603050405020304" pitchFamily="18" charset="0"/>
                <a:cs typeface="Times New Roman" panose="02020603050405020304" pitchFamily="18" charset="0"/>
              </a:rPr>
              <a:t>một</a:t>
            </a:r>
            <a:r>
              <a:rPr lang="fr-FR" sz="2800" b="1" dirty="0" smtClean="0">
                <a:latin typeface="Times New Roman" panose="02020603050405020304" pitchFamily="18" charset="0"/>
                <a:cs typeface="Times New Roman" panose="02020603050405020304" pitchFamily="18" charset="0"/>
              </a:rPr>
              <a:t> </a:t>
            </a:r>
            <a:r>
              <a:rPr lang="fr-FR" sz="2800" b="1" dirty="0" err="1" smtClean="0">
                <a:latin typeface="Times New Roman" panose="02020603050405020304" pitchFamily="18" charset="0"/>
                <a:cs typeface="Times New Roman" panose="02020603050405020304" pitchFamily="18" charset="0"/>
              </a:rPr>
              <a:t>số</a:t>
            </a:r>
            <a:r>
              <a:rPr lang="fr-FR" sz="2800" b="1" dirty="0" smtClean="0">
                <a:latin typeface="Times New Roman" panose="02020603050405020304" pitchFamily="18" charset="0"/>
                <a:cs typeface="Times New Roman" panose="02020603050405020304" pitchFamily="18" charset="0"/>
              </a:rPr>
              <a:t> </a:t>
            </a:r>
            <a:r>
              <a:rPr lang="fr-FR" sz="2800" b="1" dirty="0" err="1" smtClean="0">
                <a:latin typeface="Times New Roman" panose="02020603050405020304" pitchFamily="18" charset="0"/>
                <a:cs typeface="Times New Roman" panose="02020603050405020304" pitchFamily="18" charset="0"/>
              </a:rPr>
              <a:t>nước</a:t>
            </a:r>
            <a:r>
              <a:rPr lang="fr-FR" sz="2800" b="1" dirty="0" smtClean="0">
                <a:latin typeface="Times New Roman" panose="02020603050405020304" pitchFamily="18" charset="0"/>
                <a:cs typeface="Times New Roman" panose="02020603050405020304" pitchFamily="18" charset="0"/>
              </a:rPr>
              <a:t> </a:t>
            </a:r>
            <a:r>
              <a:rPr lang="fr-FR" sz="2800" b="1" dirty="0" err="1" smtClean="0">
                <a:latin typeface="Times New Roman" panose="02020603050405020304" pitchFamily="18" charset="0"/>
                <a:cs typeface="Times New Roman" panose="02020603050405020304" pitchFamily="18" charset="0"/>
              </a:rPr>
              <a:t>sản</a:t>
            </a:r>
            <a:r>
              <a:rPr lang="fr-FR" sz="2800" b="1" dirty="0" smtClean="0">
                <a:latin typeface="Times New Roman" panose="02020603050405020304" pitchFamily="18" charset="0"/>
                <a:cs typeface="Times New Roman" panose="02020603050405020304" pitchFamily="18" charset="0"/>
              </a:rPr>
              <a:t> </a:t>
            </a:r>
            <a:r>
              <a:rPr lang="fr-FR" sz="2800" b="1" dirty="0" err="1" smtClean="0">
                <a:latin typeface="Times New Roman" panose="02020603050405020304" pitchFamily="18" charset="0"/>
                <a:cs typeface="Times New Roman" panose="02020603050405020304" pitchFamily="18" charset="0"/>
              </a:rPr>
              <a:t>xuất</a:t>
            </a:r>
            <a:r>
              <a:rPr lang="fr-FR" sz="2800" b="1" dirty="0" smtClean="0">
                <a:latin typeface="Times New Roman" panose="02020603050405020304" pitchFamily="18" charset="0"/>
                <a:cs typeface="Times New Roman" panose="02020603050405020304" pitchFamily="18" charset="0"/>
              </a:rPr>
              <a:t> </a:t>
            </a:r>
            <a:r>
              <a:rPr lang="fr-FR" sz="2800" b="1" dirty="0" err="1" smtClean="0">
                <a:latin typeface="Times New Roman" panose="02020603050405020304" pitchFamily="18" charset="0"/>
                <a:cs typeface="Times New Roman" panose="02020603050405020304" pitchFamily="18" charset="0"/>
              </a:rPr>
              <a:t>gọi</a:t>
            </a:r>
            <a:r>
              <a:rPr lang="fr-FR" sz="2800" b="1" dirty="0" smtClean="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chung</a:t>
            </a:r>
            <a:r>
              <a:rPr lang="fr-FR" sz="2800" b="1" dirty="0">
                <a:latin typeface="Times New Roman" panose="02020603050405020304" pitchFamily="18" charset="0"/>
                <a:cs typeface="Times New Roman" panose="02020603050405020304" pitchFamily="18" charset="0"/>
              </a:rPr>
              <a:t> là </a:t>
            </a:r>
            <a:r>
              <a:rPr lang="fr-FR" sz="2800" b="1" dirty="0" err="1">
                <a:latin typeface="Times New Roman" panose="02020603050405020304" pitchFamily="18" charset="0"/>
                <a:cs typeface="Times New Roman" panose="02020603050405020304" pitchFamily="18" charset="0"/>
              </a:rPr>
              <a:t>đạn</a:t>
            </a:r>
            <a:r>
              <a:rPr lang="fr-FR" sz="2800" b="1" dirty="0">
                <a:latin typeface="Times New Roman" panose="02020603050405020304" pitchFamily="18" charset="0"/>
                <a:cs typeface="Times New Roman" panose="02020603050405020304" pitchFamily="18" charset="0"/>
              </a:rPr>
              <a:t> K56. </a:t>
            </a:r>
            <a:endParaRPr lang="en-US" sz="28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5620327" y="3958479"/>
            <a:ext cx="5564910" cy="2751873"/>
          </a:xfrm>
          <a:prstGeom prst="rect">
            <a:avLst/>
          </a:prstGeom>
        </p:spPr>
      </p:pic>
      <p:sp>
        <p:nvSpPr>
          <p:cNvPr id="8" name="Rectangle 7"/>
          <p:cNvSpPr/>
          <p:nvPr/>
        </p:nvSpPr>
        <p:spPr>
          <a:xfrm>
            <a:off x="65809" y="1859358"/>
            <a:ext cx="5004955" cy="1938992"/>
          </a:xfrm>
          <a:prstGeom prst="rect">
            <a:avLst/>
          </a:prstGeom>
          <a:solidFill>
            <a:schemeClr val="accent3">
              <a:lumMod val="20000"/>
              <a:lumOff val="80000"/>
            </a:schemeClr>
          </a:solidFill>
        </p:spPr>
        <p:txBody>
          <a:bodyPr wrap="square">
            <a:spAutoFit/>
          </a:bodyPr>
          <a:lstStyle/>
          <a:p>
            <a:r>
              <a:rPr lang="fr-FR" sz="2400" dirty="0" smtClean="0">
                <a:latin typeface="Times New Roman" panose="02020603050405020304" pitchFamily="18" charset="0"/>
                <a:ea typeface="Times New Roman" panose="02020603050405020304" pitchFamily="18" charset="0"/>
              </a:rPr>
              <a:t>- </a:t>
            </a:r>
            <a:r>
              <a:rPr lang="fr-FR" sz="2400" dirty="0" err="1" smtClean="0">
                <a:latin typeface="Times New Roman" panose="02020603050405020304" pitchFamily="18" charset="0"/>
                <a:ea typeface="Times New Roman" panose="02020603050405020304" pitchFamily="18" charset="0"/>
              </a:rPr>
              <a:t>Đạn</a:t>
            </a:r>
            <a:r>
              <a:rPr lang="fr-FR" sz="2400" dirty="0" smtClean="0">
                <a:latin typeface="Times New Roman" panose="02020603050405020304" pitchFamily="18" charset="0"/>
                <a:ea typeface="Times New Roman" panose="02020603050405020304" pitchFamily="18" charset="0"/>
              </a:rPr>
              <a:t> </a:t>
            </a:r>
            <a:r>
              <a:rPr lang="fr-FR" sz="2400" dirty="0">
                <a:latin typeface="Times New Roman" panose="02020603050405020304" pitchFamily="18" charset="0"/>
                <a:ea typeface="Times New Roman" panose="02020603050405020304" pitchFamily="18" charset="0"/>
              </a:rPr>
              <a:t>K56 </a:t>
            </a:r>
            <a:r>
              <a:rPr lang="fr-FR" sz="2400" dirty="0" err="1" smtClean="0">
                <a:latin typeface="Times New Roman" panose="02020603050405020304" pitchFamily="18" charset="0"/>
                <a:ea typeface="Times New Roman" panose="02020603050405020304" pitchFamily="18" charset="0"/>
              </a:rPr>
              <a:t>có</a:t>
            </a:r>
            <a:r>
              <a:rPr lang="fr-FR" sz="2400" dirty="0" smtClean="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các</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loại</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đầu</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đạn</a:t>
            </a:r>
            <a:r>
              <a:rPr lang="fr-FR" sz="2400" dirty="0" smtClean="0">
                <a:latin typeface="Times New Roman" panose="02020603050405020304" pitchFamily="18" charset="0"/>
                <a:ea typeface="Times New Roman" panose="02020603050405020304" pitchFamily="18" charset="0"/>
              </a:rPr>
              <a:t>:</a:t>
            </a:r>
          </a:p>
          <a:p>
            <a:r>
              <a:rPr lang="fr-FR" sz="2400" dirty="0" smtClean="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Đầu</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đạn</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th­ường</a:t>
            </a:r>
            <a:r>
              <a:rPr lang="fr-FR" sz="2400" dirty="0" smtClean="0">
                <a:latin typeface="Times New Roman" panose="02020603050405020304" pitchFamily="18" charset="0"/>
                <a:ea typeface="Times New Roman" panose="02020603050405020304" pitchFamily="18" charset="0"/>
              </a:rPr>
              <a:t>,</a:t>
            </a:r>
          </a:p>
          <a:p>
            <a:r>
              <a:rPr lang="fr-FR" sz="2400" dirty="0" smtClean="0">
                <a:latin typeface="Times New Roman" panose="02020603050405020304" pitchFamily="18" charset="0"/>
                <a:ea typeface="Times New Roman" panose="02020603050405020304" pitchFamily="18" charset="0"/>
              </a:rPr>
              <a:t>+ </a:t>
            </a:r>
            <a:r>
              <a:rPr lang="fr-FR" sz="2400" dirty="0" err="1" smtClean="0">
                <a:latin typeface="Times New Roman" panose="02020603050405020304" pitchFamily="18" charset="0"/>
                <a:ea typeface="Times New Roman" panose="02020603050405020304" pitchFamily="18" charset="0"/>
              </a:rPr>
              <a:t>Đầu</a:t>
            </a:r>
            <a:r>
              <a:rPr lang="fr-FR" sz="2400" dirty="0" smtClean="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đạn</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vạch</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đ­ường</a:t>
            </a:r>
            <a:r>
              <a:rPr lang="fr-FR" sz="2400" dirty="0">
                <a:latin typeface="Times New Roman" panose="02020603050405020304" pitchFamily="18" charset="0"/>
                <a:ea typeface="Times New Roman" panose="02020603050405020304" pitchFamily="18" charset="0"/>
              </a:rPr>
              <a:t>, </a:t>
            </a:r>
            <a:endParaRPr lang="fr-FR" sz="2400" dirty="0" smtClean="0">
              <a:latin typeface="Times New Roman" panose="02020603050405020304" pitchFamily="18" charset="0"/>
              <a:ea typeface="Times New Roman" panose="02020603050405020304" pitchFamily="18" charset="0"/>
            </a:endParaRPr>
          </a:p>
          <a:p>
            <a:r>
              <a:rPr lang="fr-FR" sz="2400" dirty="0" smtClean="0">
                <a:latin typeface="Times New Roman" panose="02020603050405020304" pitchFamily="18" charset="0"/>
                <a:ea typeface="Times New Roman" panose="02020603050405020304" pitchFamily="18" charset="0"/>
              </a:rPr>
              <a:t>+ </a:t>
            </a:r>
            <a:r>
              <a:rPr lang="fr-FR" sz="2400" dirty="0" err="1" smtClean="0">
                <a:latin typeface="Times New Roman" panose="02020603050405020304" pitchFamily="18" charset="0"/>
                <a:ea typeface="Times New Roman" panose="02020603050405020304" pitchFamily="18" charset="0"/>
              </a:rPr>
              <a:t>Đầu</a:t>
            </a:r>
            <a:r>
              <a:rPr lang="fr-FR" sz="2400" dirty="0" smtClean="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đạn</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xuyên</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cháy</a:t>
            </a:r>
            <a:r>
              <a:rPr lang="fr-FR" sz="2400" dirty="0">
                <a:latin typeface="Times New Roman" panose="02020603050405020304" pitchFamily="18" charset="0"/>
                <a:ea typeface="Times New Roman" panose="02020603050405020304" pitchFamily="18" charset="0"/>
              </a:rPr>
              <a:t>, </a:t>
            </a:r>
            <a:endParaRPr lang="fr-FR" sz="2400" dirty="0" smtClean="0">
              <a:latin typeface="Times New Roman" panose="02020603050405020304" pitchFamily="18" charset="0"/>
              <a:ea typeface="Times New Roman" panose="02020603050405020304" pitchFamily="18" charset="0"/>
            </a:endParaRPr>
          </a:p>
          <a:p>
            <a:r>
              <a:rPr lang="fr-FR" sz="2400" dirty="0" smtClean="0">
                <a:latin typeface="Times New Roman" panose="02020603050405020304" pitchFamily="18" charset="0"/>
                <a:ea typeface="Times New Roman" panose="02020603050405020304" pitchFamily="18" charset="0"/>
              </a:rPr>
              <a:t>+ </a:t>
            </a:r>
            <a:r>
              <a:rPr lang="fr-FR" sz="2400" dirty="0" err="1" smtClean="0">
                <a:latin typeface="Times New Roman" panose="02020603050405020304" pitchFamily="18" charset="0"/>
                <a:ea typeface="Times New Roman" panose="02020603050405020304" pitchFamily="18" charset="0"/>
              </a:rPr>
              <a:t>Đầu</a:t>
            </a:r>
            <a:r>
              <a:rPr lang="fr-FR" sz="2400" dirty="0" smtClean="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đạn</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cháy</a:t>
            </a:r>
            <a:r>
              <a:rPr lang="fr-FR" sz="2400" dirty="0">
                <a:latin typeface="Times New Roman" panose="02020603050405020304" pitchFamily="18" charset="0"/>
                <a:ea typeface="Times New Roman" panose="02020603050405020304" pitchFamily="18" charset="0"/>
              </a:rPr>
              <a:t>. </a:t>
            </a:r>
            <a:endParaRPr lang="en-US" sz="24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2575" y="1455375"/>
            <a:ext cx="3352799" cy="267319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7185" y="1625467"/>
            <a:ext cx="3653285" cy="2406774"/>
          </a:xfrm>
          <a:prstGeom prst="rect">
            <a:avLst/>
          </a:prstGeom>
        </p:spPr>
      </p:pic>
      <p:sp>
        <p:nvSpPr>
          <p:cNvPr id="13" name="TextBox 12"/>
          <p:cNvSpPr txBox="1"/>
          <p:nvPr/>
        </p:nvSpPr>
        <p:spPr>
          <a:xfrm>
            <a:off x="77356" y="3990314"/>
            <a:ext cx="4993408" cy="954107"/>
          </a:xfrm>
          <a:prstGeom prst="rect">
            <a:avLst/>
          </a:prstGeom>
          <a:solidFill>
            <a:schemeClr val="accent3">
              <a:lumMod val="20000"/>
              <a:lumOff val="80000"/>
            </a:schemeClr>
          </a:solid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Hộp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tiếp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đạn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chứa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được</a:t>
            </a:r>
            <a:r>
              <a:rPr lang="en-US" sz="2800" b="1" dirty="0" smtClean="0">
                <a:latin typeface="Times New Roman" panose="02020603050405020304" pitchFamily="18" charset="0"/>
                <a:cs typeface="Times New Roman" panose="02020603050405020304" pitchFamily="18" charset="0"/>
              </a:rPr>
              <a:t> 30 </a:t>
            </a:r>
            <a:r>
              <a:rPr lang="en-US" sz="2800" b="1" dirty="0" err="1" smtClean="0">
                <a:latin typeface="Times New Roman" panose="02020603050405020304" pitchFamily="18" charset="0"/>
                <a:cs typeface="Times New Roman" panose="02020603050405020304" pitchFamily="18" charset="0"/>
              </a:rPr>
              <a:t>viên</a:t>
            </a:r>
            <a:endParaRPr lang="en-US" sz="28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0800" y="5136386"/>
            <a:ext cx="5112327" cy="1661993"/>
          </a:xfrm>
          <a:prstGeom prst="rect">
            <a:avLst/>
          </a:prstGeom>
          <a:solidFill>
            <a:schemeClr val="accent3">
              <a:lumMod val="20000"/>
              <a:lumOff val="80000"/>
            </a:schemeClr>
          </a:solidFill>
        </p:spPr>
        <p:txBody>
          <a:bodyPr wrap="square" rtlCol="0">
            <a:spAutoFit/>
          </a:bodyPr>
          <a:lstStyle/>
          <a:p>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Súng</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dùng</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chung</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đạn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với</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súng</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tr­ường</a:t>
            </a:r>
            <a:r>
              <a:rPr lang="fr-FR" sz="2800" dirty="0">
                <a:solidFill>
                  <a:srgbClr val="0070C0"/>
                </a:solidFill>
                <a:latin typeface="Times New Roman" panose="02020603050405020304" pitchFamily="18" charset="0"/>
                <a:cs typeface="Times New Roman" panose="02020603050405020304" pitchFamily="18" charset="0"/>
              </a:rPr>
              <a:t> CKC, K36, </a:t>
            </a:r>
            <a:r>
              <a:rPr lang="fr-FR" sz="2800" dirty="0" err="1">
                <a:solidFill>
                  <a:srgbClr val="0070C0"/>
                </a:solidFill>
                <a:latin typeface="Times New Roman" panose="02020603050405020304" pitchFamily="18" charset="0"/>
                <a:cs typeface="Times New Roman" panose="02020603050405020304" pitchFamily="18" charset="0"/>
              </a:rPr>
              <a:t>trung</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liên</a:t>
            </a:r>
            <a:r>
              <a:rPr lang="fr-FR" sz="2800" dirty="0">
                <a:solidFill>
                  <a:srgbClr val="0070C0"/>
                </a:solidFill>
                <a:latin typeface="Times New Roman" panose="02020603050405020304" pitchFamily="18" charset="0"/>
                <a:cs typeface="Times New Roman" panose="02020603050405020304" pitchFamily="18" charset="0"/>
              </a:rPr>
              <a:t> RPĐ </a:t>
            </a:r>
            <a:r>
              <a:rPr lang="fr-FR" sz="2800" dirty="0" err="1">
                <a:solidFill>
                  <a:srgbClr val="0070C0"/>
                </a:solidFill>
                <a:latin typeface="Times New Roman" panose="02020603050405020304" pitchFamily="18" charset="0"/>
                <a:cs typeface="Times New Roman" panose="02020603050405020304" pitchFamily="18" charset="0"/>
              </a:rPr>
              <a:t>và</a:t>
            </a:r>
            <a:r>
              <a:rPr lang="fr-FR" sz="2800" dirty="0">
                <a:solidFill>
                  <a:srgbClr val="0070C0"/>
                </a:solidFill>
                <a:latin typeface="Times New Roman" panose="02020603050405020304" pitchFamily="18" charset="0"/>
                <a:cs typeface="Times New Roman" panose="02020603050405020304" pitchFamily="18" charset="0"/>
              </a:rPr>
              <a:t> RPK</a:t>
            </a:r>
            <a:endParaRPr lang="en-US" sz="2800" dirty="0">
              <a:solidFill>
                <a:srgbClr val="0070C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2764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0218" y="443346"/>
            <a:ext cx="8137237" cy="1727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Tầm</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bắn</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ghi</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trên</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th­ước</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ngắm</a:t>
            </a:r>
            <a:r>
              <a:rPr lang="fr-FR" sz="2800" b="1"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a:p>
            <a:r>
              <a:rPr lang="fr-FR" sz="2800" dirty="0">
                <a:solidFill>
                  <a:schemeClr val="tx1"/>
                </a:solidFill>
                <a:latin typeface="Times New Roman" panose="02020603050405020304" pitchFamily="18" charset="0"/>
                <a:cs typeface="Times New Roman" panose="02020603050405020304" pitchFamily="18" charset="0"/>
              </a:rPr>
              <a:t>+ AK </a:t>
            </a:r>
            <a:r>
              <a:rPr lang="fr-FR" sz="2800" dirty="0" err="1">
                <a:solidFill>
                  <a:schemeClr val="tx1"/>
                </a:solidFill>
                <a:latin typeface="Times New Roman" panose="02020603050405020304" pitchFamily="18" charset="0"/>
                <a:cs typeface="Times New Roman" panose="02020603050405020304" pitchFamily="18" charset="0"/>
              </a:rPr>
              <a:t>thường</a:t>
            </a:r>
            <a:r>
              <a:rPr lang="fr-FR" sz="2800" dirty="0">
                <a:solidFill>
                  <a:schemeClr val="tx1"/>
                </a:solidFill>
                <a:latin typeface="Times New Roman" panose="02020603050405020304" pitchFamily="18" charset="0"/>
                <a:cs typeface="Times New Roman" panose="02020603050405020304" pitchFamily="18" charset="0"/>
              </a:rPr>
              <a:t>: 1- 8 </a:t>
            </a:r>
            <a:r>
              <a:rPr lang="fr-FR" sz="2800" dirty="0" err="1">
                <a:solidFill>
                  <a:schemeClr val="tx1"/>
                </a:solidFill>
                <a:latin typeface="Times New Roman" panose="02020603050405020304" pitchFamily="18" charset="0"/>
                <a:cs typeface="Times New Roman" panose="02020603050405020304" pitchFamily="18" charset="0"/>
              </a:rPr>
              <a:t>tương</a:t>
            </a:r>
            <a:r>
              <a:rPr lang="fr-FR" sz="2800" dirty="0">
                <a:solidFill>
                  <a:schemeClr val="tx1"/>
                </a:solidFill>
                <a:latin typeface="Times New Roman" panose="02020603050405020304" pitchFamily="18" charset="0"/>
                <a:cs typeface="Times New Roman" panose="02020603050405020304" pitchFamily="18" charset="0"/>
              </a:rPr>
              <a:t> </a:t>
            </a:r>
            <a:r>
              <a:rPr lang="fr-FR" sz="2800" dirty="0" err="1">
                <a:solidFill>
                  <a:schemeClr val="tx1"/>
                </a:solidFill>
                <a:latin typeface="Times New Roman" panose="02020603050405020304" pitchFamily="18" charset="0"/>
                <a:cs typeface="Times New Roman" panose="02020603050405020304" pitchFamily="18" charset="0"/>
              </a:rPr>
              <a:t>ứng</a:t>
            </a:r>
            <a:r>
              <a:rPr lang="fr-FR" sz="2800" dirty="0">
                <a:solidFill>
                  <a:schemeClr val="tx1"/>
                </a:solidFill>
                <a:latin typeface="Times New Roman" panose="02020603050405020304" pitchFamily="18" charset="0"/>
                <a:cs typeface="Times New Roman" panose="02020603050405020304" pitchFamily="18" charset="0"/>
              </a:rPr>
              <a:t> </a:t>
            </a:r>
            <a:r>
              <a:rPr lang="fr-FR" sz="2800" dirty="0" err="1">
                <a:solidFill>
                  <a:schemeClr val="tx1"/>
                </a:solidFill>
                <a:latin typeface="Times New Roman" panose="02020603050405020304" pitchFamily="18" charset="0"/>
                <a:cs typeface="Times New Roman" panose="02020603050405020304" pitchFamily="18" charset="0"/>
              </a:rPr>
              <a:t>với</a:t>
            </a:r>
            <a:r>
              <a:rPr lang="fr-FR" sz="2800" dirty="0">
                <a:solidFill>
                  <a:schemeClr val="tx1"/>
                </a:solidFill>
                <a:latin typeface="Times New Roman" panose="02020603050405020304" pitchFamily="18" charset="0"/>
                <a:cs typeface="Times New Roman" panose="02020603050405020304" pitchFamily="18" charset="0"/>
              </a:rPr>
              <a:t> 100m - 800m</a:t>
            </a:r>
            <a:endParaRPr lang="en-US" sz="2800" dirty="0">
              <a:solidFill>
                <a:schemeClr val="tx1"/>
              </a:solidFill>
              <a:latin typeface="Times New Roman" panose="02020603050405020304" pitchFamily="18" charset="0"/>
              <a:cs typeface="Times New Roman" panose="02020603050405020304" pitchFamily="18" charset="0"/>
            </a:endParaRPr>
          </a:p>
          <a:p>
            <a:r>
              <a:rPr lang="fr-FR" sz="2800" dirty="0">
                <a:solidFill>
                  <a:schemeClr val="tx1"/>
                </a:solidFill>
                <a:latin typeface="Times New Roman" panose="02020603050405020304" pitchFamily="18" charset="0"/>
                <a:cs typeface="Times New Roman" panose="02020603050405020304" pitchFamily="18" charset="0"/>
              </a:rPr>
              <a:t>+ AK </a:t>
            </a:r>
            <a:r>
              <a:rPr lang="fr-FR" sz="2800" dirty="0" err="1">
                <a:solidFill>
                  <a:schemeClr val="tx1"/>
                </a:solidFill>
                <a:latin typeface="Times New Roman" panose="02020603050405020304" pitchFamily="18" charset="0"/>
                <a:cs typeface="Times New Roman" panose="02020603050405020304" pitchFamily="18" charset="0"/>
              </a:rPr>
              <a:t>cải</a:t>
            </a:r>
            <a:r>
              <a:rPr lang="fr-FR" sz="2800" dirty="0">
                <a:solidFill>
                  <a:schemeClr val="tx1"/>
                </a:solidFill>
                <a:latin typeface="Times New Roman" panose="02020603050405020304" pitchFamily="18" charset="0"/>
                <a:cs typeface="Times New Roman" panose="02020603050405020304" pitchFamily="18" charset="0"/>
              </a:rPr>
              <a:t> </a:t>
            </a:r>
            <a:r>
              <a:rPr lang="fr-FR" sz="2800" dirty="0" err="1">
                <a:solidFill>
                  <a:schemeClr val="tx1"/>
                </a:solidFill>
                <a:latin typeface="Times New Roman" panose="02020603050405020304" pitchFamily="18" charset="0"/>
                <a:cs typeface="Times New Roman" panose="02020603050405020304" pitchFamily="18" charset="0"/>
              </a:rPr>
              <a:t>tiến</a:t>
            </a:r>
            <a:r>
              <a:rPr lang="fr-FR" sz="2800" dirty="0">
                <a:solidFill>
                  <a:schemeClr val="tx1"/>
                </a:solidFill>
                <a:latin typeface="Times New Roman" panose="02020603050405020304" pitchFamily="18" charset="0"/>
                <a:cs typeface="Times New Roman" panose="02020603050405020304" pitchFamily="18" charset="0"/>
              </a:rPr>
              <a:t>: 1- 10 </a:t>
            </a:r>
            <a:r>
              <a:rPr lang="fr-FR" sz="2800" dirty="0" err="1">
                <a:solidFill>
                  <a:schemeClr val="tx1"/>
                </a:solidFill>
                <a:latin typeface="Times New Roman" panose="02020603050405020304" pitchFamily="18" charset="0"/>
                <a:cs typeface="Times New Roman" panose="02020603050405020304" pitchFamily="18" charset="0"/>
              </a:rPr>
              <a:t>tương</a:t>
            </a:r>
            <a:r>
              <a:rPr lang="fr-FR" sz="2800" dirty="0">
                <a:solidFill>
                  <a:schemeClr val="tx1"/>
                </a:solidFill>
                <a:latin typeface="Times New Roman" panose="02020603050405020304" pitchFamily="18" charset="0"/>
                <a:cs typeface="Times New Roman" panose="02020603050405020304" pitchFamily="18" charset="0"/>
              </a:rPr>
              <a:t> </a:t>
            </a:r>
            <a:r>
              <a:rPr lang="fr-FR" sz="2800" dirty="0" err="1">
                <a:solidFill>
                  <a:schemeClr val="tx1"/>
                </a:solidFill>
                <a:latin typeface="Times New Roman" panose="02020603050405020304" pitchFamily="18" charset="0"/>
                <a:cs typeface="Times New Roman" panose="02020603050405020304" pitchFamily="18" charset="0"/>
              </a:rPr>
              <a:t>ứng</a:t>
            </a:r>
            <a:r>
              <a:rPr lang="fr-FR" sz="2800" dirty="0">
                <a:solidFill>
                  <a:schemeClr val="tx1"/>
                </a:solidFill>
                <a:latin typeface="Times New Roman" panose="02020603050405020304" pitchFamily="18" charset="0"/>
                <a:cs typeface="Times New Roman" panose="02020603050405020304" pitchFamily="18" charset="0"/>
              </a:rPr>
              <a:t> </a:t>
            </a:r>
            <a:r>
              <a:rPr lang="fr-FR" sz="2800" dirty="0" err="1">
                <a:solidFill>
                  <a:schemeClr val="tx1"/>
                </a:solidFill>
                <a:latin typeface="Times New Roman" panose="02020603050405020304" pitchFamily="18" charset="0"/>
                <a:cs typeface="Times New Roman" panose="02020603050405020304" pitchFamily="18" charset="0"/>
              </a:rPr>
              <a:t>với</a:t>
            </a:r>
            <a:r>
              <a:rPr lang="fr-FR" sz="2800" dirty="0">
                <a:solidFill>
                  <a:schemeClr val="tx1"/>
                </a:solidFill>
                <a:latin typeface="Times New Roman" panose="02020603050405020304" pitchFamily="18" charset="0"/>
                <a:cs typeface="Times New Roman" panose="02020603050405020304" pitchFamily="18" charset="0"/>
              </a:rPr>
              <a:t> 100m - 1000m</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4" y="2678177"/>
            <a:ext cx="5956300" cy="394213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827" y="2548944"/>
            <a:ext cx="5940137" cy="3951291"/>
          </a:xfrm>
          <a:prstGeom prst="rect">
            <a:avLst/>
          </a:prstGeom>
        </p:spPr>
      </p:pic>
    </p:spTree>
    <p:extLst>
      <p:ext uri="{BB962C8B-B14F-4D97-AF65-F5344CB8AC3E}">
        <p14:creationId xmlns:p14="http://schemas.microsoft.com/office/powerpoint/2010/main" val="134341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799" y="212436"/>
            <a:ext cx="8091055" cy="1231106"/>
          </a:xfrm>
          <a:prstGeom prst="rect">
            <a:avLst/>
          </a:prstGeom>
          <a:solidFill>
            <a:schemeClr val="accent1">
              <a:lumMod val="20000"/>
              <a:lumOff val="80000"/>
            </a:schemeClr>
          </a:solidFill>
        </p:spPr>
        <p:txBody>
          <a:bodyPr wrap="square" rtlCol="0">
            <a:spAutoFit/>
          </a:bodyPr>
          <a:lstStyle/>
          <a:p>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Tầm</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bắn</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hiệu</a:t>
            </a:r>
            <a:r>
              <a:rPr lang="fr-FR" sz="2800" b="1" dirty="0">
                <a:solidFill>
                  <a:srgbClr val="FF0000"/>
                </a:solidFill>
                <a:latin typeface="Times New Roman" panose="02020603050405020304" pitchFamily="18" charset="0"/>
                <a:cs typeface="Times New Roman" panose="02020603050405020304" pitchFamily="18" charset="0"/>
              </a:rPr>
              <a:t> quả : </a:t>
            </a:r>
            <a:r>
              <a:rPr lang="fr-FR" sz="2800" dirty="0">
                <a:latin typeface="Times New Roman" panose="02020603050405020304" pitchFamily="18" charset="0"/>
                <a:cs typeface="Times New Roman" panose="02020603050405020304" pitchFamily="18" charset="0"/>
              </a:rPr>
              <a:t>400m, </a:t>
            </a:r>
            <a:r>
              <a:rPr lang="fr-FR" sz="2800" dirty="0" err="1">
                <a:latin typeface="Times New Roman" panose="02020603050405020304" pitchFamily="18" charset="0"/>
                <a:cs typeface="Times New Roman" panose="02020603050405020304" pitchFamily="18" charset="0"/>
              </a:rPr>
              <a:t>hoả</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lực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tập</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chung</a:t>
            </a:r>
            <a:r>
              <a:rPr lang="fr-FR" sz="2800" dirty="0">
                <a:latin typeface="Times New Roman" panose="02020603050405020304" pitchFamily="18" charset="0"/>
                <a:cs typeface="Times New Roman" panose="02020603050405020304" pitchFamily="18" charset="0"/>
              </a:rPr>
              <a:t> : 800m, </a:t>
            </a:r>
            <a:r>
              <a:rPr lang="fr-FR" sz="2800" dirty="0" err="1">
                <a:latin typeface="Times New Roman" panose="02020603050405020304" pitchFamily="18" charset="0"/>
                <a:cs typeface="Times New Roman" panose="02020603050405020304" pitchFamily="18" charset="0"/>
              </a:rPr>
              <a:t>Bắn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máy</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bay</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quân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nhảy</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dù</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trong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vòng</a:t>
            </a:r>
            <a:r>
              <a:rPr lang="fr-FR" sz="2800" dirty="0">
                <a:latin typeface="Times New Roman" panose="02020603050405020304" pitchFamily="18" charset="0"/>
                <a:cs typeface="Times New Roman" panose="02020603050405020304" pitchFamily="18" charset="0"/>
              </a:rPr>
              <a:t> 500m</a:t>
            </a:r>
            <a:endParaRPr lang="en-US" sz="2800" dirty="0">
              <a:latin typeface="Times New Roman" panose="02020603050405020304" pitchFamily="18" charset="0"/>
              <a:cs typeface="Times New Roman" panose="02020603050405020304" pitchFamily="18" charset="0"/>
            </a:endParaRPr>
          </a:p>
          <a:p>
            <a:endParaRPr lang="en-US" dirty="0"/>
          </a:p>
        </p:txBody>
      </p:sp>
      <p:sp>
        <p:nvSpPr>
          <p:cNvPr id="3" name="TextBox 2"/>
          <p:cNvSpPr txBox="1"/>
          <p:nvPr/>
        </p:nvSpPr>
        <p:spPr>
          <a:xfrm>
            <a:off x="304799" y="1819564"/>
            <a:ext cx="7084291" cy="1384995"/>
          </a:xfrm>
          <a:prstGeom prst="rect">
            <a:avLst/>
          </a:prstGeom>
          <a:solidFill>
            <a:schemeClr val="accent1">
              <a:lumMod val="20000"/>
              <a:lumOff val="80000"/>
            </a:schemeClr>
          </a:solidFill>
        </p:spPr>
        <p:txBody>
          <a:bodyPr wrap="square" rtlCol="0">
            <a:spAutoFit/>
          </a:bodyPr>
          <a:lstStyle/>
          <a:p>
            <a:r>
              <a:rPr lang="fr-FR" sz="2800" dirty="0">
                <a:solidFill>
                  <a:srgbClr val="FF0000"/>
                </a:solidFill>
                <a:latin typeface="Times New Roman" panose="02020603050405020304" pitchFamily="18" charset="0"/>
                <a:cs typeface="Times New Roman" panose="02020603050405020304" pitchFamily="18" charset="0"/>
              </a:rPr>
              <a:t>- </a:t>
            </a:r>
            <a:r>
              <a:rPr lang="fr-FR" sz="2800" dirty="0" err="1">
                <a:solidFill>
                  <a:srgbClr val="FF0000"/>
                </a:solidFill>
                <a:latin typeface="Times New Roman" panose="02020603050405020304" pitchFamily="18" charset="0"/>
                <a:cs typeface="Times New Roman" panose="02020603050405020304" pitchFamily="18" charset="0"/>
              </a:rPr>
              <a:t>Tầm</a:t>
            </a:r>
            <a:r>
              <a:rPr lang="fr-FR" sz="2800" dirty="0">
                <a:solidFill>
                  <a:srgbClr val="FF0000"/>
                </a:solidFill>
                <a:latin typeface="Times New Roman" panose="02020603050405020304" pitchFamily="18" charset="0"/>
                <a:cs typeface="Times New Roman" panose="02020603050405020304" pitchFamily="18" charset="0"/>
              </a:rPr>
              <a:t> </a:t>
            </a:r>
            <a:r>
              <a:rPr lang="fr-FR" sz="2800" dirty="0" err="1">
                <a:solidFill>
                  <a:srgbClr val="FF0000"/>
                </a:solidFill>
                <a:latin typeface="Times New Roman" panose="02020603050405020304" pitchFamily="18" charset="0"/>
                <a:cs typeface="Times New Roman" panose="02020603050405020304" pitchFamily="18" charset="0"/>
              </a:rPr>
              <a:t>bắn</a:t>
            </a:r>
            <a:r>
              <a:rPr lang="fr-FR" sz="2800" dirty="0">
                <a:solidFill>
                  <a:srgbClr val="FF0000"/>
                </a:solidFill>
                <a:latin typeface="Times New Roman" panose="02020603050405020304" pitchFamily="18" charset="0"/>
                <a:cs typeface="Times New Roman" panose="02020603050405020304" pitchFamily="18" charset="0"/>
              </a:rPr>
              <a:t> </a:t>
            </a:r>
            <a:r>
              <a:rPr lang="fr-FR" sz="2800" dirty="0" err="1">
                <a:solidFill>
                  <a:srgbClr val="FF0000"/>
                </a:solidFill>
                <a:latin typeface="Times New Roman" panose="02020603050405020304" pitchFamily="18" charset="0"/>
                <a:cs typeface="Times New Roman" panose="02020603050405020304" pitchFamily="18" charset="0"/>
              </a:rPr>
              <a:t>thẳng</a:t>
            </a:r>
            <a:r>
              <a:rPr lang="fr-FR"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Mục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tiêu</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ngư­ời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nằm</a:t>
            </a:r>
            <a:r>
              <a:rPr lang="fr-FR" sz="2800" dirty="0">
                <a:latin typeface="Times New Roman" panose="02020603050405020304" pitchFamily="18" charset="0"/>
                <a:cs typeface="Times New Roman" panose="02020603050405020304" pitchFamily="18" charset="0"/>
              </a:rPr>
              <a:t> </a:t>
            </a:r>
            <a:r>
              <a:rPr lang="fr-FR" sz="2800" dirty="0" err="1" smtClean="0">
                <a:latin typeface="Times New Roman" panose="02020603050405020304" pitchFamily="18" charset="0"/>
                <a:cs typeface="Times New Roman" panose="02020603050405020304" pitchFamily="18" charset="0"/>
              </a:rPr>
              <a:t>cao</a:t>
            </a:r>
            <a:r>
              <a:rPr lang="fr-FR" sz="2800" dirty="0" smtClean="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0,5 m : 350m,  </a:t>
            </a:r>
            <a:endParaRPr lang="en-US" sz="2800" dirty="0">
              <a:latin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Mục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tiêu</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ng­ười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chạy</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cao</a:t>
            </a:r>
            <a:r>
              <a:rPr lang="fr-FR" sz="2800" dirty="0">
                <a:latin typeface="Times New Roman" panose="02020603050405020304" pitchFamily="18" charset="0"/>
                <a:cs typeface="Times New Roman" panose="02020603050405020304" pitchFamily="18" charset="0"/>
              </a:rPr>
              <a:t> 1,5m :  525m</a:t>
            </a:r>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7" y="3789172"/>
            <a:ext cx="4858327" cy="290021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7418" y="1819564"/>
            <a:ext cx="3657599" cy="18097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7418" y="8777"/>
            <a:ext cx="3754582" cy="183832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4239" y="3869026"/>
            <a:ext cx="5281325" cy="2919701"/>
          </a:xfrm>
          <a:prstGeom prst="rect">
            <a:avLst/>
          </a:prstGeom>
        </p:spPr>
      </p:pic>
    </p:spTree>
    <p:extLst>
      <p:ext uri="{BB962C8B-B14F-4D97-AF65-F5344CB8AC3E}">
        <p14:creationId xmlns:p14="http://schemas.microsoft.com/office/powerpoint/2010/main" val="264661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201" y="400045"/>
            <a:ext cx="10049164" cy="800219"/>
          </a:xfrm>
          <a:prstGeom prst="rect">
            <a:avLst/>
          </a:prstGeom>
          <a:solidFill>
            <a:schemeClr val="accent1">
              <a:lumMod val="20000"/>
              <a:lumOff val="80000"/>
            </a:schemeClr>
          </a:solidFill>
        </p:spPr>
        <p:txBody>
          <a:bodyPr wrap="square" rtlCol="0">
            <a:spAutoFit/>
          </a:bodyPr>
          <a:lstStyle/>
          <a:p>
            <a:r>
              <a:rPr lang="fr-FR" sz="2800" dirty="0">
                <a:solidFill>
                  <a:srgbClr val="FF0000"/>
                </a:solidFill>
                <a:latin typeface="Times New Roman" panose="02020603050405020304" pitchFamily="18" charset="0"/>
                <a:cs typeface="Times New Roman" panose="02020603050405020304" pitchFamily="18" charset="0"/>
              </a:rPr>
              <a:t>- </a:t>
            </a:r>
            <a:r>
              <a:rPr lang="fr-FR" sz="2800" dirty="0" err="1">
                <a:solidFill>
                  <a:srgbClr val="FF0000"/>
                </a:solidFill>
                <a:latin typeface="Times New Roman" panose="02020603050405020304" pitchFamily="18" charset="0"/>
                <a:cs typeface="Times New Roman" panose="02020603050405020304" pitchFamily="18" charset="0"/>
              </a:rPr>
              <a:t>Tốc</a:t>
            </a:r>
            <a:r>
              <a:rPr lang="fr-FR" sz="2800" dirty="0">
                <a:solidFill>
                  <a:srgbClr val="FF0000"/>
                </a:solidFill>
                <a:latin typeface="Times New Roman" panose="02020603050405020304" pitchFamily="18" charset="0"/>
                <a:cs typeface="Times New Roman" panose="02020603050405020304" pitchFamily="18" charset="0"/>
              </a:rPr>
              <a:t> </a:t>
            </a:r>
            <a:r>
              <a:rPr lang="fr-FR" sz="2800" dirty="0" err="1">
                <a:solidFill>
                  <a:srgbClr val="FF0000"/>
                </a:solidFill>
                <a:latin typeface="Times New Roman" panose="02020603050405020304" pitchFamily="18" charset="0"/>
                <a:cs typeface="Times New Roman" panose="02020603050405020304" pitchFamily="18" charset="0"/>
              </a:rPr>
              <a:t>độ</a:t>
            </a:r>
            <a:r>
              <a:rPr lang="fr-FR" sz="2800" dirty="0">
                <a:solidFill>
                  <a:srgbClr val="FF0000"/>
                </a:solidFill>
                <a:latin typeface="Times New Roman" panose="02020603050405020304" pitchFamily="18" charset="0"/>
                <a:cs typeface="Times New Roman" panose="02020603050405020304" pitchFamily="18" charset="0"/>
              </a:rPr>
              <a:t> ban </a:t>
            </a:r>
            <a:r>
              <a:rPr lang="fr-FR" sz="2800" dirty="0" err="1">
                <a:solidFill>
                  <a:srgbClr val="FF0000"/>
                </a:solidFill>
                <a:latin typeface="Times New Roman" panose="02020603050405020304" pitchFamily="18" charset="0"/>
                <a:cs typeface="Times New Roman" panose="02020603050405020304" pitchFamily="18" charset="0"/>
              </a:rPr>
              <a:t>đầu</a:t>
            </a:r>
            <a:r>
              <a:rPr lang="fr-FR" sz="2800" dirty="0">
                <a:solidFill>
                  <a:srgbClr val="FF0000"/>
                </a:solidFill>
                <a:latin typeface="Times New Roman" panose="02020603050405020304" pitchFamily="18" charset="0"/>
                <a:cs typeface="Times New Roman" panose="02020603050405020304" pitchFamily="18" charset="0"/>
              </a:rPr>
              <a:t> </a:t>
            </a:r>
            <a:r>
              <a:rPr lang="fr-FR" sz="2800" dirty="0" err="1">
                <a:solidFill>
                  <a:srgbClr val="FF0000"/>
                </a:solidFill>
                <a:latin typeface="Times New Roman" panose="02020603050405020304" pitchFamily="18" charset="0"/>
                <a:cs typeface="Times New Roman" panose="02020603050405020304" pitchFamily="18" charset="0"/>
              </a:rPr>
              <a:t>của</a:t>
            </a:r>
            <a:r>
              <a:rPr lang="fr-FR" sz="2800" dirty="0">
                <a:solidFill>
                  <a:srgbClr val="FF0000"/>
                </a:solidFill>
                <a:latin typeface="Times New Roman" panose="02020603050405020304" pitchFamily="18" charset="0"/>
                <a:cs typeface="Times New Roman" panose="02020603050405020304" pitchFamily="18" charset="0"/>
              </a:rPr>
              <a:t> </a:t>
            </a:r>
            <a:r>
              <a:rPr lang="fr-FR" sz="2800" dirty="0" err="1">
                <a:solidFill>
                  <a:srgbClr val="FF0000"/>
                </a:solidFill>
                <a:latin typeface="Times New Roman" panose="02020603050405020304" pitchFamily="18" charset="0"/>
                <a:cs typeface="Times New Roman" panose="02020603050405020304" pitchFamily="18" charset="0"/>
              </a:rPr>
              <a:t>đầu</a:t>
            </a:r>
            <a:r>
              <a:rPr lang="fr-FR" sz="2800" dirty="0">
                <a:solidFill>
                  <a:srgbClr val="FF0000"/>
                </a:solidFill>
                <a:latin typeface="Times New Roman" panose="02020603050405020304" pitchFamily="18" charset="0"/>
                <a:cs typeface="Times New Roman" panose="02020603050405020304" pitchFamily="18" charset="0"/>
              </a:rPr>
              <a:t> </a:t>
            </a:r>
            <a:r>
              <a:rPr lang="fr-FR" sz="2800" dirty="0" err="1">
                <a:solidFill>
                  <a:srgbClr val="FF0000"/>
                </a:solidFill>
                <a:latin typeface="Times New Roman" panose="02020603050405020304" pitchFamily="18" charset="0"/>
                <a:cs typeface="Times New Roman" panose="02020603050405020304" pitchFamily="18" charset="0"/>
              </a:rPr>
              <a:t>đạn</a:t>
            </a:r>
            <a:r>
              <a:rPr lang="fr-FR" sz="2800" dirty="0">
                <a:solidFill>
                  <a:srgbClr val="FF0000"/>
                </a:solidFill>
                <a:latin typeface="Times New Roman" panose="02020603050405020304" pitchFamily="18" charset="0"/>
                <a:cs typeface="Times New Roman" panose="02020603050405020304" pitchFamily="18" charset="0"/>
              </a:rPr>
              <a:t>: </a:t>
            </a:r>
            <a:r>
              <a:rPr lang="fr-FR" sz="2800" dirty="0" smtClean="0">
                <a:latin typeface="Times New Roman" panose="02020603050405020304" pitchFamily="18" charset="0"/>
                <a:cs typeface="Times New Roman" panose="02020603050405020304" pitchFamily="18" charset="0"/>
              </a:rPr>
              <a:t>AK- </a:t>
            </a:r>
            <a:r>
              <a:rPr lang="fr-FR" sz="2800" dirty="0">
                <a:latin typeface="Times New Roman" panose="02020603050405020304" pitchFamily="18" charset="0"/>
                <a:cs typeface="Times New Roman" panose="02020603050405020304" pitchFamily="18" charset="0"/>
              </a:rPr>
              <a:t>710m/s, </a:t>
            </a:r>
            <a:r>
              <a:rPr lang="fr-FR" sz="2800" dirty="0" smtClean="0">
                <a:latin typeface="Times New Roman" panose="02020603050405020304" pitchFamily="18" charset="0"/>
                <a:cs typeface="Times New Roman" panose="02020603050405020304" pitchFamily="18" charset="0"/>
              </a:rPr>
              <a:t>AK </a:t>
            </a:r>
            <a:r>
              <a:rPr lang="fr-FR" sz="2800" dirty="0" err="1">
                <a:latin typeface="Times New Roman" panose="02020603050405020304" pitchFamily="18" charset="0"/>
                <a:cs typeface="Times New Roman" panose="02020603050405020304" pitchFamily="18" charset="0"/>
              </a:rPr>
              <a:t>cải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tiến</a:t>
            </a:r>
            <a:r>
              <a:rPr lang="fr-FR" sz="2800" dirty="0">
                <a:latin typeface="Times New Roman" panose="02020603050405020304" pitchFamily="18" charset="0"/>
                <a:cs typeface="Times New Roman" panose="02020603050405020304" pitchFamily="18" charset="0"/>
              </a:rPr>
              <a:t> 715m/s</a:t>
            </a:r>
            <a:endParaRPr lang="en-US" sz="2800" dirty="0">
              <a:latin typeface="Times New Roman" panose="02020603050405020304" pitchFamily="18" charset="0"/>
              <a:cs typeface="Times New Roman" panose="02020603050405020304" pitchFamily="18" charset="0"/>
            </a:endParaRPr>
          </a:p>
          <a:p>
            <a:endParaRPr lang="en-US" dirty="0"/>
          </a:p>
        </p:txBody>
      </p:sp>
      <p:sp>
        <p:nvSpPr>
          <p:cNvPr id="3" name="TextBox 2"/>
          <p:cNvSpPr txBox="1"/>
          <p:nvPr/>
        </p:nvSpPr>
        <p:spPr>
          <a:xfrm>
            <a:off x="203201" y="1835883"/>
            <a:ext cx="6954982" cy="1231106"/>
          </a:xfrm>
          <a:prstGeom prst="rect">
            <a:avLst/>
          </a:prstGeom>
          <a:solidFill>
            <a:schemeClr val="accent1">
              <a:lumMod val="20000"/>
              <a:lumOff val="80000"/>
            </a:schemeClr>
          </a:solidFill>
        </p:spPr>
        <p:txBody>
          <a:bodyPr wrap="square" rtlCol="0">
            <a:spAutoFit/>
          </a:bodyPr>
          <a:lstStyle/>
          <a:p>
            <a:pPr marL="457200" indent="-457200">
              <a:buFontTx/>
              <a:buChar char="-"/>
            </a:pPr>
            <a:r>
              <a:rPr lang="fr-FR" sz="2800" dirty="0" err="1" smtClean="0">
                <a:solidFill>
                  <a:srgbClr val="FF0000"/>
                </a:solidFill>
                <a:latin typeface="Times New Roman" panose="02020603050405020304" pitchFamily="18" charset="0"/>
                <a:cs typeface="Times New Roman" panose="02020603050405020304" pitchFamily="18" charset="0"/>
              </a:rPr>
              <a:t>Tốc</a:t>
            </a:r>
            <a:r>
              <a:rPr lang="fr-FR" sz="2800" dirty="0" smtClean="0">
                <a:solidFill>
                  <a:srgbClr val="FF0000"/>
                </a:solidFill>
                <a:latin typeface="Times New Roman" panose="02020603050405020304" pitchFamily="18" charset="0"/>
                <a:cs typeface="Times New Roman" panose="02020603050405020304" pitchFamily="18" charset="0"/>
              </a:rPr>
              <a:t> </a:t>
            </a:r>
            <a:r>
              <a:rPr lang="fr-FR" sz="2800" dirty="0" err="1">
                <a:solidFill>
                  <a:srgbClr val="FF0000"/>
                </a:solidFill>
                <a:latin typeface="Times New Roman" panose="02020603050405020304" pitchFamily="18" charset="0"/>
                <a:cs typeface="Times New Roman" panose="02020603050405020304" pitchFamily="18" charset="0"/>
              </a:rPr>
              <a:t>độ</a:t>
            </a:r>
            <a:r>
              <a:rPr lang="fr-FR" sz="2800" dirty="0">
                <a:solidFill>
                  <a:srgbClr val="FF0000"/>
                </a:solidFill>
                <a:latin typeface="Times New Roman" panose="02020603050405020304" pitchFamily="18" charset="0"/>
                <a:cs typeface="Times New Roman" panose="02020603050405020304" pitchFamily="18" charset="0"/>
              </a:rPr>
              <a:t> </a:t>
            </a:r>
            <a:r>
              <a:rPr lang="fr-FR" sz="2800" dirty="0" err="1" smtClean="0">
                <a:solidFill>
                  <a:srgbClr val="FF0000"/>
                </a:solidFill>
                <a:latin typeface="Times New Roman" panose="02020603050405020304" pitchFamily="18" charset="0"/>
                <a:cs typeface="Times New Roman" panose="02020603050405020304" pitchFamily="18" charset="0"/>
              </a:rPr>
              <a:t>bắn</a:t>
            </a:r>
            <a:r>
              <a:rPr lang="fr-FR" sz="2800" dirty="0" smtClean="0">
                <a:solidFill>
                  <a:srgbClr val="FF0000"/>
                </a:solidFill>
                <a:latin typeface="Times New Roman" panose="02020603050405020304" pitchFamily="18" charset="0"/>
                <a:cs typeface="Times New Roman" panose="02020603050405020304" pitchFamily="18" charset="0"/>
              </a:rPr>
              <a:t>: </a:t>
            </a:r>
            <a:r>
              <a:rPr lang="fr-FR" sz="2800" dirty="0" smtClean="0">
                <a:latin typeface="Times New Roman" panose="02020603050405020304" pitchFamily="18" charset="0"/>
                <a:cs typeface="Times New Roman" panose="02020603050405020304" pitchFamily="18" charset="0"/>
              </a:rPr>
              <a:t>40 </a:t>
            </a:r>
            <a:r>
              <a:rPr lang="fr-FR" sz="2800" dirty="0" err="1">
                <a:latin typeface="Times New Roman" panose="02020603050405020304" pitchFamily="18" charset="0"/>
                <a:cs typeface="Times New Roman" panose="02020603050405020304" pitchFamily="18" charset="0"/>
              </a:rPr>
              <a:t>phát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phút</a:t>
            </a:r>
            <a:r>
              <a:rPr lang="fr-FR" sz="2800" dirty="0">
                <a:latin typeface="Times New Roman" panose="02020603050405020304" pitchFamily="18" charset="0"/>
                <a:cs typeface="Times New Roman" panose="02020603050405020304" pitchFamily="18" charset="0"/>
              </a:rPr>
              <a:t> khi </a:t>
            </a:r>
            <a:r>
              <a:rPr lang="fr-FR" sz="2800" dirty="0" err="1">
                <a:latin typeface="Times New Roman" panose="02020603050405020304" pitchFamily="18" charset="0"/>
                <a:cs typeface="Times New Roman" panose="02020603050405020304" pitchFamily="18" charset="0"/>
              </a:rPr>
              <a:t>bắn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phát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một</a:t>
            </a:r>
            <a:r>
              <a:rPr lang="fr-FR" sz="2800" dirty="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100 </a:t>
            </a:r>
            <a:r>
              <a:rPr lang="fr-FR" sz="2800" dirty="0" err="1">
                <a:latin typeface="Times New Roman" panose="02020603050405020304" pitchFamily="18" charset="0"/>
                <a:cs typeface="Times New Roman" panose="02020603050405020304" pitchFamily="18" charset="0"/>
              </a:rPr>
              <a:t>phát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phút</a:t>
            </a:r>
            <a:r>
              <a:rPr lang="fr-FR" sz="2800" dirty="0">
                <a:latin typeface="Times New Roman" panose="02020603050405020304" pitchFamily="18" charset="0"/>
                <a:cs typeface="Times New Roman" panose="02020603050405020304" pitchFamily="18" charset="0"/>
              </a:rPr>
              <a:t> </a:t>
            </a:r>
            <a:r>
              <a:rPr lang="fr-FR" sz="2800" dirty="0" smtClean="0">
                <a:latin typeface="Times New Roman" panose="02020603050405020304" pitchFamily="18" charset="0"/>
                <a:cs typeface="Times New Roman" panose="02020603050405020304" pitchFamily="18" charset="0"/>
              </a:rPr>
              <a:t> khi </a:t>
            </a:r>
            <a:r>
              <a:rPr lang="fr-FR" sz="2800" dirty="0" err="1" smtClean="0">
                <a:latin typeface="Times New Roman" panose="02020603050405020304" pitchFamily="18" charset="0"/>
                <a:cs typeface="Times New Roman" panose="02020603050405020304" pitchFamily="18" charset="0"/>
              </a:rPr>
              <a:t>bắn</a:t>
            </a:r>
            <a:r>
              <a:rPr lang="fr-FR" sz="2800" dirty="0" smtClean="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liên</a:t>
            </a:r>
            <a:r>
              <a:rPr lang="fr-FR" sz="2800" dirty="0">
                <a:latin typeface="Times New Roman" panose="02020603050405020304" pitchFamily="18" charset="0"/>
                <a:cs typeface="Times New Roman" panose="02020603050405020304" pitchFamily="18" charset="0"/>
              </a:rPr>
              <a:t> </a:t>
            </a:r>
            <a:r>
              <a:rPr lang="fr-FR" sz="2800" dirty="0" err="1" smtClean="0">
                <a:latin typeface="Times New Roman" panose="02020603050405020304" pitchFamily="18" charset="0"/>
                <a:cs typeface="Times New Roman" panose="02020603050405020304" pitchFamily="18" charset="0"/>
              </a:rPr>
              <a:t>thanh</a:t>
            </a:r>
            <a:endParaRPr lang="en-US" sz="2800" dirty="0">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2"/>
          <a:stretch>
            <a:fillRect/>
          </a:stretch>
        </p:blipFill>
        <p:spPr>
          <a:xfrm>
            <a:off x="7315199" y="1234122"/>
            <a:ext cx="4802910" cy="2786113"/>
          </a:xfrm>
          <a:prstGeom prst="rect">
            <a:avLst/>
          </a:prstGeom>
        </p:spPr>
      </p:pic>
      <p:sp>
        <p:nvSpPr>
          <p:cNvPr id="5" name="Rectangle 4"/>
          <p:cNvSpPr/>
          <p:nvPr/>
        </p:nvSpPr>
        <p:spPr>
          <a:xfrm>
            <a:off x="203201" y="4020234"/>
            <a:ext cx="6096000" cy="1384995"/>
          </a:xfrm>
          <a:prstGeom prst="rect">
            <a:avLst/>
          </a:prstGeom>
          <a:solidFill>
            <a:schemeClr val="accent1">
              <a:lumMod val="20000"/>
              <a:lumOff val="80000"/>
            </a:schemeClr>
          </a:solidFill>
        </p:spPr>
        <p:txBody>
          <a:bodyPr>
            <a:spAutoFit/>
          </a:bodyPr>
          <a:lstStyle/>
          <a:p>
            <a:pPr marL="457200" indent="-457200">
              <a:buFontTx/>
              <a:buChar char="-"/>
            </a:pPr>
            <a:r>
              <a:rPr lang="fr-FR" sz="2800" dirty="0" err="1" smtClean="0">
                <a:solidFill>
                  <a:srgbClr val="FF0000"/>
                </a:solidFill>
                <a:latin typeface="Times New Roman" panose="02020603050405020304" pitchFamily="18" charset="0"/>
                <a:cs typeface="Times New Roman" panose="02020603050405020304" pitchFamily="18" charset="0"/>
              </a:rPr>
              <a:t>Khối</a:t>
            </a:r>
            <a:r>
              <a:rPr lang="fr-FR" sz="2800" dirty="0" smtClean="0">
                <a:solidFill>
                  <a:srgbClr val="FF0000"/>
                </a:solidFill>
                <a:latin typeface="Times New Roman" panose="02020603050405020304" pitchFamily="18" charset="0"/>
                <a:cs typeface="Times New Roman" panose="02020603050405020304" pitchFamily="18" charset="0"/>
              </a:rPr>
              <a:t> </a:t>
            </a:r>
            <a:r>
              <a:rPr lang="fr-FR" sz="2800" dirty="0" err="1">
                <a:solidFill>
                  <a:srgbClr val="FF0000"/>
                </a:solidFill>
                <a:latin typeface="Times New Roman" panose="02020603050405020304" pitchFamily="18" charset="0"/>
                <a:cs typeface="Times New Roman" panose="02020603050405020304" pitchFamily="18" charset="0"/>
              </a:rPr>
              <a:t>lượng</a:t>
            </a:r>
            <a:r>
              <a:rPr lang="fr-FR" sz="2800" dirty="0">
                <a:solidFill>
                  <a:srgbClr val="FF0000"/>
                </a:solidFill>
                <a:latin typeface="Times New Roman" panose="02020603050405020304" pitchFamily="18" charset="0"/>
                <a:cs typeface="Times New Roman" panose="02020603050405020304" pitchFamily="18" charset="0"/>
              </a:rPr>
              <a:t> </a:t>
            </a:r>
            <a:r>
              <a:rPr lang="fr-FR" sz="2800" dirty="0" err="1">
                <a:solidFill>
                  <a:srgbClr val="FF0000"/>
                </a:solidFill>
                <a:latin typeface="Times New Roman" panose="02020603050405020304" pitchFamily="18" charset="0"/>
                <a:cs typeface="Times New Roman" panose="02020603050405020304" pitchFamily="18" charset="0"/>
              </a:rPr>
              <a:t>của</a:t>
            </a:r>
            <a:r>
              <a:rPr lang="fr-FR" sz="2800" dirty="0">
                <a:solidFill>
                  <a:srgbClr val="FF0000"/>
                </a:solidFill>
                <a:latin typeface="Times New Roman" panose="02020603050405020304" pitchFamily="18" charset="0"/>
                <a:cs typeface="Times New Roman" panose="02020603050405020304" pitchFamily="18" charset="0"/>
              </a:rPr>
              <a:t> </a:t>
            </a:r>
            <a:r>
              <a:rPr lang="fr-FR" sz="2800" dirty="0" err="1">
                <a:solidFill>
                  <a:srgbClr val="FF0000"/>
                </a:solidFill>
                <a:latin typeface="Times New Roman" panose="02020603050405020304" pitchFamily="18" charset="0"/>
                <a:cs typeface="Times New Roman" panose="02020603050405020304" pitchFamily="18" charset="0"/>
              </a:rPr>
              <a:t>súng</a:t>
            </a:r>
            <a:r>
              <a:rPr lang="fr-FR" sz="2800" dirty="0">
                <a:solidFill>
                  <a:srgbClr val="FF0000"/>
                </a:solidFill>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AK</a:t>
            </a:r>
            <a:r>
              <a:rPr lang="fr-FR" sz="2800" dirty="0">
                <a:solidFill>
                  <a:srgbClr val="FF0000"/>
                </a:solidFill>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là 3,8kg,  AKM: 3,1kg, AKMS: 3,3kg. </a:t>
            </a:r>
            <a:endParaRPr lang="fr-FR" sz="2800" dirty="0" smtClean="0">
              <a:latin typeface="Times New Roman" panose="02020603050405020304" pitchFamily="18" charset="0"/>
              <a:cs typeface="Times New Roman" panose="02020603050405020304" pitchFamily="18" charset="0"/>
            </a:endParaRPr>
          </a:p>
          <a:p>
            <a:r>
              <a:rPr lang="pt-BR" sz="2800" dirty="0" smtClean="0">
                <a:latin typeface="Times New Roman" panose="02020603050405020304" pitchFamily="18" charset="0"/>
                <a:cs typeface="Times New Roman" panose="02020603050405020304" pitchFamily="18" charset="0"/>
              </a:rPr>
              <a:t>Khi </a:t>
            </a:r>
            <a:r>
              <a:rPr lang="pt-BR" sz="2800" dirty="0">
                <a:latin typeface="Times New Roman" panose="02020603050405020304" pitchFamily="18" charset="0"/>
                <a:cs typeface="Times New Roman" panose="02020603050405020304" pitchFamily="18" charset="0"/>
              </a:rPr>
              <a:t>đủ đạn khối lượng tăng thêm 0,5kg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276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2294</TotalTime>
  <Words>2232</Words>
  <Application>Microsoft Office PowerPoint</Application>
  <PresentationFormat>Widescreen</PresentationFormat>
  <Paragraphs>157</Paragraphs>
  <Slides>39</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39</vt:i4>
      </vt:variant>
    </vt:vector>
  </HeadingPairs>
  <TitlesOfParts>
    <vt:vector size="50" baseType="lpstr">
      <vt:lpstr>Arial</vt:lpstr>
      <vt:lpstr>Calibri</vt:lpstr>
      <vt:lpstr>Calibri Light</vt:lpstr>
      <vt:lpstr>Segoe Script</vt:lpstr>
      <vt:lpstr>Tahoma</vt:lpstr>
      <vt:lpstr>Times New Roman</vt:lpstr>
      <vt:lpstr>Trebuchet MS</vt:lpstr>
      <vt:lpstr>Wingdings</vt:lpstr>
      <vt:lpstr>Wingdings 3</vt:lpstr>
      <vt:lpstr>Facet</vt:lpstr>
      <vt:lpstr>Office Theme</vt:lpstr>
      <vt:lpstr>Tiết 24- Bài 6: Giới thiệu một số loại súng bộ binh, thuốc nổ, vật cản và vũ khí tự tạo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Tiết 30- Bài 6: Giới thiệu một số loại súng bộ binh, thuốc nổ, vật cản và vũ khí tự tạo </vt:lpstr>
      <vt:lpstr>PowerPoint Presentation</vt:lpstr>
      <vt:lpstr>PowerPoint Presentation</vt:lpstr>
      <vt:lpstr>Tiết 25- Bài 6: Giới thiệu một số loại súng bộ binh, thuốc nổ, vật cản và vũ khí tự tạo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6: Giới thiệu một số loại súng bộ binh, thuốc nổ, công cụ hỗ trợ</dc:title>
  <dc:creator>Laptop</dc:creator>
  <cp:lastModifiedBy>Laptop</cp:lastModifiedBy>
  <cp:revision>52</cp:revision>
  <dcterms:created xsi:type="dcterms:W3CDTF">2023-01-09T02:57:51Z</dcterms:created>
  <dcterms:modified xsi:type="dcterms:W3CDTF">2025-02-24T08:30:33Z</dcterms:modified>
</cp:coreProperties>
</file>