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9" r:id="rId3"/>
    <p:sldId id="260" r:id="rId4"/>
    <p:sldId id="261" r:id="rId5"/>
    <p:sldId id="262" r:id="rId6"/>
    <p:sldId id="256" r:id="rId7"/>
    <p:sldId id="263" r:id="rId8"/>
    <p:sldId id="268" r:id="rId9"/>
    <p:sldId id="269" r:id="rId10"/>
    <p:sldId id="270" r:id="rId11"/>
    <p:sldId id="271" r:id="rId12"/>
    <p:sldId id="264" r:id="rId13"/>
    <p:sldId id="265" r:id="rId14"/>
    <p:sldId id="266" r:id="rId15"/>
    <p:sldId id="267"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D93A-B753-E4CC-BFC7-623380712B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179537-A93A-F666-5AEA-7148EE0176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60DDBC-9B37-3828-8D18-551DA16A41B0}"/>
              </a:ext>
            </a:extLst>
          </p:cNvPr>
          <p:cNvSpPr>
            <a:spLocks noGrp="1"/>
          </p:cNvSpPr>
          <p:nvPr>
            <p:ph type="dt" sz="half" idx="10"/>
          </p:nvPr>
        </p:nvSpPr>
        <p:spPr/>
        <p:txBody>
          <a:bodyPr/>
          <a:lstStyle/>
          <a:p>
            <a:fld id="{6E623B5E-B081-4795-A8C2-E0BE8E9F0E7C}" type="datetimeFigureOut">
              <a:rPr lang="en-US" smtClean="0"/>
              <a:t>3/9/2024</a:t>
            </a:fld>
            <a:endParaRPr lang="en-US"/>
          </a:p>
        </p:txBody>
      </p:sp>
      <p:sp>
        <p:nvSpPr>
          <p:cNvPr id="5" name="Footer Placeholder 4">
            <a:extLst>
              <a:ext uri="{FF2B5EF4-FFF2-40B4-BE49-F238E27FC236}">
                <a16:creationId xmlns:a16="http://schemas.microsoft.com/office/drawing/2014/main" id="{0CFCB4FC-407B-F414-C9FC-A12980DE8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8F5B2-7437-BC72-2EBF-C23307FC01DF}"/>
              </a:ext>
            </a:extLst>
          </p:cNvPr>
          <p:cNvSpPr>
            <a:spLocks noGrp="1"/>
          </p:cNvSpPr>
          <p:nvPr>
            <p:ph type="sldNum" sz="quarter" idx="12"/>
          </p:nvPr>
        </p:nvSpPr>
        <p:spPr/>
        <p:txBody>
          <a:bodyPr/>
          <a:lstStyle/>
          <a:p>
            <a:fld id="{EB982283-20D4-414F-8811-A29F43E99FFF}" type="slidenum">
              <a:rPr lang="en-US" smtClean="0"/>
              <a:t>‹#›</a:t>
            </a:fld>
            <a:endParaRPr lang="en-US"/>
          </a:p>
        </p:txBody>
      </p:sp>
    </p:spTree>
    <p:extLst>
      <p:ext uri="{BB962C8B-B14F-4D97-AF65-F5344CB8AC3E}">
        <p14:creationId xmlns:p14="http://schemas.microsoft.com/office/powerpoint/2010/main" val="3038916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CA98A-01D5-C89C-D426-A83E82A024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4C4092-78EB-E164-BA98-8F48739306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96644-61E4-3384-F91C-D9B9FFF8850C}"/>
              </a:ext>
            </a:extLst>
          </p:cNvPr>
          <p:cNvSpPr>
            <a:spLocks noGrp="1"/>
          </p:cNvSpPr>
          <p:nvPr>
            <p:ph type="dt" sz="half" idx="10"/>
          </p:nvPr>
        </p:nvSpPr>
        <p:spPr/>
        <p:txBody>
          <a:bodyPr/>
          <a:lstStyle/>
          <a:p>
            <a:fld id="{6E623B5E-B081-4795-A8C2-E0BE8E9F0E7C}" type="datetimeFigureOut">
              <a:rPr lang="en-US" smtClean="0"/>
              <a:t>3/9/2024</a:t>
            </a:fld>
            <a:endParaRPr lang="en-US"/>
          </a:p>
        </p:txBody>
      </p:sp>
      <p:sp>
        <p:nvSpPr>
          <p:cNvPr id="5" name="Footer Placeholder 4">
            <a:extLst>
              <a:ext uri="{FF2B5EF4-FFF2-40B4-BE49-F238E27FC236}">
                <a16:creationId xmlns:a16="http://schemas.microsoft.com/office/drawing/2014/main" id="{B4F51EB8-3877-42FD-6539-45275A6FD5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FF6B1-ED65-18D4-785B-AB46C4CE1F95}"/>
              </a:ext>
            </a:extLst>
          </p:cNvPr>
          <p:cNvSpPr>
            <a:spLocks noGrp="1"/>
          </p:cNvSpPr>
          <p:nvPr>
            <p:ph type="sldNum" sz="quarter" idx="12"/>
          </p:nvPr>
        </p:nvSpPr>
        <p:spPr/>
        <p:txBody>
          <a:bodyPr/>
          <a:lstStyle/>
          <a:p>
            <a:fld id="{EB982283-20D4-414F-8811-A29F43E99FFF}" type="slidenum">
              <a:rPr lang="en-US" smtClean="0"/>
              <a:t>‹#›</a:t>
            </a:fld>
            <a:endParaRPr lang="en-US"/>
          </a:p>
        </p:txBody>
      </p:sp>
    </p:spTree>
    <p:extLst>
      <p:ext uri="{BB962C8B-B14F-4D97-AF65-F5344CB8AC3E}">
        <p14:creationId xmlns:p14="http://schemas.microsoft.com/office/powerpoint/2010/main" val="2859680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D6F37B-A104-0019-F031-CD3DE39387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9F3108-CE9A-379A-DFAE-2F2B494F8B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5F513-D2BA-2F6F-3885-E28F103A1209}"/>
              </a:ext>
            </a:extLst>
          </p:cNvPr>
          <p:cNvSpPr>
            <a:spLocks noGrp="1"/>
          </p:cNvSpPr>
          <p:nvPr>
            <p:ph type="dt" sz="half" idx="10"/>
          </p:nvPr>
        </p:nvSpPr>
        <p:spPr/>
        <p:txBody>
          <a:bodyPr/>
          <a:lstStyle/>
          <a:p>
            <a:fld id="{6E623B5E-B081-4795-A8C2-E0BE8E9F0E7C}" type="datetimeFigureOut">
              <a:rPr lang="en-US" smtClean="0"/>
              <a:t>3/9/2024</a:t>
            </a:fld>
            <a:endParaRPr lang="en-US"/>
          </a:p>
        </p:txBody>
      </p:sp>
      <p:sp>
        <p:nvSpPr>
          <p:cNvPr id="5" name="Footer Placeholder 4">
            <a:extLst>
              <a:ext uri="{FF2B5EF4-FFF2-40B4-BE49-F238E27FC236}">
                <a16:creationId xmlns:a16="http://schemas.microsoft.com/office/drawing/2014/main" id="{4DDBEF11-A9D8-3AC0-C1C8-90B91B44E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98724-C18C-A763-E423-3219305B8734}"/>
              </a:ext>
            </a:extLst>
          </p:cNvPr>
          <p:cNvSpPr>
            <a:spLocks noGrp="1"/>
          </p:cNvSpPr>
          <p:nvPr>
            <p:ph type="sldNum" sz="quarter" idx="12"/>
          </p:nvPr>
        </p:nvSpPr>
        <p:spPr/>
        <p:txBody>
          <a:bodyPr/>
          <a:lstStyle/>
          <a:p>
            <a:fld id="{EB982283-20D4-414F-8811-A29F43E99FFF}" type="slidenum">
              <a:rPr lang="en-US" smtClean="0"/>
              <a:t>‹#›</a:t>
            </a:fld>
            <a:endParaRPr lang="en-US"/>
          </a:p>
        </p:txBody>
      </p:sp>
    </p:spTree>
    <p:extLst>
      <p:ext uri="{BB962C8B-B14F-4D97-AF65-F5344CB8AC3E}">
        <p14:creationId xmlns:p14="http://schemas.microsoft.com/office/powerpoint/2010/main" val="1091581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0CD7-D6A7-2068-8259-531759A15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B6DDC-0F0C-CFF9-C0B5-0A3FBB3E54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F0F1E-75C0-33A1-FA8E-308A78BBF62E}"/>
              </a:ext>
            </a:extLst>
          </p:cNvPr>
          <p:cNvSpPr>
            <a:spLocks noGrp="1"/>
          </p:cNvSpPr>
          <p:nvPr>
            <p:ph type="dt" sz="half" idx="10"/>
          </p:nvPr>
        </p:nvSpPr>
        <p:spPr/>
        <p:txBody>
          <a:bodyPr/>
          <a:lstStyle/>
          <a:p>
            <a:fld id="{6E623B5E-B081-4795-A8C2-E0BE8E9F0E7C}" type="datetimeFigureOut">
              <a:rPr lang="en-US" smtClean="0"/>
              <a:t>3/9/2024</a:t>
            </a:fld>
            <a:endParaRPr lang="en-US"/>
          </a:p>
        </p:txBody>
      </p:sp>
      <p:sp>
        <p:nvSpPr>
          <p:cNvPr id="5" name="Footer Placeholder 4">
            <a:extLst>
              <a:ext uri="{FF2B5EF4-FFF2-40B4-BE49-F238E27FC236}">
                <a16:creationId xmlns:a16="http://schemas.microsoft.com/office/drawing/2014/main" id="{0C79B8A2-8A68-945E-327E-772DDEC74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DACDD8-55E6-9C9C-11EA-8E72FD3605B0}"/>
              </a:ext>
            </a:extLst>
          </p:cNvPr>
          <p:cNvSpPr>
            <a:spLocks noGrp="1"/>
          </p:cNvSpPr>
          <p:nvPr>
            <p:ph type="sldNum" sz="quarter" idx="12"/>
          </p:nvPr>
        </p:nvSpPr>
        <p:spPr/>
        <p:txBody>
          <a:bodyPr/>
          <a:lstStyle/>
          <a:p>
            <a:fld id="{EB982283-20D4-414F-8811-A29F43E99FFF}" type="slidenum">
              <a:rPr lang="en-US" smtClean="0"/>
              <a:t>‹#›</a:t>
            </a:fld>
            <a:endParaRPr lang="en-US"/>
          </a:p>
        </p:txBody>
      </p:sp>
    </p:spTree>
    <p:extLst>
      <p:ext uri="{BB962C8B-B14F-4D97-AF65-F5344CB8AC3E}">
        <p14:creationId xmlns:p14="http://schemas.microsoft.com/office/powerpoint/2010/main" val="104190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BD06-D970-E8B8-8217-709C2AF6B7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61F466-5CA3-6428-E58B-B92C220CE1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AB7DCE-F429-86E2-3263-8B6613A02A77}"/>
              </a:ext>
            </a:extLst>
          </p:cNvPr>
          <p:cNvSpPr>
            <a:spLocks noGrp="1"/>
          </p:cNvSpPr>
          <p:nvPr>
            <p:ph type="dt" sz="half" idx="10"/>
          </p:nvPr>
        </p:nvSpPr>
        <p:spPr/>
        <p:txBody>
          <a:bodyPr/>
          <a:lstStyle/>
          <a:p>
            <a:fld id="{6E623B5E-B081-4795-A8C2-E0BE8E9F0E7C}" type="datetimeFigureOut">
              <a:rPr lang="en-US" smtClean="0"/>
              <a:t>3/9/2024</a:t>
            </a:fld>
            <a:endParaRPr lang="en-US"/>
          </a:p>
        </p:txBody>
      </p:sp>
      <p:sp>
        <p:nvSpPr>
          <p:cNvPr id="5" name="Footer Placeholder 4">
            <a:extLst>
              <a:ext uri="{FF2B5EF4-FFF2-40B4-BE49-F238E27FC236}">
                <a16:creationId xmlns:a16="http://schemas.microsoft.com/office/drawing/2014/main" id="{E3EB4C1F-8AF4-6C91-A152-7AC357AC29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226AF-E4B5-3D3D-4F99-221EB3C28277}"/>
              </a:ext>
            </a:extLst>
          </p:cNvPr>
          <p:cNvSpPr>
            <a:spLocks noGrp="1"/>
          </p:cNvSpPr>
          <p:nvPr>
            <p:ph type="sldNum" sz="quarter" idx="12"/>
          </p:nvPr>
        </p:nvSpPr>
        <p:spPr/>
        <p:txBody>
          <a:bodyPr/>
          <a:lstStyle/>
          <a:p>
            <a:fld id="{EB982283-20D4-414F-8811-A29F43E99FFF}" type="slidenum">
              <a:rPr lang="en-US" smtClean="0"/>
              <a:t>‹#›</a:t>
            </a:fld>
            <a:endParaRPr lang="en-US"/>
          </a:p>
        </p:txBody>
      </p:sp>
    </p:spTree>
    <p:extLst>
      <p:ext uri="{BB962C8B-B14F-4D97-AF65-F5344CB8AC3E}">
        <p14:creationId xmlns:p14="http://schemas.microsoft.com/office/powerpoint/2010/main" val="3423022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6F55-175A-F27B-AD42-5941DF6B5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B18637-02C5-F512-CC50-6BE0EF36F7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FEC11B-6A6A-3C1B-A15D-4F67362F84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3C3C26-8006-555F-1451-884AD3D76D7A}"/>
              </a:ext>
            </a:extLst>
          </p:cNvPr>
          <p:cNvSpPr>
            <a:spLocks noGrp="1"/>
          </p:cNvSpPr>
          <p:nvPr>
            <p:ph type="dt" sz="half" idx="10"/>
          </p:nvPr>
        </p:nvSpPr>
        <p:spPr/>
        <p:txBody>
          <a:bodyPr/>
          <a:lstStyle/>
          <a:p>
            <a:fld id="{6E623B5E-B081-4795-A8C2-E0BE8E9F0E7C}" type="datetimeFigureOut">
              <a:rPr lang="en-US" smtClean="0"/>
              <a:t>3/9/2024</a:t>
            </a:fld>
            <a:endParaRPr lang="en-US"/>
          </a:p>
        </p:txBody>
      </p:sp>
      <p:sp>
        <p:nvSpPr>
          <p:cNvPr id="6" name="Footer Placeholder 5">
            <a:extLst>
              <a:ext uri="{FF2B5EF4-FFF2-40B4-BE49-F238E27FC236}">
                <a16:creationId xmlns:a16="http://schemas.microsoft.com/office/drawing/2014/main" id="{3A67FBF6-B849-C7A9-4AF6-9089C84A19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34978-CDF8-16EC-259B-6F3336509E13}"/>
              </a:ext>
            </a:extLst>
          </p:cNvPr>
          <p:cNvSpPr>
            <a:spLocks noGrp="1"/>
          </p:cNvSpPr>
          <p:nvPr>
            <p:ph type="sldNum" sz="quarter" idx="12"/>
          </p:nvPr>
        </p:nvSpPr>
        <p:spPr/>
        <p:txBody>
          <a:bodyPr/>
          <a:lstStyle/>
          <a:p>
            <a:fld id="{EB982283-20D4-414F-8811-A29F43E99FFF}" type="slidenum">
              <a:rPr lang="en-US" smtClean="0"/>
              <a:t>‹#›</a:t>
            </a:fld>
            <a:endParaRPr lang="en-US"/>
          </a:p>
        </p:txBody>
      </p:sp>
    </p:spTree>
    <p:extLst>
      <p:ext uri="{BB962C8B-B14F-4D97-AF65-F5344CB8AC3E}">
        <p14:creationId xmlns:p14="http://schemas.microsoft.com/office/powerpoint/2010/main" val="240863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FA737-7339-4C18-24D8-85BBAB7C81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0C3C93-BAE5-F255-A91B-21C6F7E62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83207-3570-44F9-0A41-7530375506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20FCB8-A6F4-F098-3FB3-A6545ECCBF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C349FD-D4E1-F7B7-EBD9-509A9B34E9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B7B4E8-6EE0-0D57-7EC9-3511BAE6CAD9}"/>
              </a:ext>
            </a:extLst>
          </p:cNvPr>
          <p:cNvSpPr>
            <a:spLocks noGrp="1"/>
          </p:cNvSpPr>
          <p:nvPr>
            <p:ph type="dt" sz="half" idx="10"/>
          </p:nvPr>
        </p:nvSpPr>
        <p:spPr/>
        <p:txBody>
          <a:bodyPr/>
          <a:lstStyle/>
          <a:p>
            <a:fld id="{6E623B5E-B081-4795-A8C2-E0BE8E9F0E7C}" type="datetimeFigureOut">
              <a:rPr lang="en-US" smtClean="0"/>
              <a:t>3/9/2024</a:t>
            </a:fld>
            <a:endParaRPr lang="en-US"/>
          </a:p>
        </p:txBody>
      </p:sp>
      <p:sp>
        <p:nvSpPr>
          <p:cNvPr id="8" name="Footer Placeholder 7">
            <a:extLst>
              <a:ext uri="{FF2B5EF4-FFF2-40B4-BE49-F238E27FC236}">
                <a16:creationId xmlns:a16="http://schemas.microsoft.com/office/drawing/2014/main" id="{BFBA3205-6CAB-F3D2-59CD-2EBD973E03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24DD27-89C6-6501-1728-F001B37A1AC0}"/>
              </a:ext>
            </a:extLst>
          </p:cNvPr>
          <p:cNvSpPr>
            <a:spLocks noGrp="1"/>
          </p:cNvSpPr>
          <p:nvPr>
            <p:ph type="sldNum" sz="quarter" idx="12"/>
          </p:nvPr>
        </p:nvSpPr>
        <p:spPr/>
        <p:txBody>
          <a:bodyPr/>
          <a:lstStyle/>
          <a:p>
            <a:fld id="{EB982283-20D4-414F-8811-A29F43E99FFF}" type="slidenum">
              <a:rPr lang="en-US" smtClean="0"/>
              <a:t>‹#›</a:t>
            </a:fld>
            <a:endParaRPr lang="en-US"/>
          </a:p>
        </p:txBody>
      </p:sp>
    </p:spTree>
    <p:extLst>
      <p:ext uri="{BB962C8B-B14F-4D97-AF65-F5344CB8AC3E}">
        <p14:creationId xmlns:p14="http://schemas.microsoft.com/office/powerpoint/2010/main" val="630146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A6AD-D6B6-17B8-C266-1AA1EB2A79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2CBC38-90DB-860F-DEF0-6CDF8B52137B}"/>
              </a:ext>
            </a:extLst>
          </p:cNvPr>
          <p:cNvSpPr>
            <a:spLocks noGrp="1"/>
          </p:cNvSpPr>
          <p:nvPr>
            <p:ph type="dt" sz="half" idx="10"/>
          </p:nvPr>
        </p:nvSpPr>
        <p:spPr/>
        <p:txBody>
          <a:bodyPr/>
          <a:lstStyle/>
          <a:p>
            <a:fld id="{6E623B5E-B081-4795-A8C2-E0BE8E9F0E7C}" type="datetimeFigureOut">
              <a:rPr lang="en-US" smtClean="0"/>
              <a:t>3/9/2024</a:t>
            </a:fld>
            <a:endParaRPr lang="en-US"/>
          </a:p>
        </p:txBody>
      </p:sp>
      <p:sp>
        <p:nvSpPr>
          <p:cNvPr id="4" name="Footer Placeholder 3">
            <a:extLst>
              <a:ext uri="{FF2B5EF4-FFF2-40B4-BE49-F238E27FC236}">
                <a16:creationId xmlns:a16="http://schemas.microsoft.com/office/drawing/2014/main" id="{8EF54FBC-E2A9-781C-B137-5426431190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46F82-F4A6-C258-B261-F69483B186E3}"/>
              </a:ext>
            </a:extLst>
          </p:cNvPr>
          <p:cNvSpPr>
            <a:spLocks noGrp="1"/>
          </p:cNvSpPr>
          <p:nvPr>
            <p:ph type="sldNum" sz="quarter" idx="12"/>
          </p:nvPr>
        </p:nvSpPr>
        <p:spPr/>
        <p:txBody>
          <a:bodyPr/>
          <a:lstStyle/>
          <a:p>
            <a:fld id="{EB982283-20D4-414F-8811-A29F43E99FFF}" type="slidenum">
              <a:rPr lang="en-US" smtClean="0"/>
              <a:t>‹#›</a:t>
            </a:fld>
            <a:endParaRPr lang="en-US"/>
          </a:p>
        </p:txBody>
      </p:sp>
    </p:spTree>
    <p:extLst>
      <p:ext uri="{BB962C8B-B14F-4D97-AF65-F5344CB8AC3E}">
        <p14:creationId xmlns:p14="http://schemas.microsoft.com/office/powerpoint/2010/main" val="2066786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7318C1-D586-856C-BD93-0E2358AE934F}"/>
              </a:ext>
            </a:extLst>
          </p:cNvPr>
          <p:cNvSpPr>
            <a:spLocks noGrp="1"/>
          </p:cNvSpPr>
          <p:nvPr>
            <p:ph type="dt" sz="half" idx="10"/>
          </p:nvPr>
        </p:nvSpPr>
        <p:spPr/>
        <p:txBody>
          <a:bodyPr/>
          <a:lstStyle/>
          <a:p>
            <a:fld id="{6E623B5E-B081-4795-A8C2-E0BE8E9F0E7C}" type="datetimeFigureOut">
              <a:rPr lang="en-US" smtClean="0"/>
              <a:t>3/9/2024</a:t>
            </a:fld>
            <a:endParaRPr lang="en-US"/>
          </a:p>
        </p:txBody>
      </p:sp>
      <p:sp>
        <p:nvSpPr>
          <p:cNvPr id="3" name="Footer Placeholder 2">
            <a:extLst>
              <a:ext uri="{FF2B5EF4-FFF2-40B4-BE49-F238E27FC236}">
                <a16:creationId xmlns:a16="http://schemas.microsoft.com/office/drawing/2014/main" id="{FF6AE6F0-D7B8-E107-F9D2-92A97E6D94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C6086E-092C-B248-720E-74A7289A2114}"/>
              </a:ext>
            </a:extLst>
          </p:cNvPr>
          <p:cNvSpPr>
            <a:spLocks noGrp="1"/>
          </p:cNvSpPr>
          <p:nvPr>
            <p:ph type="sldNum" sz="quarter" idx="12"/>
          </p:nvPr>
        </p:nvSpPr>
        <p:spPr/>
        <p:txBody>
          <a:bodyPr/>
          <a:lstStyle/>
          <a:p>
            <a:fld id="{EB982283-20D4-414F-8811-A29F43E99FFF}" type="slidenum">
              <a:rPr lang="en-US" smtClean="0"/>
              <a:t>‹#›</a:t>
            </a:fld>
            <a:endParaRPr lang="en-US"/>
          </a:p>
        </p:txBody>
      </p:sp>
    </p:spTree>
    <p:extLst>
      <p:ext uri="{BB962C8B-B14F-4D97-AF65-F5344CB8AC3E}">
        <p14:creationId xmlns:p14="http://schemas.microsoft.com/office/powerpoint/2010/main" val="309753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AA76-66BB-F04C-92E0-6DC78C38F8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DCB310-85FA-D8A8-7ABD-AA0ABCD14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A4C1C-6C3C-8378-2948-4E951EE1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2134C9-7A70-4A1C-DCD6-D6C5AF618E8F}"/>
              </a:ext>
            </a:extLst>
          </p:cNvPr>
          <p:cNvSpPr>
            <a:spLocks noGrp="1"/>
          </p:cNvSpPr>
          <p:nvPr>
            <p:ph type="dt" sz="half" idx="10"/>
          </p:nvPr>
        </p:nvSpPr>
        <p:spPr/>
        <p:txBody>
          <a:bodyPr/>
          <a:lstStyle/>
          <a:p>
            <a:fld id="{6E623B5E-B081-4795-A8C2-E0BE8E9F0E7C}" type="datetimeFigureOut">
              <a:rPr lang="en-US" smtClean="0"/>
              <a:t>3/9/2024</a:t>
            </a:fld>
            <a:endParaRPr lang="en-US"/>
          </a:p>
        </p:txBody>
      </p:sp>
      <p:sp>
        <p:nvSpPr>
          <p:cNvPr id="6" name="Footer Placeholder 5">
            <a:extLst>
              <a:ext uri="{FF2B5EF4-FFF2-40B4-BE49-F238E27FC236}">
                <a16:creationId xmlns:a16="http://schemas.microsoft.com/office/drawing/2014/main" id="{30A66816-7D92-DC9D-66C6-12C903CC4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DBEA1-49CE-B7E9-C16B-0B1132351500}"/>
              </a:ext>
            </a:extLst>
          </p:cNvPr>
          <p:cNvSpPr>
            <a:spLocks noGrp="1"/>
          </p:cNvSpPr>
          <p:nvPr>
            <p:ph type="sldNum" sz="quarter" idx="12"/>
          </p:nvPr>
        </p:nvSpPr>
        <p:spPr/>
        <p:txBody>
          <a:bodyPr/>
          <a:lstStyle/>
          <a:p>
            <a:fld id="{EB982283-20D4-414F-8811-A29F43E99FFF}" type="slidenum">
              <a:rPr lang="en-US" smtClean="0"/>
              <a:t>‹#›</a:t>
            </a:fld>
            <a:endParaRPr lang="en-US"/>
          </a:p>
        </p:txBody>
      </p:sp>
    </p:spTree>
    <p:extLst>
      <p:ext uri="{BB962C8B-B14F-4D97-AF65-F5344CB8AC3E}">
        <p14:creationId xmlns:p14="http://schemas.microsoft.com/office/powerpoint/2010/main" val="2647263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ECA2-8B96-AC6E-F31A-6D03790CC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41C0CE-E863-374E-37A0-E0EEFE6A8E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0EC295-0BD6-4CA9-01B0-F490474BD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87B402-6C24-D339-75BB-55A72FE0B59F}"/>
              </a:ext>
            </a:extLst>
          </p:cNvPr>
          <p:cNvSpPr>
            <a:spLocks noGrp="1"/>
          </p:cNvSpPr>
          <p:nvPr>
            <p:ph type="dt" sz="half" idx="10"/>
          </p:nvPr>
        </p:nvSpPr>
        <p:spPr/>
        <p:txBody>
          <a:bodyPr/>
          <a:lstStyle/>
          <a:p>
            <a:fld id="{6E623B5E-B081-4795-A8C2-E0BE8E9F0E7C}" type="datetimeFigureOut">
              <a:rPr lang="en-US" smtClean="0"/>
              <a:t>3/9/2024</a:t>
            </a:fld>
            <a:endParaRPr lang="en-US"/>
          </a:p>
        </p:txBody>
      </p:sp>
      <p:sp>
        <p:nvSpPr>
          <p:cNvPr id="6" name="Footer Placeholder 5">
            <a:extLst>
              <a:ext uri="{FF2B5EF4-FFF2-40B4-BE49-F238E27FC236}">
                <a16:creationId xmlns:a16="http://schemas.microsoft.com/office/drawing/2014/main" id="{8653EF4C-2B4B-0DB8-CF6A-C1A727A0F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25D4F-900B-E39F-8886-999FD3496932}"/>
              </a:ext>
            </a:extLst>
          </p:cNvPr>
          <p:cNvSpPr>
            <a:spLocks noGrp="1"/>
          </p:cNvSpPr>
          <p:nvPr>
            <p:ph type="sldNum" sz="quarter" idx="12"/>
          </p:nvPr>
        </p:nvSpPr>
        <p:spPr/>
        <p:txBody>
          <a:bodyPr/>
          <a:lstStyle/>
          <a:p>
            <a:fld id="{EB982283-20D4-414F-8811-A29F43E99FFF}" type="slidenum">
              <a:rPr lang="en-US" smtClean="0"/>
              <a:t>‹#›</a:t>
            </a:fld>
            <a:endParaRPr lang="en-US"/>
          </a:p>
        </p:txBody>
      </p:sp>
    </p:spTree>
    <p:extLst>
      <p:ext uri="{BB962C8B-B14F-4D97-AF65-F5344CB8AC3E}">
        <p14:creationId xmlns:p14="http://schemas.microsoft.com/office/powerpoint/2010/main" val="171476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39F1EE-1CEE-F0F6-BBEB-827EBE065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119662-998D-0B2C-B1B3-3E7216030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3EFA7-DFF7-986A-9AC2-3A7F6A3269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23B5E-B081-4795-A8C2-E0BE8E9F0E7C}" type="datetimeFigureOut">
              <a:rPr lang="en-US" smtClean="0"/>
              <a:t>3/9/2024</a:t>
            </a:fld>
            <a:endParaRPr lang="en-US"/>
          </a:p>
        </p:txBody>
      </p:sp>
      <p:sp>
        <p:nvSpPr>
          <p:cNvPr id="5" name="Footer Placeholder 4">
            <a:extLst>
              <a:ext uri="{FF2B5EF4-FFF2-40B4-BE49-F238E27FC236}">
                <a16:creationId xmlns:a16="http://schemas.microsoft.com/office/drawing/2014/main" id="{D9D78571-07C6-64C7-CE1F-1F1F0DB635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1A41BF-F0D8-4325-1D72-8B38094F7D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982283-20D4-414F-8811-A29F43E99FFF}" type="slidenum">
              <a:rPr lang="en-US" smtClean="0"/>
              <a:t>‹#›</a:t>
            </a:fld>
            <a:endParaRPr lang="en-US"/>
          </a:p>
        </p:txBody>
      </p:sp>
    </p:spTree>
    <p:extLst>
      <p:ext uri="{BB962C8B-B14F-4D97-AF65-F5344CB8AC3E}">
        <p14:creationId xmlns:p14="http://schemas.microsoft.com/office/powerpoint/2010/main" val="24229963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D123C6-E6F9-26AE-E23C-886A516EDE45}"/>
              </a:ext>
            </a:extLst>
          </p:cNvPr>
          <p:cNvSpPr txBox="1"/>
          <p:nvPr/>
        </p:nvSpPr>
        <p:spPr>
          <a:xfrm>
            <a:off x="1497458" y="-598820"/>
            <a:ext cx="9711648" cy="3046988"/>
          </a:xfrm>
          <a:prstGeom prst="rect">
            <a:avLst/>
          </a:prstGeom>
          <a:noFill/>
        </p:spPr>
        <p:txBody>
          <a:bodyPr wrap="square">
            <a:spAutoFit/>
          </a:bodyPr>
          <a:lstStyle/>
          <a:p>
            <a:pPr algn="ctr"/>
            <a:endParaRPr kumimoji="0" lang="en-US" sz="9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a:p>
            <a:pPr algn="ctr"/>
            <a:r>
              <a:rPr kumimoji="0" lang="en-US" sz="9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KHỞI ĐỘNG</a:t>
            </a:r>
            <a:endParaRPr lang="en-US" dirty="0"/>
          </a:p>
        </p:txBody>
      </p:sp>
      <p:sp>
        <p:nvSpPr>
          <p:cNvPr id="3" name="TextBox 2">
            <a:extLst>
              <a:ext uri="{FF2B5EF4-FFF2-40B4-BE49-F238E27FC236}">
                <a16:creationId xmlns:a16="http://schemas.microsoft.com/office/drawing/2014/main" id="{4F4A2F9D-5349-58F1-042A-FBB61972839D}"/>
              </a:ext>
            </a:extLst>
          </p:cNvPr>
          <p:cNvSpPr txBox="1"/>
          <p:nvPr/>
        </p:nvSpPr>
        <p:spPr>
          <a:xfrm>
            <a:off x="2247044" y="3190731"/>
            <a:ext cx="728694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atin typeface="Times New Roman" panose="02020603050405020304" pitchFamily="18" charset="0"/>
              </a:rPr>
              <a:t>AI NHANH HƠN?</a:t>
            </a:r>
            <a:endParaRPr kumimoji="0" lang="vi-VN" sz="40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3399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CE7CA2-1CAD-BEBB-4D5D-9A1E429FC0E8}"/>
              </a:ext>
            </a:extLst>
          </p:cNvPr>
          <p:cNvSpPr>
            <a:spLocks noGrp="1"/>
          </p:cNvSpPr>
          <p:nvPr>
            <p:ph idx="1"/>
          </p:nvPr>
        </p:nvSpPr>
        <p:spPr>
          <a:xfrm>
            <a:off x="328773" y="390418"/>
            <a:ext cx="11025027" cy="5786545"/>
          </a:xfrm>
        </p:spPr>
        <p:txBody>
          <a:bodyPr/>
          <a:lstStyle/>
          <a:p>
            <a:pPr marL="0" indent="0" algn="just">
              <a:lnSpc>
                <a:spcPct val="150000"/>
              </a:lnSpc>
              <a:spcAft>
                <a:spcPts val="800"/>
              </a:spcAft>
              <a:buNone/>
            </a:pP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4. Nhân vật </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Nhân vật là con người cụ thể được khắc họa trong tác phẩm văn học bằng các biện pháp nghệ thuật. Cũng có những trường hợp nhân vật trong tác phẩm văn học là thần linh, loài vật, đồvật,… Nhân vật là phương tiện để văn học khám phá và cắt nghĩa về con người.</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Phân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9219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6EF291-2391-2E9B-BDE1-142423CC2952}"/>
              </a:ext>
            </a:extLst>
          </p:cNvPr>
          <p:cNvSpPr txBox="1"/>
          <p:nvPr/>
        </p:nvSpPr>
        <p:spPr>
          <a:xfrm>
            <a:off x="372009" y="0"/>
            <a:ext cx="11447981" cy="7468583"/>
          </a:xfrm>
          <a:prstGeom prst="rect">
            <a:avLst/>
          </a:prstGeom>
          <a:noFill/>
        </p:spPr>
        <p:txBody>
          <a:bodyPr wrap="square">
            <a:spAutoFit/>
          </a:bodyPr>
          <a:lstStyle/>
          <a:p>
            <a:pPr algn="just">
              <a:lnSpc>
                <a:spcPct val="150000"/>
              </a:lnSpc>
              <a:spcAft>
                <a:spcPts val="800"/>
              </a:spcAft>
            </a:pPr>
            <a:r>
              <a:rPr lang="vi-VN" sz="2500" b="1" kern="0" dirty="0">
                <a:effectLst/>
                <a:latin typeface="Times New Roman" panose="02020603050405020304" pitchFamily="18" charset="0"/>
                <a:ea typeface="Times New Roman" panose="02020603050405020304" pitchFamily="18" charset="0"/>
                <a:cs typeface="Times New Roman" panose="02020603050405020304" pitchFamily="18" charset="0"/>
              </a:rPr>
              <a:t>5. Thần thoại</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Thần thoại là thể loại truyện kể xa xưa nhất, thể hiện quan niệm về vũ trụ và khát vọng chinh phục thế giới tự nhiên của con người thời nguyên thủy. </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Căn cứ vào </a:t>
            </a:r>
            <a:r>
              <a:rPr lang="vi-VN"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chủ đề</a:t>
            </a: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có thể chia thần thoại thành hai nhóm: </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thần thoại kể về nguồn gốc vũ trụ và muôn loài (thần thoại suy nguyên)</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thần thoại kể về cuộc chinh phục thiên nhiên và sang tạo văn hóa (thần thoại sáng tạo). </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2500" kern="0" dirty="0">
                <a:effectLst/>
                <a:latin typeface="Times New Roman" panose="02020603050405020304" pitchFamily="18" charset="0"/>
                <a:ea typeface="Times New Roman" panose="02020603050405020304" pitchFamily="18" charset="0"/>
              </a:rPr>
              <a:t>- Thần thoại thường có </a:t>
            </a:r>
            <a:r>
              <a:rPr lang="vi-VN" sz="2500" u="sng" kern="0" dirty="0">
                <a:effectLst/>
                <a:latin typeface="Times New Roman" panose="02020603050405020304" pitchFamily="18" charset="0"/>
                <a:ea typeface="Times New Roman" panose="02020603050405020304" pitchFamily="18" charset="0"/>
              </a:rPr>
              <a:t>cốt truyện</a:t>
            </a:r>
            <a:r>
              <a:rPr lang="vi-VN" sz="2500" kern="0" dirty="0">
                <a:effectLst/>
                <a:latin typeface="Times New Roman" panose="02020603050405020304" pitchFamily="18" charset="0"/>
                <a:ea typeface="Times New Roman" panose="02020603050405020304" pitchFamily="18" charset="0"/>
              </a:rPr>
              <a:t> đơn giản: có thể là cốt truyện đơn tuyến, tập trung vào một nhân vật hoặc là một tổ hợp nhiều cốt truyện đơn (tạo thành một “hệ thần thoại”). </a:t>
            </a:r>
            <a:r>
              <a:rPr lang="vi-VN" sz="2500" u="sng" kern="0" dirty="0">
                <a:effectLst/>
                <a:latin typeface="Times New Roman" panose="02020603050405020304" pitchFamily="18" charset="0"/>
                <a:ea typeface="Times New Roman" panose="02020603050405020304" pitchFamily="18" charset="0"/>
              </a:rPr>
              <a:t>Nhân vật chính</a:t>
            </a:r>
            <a:r>
              <a:rPr lang="vi-VN" sz="2500" kern="0" dirty="0">
                <a:effectLst/>
                <a:latin typeface="Times New Roman" panose="02020603050405020304" pitchFamily="18" charset="0"/>
                <a:ea typeface="Times New Roman" panose="02020603050405020304" pitchFamily="18" charset="0"/>
              </a:rPr>
              <a:t> của thần thoại là các vị thần, hoặc những con người có nguồn gốc thần linh, có năng lực siêu nhiên nên có thể được miêu tả với hình dạng khổng lồ, hoặc với sức mạnh phi thường,...</a:t>
            </a:r>
            <a:endParaRPr lang="en-US" sz="2500" dirty="0"/>
          </a:p>
        </p:txBody>
      </p:sp>
    </p:spTree>
    <p:extLst>
      <p:ext uri="{BB962C8B-B14F-4D97-AF65-F5344CB8AC3E}">
        <p14:creationId xmlns:p14="http://schemas.microsoft.com/office/powerpoint/2010/main" val="219631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barn(inVertical)">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barn(inVertical)">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1000"/>
                                        <p:tgtEl>
                                          <p:spTgt spid="5">
                                            <p:txEl>
                                              <p:pRg st="4" end="4"/>
                                            </p:txEl>
                                          </p:spTgt>
                                        </p:tgtEl>
                                      </p:cBhvr>
                                    </p:animEffect>
                                    <p:anim calcmode="lin" valueType="num">
                                      <p:cBhvr>
                                        <p:cTn id="3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barn(inVertical)">
                                      <p:cBhvr>
                                        <p:cTn id="3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D3789B-4D91-A402-5F93-ACCAF7E20523}"/>
              </a:ext>
            </a:extLst>
          </p:cNvPr>
          <p:cNvPicPr>
            <a:picLocks noChangeAspect="1"/>
          </p:cNvPicPr>
          <p:nvPr/>
        </p:nvPicPr>
        <p:blipFill>
          <a:blip r:embed="rId2"/>
          <a:stretch>
            <a:fillRect/>
          </a:stretch>
        </p:blipFill>
        <p:spPr>
          <a:xfrm>
            <a:off x="854204" y="167025"/>
            <a:ext cx="9230144" cy="749873"/>
          </a:xfrm>
          <a:prstGeom prst="rect">
            <a:avLst/>
          </a:prstGeom>
        </p:spPr>
      </p:pic>
      <p:sp>
        <p:nvSpPr>
          <p:cNvPr id="7" name="TextBox 6">
            <a:extLst>
              <a:ext uri="{FF2B5EF4-FFF2-40B4-BE49-F238E27FC236}">
                <a16:creationId xmlns:a16="http://schemas.microsoft.com/office/drawing/2014/main" id="{C175E20E-D1A8-D87C-E5DA-2537972F4D37}"/>
              </a:ext>
            </a:extLst>
          </p:cNvPr>
          <p:cNvSpPr txBox="1"/>
          <p:nvPr/>
        </p:nvSpPr>
        <p:spPr>
          <a:xfrm>
            <a:off x="233737" y="916898"/>
            <a:ext cx="60977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1. CÁC VỊ THẦN</a:t>
            </a:r>
            <a:endPar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94F45FC1-66EE-F426-612E-38E0A7E6C4E6}"/>
              </a:ext>
            </a:extLst>
          </p:cNvPr>
          <p:cNvPicPr>
            <a:picLocks noChangeAspect="1"/>
          </p:cNvPicPr>
          <p:nvPr/>
        </p:nvPicPr>
        <p:blipFill>
          <a:blip r:embed="rId3"/>
          <a:stretch>
            <a:fillRect/>
          </a:stretch>
        </p:blipFill>
        <p:spPr>
          <a:xfrm>
            <a:off x="587424" y="1556486"/>
            <a:ext cx="3578662" cy="4186769"/>
          </a:xfrm>
          <a:prstGeom prst="rect">
            <a:avLst/>
          </a:prstGeom>
        </p:spPr>
      </p:pic>
      <p:pic>
        <p:nvPicPr>
          <p:cNvPr id="9" name="Picture 8">
            <a:extLst>
              <a:ext uri="{FF2B5EF4-FFF2-40B4-BE49-F238E27FC236}">
                <a16:creationId xmlns:a16="http://schemas.microsoft.com/office/drawing/2014/main" id="{1C0E835F-E31C-11F4-B8CF-EE683C3BF018}"/>
              </a:ext>
            </a:extLst>
          </p:cNvPr>
          <p:cNvPicPr>
            <a:picLocks noChangeAspect="1"/>
          </p:cNvPicPr>
          <p:nvPr/>
        </p:nvPicPr>
        <p:blipFill>
          <a:blip r:embed="rId4"/>
          <a:stretch>
            <a:fillRect/>
          </a:stretch>
        </p:blipFill>
        <p:spPr>
          <a:xfrm>
            <a:off x="4453350" y="1630857"/>
            <a:ext cx="3572566" cy="4112398"/>
          </a:xfrm>
          <a:prstGeom prst="rect">
            <a:avLst/>
          </a:prstGeom>
        </p:spPr>
      </p:pic>
      <p:pic>
        <p:nvPicPr>
          <p:cNvPr id="10" name="Picture 9">
            <a:extLst>
              <a:ext uri="{FF2B5EF4-FFF2-40B4-BE49-F238E27FC236}">
                <a16:creationId xmlns:a16="http://schemas.microsoft.com/office/drawing/2014/main" id="{3125D87A-45CB-345F-055A-4B6B0320A871}"/>
              </a:ext>
            </a:extLst>
          </p:cNvPr>
          <p:cNvPicPr>
            <a:picLocks noChangeAspect="1"/>
          </p:cNvPicPr>
          <p:nvPr/>
        </p:nvPicPr>
        <p:blipFill>
          <a:blip r:embed="rId5"/>
          <a:stretch>
            <a:fillRect/>
          </a:stretch>
        </p:blipFill>
        <p:spPr>
          <a:xfrm>
            <a:off x="8284513" y="1556486"/>
            <a:ext cx="3578662" cy="4186769"/>
          </a:xfrm>
          <a:prstGeom prst="rect">
            <a:avLst/>
          </a:prstGeom>
        </p:spPr>
      </p:pic>
      <p:sp>
        <p:nvSpPr>
          <p:cNvPr id="2" name="TextBox 1">
            <a:extLst>
              <a:ext uri="{FF2B5EF4-FFF2-40B4-BE49-F238E27FC236}">
                <a16:creationId xmlns:a16="http://schemas.microsoft.com/office/drawing/2014/main" id="{3839014A-5577-3D59-B636-35C491F2603F}"/>
              </a:ext>
            </a:extLst>
          </p:cNvPr>
          <p:cNvSpPr txBox="1"/>
          <p:nvPr/>
        </p:nvSpPr>
        <p:spPr>
          <a:xfrm>
            <a:off x="1027416" y="5941102"/>
            <a:ext cx="2444387" cy="430887"/>
          </a:xfrm>
          <a:prstGeom prst="rect">
            <a:avLst/>
          </a:prstGeom>
          <a:noFill/>
        </p:spPr>
        <p:txBody>
          <a:bodyPr wrap="none" rtlCol="0">
            <a:spAutoFit/>
          </a:bodyPr>
          <a:lstStyle/>
          <a:p>
            <a:r>
              <a:rPr lang="en-US" sz="2200" b="1" dirty="0">
                <a:latin typeface="Times New Roman" panose="02020603050405020304" pitchFamily="18" charset="0"/>
                <a:cs typeface="Times New Roman" panose="02020603050405020304" pitchFamily="18" charset="0"/>
              </a:rPr>
              <a:t>THẦN TRỤ TRỜI</a:t>
            </a:r>
          </a:p>
        </p:txBody>
      </p:sp>
      <p:sp>
        <p:nvSpPr>
          <p:cNvPr id="3" name="TextBox 2">
            <a:extLst>
              <a:ext uri="{FF2B5EF4-FFF2-40B4-BE49-F238E27FC236}">
                <a16:creationId xmlns:a16="http://schemas.microsoft.com/office/drawing/2014/main" id="{407F15BC-3677-09CB-8A31-2ABBB7987666}"/>
              </a:ext>
            </a:extLst>
          </p:cNvPr>
          <p:cNvSpPr txBox="1"/>
          <p:nvPr/>
        </p:nvSpPr>
        <p:spPr>
          <a:xfrm>
            <a:off x="5542803" y="5941102"/>
            <a:ext cx="1601721" cy="430887"/>
          </a:xfrm>
          <a:prstGeom prst="rect">
            <a:avLst/>
          </a:prstGeom>
          <a:noFill/>
        </p:spPr>
        <p:txBody>
          <a:bodyPr wrap="none" rtlCol="0">
            <a:spAutoFit/>
          </a:bodyPr>
          <a:lstStyle/>
          <a:p>
            <a:r>
              <a:rPr lang="en-US" sz="2200" b="1" dirty="0">
                <a:latin typeface="Times New Roman" panose="02020603050405020304" pitchFamily="18" charset="0"/>
                <a:cs typeface="Times New Roman" panose="02020603050405020304" pitchFamily="18" charset="0"/>
              </a:rPr>
              <a:t>THẦN SÉT</a:t>
            </a:r>
          </a:p>
        </p:txBody>
      </p:sp>
      <p:sp>
        <p:nvSpPr>
          <p:cNvPr id="4" name="TextBox 3">
            <a:extLst>
              <a:ext uri="{FF2B5EF4-FFF2-40B4-BE49-F238E27FC236}">
                <a16:creationId xmlns:a16="http://schemas.microsoft.com/office/drawing/2014/main" id="{BCE4EA05-E5C8-CE94-CE01-D61F0C14C0DF}"/>
              </a:ext>
            </a:extLst>
          </p:cNvPr>
          <p:cNvSpPr txBox="1"/>
          <p:nvPr/>
        </p:nvSpPr>
        <p:spPr>
          <a:xfrm>
            <a:off x="9842643" y="5941102"/>
            <a:ext cx="1617751" cy="430887"/>
          </a:xfrm>
          <a:prstGeom prst="rect">
            <a:avLst/>
          </a:prstGeom>
          <a:noFill/>
        </p:spPr>
        <p:txBody>
          <a:bodyPr wrap="none" rtlCol="0">
            <a:spAutoFit/>
          </a:bodyPr>
          <a:lstStyle/>
          <a:p>
            <a:r>
              <a:rPr lang="en-US" sz="2200" b="1" dirty="0">
                <a:latin typeface="Times New Roman" panose="02020603050405020304" pitchFamily="18" charset="0"/>
                <a:cs typeface="Times New Roman" panose="02020603050405020304" pitchFamily="18" charset="0"/>
              </a:rPr>
              <a:t>THẦN GIÓ</a:t>
            </a:r>
          </a:p>
        </p:txBody>
      </p:sp>
    </p:spTree>
    <p:extLst>
      <p:ext uri="{BB962C8B-B14F-4D97-AF65-F5344CB8AC3E}">
        <p14:creationId xmlns:p14="http://schemas.microsoft.com/office/powerpoint/2010/main" val="294496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BCF802-3FE9-6069-1AD2-CB9F710CE43D}"/>
              </a:ext>
            </a:extLst>
          </p:cNvPr>
          <p:cNvPicPr>
            <a:picLocks noChangeAspect="1"/>
          </p:cNvPicPr>
          <p:nvPr/>
        </p:nvPicPr>
        <p:blipFill>
          <a:blip r:embed="rId2"/>
          <a:stretch>
            <a:fillRect/>
          </a:stretch>
        </p:blipFill>
        <p:spPr>
          <a:xfrm>
            <a:off x="123290" y="0"/>
            <a:ext cx="11897474" cy="6858000"/>
          </a:xfrm>
          <a:prstGeom prst="rect">
            <a:avLst/>
          </a:prstGeom>
        </p:spPr>
      </p:pic>
    </p:spTree>
    <p:extLst>
      <p:ext uri="{BB962C8B-B14F-4D97-AF65-F5344CB8AC3E}">
        <p14:creationId xmlns:p14="http://schemas.microsoft.com/office/powerpoint/2010/main" val="334609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32735-53F5-69AA-FA54-49089A483A66}"/>
              </a:ext>
            </a:extLst>
          </p:cNvPr>
          <p:cNvPicPr>
            <a:picLocks noChangeAspect="1"/>
          </p:cNvPicPr>
          <p:nvPr/>
        </p:nvPicPr>
        <p:blipFill>
          <a:blip r:embed="rId2"/>
          <a:stretch>
            <a:fillRect/>
          </a:stretch>
        </p:blipFill>
        <p:spPr>
          <a:xfrm>
            <a:off x="325084" y="317066"/>
            <a:ext cx="11664858" cy="4933028"/>
          </a:xfrm>
          <a:prstGeom prst="rect">
            <a:avLst/>
          </a:prstGeom>
        </p:spPr>
      </p:pic>
      <p:sp>
        <p:nvSpPr>
          <p:cNvPr id="6" name="TextBox 5">
            <a:extLst>
              <a:ext uri="{FF2B5EF4-FFF2-40B4-BE49-F238E27FC236}">
                <a16:creationId xmlns:a16="http://schemas.microsoft.com/office/drawing/2014/main" id="{0027A7FE-DE44-7A8B-7522-351E70462717}"/>
              </a:ext>
            </a:extLst>
          </p:cNvPr>
          <p:cNvSpPr txBox="1"/>
          <p:nvPr/>
        </p:nvSpPr>
        <p:spPr>
          <a:xfrm>
            <a:off x="327223" y="5126807"/>
            <a:ext cx="11664858" cy="1528624"/>
          </a:xfrm>
          <a:prstGeom prst="rect">
            <a:avLst/>
          </a:prstGeom>
          <a:noFill/>
        </p:spPr>
        <p:txBody>
          <a:bodyPr wrap="square">
            <a:spAutoFit/>
          </a:bodyPr>
          <a:lstStyle/>
          <a:p>
            <a:pPr algn="just">
              <a:spcAft>
                <a:spcPts val="800"/>
              </a:spcAft>
            </a:pPr>
            <a:r>
              <a:rPr lang="en-US" sz="2000" b="1" kern="0" dirty="0">
                <a:latin typeface="Times New Roman" panose="02020603050405020304" pitchFamily="18" charset="0"/>
                <a:ea typeface="Times New Roman" panose="02020603050405020304" pitchFamily="18" charset="0"/>
                <a:cs typeface="Times New Roman" panose="02020603050405020304" pitchFamily="18" charset="0"/>
              </a:rPr>
              <a:t>=&gt;</a:t>
            </a:r>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cs typeface="Times New Roman" panose="02020603050405020304" pitchFamily="18" charset="0"/>
              </a:rPr>
              <a:t>vạn</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Cuộc</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sống</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lao</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động</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sinh</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hoạt</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của</a:t>
            </a:r>
            <a:r>
              <a:rPr lang="en-US" sz="2000" kern="0" dirty="0">
                <a:effectLst/>
                <a:latin typeface="Times New Roman" panose="02020603050405020304" pitchFamily="18" charset="0"/>
                <a:ea typeface="Times New Roman" panose="02020603050405020304" pitchFamily="18" charset="0"/>
              </a:rPr>
              <a:t> con </a:t>
            </a:r>
            <a:r>
              <a:rPr lang="en-US" sz="2000" kern="0" dirty="0" err="1">
                <a:effectLst/>
                <a:latin typeface="Times New Roman" panose="02020603050405020304" pitchFamily="18" charset="0"/>
                <a:ea typeface="Times New Roman" panose="02020603050405020304" pitchFamily="18" charset="0"/>
              </a:rPr>
              <a:t>người</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nguyên</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thủy</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họ</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đã</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quan</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sát</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nắm</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bắt</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những</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đặc</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điểm</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nổi</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bật</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của</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các</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hiện</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tượng</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tự</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nhiên</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hình</a:t>
            </a:r>
            <a:r>
              <a:rPr lang="en-US" sz="2000" kern="0" dirty="0">
                <a:effectLst/>
                <a:latin typeface="Times New Roman" panose="02020603050405020304" pitchFamily="18" charset="0"/>
                <a:ea typeface="Times New Roman" panose="02020603050405020304" pitchFamily="18" charset="0"/>
              </a:rPr>
              <a:t> dung </a:t>
            </a:r>
            <a:r>
              <a:rPr lang="en-US" sz="2000" kern="0" dirty="0" err="1">
                <a:effectLst/>
                <a:latin typeface="Times New Roman" panose="02020603050405020304" pitchFamily="18" charset="0"/>
                <a:ea typeface="Times New Roman" panose="02020603050405020304" pitchFamily="18" charset="0"/>
              </a:rPr>
              <a:t>về</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chúng</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như</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những</a:t>
            </a:r>
            <a:r>
              <a:rPr lang="en-US" sz="2000" kern="0" dirty="0">
                <a:effectLst/>
                <a:latin typeface="Times New Roman" panose="02020603050405020304" pitchFamily="18" charset="0"/>
                <a:ea typeface="Times New Roman" panose="02020603050405020304" pitchFamily="18" charset="0"/>
              </a:rPr>
              <a:t> con </a:t>
            </a:r>
            <a:r>
              <a:rPr lang="en-US" sz="2000" kern="0" dirty="0" err="1">
                <a:effectLst/>
                <a:latin typeface="Times New Roman" panose="02020603050405020304" pitchFamily="18" charset="0"/>
                <a:ea typeface="Times New Roman" panose="02020603050405020304" pitchFamily="18" charset="0"/>
              </a:rPr>
              <a:t>người</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trao</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cho</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chúng</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những</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hình</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dạng</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tương</a:t>
            </a:r>
            <a:r>
              <a:rPr lang="en-US" sz="2000" kern="0" dirty="0">
                <a:effectLst/>
                <a:latin typeface="Times New Roman" panose="02020603050405020304" pitchFamily="18" charset="0"/>
                <a:ea typeface="Times New Roman" panose="02020603050405020304" pitchFamily="18" charset="0"/>
              </a:rPr>
              <a:t> </a:t>
            </a:r>
            <a:r>
              <a:rPr lang="en-US" sz="2000" kern="0" dirty="0" err="1">
                <a:effectLst/>
                <a:latin typeface="Times New Roman" panose="02020603050405020304" pitchFamily="18" charset="0"/>
                <a:ea typeface="Times New Roman" panose="02020603050405020304" pitchFamily="18" charset="0"/>
              </a:rPr>
              <a:t>ứng</a:t>
            </a:r>
            <a:r>
              <a:rPr lang="en-US" sz="2000" kern="0" dirty="0">
                <a:effectLst/>
                <a:latin typeface="Times New Roman" panose="02020603050405020304" pitchFamily="18" charset="0"/>
                <a:ea typeface="Times New Roman" panose="02020603050405020304" pitchFamily="18" charset="0"/>
              </a:rPr>
              <a:t>.</a:t>
            </a:r>
            <a:endParaRPr lang="en-US" sz="2000" dirty="0"/>
          </a:p>
        </p:txBody>
      </p:sp>
    </p:spTree>
    <p:extLst>
      <p:ext uri="{BB962C8B-B14F-4D97-AF65-F5344CB8AC3E}">
        <p14:creationId xmlns:p14="http://schemas.microsoft.com/office/powerpoint/2010/main" val="264178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anim calcmode="lin" valueType="num">
                                      <p:cBhvr>
                                        <p:cTn id="1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ipe(down)">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48E3E9-5040-D50D-06F2-88EB1E4FE325}"/>
              </a:ext>
            </a:extLst>
          </p:cNvPr>
          <p:cNvSpPr txBox="1"/>
          <p:nvPr/>
        </p:nvSpPr>
        <p:spPr>
          <a:xfrm>
            <a:off x="192639" y="0"/>
            <a:ext cx="11530173" cy="6678880"/>
          </a:xfrm>
          <a:prstGeom prst="rect">
            <a:avLst/>
          </a:prstGeom>
          <a:noFill/>
        </p:spPr>
        <p:txBody>
          <a:bodyPr wrap="square">
            <a:spAutoFit/>
          </a:bodyPr>
          <a:lstStyle/>
          <a:p>
            <a:pPr algn="just">
              <a:lnSpc>
                <a:spcPct val="150000"/>
              </a:lnSpc>
              <a:spcAft>
                <a:spcPts val="800"/>
              </a:spcAft>
            </a:pPr>
            <a:r>
              <a:rPr lang="en-US" sz="2500" b="1" u="sng" kern="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500" b="1" u="sng" kern="0" dirty="0">
                <a:effectLst/>
                <a:latin typeface="Times New Roman" panose="02020603050405020304" pitchFamily="18" charset="0"/>
                <a:ea typeface="Times New Roman" panose="02020603050405020304" pitchFamily="18" charset="0"/>
                <a:cs typeface="Times New Roman" panose="02020603050405020304" pitchFamily="18" charset="0"/>
              </a:rPr>
              <a:t>Ý nghĩa của các vị thần</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nhầm</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hước</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đuối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phạt</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u="sng" kern="0" dirty="0" err="1">
                <a:effectLst/>
                <a:latin typeface="Times New Roman" panose="02020603050405020304" pitchFamily="18" charset="0"/>
                <a:ea typeface="Times New Roman" panose="02020603050405020304" pitchFamily="18" charset="0"/>
                <a:cs typeface="Times New Roman" panose="02020603050405020304" pitchFamily="18" charset="0"/>
              </a:rPr>
              <a:t>báu</a:t>
            </a:r>
            <a:r>
              <a:rPr lang="en-US" sz="2500" u="sng"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yên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5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kern="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5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5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kern="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5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kern="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25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kern="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5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kern="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5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kern="0" dirty="0" err="1">
                <a:effectLst/>
                <a:latin typeface="Times New Roman" panose="02020603050405020304" pitchFamily="18" charset="0"/>
                <a:ea typeface="Calibri" panose="020F0502020204030204" pitchFamily="34" charset="0"/>
                <a:cs typeface="Times New Roman" panose="02020603050405020304" pitchFamily="18" charset="0"/>
              </a:rPr>
              <a:t>Sét</a:t>
            </a:r>
            <a:r>
              <a:rPr lang="en-US" sz="25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5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kern="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5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kern="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5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kern="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5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muôn</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u="sng" kern="0"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500" u="sng"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622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barn(inVertical)">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additive="base">
                                        <p:cTn id="24"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86FC99-6930-70DC-7184-2FDE2DB3CFDF}"/>
              </a:ext>
            </a:extLst>
          </p:cNvPr>
          <p:cNvSpPr txBox="1"/>
          <p:nvPr/>
        </p:nvSpPr>
        <p:spPr>
          <a:xfrm>
            <a:off x="336478" y="304470"/>
            <a:ext cx="11550722" cy="4852482"/>
          </a:xfrm>
          <a:prstGeom prst="rect">
            <a:avLst/>
          </a:prstGeom>
          <a:noFill/>
        </p:spPr>
        <p:txBody>
          <a:bodyPr wrap="square">
            <a:spAutoFit/>
          </a:bodyPr>
          <a:lstStyle/>
          <a:p>
            <a:pPr algn="just">
              <a:lnSpc>
                <a:spcPct val="150000"/>
              </a:lnSpc>
              <a:spcAft>
                <a:spcPts val="800"/>
              </a:spcAft>
              <a:tabLst>
                <a:tab pos="1386840" algn="l"/>
              </a:tabLst>
            </a:pP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Kì</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tích</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vị</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thần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3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truyện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thần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thoại</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đồng</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thời</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phản</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ánh</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vẻ</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đẹp</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riêng</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cuộc</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sống</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lao</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động</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tín</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ngưỡng</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hóa</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từng</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cộng</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đồng</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1386840" algn="l"/>
              </a:tabLst>
            </a:pP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Truyện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thần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thoại</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mang</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vẻ</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đẹp</a:t>
            </a:r>
            <a:r>
              <a:rPr lang="en-US" sz="2500" b="1"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đi</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không</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trở</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u="sng" kern="0" dirty="0" err="1">
                <a:effectLst/>
                <a:latin typeface="Times New Roman" panose="02020603050405020304" pitchFamily="18" charset="0"/>
                <a:ea typeface="MS Mincho" panose="02020609040205080304" pitchFamily="49" charset="-128"/>
                <a:cs typeface="Times New Roman" panose="02020603050405020304" pitchFamily="18" charset="0"/>
              </a:rPr>
              <a:t>lại</a:t>
            </a:r>
            <a:r>
              <a:rPr lang="en-US" sz="2500" u="sng" kern="0" dirty="0">
                <a:effectLst/>
                <a:latin typeface="Times New Roman" panose="02020603050405020304" pitchFamily="18" charset="0"/>
                <a:ea typeface="MS Mincho" panose="02020609040205080304" pitchFamily="49" charset="-128"/>
                <a:cs typeface="Times New Roman" panose="02020603050405020304" pitchFamily="18" charset="0"/>
              </a:rPr>
              <a:t>”</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tạo</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nên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sức</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hấp</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dẫn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riêng</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dân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gian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niềm</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tin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thiêng</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liêng</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cổ</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sơ</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thế</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giới</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mà</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đó</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i="1" kern="0" dirty="0" err="1">
                <a:effectLst/>
                <a:latin typeface="Times New Roman" panose="02020603050405020304" pitchFamily="18" charset="0"/>
                <a:ea typeface="MS Mincho" panose="02020609040205080304" pitchFamily="49" charset="-128"/>
                <a:cs typeface="Times New Roman" panose="02020603050405020304" pitchFamily="18" charset="0"/>
              </a:rPr>
              <a:t>vạn</a:t>
            </a:r>
            <a:r>
              <a:rPr lang="en-US" sz="2500" i="1"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i="1" kern="0" dirty="0" err="1">
                <a:effectLst/>
                <a:latin typeface="Times New Roman" panose="02020603050405020304" pitchFamily="18" charset="0"/>
                <a:ea typeface="MS Mincho" panose="02020609040205080304" pitchFamily="49" charset="-128"/>
                <a:cs typeface="Times New Roman" panose="02020603050405020304" pitchFamily="18" charset="0"/>
              </a:rPr>
              <a:t>vật</a:t>
            </a:r>
            <a:r>
              <a:rPr lang="en-US" sz="2500" i="1"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i="1" kern="0" dirty="0" err="1">
                <a:effectLst/>
                <a:latin typeface="Times New Roman" panose="02020603050405020304" pitchFamily="18" charset="0"/>
                <a:ea typeface="MS Mincho" panose="02020609040205080304" pitchFamily="49" charset="-128"/>
                <a:cs typeface="Times New Roman" panose="02020603050405020304" pitchFamily="18" charset="0"/>
              </a:rPr>
              <a:t>đều</a:t>
            </a:r>
            <a:r>
              <a:rPr lang="en-US" sz="2500" i="1"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i="1" kern="0" dirty="0" err="1">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500" i="1"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i="1" kern="0" dirty="0" err="1">
                <a:effectLst/>
                <a:latin typeface="Times New Roman" panose="02020603050405020304" pitchFamily="18" charset="0"/>
                <a:ea typeface="MS Mincho" panose="02020609040205080304" pitchFamily="49" charset="-128"/>
                <a:cs typeface="Times New Roman" panose="02020603050405020304" pitchFamily="18" charset="0"/>
              </a:rPr>
              <a:t>linh</a:t>
            </a:r>
            <a:r>
              <a:rPr lang="en-US" sz="2500" i="1"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i="1" kern="0" dirty="0" err="1">
                <a:effectLst/>
                <a:latin typeface="Times New Roman" panose="02020603050405020304" pitchFamily="18" charset="0"/>
                <a:ea typeface="MS Mincho" panose="02020609040205080304" pitchFamily="49" charset="-128"/>
                <a:cs typeface="Times New Roman" panose="02020603050405020304" pitchFamily="18" charset="0"/>
              </a:rPr>
              <a:t>hồn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Niềm</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tin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ấy</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vẫn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còn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nguyên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vẹn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sức</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hấp</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dẫn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đại</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hôm</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nay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mai</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500" kern="0" dirty="0" err="1">
                <a:effectLst/>
                <a:latin typeface="Times New Roman" panose="02020603050405020304" pitchFamily="18" charset="0"/>
                <a:ea typeface="MS Mincho" panose="02020609040205080304" pitchFamily="49" charset="-128"/>
                <a:cs typeface="Times New Roman" panose="02020603050405020304" pitchFamily="18" charset="0"/>
              </a:rPr>
              <a:t>sau</a:t>
            </a:r>
            <a:r>
              <a:rPr lang="en-US" sz="2500" kern="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500" kern="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Niềm</a:t>
            </a:r>
            <a:r>
              <a:rPr lang="en-US" sz="2500" kern="0" dirty="0">
                <a:effectLst/>
                <a:latin typeface="Times New Roman" panose="02020603050405020304" pitchFamily="18" charset="0"/>
                <a:ea typeface="Calibri" panose="020F0502020204030204" pitchFamily="34" charset="0"/>
              </a:rPr>
              <a:t> tin: </a:t>
            </a:r>
            <a:r>
              <a:rPr lang="en-US" sz="2500" kern="0" dirty="0" err="1">
                <a:effectLst/>
                <a:latin typeface="Times New Roman" panose="02020603050405020304" pitchFamily="18" charset="0"/>
                <a:ea typeface="Calibri" panose="020F0502020204030204" pitchFamily="34" charset="0"/>
              </a:rPr>
              <a:t>động</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lực</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là</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nơi</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dựa</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cho</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sức</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mạnh</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tinh</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thần</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cho</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sự</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nỗ</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lực</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từ</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nội</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không</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phải</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là</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nỗi</a:t>
            </a:r>
            <a:r>
              <a:rPr lang="en-US" sz="2500" kern="0" dirty="0">
                <a:effectLst/>
                <a:latin typeface="Times New Roman" panose="02020603050405020304" pitchFamily="18" charset="0"/>
                <a:ea typeface="Calibri" panose="020F0502020204030204" pitchFamily="34" charset="0"/>
              </a:rPr>
              <a:t> lo </a:t>
            </a:r>
            <a:r>
              <a:rPr lang="en-US" sz="2500" kern="0" dirty="0" err="1">
                <a:effectLst/>
                <a:latin typeface="Times New Roman" panose="02020603050405020304" pitchFamily="18" charset="0"/>
                <a:ea typeface="Calibri" panose="020F0502020204030204" pitchFamily="34" charset="0"/>
              </a:rPr>
              <a:t>sợ</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suy</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nghĩ</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sự</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mệt</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mỏi</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về</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tâm</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trí</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sự</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ám</a:t>
            </a:r>
            <a:r>
              <a:rPr lang="en-US" sz="2500" kern="0" dirty="0">
                <a:effectLst/>
                <a:latin typeface="Times New Roman" panose="02020603050405020304" pitchFamily="18" charset="0"/>
                <a:ea typeface="Calibri" panose="020F0502020204030204" pitchFamily="34" charset="0"/>
              </a:rPr>
              <a:t> </a:t>
            </a:r>
            <a:r>
              <a:rPr lang="en-US" sz="2500" kern="0" dirty="0" err="1">
                <a:effectLst/>
                <a:latin typeface="Times New Roman" panose="02020603050405020304" pitchFamily="18" charset="0"/>
                <a:ea typeface="Calibri" panose="020F0502020204030204" pitchFamily="34" charset="0"/>
              </a:rPr>
              <a:t>ảnh</a:t>
            </a:r>
            <a:r>
              <a:rPr lang="en-US" sz="2500" kern="0" dirty="0">
                <a:effectLst/>
                <a:latin typeface="Times New Roman" panose="02020603050405020304" pitchFamily="18" charset="0"/>
                <a:ea typeface="Calibri" panose="020F0502020204030204" pitchFamily="34" charset="0"/>
              </a:rPr>
              <a:t>)</a:t>
            </a:r>
            <a:endParaRPr lang="en-US" sz="2500" dirty="0"/>
          </a:p>
        </p:txBody>
      </p:sp>
    </p:spTree>
    <p:extLst>
      <p:ext uri="{BB962C8B-B14F-4D97-AF65-F5344CB8AC3E}">
        <p14:creationId xmlns:p14="http://schemas.microsoft.com/office/powerpoint/2010/main" val="90416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6A27A8-A62C-5DA3-0DC5-0924481CF1C7}"/>
              </a:ext>
            </a:extLst>
          </p:cNvPr>
          <p:cNvSpPr txBox="1"/>
          <p:nvPr/>
        </p:nvSpPr>
        <p:spPr>
          <a:xfrm>
            <a:off x="341187" y="149553"/>
            <a:ext cx="11509625" cy="6401753"/>
          </a:xfrm>
          <a:prstGeom prst="rect">
            <a:avLst/>
          </a:prstGeom>
          <a:noFill/>
        </p:spPr>
        <p:txBody>
          <a:bodyPr wrap="square">
            <a:spAutoFit/>
          </a:bodyPr>
          <a:lstStyle/>
          <a:p>
            <a:pPr algn="just">
              <a:spcAft>
                <a:spcPts val="800"/>
              </a:spcAft>
              <a:tabLst>
                <a:tab pos="1386840" algn="l"/>
              </a:tabLst>
            </a:pPr>
            <a:r>
              <a:rPr lang="vi-VN" sz="2200" b="1" kern="0" dirty="0">
                <a:effectLst/>
                <a:latin typeface="Times New Roman" panose="02020603050405020304" pitchFamily="18" charset="0"/>
                <a:ea typeface="MS Mincho" panose="02020609040205080304" pitchFamily="49" charset="-128"/>
                <a:cs typeface="Times New Roman" panose="02020603050405020304" pitchFamily="18" charset="0"/>
              </a:rPr>
              <a:t>4. Nghệ thuật xây dựng nhân vật:</a:t>
            </a:r>
            <a:endParaRPr lang="en-US" sz="2200" b="1" kern="0" dirty="0">
              <a:effectLst/>
              <a:latin typeface="Times New Roman" panose="02020603050405020304" pitchFamily="18" charset="0"/>
              <a:ea typeface="MS Mincho" panose="02020609040205080304" pitchFamily="49" charset="-128"/>
              <a:cs typeface="Times New Roman" panose="02020603050405020304" pitchFamily="18" charset="0"/>
            </a:endParaRPr>
          </a:p>
          <a:p>
            <a:pPr algn="just">
              <a:spcAft>
                <a:spcPts val="800"/>
              </a:spcAft>
              <a:tabLst>
                <a:tab pos="1386840" algn="l"/>
              </a:tabLst>
            </a:pPr>
            <a:r>
              <a:rPr lang="en-US" sz="2200" b="1" u="sng" kern="0" dirty="0">
                <a:latin typeface="Times New Roman" panose="02020603050405020304" pitchFamily="18" charset="0"/>
                <a:ea typeface="MS Mincho" panose="02020609040205080304" pitchFamily="49" charset="-128"/>
                <a:cs typeface="Times New Roman" panose="02020603050405020304" pitchFamily="18" charset="0"/>
              </a:rPr>
              <a:t>* </a:t>
            </a:r>
            <a:r>
              <a:rPr lang="en-US" sz="2200" b="1" u="sng" kern="0" dirty="0" err="1">
                <a:latin typeface="Times New Roman" panose="02020603050405020304" pitchFamily="18" charset="0"/>
                <a:ea typeface="MS Mincho" panose="02020609040205080304" pitchFamily="49" charset="-128"/>
                <a:cs typeface="Times New Roman" panose="02020603050405020304" pitchFamily="18" charset="0"/>
              </a:rPr>
              <a:t>Các</a:t>
            </a:r>
            <a:r>
              <a:rPr lang="en-US" sz="2200" b="1" u="sng" kern="0" dirty="0">
                <a:latin typeface="Times New Roman" panose="02020603050405020304" pitchFamily="18" charset="0"/>
                <a:ea typeface="MS Mincho" panose="02020609040205080304" pitchFamily="49" charset="-128"/>
                <a:cs typeface="Times New Roman" panose="02020603050405020304" pitchFamily="18" charset="0"/>
              </a:rPr>
              <a:t> chi </a:t>
            </a:r>
            <a:r>
              <a:rPr lang="en-US" sz="2200" b="1" u="sng" kern="0" dirty="0" err="1">
                <a:latin typeface="Times New Roman" panose="02020603050405020304" pitchFamily="18" charset="0"/>
                <a:ea typeface="MS Mincho" panose="02020609040205080304" pitchFamily="49" charset="-128"/>
                <a:cs typeface="Times New Roman" panose="02020603050405020304" pitchFamily="18" charset="0"/>
              </a:rPr>
              <a:t>tiết</a:t>
            </a:r>
            <a:r>
              <a:rPr lang="en-US" sz="2200" b="1" u="sng" kern="0" dirty="0">
                <a:latin typeface="Times New Roman" panose="02020603050405020304" pitchFamily="18" charset="0"/>
                <a:ea typeface="MS Mincho" panose="02020609040205080304" pitchFamily="49" charset="-128"/>
                <a:cs typeface="Times New Roman" panose="02020603050405020304" pitchFamily="18" charset="0"/>
              </a:rPr>
              <a:t> </a:t>
            </a:r>
            <a:r>
              <a:rPr lang="en-US" sz="2200" b="1" u="sng" kern="0" dirty="0" err="1">
                <a:latin typeface="Times New Roman" panose="02020603050405020304" pitchFamily="18" charset="0"/>
                <a:ea typeface="MS Mincho" panose="02020609040205080304" pitchFamily="49" charset="-128"/>
                <a:cs typeface="Times New Roman" panose="02020603050405020304" pitchFamily="18" charset="0"/>
              </a:rPr>
              <a:t>hoang</a:t>
            </a:r>
            <a:r>
              <a:rPr lang="en-US" sz="2200" b="1" u="sng" kern="0" dirty="0">
                <a:latin typeface="Times New Roman" panose="02020603050405020304" pitchFamily="18" charset="0"/>
                <a:ea typeface="MS Mincho" panose="02020609040205080304" pitchFamily="49" charset="-128"/>
                <a:cs typeface="Times New Roman" panose="02020603050405020304" pitchFamily="18" charset="0"/>
              </a:rPr>
              <a:t> </a:t>
            </a:r>
            <a:r>
              <a:rPr lang="en-US" sz="2200" b="1" u="sng" kern="0" dirty="0" err="1">
                <a:latin typeface="Times New Roman" panose="02020603050405020304" pitchFamily="18" charset="0"/>
                <a:ea typeface="MS Mincho" panose="02020609040205080304" pitchFamily="49" charset="-128"/>
                <a:cs typeface="Times New Roman" panose="02020603050405020304" pitchFamily="18" charset="0"/>
              </a:rPr>
              <a:t>đường</a:t>
            </a:r>
            <a:r>
              <a:rPr lang="en-US" sz="2200" b="1" u="sng" kern="0" dirty="0">
                <a:latin typeface="Times New Roman" panose="02020603050405020304" pitchFamily="18" charset="0"/>
                <a:ea typeface="MS Mincho" panose="02020609040205080304" pitchFamily="49" charset="-128"/>
                <a:cs typeface="Times New Roman" panose="02020603050405020304" pitchFamily="18" charset="0"/>
              </a:rPr>
              <a:t> </a:t>
            </a:r>
            <a:r>
              <a:rPr lang="en-US" sz="2200" b="1" u="sng" kern="0" dirty="0" err="1">
                <a:latin typeface="Times New Roman" panose="02020603050405020304" pitchFamily="18" charset="0"/>
                <a:ea typeface="MS Mincho" panose="02020609040205080304" pitchFamily="49" charset="-128"/>
                <a:cs typeface="Times New Roman" panose="02020603050405020304" pitchFamily="18" charset="0"/>
              </a:rPr>
              <a:t>kì</a:t>
            </a:r>
            <a:r>
              <a:rPr lang="en-US" sz="2200" b="1" u="sng" kern="0" dirty="0">
                <a:latin typeface="Times New Roman" panose="02020603050405020304" pitchFamily="18" charset="0"/>
                <a:ea typeface="MS Mincho" panose="02020609040205080304" pitchFamily="49" charset="-128"/>
                <a:cs typeface="Times New Roman" panose="02020603050405020304" pitchFamily="18" charset="0"/>
              </a:rPr>
              <a:t> </a:t>
            </a:r>
            <a:r>
              <a:rPr lang="en-US" sz="2200" b="1" u="sng" kern="0" dirty="0" err="1">
                <a:latin typeface="Times New Roman" panose="02020603050405020304" pitchFamily="18" charset="0"/>
                <a:ea typeface="MS Mincho" panose="02020609040205080304" pitchFamily="49" charset="-128"/>
                <a:cs typeface="Times New Roman" panose="02020603050405020304" pitchFamily="18" charset="0"/>
              </a:rPr>
              <a:t>ảo</a:t>
            </a:r>
            <a:endParaRPr lang="en-US" sz="2200" b="1" u="sng"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200" b="1" kern="0" dirty="0">
                <a:effectLst/>
                <a:latin typeface="Times New Roman" panose="02020603050405020304" pitchFamily="18" charset="0"/>
                <a:ea typeface="MS Mincho" panose="02020609040205080304" pitchFamily="49" charset="-128"/>
                <a:cs typeface="Times New Roman" panose="02020603050405020304" pitchFamily="18" charset="0"/>
              </a:rPr>
              <a:t>a. Các chi tiết kì ảo</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200" b="1" kern="0" dirty="0">
                <a:effectLst/>
                <a:latin typeface="Times New Roman" panose="02020603050405020304" pitchFamily="18" charset="0"/>
                <a:ea typeface="MS Mincho" panose="02020609040205080304" pitchFamily="49" charset="-128"/>
                <a:cs typeface="Times New Roman" panose="02020603050405020304" pitchFamily="18" charset="0"/>
              </a:rPr>
              <a:t>- Thần Trụ Trời: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200" b="1"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200" kern="0" dirty="0">
                <a:effectLst/>
                <a:latin typeface="Times New Roman" panose="02020603050405020304" pitchFamily="18" charset="0"/>
                <a:ea typeface="Calibri" panose="020F0502020204030204" pitchFamily="34" charset="0"/>
                <a:cs typeface="Times New Roman" panose="02020603050405020304" pitchFamily="18" charset="0"/>
              </a:rPr>
              <a:t>Thân thể to lớn, không biết bao nhiêu mà kể, chân thần bước một bước cứ như bây giờ là từ tỉnh này qua tỉnh nọ hay từ đỉnh núi này sang đỉnh núi kia</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2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200" kern="0" dirty="0">
                <a:effectLst/>
                <a:latin typeface="Times New Roman" panose="02020603050405020304" pitchFamily="18" charset="0"/>
                <a:ea typeface="Calibri" panose="020F0502020204030204" pitchFamily="34" charset="0"/>
                <a:cs typeface="Times New Roman" panose="02020603050405020304" pitchFamily="18" charset="0"/>
              </a:rPr>
              <a:t>Đội trời lên rồi đào đất, đá đắp thành một cái cột vừa to vừa cao để chống trời, sau đó phá cột đá đi rồi ném vung đá và đất đi khắp mọi nơi mọi chỗ…</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200" b="1" kern="0" dirty="0">
                <a:effectLst/>
                <a:latin typeface="Times New Roman" panose="02020603050405020304" pitchFamily="18" charset="0"/>
                <a:ea typeface="MS Mincho" panose="02020609040205080304" pitchFamily="49" charset="-128"/>
                <a:cs typeface="Times New Roman" panose="02020603050405020304" pitchFamily="18" charset="0"/>
              </a:rPr>
              <a:t>- Thần Sét: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200" b="1" kern="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200" kern="0" dirty="0">
                <a:effectLst/>
                <a:latin typeface="Times New Roman" panose="02020603050405020304" pitchFamily="18" charset="0"/>
                <a:ea typeface="Calibri" panose="020F0502020204030204" pitchFamily="34" charset="0"/>
                <a:cs typeface="Times New Roman" panose="02020603050405020304" pitchFamily="18" charset="0"/>
              </a:rPr>
              <a:t>Mặt mũi nanh ác, tiếng quát tháo rất dữ dội..</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200" kern="0" dirty="0">
                <a:effectLst/>
                <a:latin typeface="Times New Roman" panose="02020603050405020304" pitchFamily="18" charset="0"/>
                <a:ea typeface="Calibri" panose="020F0502020204030204" pitchFamily="34" charset="0"/>
                <a:cs typeface="Times New Roman" panose="02020603050405020304" pitchFamily="18" charset="0"/>
              </a:rPr>
              <a:t>+ Thường ngủ về mùa đông…</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200" kern="0" dirty="0">
                <a:effectLst/>
                <a:latin typeface="Times New Roman" panose="02020603050405020304" pitchFamily="18" charset="0"/>
                <a:ea typeface="Calibri" panose="020F0502020204030204" pitchFamily="34" charset="0"/>
                <a:cs typeface="Times New Roman" panose="02020603050405020304" pitchFamily="18" charset="0"/>
              </a:rPr>
              <a:t>+ Nóng nảy…có lúc làm cho người, vật chết oan…</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200" b="1" kern="0" dirty="0">
                <a:effectLst/>
                <a:latin typeface="Times New Roman" panose="02020603050405020304" pitchFamily="18" charset="0"/>
                <a:ea typeface="MS Mincho" panose="02020609040205080304" pitchFamily="49" charset="-128"/>
                <a:cs typeface="Times New Roman" panose="02020603050405020304" pitchFamily="18" charset="0"/>
              </a:rPr>
              <a:t>- Thần Gió: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200" kern="0" dirty="0">
                <a:effectLst/>
                <a:latin typeface="Times New Roman" panose="02020603050405020304" pitchFamily="18" charset="0"/>
                <a:ea typeface="Calibri" panose="020F0502020204030204" pitchFamily="34" charset="0"/>
                <a:cs typeface="Times New Roman" panose="02020603050405020304" pitchFamily="18" charset="0"/>
              </a:rPr>
              <a:t>+ Hình dạng kì quặc, không có đầu…</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200" kern="0" dirty="0">
                <a:effectLst/>
                <a:latin typeface="Times New Roman" panose="02020603050405020304" pitchFamily="18" charset="0"/>
                <a:ea typeface="Calibri" panose="020F0502020204030204" pitchFamily="34" charset="0"/>
                <a:cs typeface="Times New Roman" panose="02020603050405020304" pitchFamily="18" charset="0"/>
              </a:rPr>
              <a:t>+ Thỉnh thoảng xuống hạ giới đi chơi vào những buổi tối trời…</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168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anim calcmode="lin" valueType="num">
                                      <p:cBhvr>
                                        <p:cTn id="2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barn(inVertical)">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barn(inVertical)">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 calcmode="lin" valueType="num">
                                      <p:cBhvr additive="base">
                                        <p:cTn id="40"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barn(inVertical)">
                                      <p:cBhvr>
                                        <p:cTn id="46" dur="500"/>
                                        <p:tgtEl>
                                          <p:spTgt spid="5">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Effect transition="in" filter="fade">
                                      <p:cBhvr>
                                        <p:cTn id="51" dur="1000"/>
                                        <p:tgtEl>
                                          <p:spTgt spid="5">
                                            <p:txEl>
                                              <p:pRg st="8" end="8"/>
                                            </p:txEl>
                                          </p:spTgt>
                                        </p:tgtEl>
                                      </p:cBhvr>
                                    </p:animEffect>
                                    <p:anim calcmode="lin" valueType="num">
                                      <p:cBhvr>
                                        <p:cTn id="5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5">
                                            <p:txEl>
                                              <p:pRg st="9" end="9"/>
                                            </p:txEl>
                                          </p:spTgt>
                                        </p:tgtEl>
                                        <p:attrNameLst>
                                          <p:attrName>style.visibility</p:attrName>
                                        </p:attrNameLst>
                                      </p:cBhvr>
                                      <p:to>
                                        <p:strVal val="visible"/>
                                      </p:to>
                                    </p:set>
                                    <p:animEffect transition="in" filter="barn(inVertical)">
                                      <p:cBhvr>
                                        <p:cTn id="58" dur="500"/>
                                        <p:tgtEl>
                                          <p:spTgt spid="5">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10" end="10"/>
                                            </p:txEl>
                                          </p:spTgt>
                                        </p:tgtEl>
                                        <p:attrNameLst>
                                          <p:attrName>style.visibility</p:attrName>
                                        </p:attrNameLst>
                                      </p:cBhvr>
                                      <p:to>
                                        <p:strVal val="visible"/>
                                      </p:to>
                                    </p:set>
                                    <p:animEffect transition="in" filter="fade">
                                      <p:cBhvr>
                                        <p:cTn id="63" dur="1000"/>
                                        <p:tgtEl>
                                          <p:spTgt spid="5">
                                            <p:txEl>
                                              <p:pRg st="10" end="10"/>
                                            </p:txEl>
                                          </p:spTgt>
                                        </p:tgtEl>
                                      </p:cBhvr>
                                    </p:animEffect>
                                    <p:anim calcmode="lin" valueType="num">
                                      <p:cBhvr>
                                        <p:cTn id="64"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xEl>
                                              <p:pRg st="11" end="11"/>
                                            </p:txEl>
                                          </p:spTgt>
                                        </p:tgtEl>
                                        <p:attrNameLst>
                                          <p:attrName>style.visibility</p:attrName>
                                        </p:attrNameLst>
                                      </p:cBhvr>
                                      <p:to>
                                        <p:strVal val="visible"/>
                                      </p:to>
                                    </p:set>
                                    <p:animEffect transition="in" filter="fade">
                                      <p:cBhvr>
                                        <p:cTn id="70" dur="1000"/>
                                        <p:tgtEl>
                                          <p:spTgt spid="5">
                                            <p:txEl>
                                              <p:pRg st="11" end="11"/>
                                            </p:txEl>
                                          </p:spTgt>
                                        </p:tgtEl>
                                      </p:cBhvr>
                                    </p:animEffect>
                                    <p:anim calcmode="lin" valueType="num">
                                      <p:cBhvr>
                                        <p:cTn id="71"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5">
                                            <p:txEl>
                                              <p:pRg st="12" end="12"/>
                                            </p:txEl>
                                          </p:spTgt>
                                        </p:tgtEl>
                                        <p:attrNameLst>
                                          <p:attrName>style.visibility</p:attrName>
                                        </p:attrNameLst>
                                      </p:cBhvr>
                                      <p:to>
                                        <p:strVal val="visible"/>
                                      </p:to>
                                    </p:set>
                                    <p:animEffect transition="in" filter="barn(inVertical)">
                                      <p:cBhvr>
                                        <p:cTn id="7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86F447-CDFF-EBBE-4D40-EF9977DD1551}"/>
              </a:ext>
            </a:extLst>
          </p:cNvPr>
          <p:cNvSpPr txBox="1"/>
          <p:nvPr/>
        </p:nvSpPr>
        <p:spPr>
          <a:xfrm>
            <a:off x="470042" y="275704"/>
            <a:ext cx="11396610" cy="3690882"/>
          </a:xfrm>
          <a:prstGeom prst="rect">
            <a:avLst/>
          </a:prstGeom>
          <a:noFill/>
        </p:spPr>
        <p:txBody>
          <a:bodyPr wrap="square">
            <a:spAutoFit/>
          </a:bodyPr>
          <a:lstStyle/>
          <a:p>
            <a:pPr algn="just">
              <a:lnSpc>
                <a:spcPct val="150000"/>
              </a:lnSpc>
              <a:spcAft>
                <a:spcPts val="800"/>
              </a:spcAft>
            </a:pPr>
            <a:r>
              <a:rPr lang="vi-VN" sz="2500" b="1" kern="0" dirty="0">
                <a:effectLst/>
                <a:latin typeface="Times New Roman" panose="02020603050405020304" pitchFamily="18" charset="0"/>
                <a:ea typeface="Times New Roman" panose="02020603050405020304" pitchFamily="18" charset="0"/>
                <a:cs typeface="Times New Roman" panose="02020603050405020304" pitchFamily="18" charset="0"/>
              </a:rPr>
              <a:t>b. Ý nghĩa của những chi tiết kì ảo</a:t>
            </a: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500" kern="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Chi tiết kỳ ảo  thể hiện trí tưởng tượng của dân gian về sức mạnh của các vị thần trong công cuộc tạo lập nên thế giới.  Qua đó, ngợi ca sức sáng tạo và tinh thần lao động hăng say miệt mài của con người trong buổi sơ khai.</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Cũng có lúc chi tiết kì ảo chỉ đơn giản nhằm lý giải những hiện tượng tự nhiên hoặc nêu lên một bài học kinh nghiệm trong cuộc sống.</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009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F5D655-88DA-1EAB-31C2-7492DF70B8CD}"/>
              </a:ext>
            </a:extLst>
          </p:cNvPr>
          <p:cNvSpPr txBox="1"/>
          <p:nvPr/>
        </p:nvSpPr>
        <p:spPr>
          <a:xfrm>
            <a:off x="470042" y="317606"/>
            <a:ext cx="11447979" cy="5634748"/>
          </a:xfrm>
          <a:prstGeom prst="rect">
            <a:avLst/>
          </a:prstGeom>
          <a:noFill/>
        </p:spPr>
        <p:txBody>
          <a:bodyPr wrap="square">
            <a:spAutoFit/>
          </a:bodyPr>
          <a:lstStyle/>
          <a:p>
            <a:pPr algn="just">
              <a:lnSpc>
                <a:spcPct val="150000"/>
              </a:lnSpc>
              <a:spcAft>
                <a:spcPts val="800"/>
              </a:spcAft>
            </a:pPr>
            <a:r>
              <a:rPr lang="vi-VN" sz="2500" b="1" u="sng" kern="0" dirty="0">
                <a:effectLst/>
                <a:latin typeface="Times New Roman" panose="02020603050405020304" pitchFamily="18" charset="0"/>
                <a:ea typeface="Times New Roman" panose="02020603050405020304" pitchFamily="18" charset="0"/>
                <a:cs typeface="Times New Roman" panose="02020603050405020304" pitchFamily="18" charset="0"/>
              </a:rPr>
              <a:t>* Đặc điểm nổi bật trong cách xây dựng nhân vật của chùm truyện thần thoại:</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Xây dựng nhân vật chức năng: có ý nghĩa cắt nghĩa, lí giải các hiện tượng tự nhiên và đời sống xã hội, thể hiện niềm tin của con người cổ sơ cũng như những khát vọng tinh thần có ý nghĩa lâu dài của nhân loại.</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Thời gian phiếm chỉ, mang tính ước lệ và không gian vũ trụ với nhiều cõi khác nhau.</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Ngôn ngữ tự sự thể hiện lối tư duy hồn nhiên, chất phác. </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2500" kern="0" dirty="0">
                <a:effectLst/>
                <a:latin typeface="Times New Roman" panose="02020603050405020304" pitchFamily="18" charset="0"/>
                <a:ea typeface="Times New Roman" panose="02020603050405020304" pitchFamily="18" charset="0"/>
              </a:rPr>
              <a:t>- Cốt truyện đơn giản nhưng hấp dẫn, sinh động, có những chi tiết bất ngờ thú vị thể hiện trí tưởng tượng bay bổng, lãng mạn, sức sáng tạo kì diệu của dân gian, góp phần làm nên sức cuốn hút và sức sống lâu bền cho thần thoại.</a:t>
            </a:r>
            <a:endParaRPr lang="en-US" sz="2500" dirty="0"/>
          </a:p>
        </p:txBody>
      </p:sp>
    </p:spTree>
    <p:extLst>
      <p:ext uri="{BB962C8B-B14F-4D97-AF65-F5344CB8AC3E}">
        <p14:creationId xmlns:p14="http://schemas.microsoft.com/office/powerpoint/2010/main" val="210462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8A627C-2237-BAEA-44FC-D804A12C080F}"/>
              </a:ext>
            </a:extLst>
          </p:cNvPr>
          <p:cNvPicPr>
            <a:picLocks noChangeAspect="1"/>
          </p:cNvPicPr>
          <p:nvPr/>
        </p:nvPicPr>
        <p:blipFill>
          <a:blip r:embed="rId2"/>
          <a:stretch>
            <a:fillRect/>
          </a:stretch>
        </p:blipFill>
        <p:spPr>
          <a:xfrm>
            <a:off x="349758" y="164386"/>
            <a:ext cx="3801002" cy="5702157"/>
          </a:xfrm>
          <a:prstGeom prst="rect">
            <a:avLst/>
          </a:prstGeom>
        </p:spPr>
      </p:pic>
      <p:pic>
        <p:nvPicPr>
          <p:cNvPr id="6" name="Picture 5">
            <a:extLst>
              <a:ext uri="{FF2B5EF4-FFF2-40B4-BE49-F238E27FC236}">
                <a16:creationId xmlns:a16="http://schemas.microsoft.com/office/drawing/2014/main" id="{89F14FFF-CCB8-EADE-D8B2-913A3A949A33}"/>
              </a:ext>
            </a:extLst>
          </p:cNvPr>
          <p:cNvPicPr>
            <a:picLocks noChangeAspect="1"/>
          </p:cNvPicPr>
          <p:nvPr/>
        </p:nvPicPr>
        <p:blipFill>
          <a:blip r:embed="rId3"/>
          <a:stretch>
            <a:fillRect/>
          </a:stretch>
        </p:blipFill>
        <p:spPr>
          <a:xfrm>
            <a:off x="71920" y="5999808"/>
            <a:ext cx="4474852" cy="591363"/>
          </a:xfrm>
          <a:prstGeom prst="rect">
            <a:avLst/>
          </a:prstGeom>
        </p:spPr>
      </p:pic>
      <p:pic>
        <p:nvPicPr>
          <p:cNvPr id="7" name="Picture 6">
            <a:extLst>
              <a:ext uri="{FF2B5EF4-FFF2-40B4-BE49-F238E27FC236}">
                <a16:creationId xmlns:a16="http://schemas.microsoft.com/office/drawing/2014/main" id="{13884E9E-7B11-43DD-E4D5-B0D5F632C7E3}"/>
              </a:ext>
            </a:extLst>
          </p:cNvPr>
          <p:cNvPicPr>
            <a:picLocks noChangeAspect="1"/>
          </p:cNvPicPr>
          <p:nvPr/>
        </p:nvPicPr>
        <p:blipFill>
          <a:blip r:embed="rId4"/>
          <a:stretch>
            <a:fillRect/>
          </a:stretch>
        </p:blipFill>
        <p:spPr>
          <a:xfrm>
            <a:off x="4284324" y="164386"/>
            <a:ext cx="3921603" cy="5702156"/>
          </a:xfrm>
          <a:prstGeom prst="rect">
            <a:avLst/>
          </a:prstGeom>
        </p:spPr>
      </p:pic>
      <p:pic>
        <p:nvPicPr>
          <p:cNvPr id="8" name="Picture 7">
            <a:extLst>
              <a:ext uri="{FF2B5EF4-FFF2-40B4-BE49-F238E27FC236}">
                <a16:creationId xmlns:a16="http://schemas.microsoft.com/office/drawing/2014/main" id="{242DBC0B-F273-87A6-543F-EBAA752BE29B}"/>
              </a:ext>
            </a:extLst>
          </p:cNvPr>
          <p:cNvPicPr>
            <a:picLocks noChangeAspect="1"/>
          </p:cNvPicPr>
          <p:nvPr/>
        </p:nvPicPr>
        <p:blipFill>
          <a:blip r:embed="rId5"/>
          <a:stretch>
            <a:fillRect/>
          </a:stretch>
        </p:blipFill>
        <p:spPr>
          <a:xfrm>
            <a:off x="4922946" y="5997239"/>
            <a:ext cx="2834886" cy="591363"/>
          </a:xfrm>
          <a:prstGeom prst="rect">
            <a:avLst/>
          </a:prstGeom>
        </p:spPr>
      </p:pic>
      <p:pic>
        <p:nvPicPr>
          <p:cNvPr id="9" name="Picture 8">
            <a:extLst>
              <a:ext uri="{FF2B5EF4-FFF2-40B4-BE49-F238E27FC236}">
                <a16:creationId xmlns:a16="http://schemas.microsoft.com/office/drawing/2014/main" id="{FADC8B0F-F55E-5736-AE2B-DADD88289C9D}"/>
              </a:ext>
            </a:extLst>
          </p:cNvPr>
          <p:cNvPicPr>
            <a:picLocks noChangeAspect="1"/>
          </p:cNvPicPr>
          <p:nvPr/>
        </p:nvPicPr>
        <p:blipFill>
          <a:blip r:embed="rId6"/>
          <a:stretch>
            <a:fillRect/>
          </a:stretch>
        </p:blipFill>
        <p:spPr>
          <a:xfrm>
            <a:off x="8306256" y="164385"/>
            <a:ext cx="3535986" cy="4962419"/>
          </a:xfrm>
          <a:prstGeom prst="rect">
            <a:avLst/>
          </a:prstGeom>
        </p:spPr>
      </p:pic>
      <p:pic>
        <p:nvPicPr>
          <p:cNvPr id="10" name="Picture 9">
            <a:extLst>
              <a:ext uri="{FF2B5EF4-FFF2-40B4-BE49-F238E27FC236}">
                <a16:creationId xmlns:a16="http://schemas.microsoft.com/office/drawing/2014/main" id="{3E0BC75D-A105-AE96-BED6-1A1EC5303411}"/>
              </a:ext>
            </a:extLst>
          </p:cNvPr>
          <p:cNvPicPr>
            <a:picLocks noChangeAspect="1"/>
          </p:cNvPicPr>
          <p:nvPr/>
        </p:nvPicPr>
        <p:blipFill>
          <a:blip r:embed="rId7"/>
          <a:stretch>
            <a:fillRect/>
          </a:stretch>
        </p:blipFill>
        <p:spPr>
          <a:xfrm>
            <a:off x="8707627" y="5414642"/>
            <a:ext cx="3596952" cy="1304657"/>
          </a:xfrm>
          <a:prstGeom prst="rect">
            <a:avLst/>
          </a:prstGeom>
        </p:spPr>
      </p:pic>
    </p:spTree>
    <p:extLst>
      <p:ext uri="{BB962C8B-B14F-4D97-AF65-F5344CB8AC3E}">
        <p14:creationId xmlns:p14="http://schemas.microsoft.com/office/powerpoint/2010/main" val="5996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BF576A-CA41-48DF-0BF2-099F2E4E85C8}"/>
              </a:ext>
            </a:extLst>
          </p:cNvPr>
          <p:cNvSpPr txBox="1"/>
          <p:nvPr/>
        </p:nvSpPr>
        <p:spPr>
          <a:xfrm>
            <a:off x="583058" y="346965"/>
            <a:ext cx="11170577" cy="6230039"/>
          </a:xfrm>
          <a:prstGeom prst="rect">
            <a:avLst/>
          </a:prstGeom>
          <a:noFill/>
        </p:spPr>
        <p:txBody>
          <a:bodyPr wrap="square">
            <a:spAutoFit/>
          </a:bodyPr>
          <a:lstStyle/>
          <a:p>
            <a:pPr algn="just">
              <a:spcAft>
                <a:spcPts val="800"/>
              </a:spcAft>
              <a:tabLst>
                <a:tab pos="1386840" algn="l"/>
              </a:tabLst>
            </a:pPr>
            <a:r>
              <a:rPr lang="vi-VN" sz="2500" b="1" kern="0"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500" b="1" kern="0" dirty="0">
                <a:effectLst/>
                <a:latin typeface="Times New Roman" panose="02020603050405020304" pitchFamily="18" charset="0"/>
                <a:ea typeface="Times New Roman" panose="02020603050405020304" pitchFamily="18" charset="0"/>
                <a:cs typeface="Times New Roman" panose="02020603050405020304" pitchFamily="18" charset="0"/>
              </a:rPr>
              <a:t>II</a:t>
            </a:r>
            <a:r>
              <a:rPr lang="vi-VN" sz="2500" b="1" kern="0" dirty="0">
                <a:effectLst/>
                <a:latin typeface="Times New Roman" panose="02020603050405020304" pitchFamily="18" charset="0"/>
                <a:ea typeface="Times New Roman" panose="02020603050405020304" pitchFamily="18" charset="0"/>
                <a:cs typeface="Times New Roman" panose="02020603050405020304" pitchFamily="18" charset="0"/>
              </a:rPr>
              <a:t>.Tổng kết</a:t>
            </a:r>
            <a:endParaRPr lang="en-US" sz="25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nl-NL" sz="2500" b="1" kern="0" dirty="0">
                <a:effectLst/>
                <a:latin typeface="Times New Roman" panose="02020603050405020304" pitchFamily="18" charset="0"/>
                <a:ea typeface="MS Mincho" panose="02020609040205080304" pitchFamily="49" charset="-128"/>
                <a:cs typeface="Times New Roman" panose="02020603050405020304" pitchFamily="18" charset="0"/>
              </a:rPr>
              <a:t>1. Nghệ thuật: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500" kern="0" dirty="0">
                <a:effectLst/>
                <a:latin typeface="Times New Roman" panose="02020603050405020304" pitchFamily="18" charset="0"/>
                <a:ea typeface="Calibri" panose="020F0502020204030204" pitchFamily="34" charset="0"/>
                <a:cs typeface="Times New Roman" panose="02020603050405020304" pitchFamily="18" charset="0"/>
              </a:rPr>
              <a:t>- Chi tiết t</a:t>
            </a:r>
            <a:r>
              <a:rPr lang="nl-NL" sz="2500" kern="0" dirty="0">
                <a:effectLst/>
                <a:latin typeface="Times New Roman" panose="02020603050405020304" pitchFamily="18" charset="0"/>
                <a:ea typeface="Calibri" panose="020F0502020204030204" pitchFamily="34" charset="0"/>
                <a:cs typeface="Times New Roman" panose="02020603050405020304" pitchFamily="18" charset="0"/>
              </a:rPr>
              <a:t>ưở</a:t>
            </a:r>
            <a:r>
              <a:rPr lang="vi-VN" sz="2500" kern="0" dirty="0">
                <a:effectLst/>
                <a:latin typeface="Times New Roman" panose="02020603050405020304" pitchFamily="18" charset="0"/>
                <a:ea typeface="Calibri" panose="020F0502020204030204" pitchFamily="34" charset="0"/>
                <a:cs typeface="Times New Roman" panose="02020603050405020304" pitchFamily="18" charset="0"/>
              </a:rPr>
              <a:t>ng tượng kì ảo.</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Xây dựng nhân vật chức năng.</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Thời gian phiếm chỉ, mang tính ước lệ và không gian vũ trụ với nhiều cõi khác nhau.</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Ngôn ngữ tự sự hồn nhiên. </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Cốt truyện đơn giản nhưng hấp dẫn, sinh động, có những chi tiết bất ngờ thú vị</a:t>
            </a:r>
            <a:r>
              <a:rPr lang="vi-VN" sz="2500" kern="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500" kern="0" dirty="0">
              <a:effectLst/>
              <a:latin typeface="Times New Roman" panose="02020603050405020304" pitchFamily="18" charset="0"/>
              <a:ea typeface="MS Mincho" panose="02020609040205080304" pitchFamily="49" charset="-128"/>
              <a:cs typeface="Times New Roman" panose="02020603050405020304" pitchFamily="18" charset="0"/>
            </a:endParaRPr>
          </a:p>
          <a:p>
            <a:pPr algn="just">
              <a:lnSpc>
                <a:spcPct val="150000"/>
              </a:lnSpc>
              <a:spcAft>
                <a:spcPts val="800"/>
              </a:spcAft>
              <a:tabLst>
                <a:tab pos="1386840" algn="l"/>
              </a:tabLst>
            </a:pPr>
            <a:r>
              <a:rPr lang="vi-VN" sz="2500" b="1" kern="0" dirty="0">
                <a:latin typeface="Times New Roman" panose="02020603050405020304" pitchFamily="18" charset="0"/>
                <a:ea typeface="MS Mincho" panose="02020609040205080304" pitchFamily="49" charset="-128"/>
                <a:cs typeface="Times New Roman" panose="02020603050405020304" pitchFamily="18" charset="0"/>
              </a:rPr>
              <a:t>2. Nội dung, ý nghĩa:</a:t>
            </a:r>
            <a:endParaRPr lang="en-US" sz="25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500" kern="0" dirty="0">
                <a:latin typeface="Times New Roman" panose="02020603050405020304" pitchFamily="18" charset="0"/>
                <a:ea typeface="Times New Roman" panose="02020603050405020304" pitchFamily="18" charset="0"/>
                <a:cs typeface="Times New Roman" panose="02020603050405020304" pitchFamily="18" charset="0"/>
              </a:rPr>
              <a:t> Qua các </a:t>
            </a:r>
            <a:r>
              <a:rPr lang="nl-NL" sz="2500" kern="0" dirty="0">
                <a:latin typeface="Times New Roman" panose="02020603050405020304" pitchFamily="18" charset="0"/>
                <a:ea typeface="Times New Roman" panose="02020603050405020304" pitchFamily="18" charset="0"/>
                <a:cs typeface="Times New Roman" panose="02020603050405020304" pitchFamily="18" charset="0"/>
              </a:rPr>
              <a:t>vị thần, người nguyên thủy thể hiện cách hình dung, </a:t>
            </a:r>
            <a:r>
              <a:rPr lang="vi-VN" sz="2500" kern="0" dirty="0">
                <a:latin typeface="Times New Roman" panose="02020603050405020304" pitchFamily="18" charset="0"/>
                <a:ea typeface="Times New Roman" panose="02020603050405020304" pitchFamily="18" charset="0"/>
                <a:cs typeface="Times New Roman" panose="02020603050405020304" pitchFamily="18" charset="0"/>
              </a:rPr>
              <a:t>lí giải về sự hình thành thế giới tự nhiên, nguồn gốc con người và vạn vật,</a:t>
            </a:r>
            <a:r>
              <a:rPr lang="vi-VN" sz="2500" b="1" kern="0" dirty="0">
                <a:latin typeface="Times New Roman" panose="02020603050405020304" pitchFamily="18" charset="0"/>
                <a:ea typeface="MS Mincho" panose="02020609040205080304" pitchFamily="49" charset="-128"/>
                <a:cs typeface="Times New Roman" panose="02020603050405020304" pitchFamily="18" charset="0"/>
              </a:rPr>
              <a:t> </a:t>
            </a:r>
            <a:r>
              <a:rPr lang="vi-VN" sz="2500" kern="0" dirty="0">
                <a:latin typeface="Times New Roman" panose="02020603050405020304" pitchFamily="18" charset="0"/>
                <a:ea typeface="MS Mincho" panose="02020609040205080304" pitchFamily="49" charset="-128"/>
                <a:cs typeface="Times New Roman" panose="02020603050405020304" pitchFamily="18" charset="0"/>
              </a:rPr>
              <a:t>đồng thời phản ánh vẻ đẹp riêng của cuộc sống lao động, tín ngưỡng và văn hóa của từng cộng đồng.</a:t>
            </a:r>
            <a:endParaRPr lang="en-US" sz="2500" kern="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432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additive="base">
                                        <p:cTn id="4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additive="base">
                                        <p:cTn id="5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 calcmode="lin" valueType="num">
                                      <p:cBhvr additive="base">
                                        <p:cTn id="5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C30FF5-E49B-401A-6C77-B71FB179E6BB}"/>
              </a:ext>
            </a:extLst>
          </p:cNvPr>
          <p:cNvSpPr txBox="1"/>
          <p:nvPr/>
        </p:nvSpPr>
        <p:spPr>
          <a:xfrm>
            <a:off x="850186" y="79837"/>
            <a:ext cx="9629454" cy="2380139"/>
          </a:xfrm>
          <a:prstGeom prst="rect">
            <a:avLst/>
          </a:prstGeom>
          <a:noFill/>
        </p:spPr>
        <p:txBody>
          <a:bodyPr wrap="square">
            <a:spAutoFit/>
          </a:bodyPr>
          <a:lstStyle/>
          <a:p>
            <a:pPr>
              <a:lnSpc>
                <a:spcPct val="150000"/>
              </a:lnSpc>
            </a:pPr>
            <a:r>
              <a:rPr lang="en-US" sz="2500" b="1" kern="0" dirty="0">
                <a:latin typeface="Times New Roman" panose="02020603050405020304" pitchFamily="18" charset="0"/>
                <a:ea typeface="Times New Roman" panose="02020603050405020304" pitchFamily="18" charset="0"/>
              </a:rPr>
              <a:t>IV. </a:t>
            </a:r>
            <a:r>
              <a:rPr lang="en-US" sz="2500" b="1" kern="0" dirty="0">
                <a:effectLst/>
                <a:latin typeface="Times New Roman" panose="02020603050405020304" pitchFamily="18" charset="0"/>
                <a:ea typeface="Times New Roman" panose="02020603050405020304" pitchFamily="18" charset="0"/>
              </a:rPr>
              <a:t>LUYỆN TẬP</a:t>
            </a:r>
          </a:p>
          <a:p>
            <a:pPr algn="just">
              <a:lnSpc>
                <a:spcPct val="150000"/>
              </a:lnSpc>
              <a:spcAft>
                <a:spcPts val="800"/>
              </a:spcAft>
            </a:pPr>
            <a:r>
              <a:rPr lang="vi-VN" sz="2800" b="1" kern="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Bảng kiểm kĩ năng viết đoạn văn</a:t>
            </a:r>
            <a:endParaRPr lang="en-US" sz="2800" kern="1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endParaRPr lang="en-US" sz="2500" b="1" kern="0" dirty="0">
              <a:latin typeface="Times New Roman" panose="02020603050405020304" pitchFamily="18" charset="0"/>
            </a:endParaRPr>
          </a:p>
          <a:p>
            <a:endParaRPr lang="en-US" sz="2500" dirty="0"/>
          </a:p>
        </p:txBody>
      </p:sp>
      <p:graphicFrame>
        <p:nvGraphicFramePr>
          <p:cNvPr id="12" name="Table 11">
            <a:extLst>
              <a:ext uri="{FF2B5EF4-FFF2-40B4-BE49-F238E27FC236}">
                <a16:creationId xmlns:a16="http://schemas.microsoft.com/office/drawing/2014/main" id="{AF3E14B8-641F-BA47-CF94-C158B1DF5041}"/>
              </a:ext>
            </a:extLst>
          </p:cNvPr>
          <p:cNvGraphicFramePr>
            <a:graphicFrameLocks noGrp="1"/>
          </p:cNvGraphicFramePr>
          <p:nvPr>
            <p:extLst>
              <p:ext uri="{D42A27DB-BD31-4B8C-83A1-F6EECF244321}">
                <p14:modId xmlns:p14="http://schemas.microsoft.com/office/powerpoint/2010/main" val="2881539582"/>
              </p:ext>
            </p:extLst>
          </p:nvPr>
        </p:nvGraphicFramePr>
        <p:xfrm>
          <a:off x="409254" y="1397286"/>
          <a:ext cx="11373492" cy="4735451"/>
        </p:xfrm>
        <a:graphic>
          <a:graphicData uri="http://schemas.openxmlformats.org/drawingml/2006/table">
            <a:tbl>
              <a:tblPr firstRow="1" firstCol="1" bandRow="1"/>
              <a:tblGrid>
                <a:gridCol w="858834">
                  <a:extLst>
                    <a:ext uri="{9D8B030D-6E8A-4147-A177-3AD203B41FA5}">
                      <a16:colId xmlns:a16="http://schemas.microsoft.com/office/drawing/2014/main" val="3120342330"/>
                    </a:ext>
                  </a:extLst>
                </a:gridCol>
                <a:gridCol w="8248694">
                  <a:extLst>
                    <a:ext uri="{9D8B030D-6E8A-4147-A177-3AD203B41FA5}">
                      <a16:colId xmlns:a16="http://schemas.microsoft.com/office/drawing/2014/main" val="3201128640"/>
                    </a:ext>
                  </a:extLst>
                </a:gridCol>
                <a:gridCol w="2265964">
                  <a:extLst>
                    <a:ext uri="{9D8B030D-6E8A-4147-A177-3AD203B41FA5}">
                      <a16:colId xmlns:a16="http://schemas.microsoft.com/office/drawing/2014/main" val="2705995622"/>
                    </a:ext>
                  </a:extLst>
                </a:gridCol>
              </a:tblGrid>
              <a:tr h="508104">
                <a:tc>
                  <a:txBody>
                    <a:bodyPr/>
                    <a:lstStyle/>
                    <a:p>
                      <a:pPr algn="ctr">
                        <a:spcAft>
                          <a:spcPts val="800"/>
                        </a:spcAft>
                      </a:pPr>
                      <a:r>
                        <a:rPr lang="vi-VN" sz="2000" b="1" kern="0" dirty="0">
                          <a:solidFill>
                            <a:srgbClr val="000000"/>
                          </a:solidFill>
                          <a:effectLst/>
                          <a:highlight>
                            <a:srgbClr val="92D050"/>
                          </a:highlight>
                          <a:latin typeface="Times New Roman" panose="02020603050405020304" pitchFamily="18" charset="0"/>
                          <a:ea typeface="Calibri" panose="020F0502020204030204" pitchFamily="34" charset="0"/>
                          <a:cs typeface="Times New Roman" panose="02020603050405020304" pitchFamily="18" charset="0"/>
                        </a:rPr>
                        <a:t>STT</a:t>
                      </a:r>
                      <a:endParaRPr lang="en-US" sz="2000" kern="100" dirty="0">
                        <a:effectLst/>
                        <a:highlight>
                          <a:srgbClr val="92D05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800"/>
                        </a:spcAft>
                      </a:pPr>
                      <a:r>
                        <a:rPr lang="vi-VN" sz="2000" b="1" kern="0" dirty="0">
                          <a:solidFill>
                            <a:srgbClr val="000000"/>
                          </a:solidFill>
                          <a:effectLst/>
                          <a:highlight>
                            <a:srgbClr val="92D050"/>
                          </a:highlight>
                          <a:latin typeface="Times New Roman" panose="02020603050405020304" pitchFamily="18" charset="0"/>
                          <a:ea typeface="Calibri" panose="020F0502020204030204" pitchFamily="34" charset="0"/>
                          <a:cs typeface="Times New Roman" panose="02020603050405020304" pitchFamily="18" charset="0"/>
                        </a:rPr>
                        <a:t>Tiêu chí</a:t>
                      </a:r>
                      <a:endParaRPr lang="en-US" sz="2000" kern="100" dirty="0">
                        <a:effectLst/>
                        <a:highlight>
                          <a:srgbClr val="92D05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800"/>
                        </a:spcAft>
                      </a:pPr>
                      <a:r>
                        <a:rPr lang="vi-VN" sz="2000" b="1" kern="0">
                          <a:solidFill>
                            <a:srgbClr val="000000"/>
                          </a:solidFill>
                          <a:effectLst/>
                          <a:highlight>
                            <a:srgbClr val="92D050"/>
                          </a:highlight>
                          <a:latin typeface="Times New Roman" panose="02020603050405020304" pitchFamily="18" charset="0"/>
                          <a:ea typeface="Calibri" panose="020F0502020204030204" pitchFamily="34" charset="0"/>
                          <a:cs typeface="Times New Roman" panose="02020603050405020304" pitchFamily="18" charset="0"/>
                        </a:rPr>
                        <a:t>Đạt/ Chưa đạt</a:t>
                      </a:r>
                      <a:endParaRPr lang="en-US" sz="2000" kern="100">
                        <a:effectLst/>
                        <a:highlight>
                          <a:srgbClr val="92D05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70581809"/>
                  </a:ext>
                </a:extLst>
              </a:tr>
              <a:tr h="508104">
                <a:tc>
                  <a:txBody>
                    <a:bodyPr/>
                    <a:lstStyle/>
                    <a:p>
                      <a:pPr algn="just">
                        <a:spcAft>
                          <a:spcPts val="800"/>
                        </a:spcAft>
                      </a:pPr>
                      <a:r>
                        <a:rPr lang="vi-VN" sz="2000" b="1" kern="0">
                          <a:effectLst/>
                          <a:latin typeface="Times New Roman" panose="02020603050405020304" pitchFamily="18" charset="0"/>
                          <a:ea typeface="Calibri" panose="020F0502020204030204" pitchFamily="34" charset="0"/>
                          <a:cs typeface="Times New Roman" panose="02020603050405020304" pitchFamily="18" charset="0"/>
                        </a:rPr>
                        <a:t>1</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800"/>
                        </a:spcAft>
                      </a:pPr>
                      <a:r>
                        <a:rPr lang="vi-VN" sz="2000" kern="0" dirty="0">
                          <a:effectLst/>
                          <a:latin typeface="Times New Roman" panose="02020603050405020304" pitchFamily="18" charset="0"/>
                          <a:ea typeface="Calibri" panose="020F0502020204030204" pitchFamily="34" charset="0"/>
                          <a:cs typeface="Times New Roman" panose="02020603050405020304" pitchFamily="18" charset="0"/>
                        </a:rPr>
                        <a:t>Đảm bảo hình thức đoạn văn với dung lượng 150 chữ</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800"/>
                        </a:spcAft>
                      </a:pPr>
                      <a:r>
                        <a:rPr lang="vi-VN" sz="20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4246863"/>
                  </a:ext>
                </a:extLst>
              </a:tr>
              <a:tr h="956429">
                <a:tc>
                  <a:txBody>
                    <a:bodyPr/>
                    <a:lstStyle/>
                    <a:p>
                      <a:pPr algn="just">
                        <a:spcAft>
                          <a:spcPts val="800"/>
                        </a:spcAft>
                      </a:pPr>
                      <a:r>
                        <a:rPr lang="vi-VN" sz="2000" b="1" kern="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800"/>
                        </a:spcAft>
                      </a:pPr>
                      <a:r>
                        <a:rPr lang="vi-VN" sz="2000" kern="0" dirty="0">
                          <a:effectLst/>
                          <a:latin typeface="Times New Roman" panose="02020603050405020304" pitchFamily="18" charset="0"/>
                          <a:ea typeface="Calibri" panose="020F0502020204030204" pitchFamily="34" charset="0"/>
                          <a:cs typeface="Times New Roman" panose="02020603050405020304" pitchFamily="18" charset="0"/>
                        </a:rPr>
                        <a:t>Đoạn văn đúng chủ đề: phân tích một chi tiết kì ảo trong truyện thần thoại đã học hoặc đọc thêm: vị trí của chi tiết; giá trị, ý nghĩa biểu tượng của chi tiết đó.</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800"/>
                        </a:spcAft>
                      </a:pPr>
                      <a:r>
                        <a:rPr lang="vi-VN" sz="20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190919"/>
                  </a:ext>
                </a:extLst>
              </a:tr>
              <a:tr h="1016207">
                <a:tc>
                  <a:txBody>
                    <a:bodyPr/>
                    <a:lstStyle/>
                    <a:p>
                      <a:pPr algn="just">
                        <a:spcAft>
                          <a:spcPts val="800"/>
                        </a:spcAft>
                      </a:pPr>
                      <a:r>
                        <a:rPr lang="vi-VN" sz="2000" b="1" kern="0">
                          <a:effectLst/>
                          <a:latin typeface="Times New Roman" panose="02020603050405020304" pitchFamily="18" charset="0"/>
                          <a:ea typeface="Calibri" panose="020F0502020204030204" pitchFamily="34" charset="0"/>
                          <a:cs typeface="Times New Roman" panose="02020603050405020304" pitchFamily="18" charset="0"/>
                        </a:rPr>
                        <a:t>3</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800"/>
                        </a:spcAft>
                      </a:pPr>
                      <a:r>
                        <a:rPr lang="vi-VN" sz="2000" kern="0">
                          <a:effectLst/>
                          <a:latin typeface="Times New Roman" panose="02020603050405020304" pitchFamily="18" charset="0"/>
                          <a:ea typeface="Calibri" panose="020F0502020204030204" pitchFamily="34" charset="0"/>
                          <a:cs typeface="Times New Roman" panose="02020603050405020304" pitchFamily="18" charset="0"/>
                        </a:rPr>
                        <a:t>Đoạn văn đảm bảo tính liên kết giữa các câu trong đoạn văn, có sự kết hợp các thao tác lập luận phù hợp.</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800"/>
                        </a:spcAft>
                      </a:pPr>
                      <a:r>
                        <a:rPr lang="vi-VN" sz="20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5511948"/>
                  </a:ext>
                </a:extLst>
              </a:tr>
              <a:tr h="730400">
                <a:tc>
                  <a:txBody>
                    <a:bodyPr/>
                    <a:lstStyle/>
                    <a:p>
                      <a:pPr algn="just">
                        <a:spcAft>
                          <a:spcPts val="800"/>
                        </a:spcAft>
                      </a:pPr>
                      <a:r>
                        <a:rPr lang="vi-VN" sz="2000" b="1" kern="0">
                          <a:effectLst/>
                          <a:latin typeface="Times New Roman" panose="02020603050405020304" pitchFamily="18" charset="0"/>
                          <a:ea typeface="Calibri" panose="020F0502020204030204" pitchFamily="34" charset="0"/>
                          <a:cs typeface="Times New Roman" panose="02020603050405020304" pitchFamily="18" charset="0"/>
                        </a:rPr>
                        <a:t>4</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800"/>
                        </a:spcAft>
                      </a:pPr>
                      <a:r>
                        <a:rPr lang="vi-VN" sz="2000" kern="0" dirty="0">
                          <a:effectLst/>
                          <a:latin typeface="Times New Roman" panose="02020603050405020304" pitchFamily="18" charset="0"/>
                          <a:ea typeface="Calibri" panose="020F0502020204030204" pitchFamily="34" charset="0"/>
                          <a:cs typeface="Times New Roman" panose="02020603050405020304" pitchFamily="18" charset="0"/>
                        </a:rPr>
                        <a:t>Đoạn văn đảm bảo yêu cầu về chính tả, cách sử dụng từ ngữ, ngữ pháp.</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800"/>
                        </a:spcAft>
                      </a:pPr>
                      <a:r>
                        <a:rPr lang="vi-VN" sz="20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5736839"/>
                  </a:ext>
                </a:extLst>
              </a:tr>
              <a:tr h="1016207">
                <a:tc>
                  <a:txBody>
                    <a:bodyPr/>
                    <a:lstStyle/>
                    <a:p>
                      <a:pPr algn="just">
                        <a:spcAft>
                          <a:spcPts val="800"/>
                        </a:spcAft>
                      </a:pPr>
                      <a:r>
                        <a:rPr lang="vi-VN" sz="2000" b="1" kern="0">
                          <a:effectLst/>
                          <a:latin typeface="Times New Roman" panose="02020603050405020304" pitchFamily="18" charset="0"/>
                          <a:ea typeface="Calibri" panose="020F0502020204030204" pitchFamily="34" charset="0"/>
                          <a:cs typeface="Times New Roman" panose="02020603050405020304" pitchFamily="18" charset="0"/>
                        </a:rPr>
                        <a:t>5</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800"/>
                        </a:spcAft>
                      </a:pPr>
                      <a:r>
                        <a:rPr lang="vi-VN" sz="2000" kern="0">
                          <a:effectLst/>
                          <a:latin typeface="Times New Roman" panose="02020603050405020304" pitchFamily="18" charset="0"/>
                          <a:ea typeface="Calibri" panose="020F0502020204030204" pitchFamily="34" charset="0"/>
                          <a:cs typeface="Times New Roman" panose="02020603050405020304" pitchFamily="18" charset="0"/>
                        </a:rPr>
                        <a:t>Đoạn văn thể hiện sự sáng tạo: suy nghĩ sâu sắc về vấn đề nghị luận; có cách diễn đạt mới mẻ.</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800"/>
                        </a:spcAft>
                      </a:pPr>
                      <a:r>
                        <a:rPr lang="vi-VN" sz="20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2027495"/>
                  </a:ext>
                </a:extLst>
              </a:tr>
            </a:tbl>
          </a:graphicData>
        </a:graphic>
      </p:graphicFrame>
    </p:spTree>
    <p:extLst>
      <p:ext uri="{BB962C8B-B14F-4D97-AF65-F5344CB8AC3E}">
        <p14:creationId xmlns:p14="http://schemas.microsoft.com/office/powerpoint/2010/main" val="134228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5AD39C-5625-B978-3F40-E65E4492EEEF}"/>
              </a:ext>
            </a:extLst>
          </p:cNvPr>
          <p:cNvSpPr txBox="1"/>
          <p:nvPr/>
        </p:nvSpPr>
        <p:spPr>
          <a:xfrm>
            <a:off x="264559" y="-147685"/>
            <a:ext cx="11787028" cy="6576287"/>
          </a:xfrm>
          <a:prstGeom prst="rect">
            <a:avLst/>
          </a:prstGeom>
          <a:noFill/>
        </p:spPr>
        <p:txBody>
          <a:bodyPr wrap="square">
            <a:spAutoFit/>
          </a:bodyPr>
          <a:lstStyle/>
          <a:p>
            <a:pPr algn="just">
              <a:lnSpc>
                <a:spcPct val="150000"/>
              </a:lnSpc>
              <a:spcAft>
                <a:spcPts val="800"/>
              </a:spcAft>
            </a:pPr>
            <a:r>
              <a:rPr lang="vi-VN" sz="2500" b="1" kern="0" dirty="0">
                <a:effectLst/>
                <a:latin typeface="Times New Roman" panose="02020603050405020304" pitchFamily="18" charset="0"/>
                <a:ea typeface="Times New Roman" panose="02020603050405020304" pitchFamily="18" charset="0"/>
                <a:cs typeface="Times New Roman" panose="02020603050405020304" pitchFamily="18" charset="0"/>
              </a:rPr>
              <a:t>Đoạn văn tham khảo:</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500" b="1" i="1" kern="0" dirty="0">
                <a:effectLst/>
                <a:latin typeface="Times New Roman" panose="02020603050405020304" pitchFamily="18" charset="0"/>
                <a:ea typeface="Times New Roman" panose="02020603050405020304" pitchFamily="18" charset="0"/>
                <a:cs typeface="Times New Roman" panose="02020603050405020304" pitchFamily="18" charset="0"/>
              </a:rPr>
              <a:t>Phân tích chi tiết tiếng vang – tiếng nói của nữ thần Ê-khô trong thần thoại Hi Lạp</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800"/>
              </a:spcAft>
            </a:pP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Ý thơ trong tâm hồn dân gian đã biến tiếng vang thành câu chuyện tình đau xót của nàng Ê-khô. Day dứt vì lời yêu khiến người trong mộng đi đến chỗ tuyệt đường sinh mệnh, nàng tự hứa với lòng sẽ không bao giờ nói lời nào chỉ thì thầm theo thanh âm của tạo vật, con người. Tiếng vang – tiếng nói của nữ thần Ê-khô là chi tiết kì ảo chất chứa bao tiếng lòng của người Hi Lạp cổ đại. Ở đó, ta gặp một tình yêu đơn phương mãnh liệt, nồng nàn. Ở đó, ta muốn đồng cảm với người phụ nữ chủ động, quyết liệt kiếm tìm tình yêu mà cuối cùng lại gặp kết cục bi đát. Ở đó, ta thấy sự tạ lỗi đầy cao thượng của người phụ nữ trong tình yêu… Kì ảo, hoang đường nhưng cái lõi tâm tư thì rất thật.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ảo</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kern="0"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76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98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99CB9-63F4-DDC6-694A-14DA9A72150D}"/>
              </a:ext>
            </a:extLst>
          </p:cNvPr>
          <p:cNvPicPr>
            <a:picLocks noChangeAspect="1"/>
          </p:cNvPicPr>
          <p:nvPr/>
        </p:nvPicPr>
        <p:blipFill>
          <a:blip r:embed="rId2"/>
          <a:stretch>
            <a:fillRect/>
          </a:stretch>
        </p:blipFill>
        <p:spPr>
          <a:xfrm>
            <a:off x="281677" y="370551"/>
            <a:ext cx="3346994" cy="4822354"/>
          </a:xfrm>
          <a:prstGeom prst="rect">
            <a:avLst/>
          </a:prstGeom>
        </p:spPr>
      </p:pic>
      <p:pic>
        <p:nvPicPr>
          <p:cNvPr id="5" name="Picture 4">
            <a:extLst>
              <a:ext uri="{FF2B5EF4-FFF2-40B4-BE49-F238E27FC236}">
                <a16:creationId xmlns:a16="http://schemas.microsoft.com/office/drawing/2014/main" id="{900C1C51-9035-59D5-3E17-84A50AA34EC3}"/>
              </a:ext>
            </a:extLst>
          </p:cNvPr>
          <p:cNvPicPr>
            <a:picLocks noChangeAspect="1"/>
          </p:cNvPicPr>
          <p:nvPr/>
        </p:nvPicPr>
        <p:blipFill>
          <a:blip r:embed="rId3"/>
          <a:stretch>
            <a:fillRect/>
          </a:stretch>
        </p:blipFill>
        <p:spPr>
          <a:xfrm>
            <a:off x="220712" y="5400930"/>
            <a:ext cx="3407959" cy="1457070"/>
          </a:xfrm>
          <a:prstGeom prst="rect">
            <a:avLst/>
          </a:prstGeom>
        </p:spPr>
      </p:pic>
      <p:pic>
        <p:nvPicPr>
          <p:cNvPr id="6" name="Picture 5">
            <a:extLst>
              <a:ext uri="{FF2B5EF4-FFF2-40B4-BE49-F238E27FC236}">
                <a16:creationId xmlns:a16="http://schemas.microsoft.com/office/drawing/2014/main" id="{03CB1C85-A0A9-8E63-1E68-A42B64B6266D}"/>
              </a:ext>
            </a:extLst>
          </p:cNvPr>
          <p:cNvPicPr>
            <a:picLocks noChangeAspect="1"/>
          </p:cNvPicPr>
          <p:nvPr/>
        </p:nvPicPr>
        <p:blipFill>
          <a:blip r:embed="rId4"/>
          <a:stretch>
            <a:fillRect/>
          </a:stretch>
        </p:blipFill>
        <p:spPr>
          <a:xfrm>
            <a:off x="3891524" y="370551"/>
            <a:ext cx="3566469" cy="5321332"/>
          </a:xfrm>
          <a:prstGeom prst="rect">
            <a:avLst/>
          </a:prstGeom>
        </p:spPr>
      </p:pic>
      <p:pic>
        <p:nvPicPr>
          <p:cNvPr id="7" name="Picture 6">
            <a:extLst>
              <a:ext uri="{FF2B5EF4-FFF2-40B4-BE49-F238E27FC236}">
                <a16:creationId xmlns:a16="http://schemas.microsoft.com/office/drawing/2014/main" id="{DE8A6B39-EA76-9994-B1DD-59AEBFCD0110}"/>
              </a:ext>
            </a:extLst>
          </p:cNvPr>
          <p:cNvPicPr>
            <a:picLocks noChangeAspect="1"/>
          </p:cNvPicPr>
          <p:nvPr/>
        </p:nvPicPr>
        <p:blipFill>
          <a:blip r:embed="rId5"/>
          <a:stretch>
            <a:fillRect/>
          </a:stretch>
        </p:blipFill>
        <p:spPr>
          <a:xfrm>
            <a:off x="4051734" y="5832154"/>
            <a:ext cx="3554276" cy="926672"/>
          </a:xfrm>
          <a:prstGeom prst="rect">
            <a:avLst/>
          </a:prstGeom>
        </p:spPr>
      </p:pic>
      <p:pic>
        <p:nvPicPr>
          <p:cNvPr id="8" name="Picture 7">
            <a:extLst>
              <a:ext uri="{FF2B5EF4-FFF2-40B4-BE49-F238E27FC236}">
                <a16:creationId xmlns:a16="http://schemas.microsoft.com/office/drawing/2014/main" id="{1DBBCE27-F9DD-C535-FD15-AA04B9D60C05}"/>
              </a:ext>
            </a:extLst>
          </p:cNvPr>
          <p:cNvPicPr>
            <a:picLocks noChangeAspect="1"/>
          </p:cNvPicPr>
          <p:nvPr/>
        </p:nvPicPr>
        <p:blipFill>
          <a:blip r:embed="rId6"/>
          <a:stretch>
            <a:fillRect/>
          </a:stretch>
        </p:blipFill>
        <p:spPr>
          <a:xfrm>
            <a:off x="7606010" y="370551"/>
            <a:ext cx="4219545" cy="5321332"/>
          </a:xfrm>
          <a:prstGeom prst="rect">
            <a:avLst/>
          </a:prstGeom>
        </p:spPr>
      </p:pic>
      <p:pic>
        <p:nvPicPr>
          <p:cNvPr id="9" name="Picture 8">
            <a:extLst>
              <a:ext uri="{FF2B5EF4-FFF2-40B4-BE49-F238E27FC236}">
                <a16:creationId xmlns:a16="http://schemas.microsoft.com/office/drawing/2014/main" id="{D5FC203D-3DCA-C69D-B842-5CBD168EF53F}"/>
              </a:ext>
            </a:extLst>
          </p:cNvPr>
          <p:cNvPicPr>
            <a:picLocks noChangeAspect="1"/>
          </p:cNvPicPr>
          <p:nvPr/>
        </p:nvPicPr>
        <p:blipFill>
          <a:blip r:embed="rId7"/>
          <a:stretch>
            <a:fillRect/>
          </a:stretch>
        </p:blipFill>
        <p:spPr>
          <a:xfrm>
            <a:off x="8182844" y="5859507"/>
            <a:ext cx="3346994" cy="627942"/>
          </a:xfrm>
          <a:prstGeom prst="rect">
            <a:avLst/>
          </a:prstGeom>
        </p:spPr>
      </p:pic>
    </p:spTree>
    <p:extLst>
      <p:ext uri="{BB962C8B-B14F-4D97-AF65-F5344CB8AC3E}">
        <p14:creationId xmlns:p14="http://schemas.microsoft.com/office/powerpoint/2010/main" val="404361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6948C-CEBB-B273-783F-A5E8D41247D2}"/>
              </a:ext>
            </a:extLst>
          </p:cNvPr>
          <p:cNvPicPr>
            <a:picLocks noChangeAspect="1"/>
          </p:cNvPicPr>
          <p:nvPr/>
        </p:nvPicPr>
        <p:blipFill>
          <a:blip r:embed="rId2"/>
          <a:stretch>
            <a:fillRect/>
          </a:stretch>
        </p:blipFill>
        <p:spPr>
          <a:xfrm>
            <a:off x="89746" y="232361"/>
            <a:ext cx="4061014" cy="4558916"/>
          </a:xfrm>
          <a:prstGeom prst="rect">
            <a:avLst/>
          </a:prstGeom>
        </p:spPr>
      </p:pic>
      <p:pic>
        <p:nvPicPr>
          <p:cNvPr id="5" name="Picture 4">
            <a:extLst>
              <a:ext uri="{FF2B5EF4-FFF2-40B4-BE49-F238E27FC236}">
                <a16:creationId xmlns:a16="http://schemas.microsoft.com/office/drawing/2014/main" id="{60EF9906-25E2-D767-07D1-B6E39D4AD295}"/>
              </a:ext>
            </a:extLst>
          </p:cNvPr>
          <p:cNvPicPr>
            <a:picLocks noChangeAspect="1"/>
          </p:cNvPicPr>
          <p:nvPr/>
        </p:nvPicPr>
        <p:blipFill>
          <a:blip r:embed="rId3"/>
          <a:stretch>
            <a:fillRect/>
          </a:stretch>
        </p:blipFill>
        <p:spPr>
          <a:xfrm>
            <a:off x="243137" y="4644870"/>
            <a:ext cx="3754232" cy="2066723"/>
          </a:xfrm>
          <a:prstGeom prst="rect">
            <a:avLst/>
          </a:prstGeom>
        </p:spPr>
      </p:pic>
      <p:pic>
        <p:nvPicPr>
          <p:cNvPr id="6" name="Picture 5">
            <a:extLst>
              <a:ext uri="{FF2B5EF4-FFF2-40B4-BE49-F238E27FC236}">
                <a16:creationId xmlns:a16="http://schemas.microsoft.com/office/drawing/2014/main" id="{34A9DCC4-696A-FB53-75A8-231AFF7B0388}"/>
              </a:ext>
            </a:extLst>
          </p:cNvPr>
          <p:cNvPicPr>
            <a:picLocks noChangeAspect="1"/>
          </p:cNvPicPr>
          <p:nvPr/>
        </p:nvPicPr>
        <p:blipFill>
          <a:blip r:embed="rId4"/>
          <a:stretch>
            <a:fillRect/>
          </a:stretch>
        </p:blipFill>
        <p:spPr>
          <a:xfrm>
            <a:off x="4474323" y="314762"/>
            <a:ext cx="3243353" cy="4029805"/>
          </a:xfrm>
          <a:prstGeom prst="rect">
            <a:avLst/>
          </a:prstGeom>
        </p:spPr>
      </p:pic>
      <p:pic>
        <p:nvPicPr>
          <p:cNvPr id="7" name="Picture 6">
            <a:extLst>
              <a:ext uri="{FF2B5EF4-FFF2-40B4-BE49-F238E27FC236}">
                <a16:creationId xmlns:a16="http://schemas.microsoft.com/office/drawing/2014/main" id="{DC90339C-9FB9-BF47-B88E-3B45492395EF}"/>
              </a:ext>
            </a:extLst>
          </p:cNvPr>
          <p:cNvPicPr>
            <a:picLocks noChangeAspect="1"/>
          </p:cNvPicPr>
          <p:nvPr/>
        </p:nvPicPr>
        <p:blipFill>
          <a:blip r:embed="rId5"/>
          <a:stretch>
            <a:fillRect/>
          </a:stretch>
        </p:blipFill>
        <p:spPr>
          <a:xfrm>
            <a:off x="4354095" y="4511923"/>
            <a:ext cx="3834716" cy="2371550"/>
          </a:xfrm>
          <a:prstGeom prst="rect">
            <a:avLst/>
          </a:prstGeom>
        </p:spPr>
      </p:pic>
      <p:pic>
        <p:nvPicPr>
          <p:cNvPr id="8" name="Picture 7">
            <a:extLst>
              <a:ext uri="{FF2B5EF4-FFF2-40B4-BE49-F238E27FC236}">
                <a16:creationId xmlns:a16="http://schemas.microsoft.com/office/drawing/2014/main" id="{9ED9B393-7F25-C592-ADED-77D285CFA108}"/>
              </a:ext>
            </a:extLst>
          </p:cNvPr>
          <p:cNvPicPr>
            <a:picLocks noChangeAspect="1"/>
          </p:cNvPicPr>
          <p:nvPr/>
        </p:nvPicPr>
        <p:blipFill>
          <a:blip r:embed="rId6"/>
          <a:stretch>
            <a:fillRect/>
          </a:stretch>
        </p:blipFill>
        <p:spPr>
          <a:xfrm>
            <a:off x="8041239" y="398440"/>
            <a:ext cx="3834716" cy="4029805"/>
          </a:xfrm>
          <a:prstGeom prst="rect">
            <a:avLst/>
          </a:prstGeom>
        </p:spPr>
      </p:pic>
      <p:pic>
        <p:nvPicPr>
          <p:cNvPr id="9" name="Picture 8">
            <a:extLst>
              <a:ext uri="{FF2B5EF4-FFF2-40B4-BE49-F238E27FC236}">
                <a16:creationId xmlns:a16="http://schemas.microsoft.com/office/drawing/2014/main" id="{C0F96278-6939-EE34-0ABB-8F3519258B9E}"/>
              </a:ext>
            </a:extLst>
          </p:cNvPr>
          <p:cNvPicPr>
            <a:picLocks noChangeAspect="1"/>
          </p:cNvPicPr>
          <p:nvPr/>
        </p:nvPicPr>
        <p:blipFill>
          <a:blip r:embed="rId7"/>
          <a:stretch>
            <a:fillRect/>
          </a:stretch>
        </p:blipFill>
        <p:spPr>
          <a:xfrm>
            <a:off x="8317886" y="4791277"/>
            <a:ext cx="3694049" cy="1773910"/>
          </a:xfrm>
          <a:prstGeom prst="rect">
            <a:avLst/>
          </a:prstGeom>
        </p:spPr>
      </p:pic>
    </p:spTree>
    <p:extLst>
      <p:ext uri="{BB962C8B-B14F-4D97-AF65-F5344CB8AC3E}">
        <p14:creationId xmlns:p14="http://schemas.microsoft.com/office/powerpoint/2010/main" val="46914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E7C467-A64B-37CA-CE91-BE3FE5D7924C}"/>
              </a:ext>
            </a:extLst>
          </p:cNvPr>
          <p:cNvPicPr>
            <a:picLocks noChangeAspect="1"/>
          </p:cNvPicPr>
          <p:nvPr/>
        </p:nvPicPr>
        <p:blipFill>
          <a:blip r:embed="rId2"/>
          <a:stretch>
            <a:fillRect/>
          </a:stretch>
        </p:blipFill>
        <p:spPr>
          <a:xfrm>
            <a:off x="463145" y="304159"/>
            <a:ext cx="5845187" cy="3908245"/>
          </a:xfrm>
          <a:prstGeom prst="rect">
            <a:avLst/>
          </a:prstGeom>
        </p:spPr>
      </p:pic>
      <p:pic>
        <p:nvPicPr>
          <p:cNvPr id="6" name="Picture 5">
            <a:extLst>
              <a:ext uri="{FF2B5EF4-FFF2-40B4-BE49-F238E27FC236}">
                <a16:creationId xmlns:a16="http://schemas.microsoft.com/office/drawing/2014/main" id="{7E0463CB-A640-0634-2219-54B61ADBC329}"/>
              </a:ext>
            </a:extLst>
          </p:cNvPr>
          <p:cNvPicPr>
            <a:picLocks noChangeAspect="1"/>
          </p:cNvPicPr>
          <p:nvPr/>
        </p:nvPicPr>
        <p:blipFill>
          <a:blip r:embed="rId3"/>
          <a:stretch>
            <a:fillRect/>
          </a:stretch>
        </p:blipFill>
        <p:spPr>
          <a:xfrm>
            <a:off x="267157" y="4352604"/>
            <a:ext cx="6143917" cy="2365453"/>
          </a:xfrm>
          <a:prstGeom prst="rect">
            <a:avLst/>
          </a:prstGeom>
        </p:spPr>
      </p:pic>
      <p:pic>
        <p:nvPicPr>
          <p:cNvPr id="7" name="Picture 6">
            <a:extLst>
              <a:ext uri="{FF2B5EF4-FFF2-40B4-BE49-F238E27FC236}">
                <a16:creationId xmlns:a16="http://schemas.microsoft.com/office/drawing/2014/main" id="{41C21937-545B-77E4-0B36-745B8F704219}"/>
              </a:ext>
            </a:extLst>
          </p:cNvPr>
          <p:cNvPicPr>
            <a:picLocks noChangeAspect="1"/>
          </p:cNvPicPr>
          <p:nvPr/>
        </p:nvPicPr>
        <p:blipFill>
          <a:blip r:embed="rId4"/>
          <a:stretch>
            <a:fillRect/>
          </a:stretch>
        </p:blipFill>
        <p:spPr>
          <a:xfrm>
            <a:off x="6541499" y="304160"/>
            <a:ext cx="5273497" cy="4175374"/>
          </a:xfrm>
          <a:prstGeom prst="rect">
            <a:avLst/>
          </a:prstGeom>
        </p:spPr>
      </p:pic>
      <p:pic>
        <p:nvPicPr>
          <p:cNvPr id="8" name="Picture 7">
            <a:extLst>
              <a:ext uri="{FF2B5EF4-FFF2-40B4-BE49-F238E27FC236}">
                <a16:creationId xmlns:a16="http://schemas.microsoft.com/office/drawing/2014/main" id="{252FE218-26AA-3413-1591-53149CED8BF4}"/>
              </a:ext>
            </a:extLst>
          </p:cNvPr>
          <p:cNvPicPr>
            <a:picLocks noChangeAspect="1"/>
          </p:cNvPicPr>
          <p:nvPr/>
        </p:nvPicPr>
        <p:blipFill>
          <a:blip r:embed="rId5"/>
          <a:stretch>
            <a:fillRect/>
          </a:stretch>
        </p:blipFill>
        <p:spPr>
          <a:xfrm>
            <a:off x="6834242" y="4657430"/>
            <a:ext cx="5090601" cy="1755800"/>
          </a:xfrm>
          <a:prstGeom prst="rect">
            <a:avLst/>
          </a:prstGeom>
        </p:spPr>
      </p:pic>
    </p:spTree>
    <p:extLst>
      <p:ext uri="{BB962C8B-B14F-4D97-AF65-F5344CB8AC3E}">
        <p14:creationId xmlns:p14="http://schemas.microsoft.com/office/powerpoint/2010/main" val="335804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AEE0A5-7959-9CE0-1050-0AC908CDE081}"/>
              </a:ext>
            </a:extLst>
          </p:cNvPr>
          <p:cNvSpPr txBox="1"/>
          <p:nvPr/>
        </p:nvSpPr>
        <p:spPr>
          <a:xfrm>
            <a:off x="328773" y="511329"/>
            <a:ext cx="11548153" cy="4816383"/>
          </a:xfrm>
          <a:prstGeom prst="rect">
            <a:avLst/>
          </a:prstGeom>
          <a:noFill/>
        </p:spPr>
        <p:txBody>
          <a:bodyPr wrap="square">
            <a:spAutoFit/>
          </a:bodyPr>
          <a:lstStyle/>
          <a:p>
            <a:pPr algn="ctr">
              <a:lnSpc>
                <a:spcPct val="150000"/>
              </a:lnSpc>
              <a:spcAft>
                <a:spcPts val="1000"/>
              </a:spcAft>
            </a:pPr>
            <a:r>
              <a:rPr lang="en-US" sz="4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b="1" kern="0" dirty="0">
                <a:effectLst/>
                <a:latin typeface="Times New Roman" panose="02020603050405020304" pitchFamily="18" charset="0"/>
                <a:ea typeface="Times New Roman" panose="02020603050405020304" pitchFamily="18" charset="0"/>
                <a:cs typeface="Times New Roman" panose="02020603050405020304" pitchFamily="18" charset="0"/>
              </a:rPr>
              <a:t> 1,2</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r>
              <a:rPr lang="vi-VN" sz="40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1,2,3:  TRUYỆN VỀ CÁC VỊ THẦN SÁNG TẠO THẾ GIỚI</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457200" algn="ctr">
              <a:lnSpc>
                <a:spcPct val="150000"/>
              </a:lnSpc>
              <a:spcAft>
                <a:spcPts val="800"/>
              </a:spcAft>
            </a:pPr>
            <a:r>
              <a:rPr lang="vi-VN" sz="35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(THẦN TRỤ TRỜI, THẦN SÉT, THẦN GIÓ)</a:t>
            </a:r>
            <a:endParaRPr lang="en-US" sz="3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r>
              <a:rPr lang="vi-VN" sz="40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(Thần thoại Việt Nam)</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99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826095-DA30-1ABC-F411-4261567EEA2A}"/>
              </a:ext>
            </a:extLst>
          </p:cNvPr>
          <p:cNvPicPr>
            <a:picLocks noChangeAspect="1"/>
          </p:cNvPicPr>
          <p:nvPr/>
        </p:nvPicPr>
        <p:blipFill>
          <a:blip r:embed="rId2"/>
          <a:stretch>
            <a:fillRect/>
          </a:stretch>
        </p:blipFill>
        <p:spPr>
          <a:xfrm>
            <a:off x="113016" y="92468"/>
            <a:ext cx="11887200" cy="6765532"/>
          </a:xfrm>
          <a:prstGeom prst="rect">
            <a:avLst/>
          </a:prstGeom>
        </p:spPr>
      </p:pic>
    </p:spTree>
    <p:extLst>
      <p:ext uri="{BB962C8B-B14F-4D97-AF65-F5344CB8AC3E}">
        <p14:creationId xmlns:p14="http://schemas.microsoft.com/office/powerpoint/2010/main" val="369690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E90358-EDA1-CFFD-E351-29C483B0A7E0}"/>
              </a:ext>
            </a:extLst>
          </p:cNvPr>
          <p:cNvSpPr txBox="1"/>
          <p:nvPr/>
        </p:nvSpPr>
        <p:spPr>
          <a:xfrm>
            <a:off x="267128" y="268876"/>
            <a:ext cx="11578975" cy="6204391"/>
          </a:xfrm>
          <a:prstGeom prst="rect">
            <a:avLst/>
          </a:prstGeom>
          <a:noFill/>
        </p:spPr>
        <p:txBody>
          <a:bodyPr wrap="square">
            <a:spAutoFit/>
          </a:bodyPr>
          <a:lstStyle/>
          <a:p>
            <a:pPr algn="just">
              <a:lnSpc>
                <a:spcPct val="150000"/>
              </a:lnSpc>
              <a:spcAft>
                <a:spcPts val="800"/>
              </a:spcAft>
            </a:pPr>
            <a:r>
              <a:rPr lang="pt-BR" sz="2500" b="1" kern="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pt-BR"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500" b="1" kern="0" dirty="0">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Cốt truyện trong tác phẩm tự sự</a:t>
            </a:r>
            <a:r>
              <a:rPr lang="pt-BR"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thần thoại, sử thi, cổ tích, truyện ngắn, tiểu thuyết,…</a:t>
            </a:r>
            <a:r>
              <a:rPr lang="pt-BR"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và kịch được tạo nên bởi sự kiện</a:t>
            </a:r>
            <a:r>
              <a:rPr lang="pt-BR"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hoặc chuỗi sự kiện</a:t>
            </a:r>
            <a:r>
              <a:rPr lang="pt-BR" sz="25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5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Sự kiện là sự việc, biến cố dẫn đến những thay đổi mang tính bước ngoặt trong thế giới nghệ thuật hoặc bộc lộ những ý nghĩa nhất định với nhân vật hay   người đọc - điều chưa được họ nhận thấy cho đến khi nó xảy ra. </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500" b="1" kern="0" dirty="0">
                <a:effectLst/>
                <a:latin typeface="Times New Roman" panose="02020603050405020304" pitchFamily="18" charset="0"/>
                <a:ea typeface="Times New Roman" panose="02020603050405020304" pitchFamily="18" charset="0"/>
                <a:cs typeface="Times New Roman" panose="02020603050405020304" pitchFamily="18" charset="0"/>
              </a:rPr>
              <a:t>2. Truyện kể</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Sự kiện trong cốt truyện được triển khai hoặc liên kết với nhau theo một mạch kể nhất định. Mạch kể này thống nhất với hệ thống chi tiết và lời văn nghệ thuật (bao gồm các thành phần lời kể, lời tả, lời bình luận,...) tạo thành truyện kể.</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04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additive="base">
                                        <p:cTn id="2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1000"/>
                                        <p:tgtEl>
                                          <p:spTgt spid="5">
                                            <p:txEl>
                                              <p:pRg st="4" end="4"/>
                                            </p:txEl>
                                          </p:spTgt>
                                        </p:tgtEl>
                                      </p:cBhvr>
                                    </p:animEffect>
                                    <p:anim calcmode="lin" valueType="num">
                                      <p:cBhvr>
                                        <p:cTn id="3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7E626B-2485-362F-C120-5EBAEFE740C8}"/>
              </a:ext>
            </a:extLst>
          </p:cNvPr>
          <p:cNvSpPr txBox="1"/>
          <p:nvPr/>
        </p:nvSpPr>
        <p:spPr>
          <a:xfrm>
            <a:off x="480316" y="394223"/>
            <a:ext cx="11304141" cy="4267963"/>
          </a:xfrm>
          <a:prstGeom prst="rect">
            <a:avLst/>
          </a:prstGeom>
          <a:noFill/>
        </p:spPr>
        <p:txBody>
          <a:bodyPr wrap="square">
            <a:spAutoFit/>
          </a:bodyPr>
          <a:lstStyle/>
          <a:p>
            <a:pPr algn="just">
              <a:lnSpc>
                <a:spcPct val="150000"/>
              </a:lnSpc>
              <a:spcAft>
                <a:spcPts val="800"/>
              </a:spcAft>
            </a:pPr>
            <a:r>
              <a:rPr lang="vi-VN" sz="2500" b="1" kern="0" dirty="0">
                <a:effectLst/>
                <a:latin typeface="Times New Roman" panose="02020603050405020304" pitchFamily="18" charset="0"/>
                <a:ea typeface="Times New Roman" panose="02020603050405020304" pitchFamily="18" charset="0"/>
                <a:cs typeface="Times New Roman" panose="02020603050405020304" pitchFamily="18" charset="0"/>
              </a:rPr>
              <a:t>3. Người kể chuyện</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Truyện kể chỉ tồn tại khi có người kể chuyện. Trong nhiều loại hình tự sự dân gian, người kể chuyện có thể là người trực tiếp tiếp diễn xướng để kể lại câu chuyện cho công chúng. </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500" kern="0" dirty="0">
                <a:effectLst/>
                <a:latin typeface="Times New Roman" panose="02020603050405020304" pitchFamily="18" charset="0"/>
                <a:ea typeface="Times New Roman" panose="02020603050405020304" pitchFamily="18" charset="0"/>
                <a:cs typeface="Times New Roman" panose="02020603050405020304" pitchFamily="18" charset="0"/>
              </a:rPr>
              <a:t>- Nhờ người kể chuyện, người đọc được dẫn dắt vào thế giới nghệ thuật của truyện kể để tri nhận về nhân vật, sự kiện, không gian, thời gian,…Người kể chuyện cũng khơi dậy ở người đọc những suy tư về ý nghĩa mà truyện kể có thể gợi ra.</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373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barn(inVertical)">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TotalTime>
  <Words>1930</Words>
  <Application>Microsoft Office PowerPoint</Application>
  <PresentationFormat>Widescreen</PresentationFormat>
  <Paragraphs>91</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45</cp:revision>
  <dcterms:created xsi:type="dcterms:W3CDTF">2024-09-02T07:35:06Z</dcterms:created>
  <dcterms:modified xsi:type="dcterms:W3CDTF">2024-09-03T01:10:57Z</dcterms:modified>
</cp:coreProperties>
</file>