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73" r:id="rId3"/>
    <p:sldId id="277" r:id="rId4"/>
    <p:sldId id="257" r:id="rId5"/>
    <p:sldId id="285" r:id="rId6"/>
    <p:sldId id="258" r:id="rId7"/>
    <p:sldId id="287" r:id="rId8"/>
    <p:sldId id="286" r:id="rId9"/>
    <p:sldId id="278" r:id="rId10"/>
    <p:sldId id="279" r:id="rId11"/>
    <p:sldId id="288" r:id="rId12"/>
    <p:sldId id="289" r:id="rId13"/>
    <p:sldId id="290" r:id="rId14"/>
    <p:sldId id="280" r:id="rId15"/>
    <p:sldId id="281" r:id="rId16"/>
    <p:sldId id="291" r:id="rId17"/>
    <p:sldId id="284" r:id="rId18"/>
    <p:sldId id="292" r:id="rId19"/>
    <p:sldId id="293"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2" autoAdjust="0"/>
  </p:normalViewPr>
  <p:slideViewPr>
    <p:cSldViewPr>
      <p:cViewPr varScale="1">
        <p:scale>
          <a:sx n="88" d="100"/>
          <a:sy n="88" d="100"/>
        </p:scale>
        <p:origin x="-792"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E76B30-A55C-4DF3-9D95-B5F81B7D0817}" type="datetimeFigureOut">
              <a:rPr lang="en-US" smtClean="0"/>
              <a:t>07-Oct-25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7E9C81-556B-49F0-B059-5599A74E38B5}" type="slidenum">
              <a:rPr lang="en-US" smtClean="0"/>
              <a:t>‹#›</a:t>
            </a:fld>
            <a:endParaRPr lang="en-US"/>
          </a:p>
        </p:txBody>
      </p:sp>
    </p:spTree>
    <p:extLst>
      <p:ext uri="{BB962C8B-B14F-4D97-AF65-F5344CB8AC3E}">
        <p14:creationId xmlns:p14="http://schemas.microsoft.com/office/powerpoint/2010/main" val="1607000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1" kern="1200" smtClean="0">
                <a:solidFill>
                  <a:schemeClr val="tx1"/>
                </a:solidFill>
                <a:effectLst/>
                <a:latin typeface="+mn-lt"/>
                <a:ea typeface="+mn-ea"/>
                <a:cs typeface="+mn-cs"/>
              </a:rPr>
              <a:t>Nhận xét kết luận</a:t>
            </a:r>
            <a:r>
              <a:rPr lang="vi-VN" sz="1200" kern="1200" smtClean="0">
                <a:solidFill>
                  <a:schemeClr val="tx1"/>
                </a:solidFill>
                <a:effectLst/>
                <a:latin typeface="+mn-lt"/>
                <a:ea typeface="+mn-ea"/>
                <a:cs typeface="+mn-cs"/>
              </a:rPr>
              <a:t>: Người có công với quê hương đất nước a,b,d,e,h </a:t>
            </a:r>
            <a:endParaRPr lang="en-US" sz="1200" kern="1200" smtClean="0">
              <a:solidFill>
                <a:schemeClr val="tx1"/>
              </a:solidFill>
              <a:effectLst/>
              <a:latin typeface="+mn-lt"/>
              <a:ea typeface="+mn-ea"/>
              <a:cs typeface="+mn-cs"/>
            </a:endParaRPr>
          </a:p>
          <a:p>
            <a:r>
              <a:rPr lang="vi-VN" sz="1200" kern="1200" smtClean="0">
                <a:solidFill>
                  <a:schemeClr val="tx1"/>
                </a:solidFill>
                <a:effectLst/>
                <a:latin typeface="+mn-lt"/>
                <a:ea typeface="+mn-ea"/>
                <a:cs typeface="+mn-cs"/>
              </a:rPr>
              <a:t>GV giải thích thêm: Không phải tất cả những người lao động (c) ca sĩ, diễn viên hay người giàu có thành đạt nào cũng có công cũng có công với quê hương đất nước Nếu việc làm của họ không mang tính chất cống hiến. </a:t>
            </a:r>
            <a:endParaRPr lang="en-US" sz="1200" kern="120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7E9C81-556B-49F0-B059-5599A74E38B5}" type="slidenum">
              <a:rPr lang="en-US" smtClean="0"/>
              <a:t>9</a:t>
            </a:fld>
            <a:endParaRPr lang="en-US"/>
          </a:p>
        </p:txBody>
      </p:sp>
    </p:spTree>
    <p:extLst>
      <p:ext uri="{BB962C8B-B14F-4D97-AF65-F5344CB8AC3E}">
        <p14:creationId xmlns:p14="http://schemas.microsoft.com/office/powerpoint/2010/main" val="978894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smtClean="0">
                <a:solidFill>
                  <a:schemeClr val="tx1"/>
                </a:solidFill>
                <a:effectLst/>
                <a:latin typeface="+mn-lt"/>
                <a:ea typeface="+mn-ea"/>
                <a:cs typeface="+mn-cs"/>
              </a:rPr>
              <a:t>=&gt;Nhận xét kết luận:</a:t>
            </a:r>
            <a:endParaRPr lang="en-US" sz="1200" kern="1200" smtClean="0">
              <a:solidFill>
                <a:schemeClr val="tx1"/>
              </a:solidFill>
              <a:effectLst/>
              <a:latin typeface="+mn-lt"/>
              <a:ea typeface="+mn-ea"/>
              <a:cs typeface="+mn-cs"/>
            </a:endParaRPr>
          </a:p>
          <a:p>
            <a:r>
              <a:rPr lang="vi-VN" sz="1200" kern="1200" smtClean="0">
                <a:solidFill>
                  <a:schemeClr val="tx1"/>
                </a:solidFill>
                <a:effectLst/>
                <a:latin typeface="+mn-lt"/>
                <a:ea typeface="+mn-ea"/>
                <a:cs typeface="+mn-cs"/>
              </a:rPr>
              <a:t>a. Đồng tình với Đạt, không đồng tình với An vì người mang lại hòa bình cho chúng ta là người có công, nhưng những người có công có thể không mang lại hòa bình Nhưng mang lại sự giàu có thịnh vượng cho quê hương đất nước. </a:t>
            </a:r>
            <a:endParaRPr lang="en-US" sz="1200" kern="1200" smtClean="0">
              <a:solidFill>
                <a:schemeClr val="tx1"/>
              </a:solidFill>
              <a:effectLst/>
              <a:latin typeface="+mn-lt"/>
              <a:ea typeface="+mn-ea"/>
              <a:cs typeface="+mn-cs"/>
            </a:endParaRPr>
          </a:p>
          <a:p>
            <a:r>
              <a:rPr lang="vi-VN" sz="1200" kern="1200" smtClean="0">
                <a:solidFill>
                  <a:schemeClr val="tx1"/>
                </a:solidFill>
                <a:effectLst/>
                <a:latin typeface="+mn-lt"/>
                <a:ea typeface="+mn-ea"/>
                <a:cs typeface="+mn-cs"/>
              </a:rPr>
              <a:t>b. Đồng tình với Tình không đồng tình với Thanh Mọi công dân đều có trách nhiệm đền ơn, đáp nghĩa vì đều chịu ơn của những người có công.  </a:t>
            </a:r>
            <a:endParaRPr lang="en-US" sz="1200" kern="1200" smtClean="0">
              <a:solidFill>
                <a:schemeClr val="tx1"/>
              </a:solidFill>
              <a:effectLst/>
              <a:latin typeface="+mn-lt"/>
              <a:ea typeface="+mn-ea"/>
              <a:cs typeface="+mn-cs"/>
            </a:endParaRPr>
          </a:p>
          <a:p>
            <a:r>
              <a:rPr lang="vi-VN" sz="1200" kern="1200" smtClean="0">
                <a:solidFill>
                  <a:schemeClr val="tx1"/>
                </a:solidFill>
                <a:effectLst/>
                <a:latin typeface="+mn-lt"/>
                <a:ea typeface="+mn-ea"/>
                <a:cs typeface="+mn-cs"/>
              </a:rPr>
              <a:t>c. Đồng tinh với Nghĩa không đồng tình với Thực vì có thể làm những công việc khác chứ không nhất thiết chỉ là mỗi việc quan tâm chăm sóc những  gia đình thương binh liệt sĩ mới là đền ơn đáp nghĩa</a:t>
            </a:r>
            <a:endParaRPr lang="en-US" sz="1200" kern="1200" smtClean="0">
              <a:solidFill>
                <a:schemeClr val="tx1"/>
              </a:solidFill>
              <a:effectLst/>
              <a:latin typeface="+mn-lt"/>
              <a:ea typeface="+mn-ea"/>
              <a:cs typeface="+mn-cs"/>
            </a:endParaRPr>
          </a:p>
          <a:p>
            <a:r>
              <a:rPr lang="vi-VN" sz="1200" kern="1200" smtClean="0">
                <a:solidFill>
                  <a:schemeClr val="tx1"/>
                </a:solidFill>
                <a:effectLst/>
                <a:latin typeface="+mn-lt"/>
                <a:ea typeface="+mn-ea"/>
                <a:cs typeface="+mn-cs"/>
              </a:rPr>
              <a:t>d. Đồng tình với Minh không đồng tình với Bình vì những người có cống hiến thầm lặng vẫn là người có công với quê hương đất nước.</a:t>
            </a:r>
            <a:endParaRPr lang="en-US" sz="1200" kern="1200" smtClean="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877E9C81-556B-49F0-B059-5599A74E38B5}" type="slidenum">
              <a:rPr lang="en-US" smtClean="0"/>
              <a:t>10</a:t>
            </a:fld>
            <a:endParaRPr lang="en-US"/>
          </a:p>
        </p:txBody>
      </p:sp>
    </p:spTree>
    <p:extLst>
      <p:ext uri="{BB962C8B-B14F-4D97-AF65-F5344CB8AC3E}">
        <p14:creationId xmlns:p14="http://schemas.microsoft.com/office/powerpoint/2010/main" val="2812224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smtClean="0">
                <a:solidFill>
                  <a:schemeClr val="tx1"/>
                </a:solidFill>
                <a:effectLst/>
                <a:latin typeface="+mn-lt"/>
                <a:ea typeface="+mn-ea"/>
                <a:cs typeface="+mn-cs"/>
              </a:rPr>
              <a:t>=&gt;Nhận xét kết luận:</a:t>
            </a:r>
            <a:endParaRPr lang="en-US" sz="1200" kern="1200" smtClean="0">
              <a:solidFill>
                <a:schemeClr val="tx1"/>
              </a:solidFill>
              <a:effectLst/>
              <a:latin typeface="+mn-lt"/>
              <a:ea typeface="+mn-ea"/>
              <a:cs typeface="+mn-cs"/>
            </a:endParaRPr>
          </a:p>
          <a:p>
            <a:r>
              <a:rPr lang="vi-VN" sz="1200" kern="1200" smtClean="0">
                <a:solidFill>
                  <a:schemeClr val="tx1"/>
                </a:solidFill>
                <a:effectLst/>
                <a:latin typeface="+mn-lt"/>
                <a:ea typeface="+mn-ea"/>
                <a:cs typeface="+mn-cs"/>
              </a:rPr>
              <a:t>a. Đồng tình với Đạt, không đồng tình với An vì người mang lại hòa bình cho chúng ta là người có công, nhưng những người có công có thể không mang lại hòa bình Nhưng mang lại sự giàu có thịnh vượng cho quê hương đất nước. </a:t>
            </a:r>
            <a:endParaRPr lang="en-US" sz="1200" kern="1200" smtClean="0">
              <a:solidFill>
                <a:schemeClr val="tx1"/>
              </a:solidFill>
              <a:effectLst/>
              <a:latin typeface="+mn-lt"/>
              <a:ea typeface="+mn-ea"/>
              <a:cs typeface="+mn-cs"/>
            </a:endParaRPr>
          </a:p>
          <a:p>
            <a:r>
              <a:rPr lang="vi-VN" sz="1200" kern="1200" smtClean="0">
                <a:solidFill>
                  <a:schemeClr val="tx1"/>
                </a:solidFill>
                <a:effectLst/>
                <a:latin typeface="+mn-lt"/>
                <a:ea typeface="+mn-ea"/>
                <a:cs typeface="+mn-cs"/>
              </a:rPr>
              <a:t>b. Đồng tình với Tình không đồng tình với Thanh Mọi công dân đều có trách nhiệm đền ơn, đáp nghĩa vì đều chịu ơn của những người có công.  </a:t>
            </a:r>
            <a:endParaRPr lang="en-US" sz="1200" kern="1200" smtClean="0">
              <a:solidFill>
                <a:schemeClr val="tx1"/>
              </a:solidFill>
              <a:effectLst/>
              <a:latin typeface="+mn-lt"/>
              <a:ea typeface="+mn-ea"/>
              <a:cs typeface="+mn-cs"/>
            </a:endParaRPr>
          </a:p>
          <a:p>
            <a:r>
              <a:rPr lang="vi-VN" sz="1200" kern="1200" smtClean="0">
                <a:solidFill>
                  <a:schemeClr val="tx1"/>
                </a:solidFill>
                <a:effectLst/>
                <a:latin typeface="+mn-lt"/>
                <a:ea typeface="+mn-ea"/>
                <a:cs typeface="+mn-cs"/>
              </a:rPr>
              <a:t>c. Đồng tinh với Nghĩa không đồng tình với Thực vì có thể làm những công việc khác chứ không nhất thiết chỉ là mỗi việc quan tâm chăm sóc những  gia đình thương binh liệt sĩ mới là đền ơn đáp nghĩa</a:t>
            </a:r>
            <a:endParaRPr lang="en-US" sz="1200" kern="1200" smtClean="0">
              <a:solidFill>
                <a:schemeClr val="tx1"/>
              </a:solidFill>
              <a:effectLst/>
              <a:latin typeface="+mn-lt"/>
              <a:ea typeface="+mn-ea"/>
              <a:cs typeface="+mn-cs"/>
            </a:endParaRPr>
          </a:p>
          <a:p>
            <a:r>
              <a:rPr lang="vi-VN" sz="1200" kern="1200" smtClean="0">
                <a:solidFill>
                  <a:schemeClr val="tx1"/>
                </a:solidFill>
                <a:effectLst/>
                <a:latin typeface="+mn-lt"/>
                <a:ea typeface="+mn-ea"/>
                <a:cs typeface="+mn-cs"/>
              </a:rPr>
              <a:t>d. Đồng tình với Minh không đồng tình với Bình vì những người có cống hiến thầm lặng vẫn là người có công với quê hương đất nước.</a:t>
            </a:r>
            <a:endParaRPr lang="en-US" sz="1200" kern="1200" smtClean="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877E9C81-556B-49F0-B059-5599A74E38B5}" type="slidenum">
              <a:rPr lang="en-US" smtClean="0"/>
              <a:t>11</a:t>
            </a:fld>
            <a:endParaRPr lang="en-US"/>
          </a:p>
        </p:txBody>
      </p:sp>
    </p:spTree>
    <p:extLst>
      <p:ext uri="{BB962C8B-B14F-4D97-AF65-F5344CB8AC3E}">
        <p14:creationId xmlns:p14="http://schemas.microsoft.com/office/powerpoint/2010/main" val="2812224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smtClean="0">
                <a:solidFill>
                  <a:schemeClr val="tx1"/>
                </a:solidFill>
                <a:effectLst/>
                <a:latin typeface="+mn-lt"/>
                <a:ea typeface="+mn-ea"/>
                <a:cs typeface="+mn-cs"/>
              </a:rPr>
              <a:t>=&gt;Nhận xét kết luận:</a:t>
            </a:r>
            <a:endParaRPr lang="en-US" sz="1200" kern="1200" smtClean="0">
              <a:solidFill>
                <a:schemeClr val="tx1"/>
              </a:solidFill>
              <a:effectLst/>
              <a:latin typeface="+mn-lt"/>
              <a:ea typeface="+mn-ea"/>
              <a:cs typeface="+mn-cs"/>
            </a:endParaRPr>
          </a:p>
          <a:p>
            <a:r>
              <a:rPr lang="vi-VN" sz="1200" kern="1200" smtClean="0">
                <a:solidFill>
                  <a:schemeClr val="tx1"/>
                </a:solidFill>
                <a:effectLst/>
                <a:latin typeface="+mn-lt"/>
                <a:ea typeface="+mn-ea"/>
                <a:cs typeface="+mn-cs"/>
              </a:rPr>
              <a:t>a. Đồng tình với Đạt, không đồng tình với An vì người mang lại hòa bình cho chúng ta là người có công, nhưng những người có công có thể không mang lại hòa bình Nhưng mang lại sự giàu có thịnh vượng cho quê hương đất nước. </a:t>
            </a:r>
            <a:endParaRPr lang="en-US" sz="1200" kern="1200" smtClean="0">
              <a:solidFill>
                <a:schemeClr val="tx1"/>
              </a:solidFill>
              <a:effectLst/>
              <a:latin typeface="+mn-lt"/>
              <a:ea typeface="+mn-ea"/>
              <a:cs typeface="+mn-cs"/>
            </a:endParaRPr>
          </a:p>
          <a:p>
            <a:r>
              <a:rPr lang="vi-VN" sz="1200" kern="1200" smtClean="0">
                <a:solidFill>
                  <a:schemeClr val="tx1"/>
                </a:solidFill>
                <a:effectLst/>
                <a:latin typeface="+mn-lt"/>
                <a:ea typeface="+mn-ea"/>
                <a:cs typeface="+mn-cs"/>
              </a:rPr>
              <a:t>b. Đồng tình với Tình không đồng tình với Thanh Mọi công dân đều có trách nhiệm đền ơn, đáp nghĩa vì đều chịu ơn của những người có công.  </a:t>
            </a:r>
            <a:endParaRPr lang="en-US" sz="1200" kern="1200" smtClean="0">
              <a:solidFill>
                <a:schemeClr val="tx1"/>
              </a:solidFill>
              <a:effectLst/>
              <a:latin typeface="+mn-lt"/>
              <a:ea typeface="+mn-ea"/>
              <a:cs typeface="+mn-cs"/>
            </a:endParaRPr>
          </a:p>
          <a:p>
            <a:r>
              <a:rPr lang="vi-VN" sz="1200" kern="1200" smtClean="0">
                <a:solidFill>
                  <a:schemeClr val="tx1"/>
                </a:solidFill>
                <a:effectLst/>
                <a:latin typeface="+mn-lt"/>
                <a:ea typeface="+mn-ea"/>
                <a:cs typeface="+mn-cs"/>
              </a:rPr>
              <a:t>c. Đồng tinh với Nghĩa không đồng tình với Thực vì có thể làm những công việc khác chứ không nhất thiết chỉ là mỗi việc quan tâm chăm sóc những  gia đình thương binh liệt sĩ mới là đền ơn đáp nghĩa</a:t>
            </a:r>
            <a:endParaRPr lang="en-US" sz="1200" kern="1200" smtClean="0">
              <a:solidFill>
                <a:schemeClr val="tx1"/>
              </a:solidFill>
              <a:effectLst/>
              <a:latin typeface="+mn-lt"/>
              <a:ea typeface="+mn-ea"/>
              <a:cs typeface="+mn-cs"/>
            </a:endParaRPr>
          </a:p>
          <a:p>
            <a:r>
              <a:rPr lang="vi-VN" sz="1200" kern="1200" smtClean="0">
                <a:solidFill>
                  <a:schemeClr val="tx1"/>
                </a:solidFill>
                <a:effectLst/>
                <a:latin typeface="+mn-lt"/>
                <a:ea typeface="+mn-ea"/>
                <a:cs typeface="+mn-cs"/>
              </a:rPr>
              <a:t>d. Đồng tình với Minh không đồng tình với Bình vì những người có cống hiến thầm lặng vẫn là người có công với quê hương đất nước.</a:t>
            </a:r>
            <a:endParaRPr lang="en-US" sz="1200" kern="1200" smtClean="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877E9C81-556B-49F0-B059-5599A74E38B5}" type="slidenum">
              <a:rPr lang="en-US" smtClean="0"/>
              <a:t>12</a:t>
            </a:fld>
            <a:endParaRPr lang="en-US"/>
          </a:p>
        </p:txBody>
      </p:sp>
    </p:spTree>
    <p:extLst>
      <p:ext uri="{BB962C8B-B14F-4D97-AF65-F5344CB8AC3E}">
        <p14:creationId xmlns:p14="http://schemas.microsoft.com/office/powerpoint/2010/main" val="2812224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smtClean="0">
                <a:solidFill>
                  <a:schemeClr val="tx1"/>
                </a:solidFill>
                <a:effectLst/>
                <a:latin typeface="+mn-lt"/>
                <a:ea typeface="+mn-ea"/>
                <a:cs typeface="+mn-cs"/>
              </a:rPr>
              <a:t>=&gt;Nhận xét kết luận:</a:t>
            </a:r>
            <a:endParaRPr lang="en-US" sz="1200" kern="1200" smtClean="0">
              <a:solidFill>
                <a:schemeClr val="tx1"/>
              </a:solidFill>
              <a:effectLst/>
              <a:latin typeface="+mn-lt"/>
              <a:ea typeface="+mn-ea"/>
              <a:cs typeface="+mn-cs"/>
            </a:endParaRPr>
          </a:p>
          <a:p>
            <a:r>
              <a:rPr lang="vi-VN" sz="1200" kern="1200" smtClean="0">
                <a:solidFill>
                  <a:schemeClr val="tx1"/>
                </a:solidFill>
                <a:effectLst/>
                <a:latin typeface="+mn-lt"/>
                <a:ea typeface="+mn-ea"/>
                <a:cs typeface="+mn-cs"/>
              </a:rPr>
              <a:t>a. Đồng tình với Đạt, không đồng tình với An vì người mang lại hòa bình cho chúng ta là người có công, nhưng những người có công có thể không mang lại hòa bình Nhưng mang lại sự giàu có thịnh vượng cho quê hương đất nước. </a:t>
            </a:r>
            <a:endParaRPr lang="en-US" sz="1200" kern="1200" smtClean="0">
              <a:solidFill>
                <a:schemeClr val="tx1"/>
              </a:solidFill>
              <a:effectLst/>
              <a:latin typeface="+mn-lt"/>
              <a:ea typeface="+mn-ea"/>
              <a:cs typeface="+mn-cs"/>
            </a:endParaRPr>
          </a:p>
          <a:p>
            <a:r>
              <a:rPr lang="vi-VN" sz="1200" kern="1200" smtClean="0">
                <a:solidFill>
                  <a:schemeClr val="tx1"/>
                </a:solidFill>
                <a:effectLst/>
                <a:latin typeface="+mn-lt"/>
                <a:ea typeface="+mn-ea"/>
                <a:cs typeface="+mn-cs"/>
              </a:rPr>
              <a:t>b. Đồng tình với Tình không đồng tình với Thanh Mọi công dân đều có trách nhiệm đền ơn, đáp nghĩa vì đều chịu ơn của những người có công.  </a:t>
            </a:r>
            <a:endParaRPr lang="en-US" sz="1200" kern="1200" smtClean="0">
              <a:solidFill>
                <a:schemeClr val="tx1"/>
              </a:solidFill>
              <a:effectLst/>
              <a:latin typeface="+mn-lt"/>
              <a:ea typeface="+mn-ea"/>
              <a:cs typeface="+mn-cs"/>
            </a:endParaRPr>
          </a:p>
          <a:p>
            <a:r>
              <a:rPr lang="vi-VN" sz="1200" kern="1200" smtClean="0">
                <a:solidFill>
                  <a:schemeClr val="tx1"/>
                </a:solidFill>
                <a:effectLst/>
                <a:latin typeface="+mn-lt"/>
                <a:ea typeface="+mn-ea"/>
                <a:cs typeface="+mn-cs"/>
              </a:rPr>
              <a:t>c. Đồng tinh với Nghĩa không đồng tình với Thực vì có thể làm những công việc khác chứ không nhất thiết chỉ là mỗi việc quan tâm chăm sóc những  gia đình thương binh liệt sĩ mới là đền ơn đáp nghĩa</a:t>
            </a:r>
            <a:endParaRPr lang="en-US" sz="1200" kern="1200" smtClean="0">
              <a:solidFill>
                <a:schemeClr val="tx1"/>
              </a:solidFill>
              <a:effectLst/>
              <a:latin typeface="+mn-lt"/>
              <a:ea typeface="+mn-ea"/>
              <a:cs typeface="+mn-cs"/>
            </a:endParaRPr>
          </a:p>
          <a:p>
            <a:r>
              <a:rPr lang="vi-VN" sz="1200" kern="1200" smtClean="0">
                <a:solidFill>
                  <a:schemeClr val="tx1"/>
                </a:solidFill>
                <a:effectLst/>
                <a:latin typeface="+mn-lt"/>
                <a:ea typeface="+mn-ea"/>
                <a:cs typeface="+mn-cs"/>
              </a:rPr>
              <a:t>d. Đồng tình với Minh không đồng tình với Bình vì những người có cống hiến thầm lặng vẫn là người có công với quê hương đất nước.</a:t>
            </a:r>
            <a:endParaRPr lang="en-US" sz="1200" kern="1200" smtClean="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877E9C81-556B-49F0-B059-5599A74E38B5}" type="slidenum">
              <a:rPr lang="en-US" smtClean="0"/>
              <a:t>13</a:t>
            </a:fld>
            <a:endParaRPr lang="en-US"/>
          </a:p>
        </p:txBody>
      </p:sp>
    </p:spTree>
    <p:extLst>
      <p:ext uri="{BB962C8B-B14F-4D97-AF65-F5344CB8AC3E}">
        <p14:creationId xmlns:p14="http://schemas.microsoft.com/office/powerpoint/2010/main" val="2812224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vi-VN" sz="1200" kern="1200" smtClean="0">
                <a:solidFill>
                  <a:schemeClr val="tx1"/>
                </a:solidFill>
                <a:effectLst/>
                <a:latin typeface="+mn-lt"/>
                <a:ea typeface="+mn-ea"/>
                <a:cs typeface="+mn-cs"/>
              </a:rPr>
              <a:t>Nhận xét kết luận. </a:t>
            </a:r>
            <a:endParaRPr lang="en-US" sz="1200" kern="1200" smtClean="0">
              <a:solidFill>
                <a:schemeClr val="tx1"/>
              </a:solidFill>
              <a:effectLst/>
              <a:latin typeface="+mn-lt"/>
              <a:ea typeface="+mn-ea"/>
              <a:cs typeface="+mn-cs"/>
            </a:endParaRPr>
          </a:p>
          <a:p>
            <a:r>
              <a:rPr lang="vi-VN" sz="1200" kern="1200" smtClean="0">
                <a:solidFill>
                  <a:schemeClr val="tx1"/>
                </a:solidFill>
                <a:effectLst/>
                <a:latin typeface="+mn-lt"/>
                <a:ea typeface="+mn-ea"/>
                <a:cs typeface="+mn-cs"/>
              </a:rPr>
              <a:t> +Việc làm thể hiện lòng biết ơn người có công với quê hương đất nước:a,b,d,e</a:t>
            </a:r>
            <a:endParaRPr lang="en-US" sz="1200" kern="1200" smtClean="0">
              <a:solidFill>
                <a:schemeClr val="tx1"/>
              </a:solidFill>
              <a:effectLst/>
              <a:latin typeface="+mn-lt"/>
              <a:ea typeface="+mn-ea"/>
              <a:cs typeface="+mn-cs"/>
            </a:endParaRPr>
          </a:p>
          <a:p>
            <a:r>
              <a:rPr lang="vi-VN" sz="1200" kern="1200" smtClean="0">
                <a:solidFill>
                  <a:schemeClr val="tx1"/>
                </a:solidFill>
                <a:effectLst/>
                <a:latin typeface="+mn-lt"/>
                <a:ea typeface="+mn-ea"/>
                <a:cs typeface="+mn-cs"/>
              </a:rPr>
              <a:t>+ Hoạt động c, g là những hoạt động thoa mãn nhu cầu của bản thân mỗi người không phải là hoạt động thể hiện lòng biết ơn, người có công với quê hương đất nước. </a:t>
            </a:r>
            <a:endParaRPr lang="en-US" sz="1200" kern="1200" smtClean="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877E9C81-556B-49F0-B059-5599A74E38B5}" type="slidenum">
              <a:rPr lang="en-US" smtClean="0"/>
              <a:t>14</a:t>
            </a:fld>
            <a:endParaRPr lang="en-US"/>
          </a:p>
        </p:txBody>
      </p:sp>
    </p:spTree>
    <p:extLst>
      <p:ext uri="{BB962C8B-B14F-4D97-AF65-F5344CB8AC3E}">
        <p14:creationId xmlns:p14="http://schemas.microsoft.com/office/powerpoint/2010/main" val="1882405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2900190"/>
            <a:ext cx="9144000" cy="224331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290019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3789409"/>
            <a:ext cx="5637010" cy="66158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07-Oct-25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ctrTitle"/>
          </p:nvPr>
        </p:nvSpPr>
        <p:spPr>
          <a:xfrm>
            <a:off x="817582" y="2349218"/>
            <a:ext cx="7175351" cy="1344875"/>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548639"/>
            <a:ext cx="6400800" cy="26060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07-Oct-25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282388"/>
            <a:ext cx="2057400" cy="3928754"/>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4" y="548640"/>
            <a:ext cx="4829287" cy="367104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07-Oct-25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07-Oct-25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548640"/>
            <a:ext cx="6400800" cy="2606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2900190"/>
            <a:ext cx="9144000" cy="224331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290019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1629486"/>
            <a:ext cx="5966666" cy="1817510"/>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3455633"/>
            <a:ext cx="5970494" cy="626595"/>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07-Oct-25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07-Oct-25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548639"/>
            <a:ext cx="3346704" cy="2606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548640"/>
            <a:ext cx="3346704" cy="2606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548640"/>
            <a:ext cx="3346704" cy="47982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050245"/>
            <a:ext cx="3346704" cy="20574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548640"/>
            <a:ext cx="3346704" cy="47982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049274"/>
            <a:ext cx="3346704" cy="20574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07-Oct-25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07-Oct-25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07-Oct-25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6" y="1657350"/>
            <a:ext cx="3636085" cy="943870"/>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6" y="548640"/>
            <a:ext cx="4017085" cy="3671048"/>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2623351"/>
            <a:ext cx="3388660" cy="16046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07-Oct-25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2900190"/>
            <a:ext cx="9144000" cy="224331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290019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857250"/>
            <a:ext cx="4114800" cy="2345855"/>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757865"/>
            <a:ext cx="3694114" cy="1622265"/>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07-Oct-25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727268" y="3348316"/>
            <a:ext cx="6383538" cy="85725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3829050"/>
            <a:ext cx="9144000" cy="131445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2905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826228"/>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200150"/>
            <a:ext cx="9144000" cy="382905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90" y="3279126"/>
            <a:ext cx="6512511" cy="85725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549195"/>
            <a:ext cx="6400800" cy="26060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4629150"/>
            <a:ext cx="2514600" cy="273844"/>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D8BD707-D9CF-40AE-B4C6-C98DA3205C09}" type="datetimeFigureOut">
              <a:rPr lang="en-US" smtClean="0"/>
              <a:pPr/>
              <a:t>07-Oct-25</a:t>
            </a:fld>
            <a:endParaRPr lang="en-US"/>
          </a:p>
        </p:txBody>
      </p:sp>
      <p:sp>
        <p:nvSpPr>
          <p:cNvPr id="5" name="Footer Placeholder 4"/>
          <p:cNvSpPr>
            <a:spLocks noGrp="1"/>
          </p:cNvSpPr>
          <p:nvPr>
            <p:ph type="ftr" sz="quarter" idx="3"/>
          </p:nvPr>
        </p:nvSpPr>
        <p:spPr>
          <a:xfrm>
            <a:off x="457200" y="4629150"/>
            <a:ext cx="3352801" cy="273844"/>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4629150"/>
            <a:ext cx="1828800" cy="273844"/>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8.wdp"/></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8.wdp"/></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8.wdp"/></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8.wdp"/></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9.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4.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667000" y="-87192"/>
            <a:ext cx="3747530" cy="5230692"/>
          </a:xfrm>
          <a:prstGeom prst="rect">
            <a:avLst/>
          </a:prstGeom>
        </p:spPr>
      </p:pic>
    </p:spTree>
    <p:extLst>
      <p:ext uri="{BB962C8B-B14F-4D97-AF65-F5344CB8AC3E}">
        <p14:creationId xmlns:p14="http://schemas.microsoft.com/office/powerpoint/2010/main" val="16093747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771" y="13607"/>
            <a:ext cx="2438400" cy="646331"/>
          </a:xfrm>
          <a:prstGeom prst="rect">
            <a:avLst/>
          </a:prstGeom>
          <a:solidFill>
            <a:srgbClr val="FFFF00"/>
          </a:solidFill>
        </p:spPr>
        <p:txBody>
          <a:bodyPr wrap="square">
            <a:spAutoFit/>
          </a:bodyPr>
          <a:lstStyle/>
          <a:p>
            <a:pPr lvl="0" algn="ctr"/>
            <a:r>
              <a:rPr lang="vi-VN" sz="3600" b="1">
                <a:ln w="10541" cmpd="sng">
                  <a:solidFill>
                    <a:srgbClr val="4E67C8">
                      <a:shade val="88000"/>
                      <a:satMod val="110000"/>
                    </a:srgbClr>
                  </a:solidFill>
                  <a:prstDash val="solid"/>
                </a:ln>
                <a:solidFill>
                  <a:srgbClr val="FF0000"/>
                </a:solidFill>
              </a:rPr>
              <a:t>Luyện tập</a:t>
            </a:r>
            <a:endParaRPr lang="en-US" sz="3600" b="1">
              <a:ln w="10541" cmpd="sng">
                <a:solidFill>
                  <a:srgbClr val="4E67C8">
                    <a:shade val="88000"/>
                    <a:satMod val="110000"/>
                  </a:srgbClr>
                </a:solidFill>
                <a:prstDash val="solid"/>
              </a:ln>
              <a:solidFill>
                <a:srgbClr val="FF0000"/>
              </a:solidFill>
            </a:endParaRPr>
          </a:p>
        </p:txBody>
      </p:sp>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3453" t="22750" r="21310" b="21256"/>
          <a:stretch/>
        </p:blipFill>
        <p:spPr>
          <a:xfrm>
            <a:off x="990600" y="662659"/>
            <a:ext cx="7413171" cy="4426412"/>
          </a:xfrm>
          <a:prstGeom prst="rect">
            <a:avLst/>
          </a:prstGeom>
        </p:spPr>
      </p:pic>
    </p:spTree>
    <p:extLst>
      <p:ext uri="{BB962C8B-B14F-4D97-AF65-F5344CB8AC3E}">
        <p14:creationId xmlns:p14="http://schemas.microsoft.com/office/powerpoint/2010/main" val="39602328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771" y="13607"/>
            <a:ext cx="2438400" cy="646331"/>
          </a:xfrm>
          <a:prstGeom prst="rect">
            <a:avLst/>
          </a:prstGeom>
          <a:solidFill>
            <a:srgbClr val="FFFF00"/>
          </a:solidFill>
        </p:spPr>
        <p:txBody>
          <a:bodyPr wrap="square">
            <a:spAutoFit/>
          </a:bodyPr>
          <a:lstStyle/>
          <a:p>
            <a:pPr lvl="0" algn="ctr"/>
            <a:r>
              <a:rPr lang="vi-VN" sz="3600" b="1">
                <a:ln w="10541" cmpd="sng">
                  <a:solidFill>
                    <a:srgbClr val="4E67C8">
                      <a:shade val="88000"/>
                      <a:satMod val="110000"/>
                    </a:srgbClr>
                  </a:solidFill>
                  <a:prstDash val="solid"/>
                </a:ln>
                <a:solidFill>
                  <a:srgbClr val="FF0000"/>
                </a:solidFill>
              </a:rPr>
              <a:t>Luyện tập</a:t>
            </a:r>
            <a:endParaRPr lang="en-US" sz="3600" b="1">
              <a:ln w="10541" cmpd="sng">
                <a:solidFill>
                  <a:srgbClr val="4E67C8">
                    <a:shade val="88000"/>
                    <a:satMod val="110000"/>
                  </a:srgbClr>
                </a:solidFill>
                <a:prstDash val="solid"/>
              </a:ln>
              <a:solidFill>
                <a:srgbClr val="FF0000"/>
              </a:solidFill>
            </a:endParaRPr>
          </a:p>
        </p:txBody>
      </p:sp>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3453" t="22750" r="21310" b="21256"/>
          <a:stretch/>
        </p:blipFill>
        <p:spPr>
          <a:xfrm>
            <a:off x="-43543" y="698038"/>
            <a:ext cx="4963886" cy="3200400"/>
          </a:xfrm>
          <a:prstGeom prst="rect">
            <a:avLst/>
          </a:prstGeom>
        </p:spPr>
      </p:pic>
      <p:sp>
        <p:nvSpPr>
          <p:cNvPr id="2" name="Rectangle 1"/>
          <p:cNvSpPr/>
          <p:nvPr/>
        </p:nvSpPr>
        <p:spPr>
          <a:xfrm>
            <a:off x="4713513" y="209550"/>
            <a:ext cx="4191000" cy="2308324"/>
          </a:xfrm>
          <a:prstGeom prst="rect">
            <a:avLst/>
          </a:prstGeom>
          <a:solidFill>
            <a:srgbClr val="FFFF00"/>
          </a:solidFill>
          <a:ln>
            <a:solidFill>
              <a:schemeClr val="accent6">
                <a:lumMod val="75000"/>
              </a:schemeClr>
            </a:solidFill>
          </a:ln>
        </p:spPr>
        <p:txBody>
          <a:bodyPr wrap="square">
            <a:spAutoFit/>
          </a:bodyPr>
          <a:lstStyle/>
          <a:p>
            <a:pPr algn="just"/>
            <a:r>
              <a:rPr lang="vi-VN" b="1"/>
              <a:t>a. </a:t>
            </a:r>
            <a:r>
              <a:rPr lang="vi-VN"/>
              <a:t>Nếu sợ hãi, nản chí không muốn hành động khi gặp khó khăn thì sẽ không thể thành công trong học tập và cuộc sống.  Bên cạnh đó nếu cứ mãi lo lắng và sợ hãi.  Không dám hành động thì chúng ta không thể biết mình có thể làm được những gì.  K khám phá được những khả năng của bản thân. </a:t>
            </a:r>
            <a:endParaRPr lang="en-US"/>
          </a:p>
        </p:txBody>
      </p:sp>
      <p:sp>
        <p:nvSpPr>
          <p:cNvPr id="4" name="Rectangle 3"/>
          <p:cNvSpPr/>
          <p:nvPr/>
        </p:nvSpPr>
        <p:spPr>
          <a:xfrm>
            <a:off x="4724400" y="2647950"/>
            <a:ext cx="4147456" cy="2031325"/>
          </a:xfrm>
          <a:prstGeom prst="rect">
            <a:avLst/>
          </a:prstGeom>
          <a:solidFill>
            <a:schemeClr val="accent5">
              <a:lumMod val="60000"/>
              <a:lumOff val="40000"/>
            </a:schemeClr>
          </a:solidFill>
          <a:ln>
            <a:solidFill>
              <a:srgbClr val="FF0000"/>
            </a:solidFill>
          </a:ln>
        </p:spPr>
        <p:txBody>
          <a:bodyPr wrap="square">
            <a:spAutoFit/>
          </a:bodyPr>
          <a:lstStyle/>
          <a:p>
            <a:pPr algn="just"/>
            <a:r>
              <a:rPr lang="vi-VN" b="1"/>
              <a:t>b</a:t>
            </a:r>
            <a:r>
              <a:rPr lang="vi-VN"/>
              <a:t>. Nếu khi ta gặp nhó khăn ta giữ được bình tĩnh, để suy nghĩ sáng suốt xem tất cả mọi khó khăn thử thách chỉ là tạm thời, chấp nhận thay đổi, thực hiện các biện pháp điều chỉnh theo nó sẽ vượt qua được khó khăn và đạt được thành công</a:t>
            </a:r>
            <a:endParaRPr lang="en-US"/>
          </a:p>
        </p:txBody>
      </p:sp>
    </p:spTree>
    <p:extLst>
      <p:ext uri="{BB962C8B-B14F-4D97-AF65-F5344CB8AC3E}">
        <p14:creationId xmlns:p14="http://schemas.microsoft.com/office/powerpoint/2010/main" val="229086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771" y="13607"/>
            <a:ext cx="2438400" cy="646331"/>
          </a:xfrm>
          <a:prstGeom prst="rect">
            <a:avLst/>
          </a:prstGeom>
          <a:solidFill>
            <a:srgbClr val="FFFF00"/>
          </a:solidFill>
        </p:spPr>
        <p:txBody>
          <a:bodyPr wrap="square">
            <a:spAutoFit/>
          </a:bodyPr>
          <a:lstStyle/>
          <a:p>
            <a:pPr lvl="0" algn="ctr"/>
            <a:r>
              <a:rPr lang="vi-VN" sz="3600" b="1">
                <a:ln w="10541" cmpd="sng">
                  <a:solidFill>
                    <a:srgbClr val="4E67C8">
                      <a:shade val="88000"/>
                      <a:satMod val="110000"/>
                    </a:srgbClr>
                  </a:solidFill>
                  <a:prstDash val="solid"/>
                </a:ln>
                <a:solidFill>
                  <a:srgbClr val="FF0000"/>
                </a:solidFill>
              </a:rPr>
              <a:t>Luyện tập</a:t>
            </a:r>
            <a:endParaRPr lang="en-US" sz="3600" b="1">
              <a:ln w="10541" cmpd="sng">
                <a:solidFill>
                  <a:srgbClr val="4E67C8">
                    <a:shade val="88000"/>
                    <a:satMod val="110000"/>
                  </a:srgbClr>
                </a:solidFill>
                <a:prstDash val="solid"/>
              </a:ln>
              <a:solidFill>
                <a:srgbClr val="FF0000"/>
              </a:solidFill>
            </a:endParaRPr>
          </a:p>
        </p:txBody>
      </p:sp>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3453" t="22750" r="21310" b="21256"/>
          <a:stretch/>
        </p:blipFill>
        <p:spPr>
          <a:xfrm>
            <a:off x="-43543" y="698038"/>
            <a:ext cx="4963886" cy="3200400"/>
          </a:xfrm>
          <a:prstGeom prst="rect">
            <a:avLst/>
          </a:prstGeom>
        </p:spPr>
      </p:pic>
      <p:sp>
        <p:nvSpPr>
          <p:cNvPr id="5" name="Rectangle 4"/>
          <p:cNvSpPr/>
          <p:nvPr/>
        </p:nvSpPr>
        <p:spPr>
          <a:xfrm>
            <a:off x="4495800" y="333311"/>
            <a:ext cx="4572000" cy="2062103"/>
          </a:xfrm>
          <a:prstGeom prst="rect">
            <a:avLst/>
          </a:prstGeom>
          <a:solidFill>
            <a:schemeClr val="accent6">
              <a:lumMod val="20000"/>
              <a:lumOff val="80000"/>
            </a:schemeClr>
          </a:solidFill>
          <a:ln>
            <a:solidFill>
              <a:srgbClr val="FF0000"/>
            </a:solidFill>
          </a:ln>
        </p:spPr>
        <p:txBody>
          <a:bodyPr>
            <a:spAutoFit/>
          </a:bodyPr>
          <a:lstStyle/>
          <a:p>
            <a:pPr algn="just"/>
            <a:r>
              <a:rPr lang="vi-VN" sz="1600" b="1"/>
              <a:t>c.</a:t>
            </a:r>
            <a:r>
              <a:rPr lang="vi-VN" sz="1600"/>
              <a:t> Việc không tin vào khả năng của bản thân và sự hỗ trợ ủng hộ của những người đáng tin cậy khi gặp khó khăn, sẽ làm cho bản thân luôn mặc cảm, tự ti, không hiểu được bản thân ,Không xác định được điểm mạnh, điểm yếu của bản thân để xác định các biện pháp vượt qua khó khăn, dễ mắc các chứng tâm lý không tốt như trầm cảm, lo âu, mệt mỏi</a:t>
            </a:r>
            <a:endParaRPr lang="en-US" sz="1600"/>
          </a:p>
        </p:txBody>
      </p:sp>
      <p:sp>
        <p:nvSpPr>
          <p:cNvPr id="7" name="Rectangle 6"/>
          <p:cNvSpPr/>
          <p:nvPr/>
        </p:nvSpPr>
        <p:spPr>
          <a:xfrm>
            <a:off x="4495800" y="2571750"/>
            <a:ext cx="4572000" cy="2062103"/>
          </a:xfrm>
          <a:prstGeom prst="rect">
            <a:avLst/>
          </a:prstGeom>
          <a:solidFill>
            <a:schemeClr val="accent3">
              <a:lumMod val="60000"/>
              <a:lumOff val="40000"/>
            </a:schemeClr>
          </a:solidFill>
          <a:ln>
            <a:solidFill>
              <a:srgbClr val="FF0000"/>
            </a:solidFill>
          </a:ln>
        </p:spPr>
        <p:txBody>
          <a:bodyPr>
            <a:spAutoFit/>
          </a:bodyPr>
          <a:lstStyle/>
          <a:p>
            <a:pPr algn="just"/>
            <a:r>
              <a:rPr lang="vi-VN" sz="1600" b="1"/>
              <a:t>d. </a:t>
            </a:r>
            <a:r>
              <a:rPr lang="vi-VN" sz="1600"/>
              <a:t>Nếu luôn ỷ lại, chờ đợi sự giúp đỡ của</a:t>
            </a:r>
            <a:r>
              <a:rPr lang="vi-VN" sz="1600" b="1"/>
              <a:t> </a:t>
            </a:r>
            <a:r>
              <a:rPr lang="vi-VN" sz="1600"/>
              <a:t>người khác khi gặp khó khăn, sẽ khiến bản thân có thói quen dựa dẫm, lười lao động, lười suy nghĩ, thụ động trong tư duy, thiếu năng lực đểđưa ra những quyết định trong những trường hợp cụ thể .Không làm chủ được cuộc đời, không có bản lĩnh sáng tạo, trở thành gánh nặng cho gia đình và xã hội.</a:t>
            </a:r>
            <a:endParaRPr lang="en-US" sz="1600"/>
          </a:p>
        </p:txBody>
      </p:sp>
    </p:spTree>
    <p:extLst>
      <p:ext uri="{BB962C8B-B14F-4D97-AF65-F5344CB8AC3E}">
        <p14:creationId xmlns:p14="http://schemas.microsoft.com/office/powerpoint/2010/main" val="75598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771" y="13607"/>
            <a:ext cx="2438400" cy="646331"/>
          </a:xfrm>
          <a:prstGeom prst="rect">
            <a:avLst/>
          </a:prstGeom>
          <a:solidFill>
            <a:srgbClr val="FFFF00"/>
          </a:solidFill>
        </p:spPr>
        <p:txBody>
          <a:bodyPr wrap="square">
            <a:spAutoFit/>
          </a:bodyPr>
          <a:lstStyle/>
          <a:p>
            <a:pPr lvl="0" algn="ctr"/>
            <a:r>
              <a:rPr lang="vi-VN" sz="3600" b="1">
                <a:ln w="10541" cmpd="sng">
                  <a:solidFill>
                    <a:srgbClr val="4E67C8">
                      <a:shade val="88000"/>
                      <a:satMod val="110000"/>
                    </a:srgbClr>
                  </a:solidFill>
                  <a:prstDash val="solid"/>
                </a:ln>
                <a:solidFill>
                  <a:srgbClr val="FF0000"/>
                </a:solidFill>
              </a:rPr>
              <a:t>Luyện tập</a:t>
            </a:r>
            <a:endParaRPr lang="en-US" sz="3600" b="1">
              <a:ln w="10541" cmpd="sng">
                <a:solidFill>
                  <a:srgbClr val="4E67C8">
                    <a:shade val="88000"/>
                    <a:satMod val="110000"/>
                  </a:srgbClr>
                </a:solidFill>
                <a:prstDash val="solid"/>
              </a:ln>
              <a:solidFill>
                <a:srgbClr val="FF0000"/>
              </a:solidFill>
            </a:endParaRPr>
          </a:p>
        </p:txBody>
      </p:sp>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3453" t="22750" r="21310" b="21256"/>
          <a:stretch/>
        </p:blipFill>
        <p:spPr>
          <a:xfrm>
            <a:off x="-43543" y="698038"/>
            <a:ext cx="4963886" cy="3200400"/>
          </a:xfrm>
          <a:prstGeom prst="rect">
            <a:avLst/>
          </a:prstGeom>
        </p:spPr>
      </p:pic>
      <p:sp>
        <p:nvSpPr>
          <p:cNvPr id="2" name="Rectangle 1"/>
          <p:cNvSpPr/>
          <p:nvPr/>
        </p:nvSpPr>
        <p:spPr>
          <a:xfrm>
            <a:off x="4931229" y="1421075"/>
            <a:ext cx="4071257" cy="1754326"/>
          </a:xfrm>
          <a:prstGeom prst="rect">
            <a:avLst/>
          </a:prstGeom>
          <a:solidFill>
            <a:srgbClr val="FFC000"/>
          </a:solidFill>
          <a:ln>
            <a:solidFill>
              <a:srgbClr val="FF0000"/>
            </a:solidFill>
          </a:ln>
        </p:spPr>
        <p:txBody>
          <a:bodyPr wrap="square">
            <a:spAutoFit/>
          </a:bodyPr>
          <a:lstStyle/>
          <a:p>
            <a:pPr algn="just"/>
            <a:r>
              <a:rPr lang="vi-VN" b="1"/>
              <a:t>e</a:t>
            </a:r>
            <a:r>
              <a:rPr lang="vi-VN"/>
              <a:t>. Khi gặp khó khăn mà không làm gì cả.  Hy vọng khó khăn đó tự biến mất sẽ không thể đưa đến thành công.  Vì những khó khăn đã xảy ra.  Không thể tự biến mất mà đòi hỏi phải có những hành động và biện pháp cụ thể. </a:t>
            </a:r>
            <a:endParaRPr lang="en-US"/>
          </a:p>
        </p:txBody>
      </p:sp>
    </p:spTree>
    <p:extLst>
      <p:ext uri="{BB962C8B-B14F-4D97-AF65-F5344CB8AC3E}">
        <p14:creationId xmlns:p14="http://schemas.microsoft.com/office/powerpoint/2010/main" val="123340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71" y="13607"/>
            <a:ext cx="2438400" cy="646331"/>
          </a:xfrm>
          <a:prstGeom prst="rect">
            <a:avLst/>
          </a:prstGeom>
          <a:solidFill>
            <a:srgbClr val="FFFF00"/>
          </a:solidFill>
        </p:spPr>
        <p:txBody>
          <a:bodyPr wrap="square">
            <a:spAutoFit/>
          </a:bodyPr>
          <a:lstStyle/>
          <a:p>
            <a:pPr lvl="0" algn="ctr"/>
            <a:r>
              <a:rPr lang="vi-VN" sz="3600" b="1">
                <a:ln w="10541" cmpd="sng">
                  <a:solidFill>
                    <a:srgbClr val="4E67C8">
                      <a:shade val="88000"/>
                      <a:satMod val="110000"/>
                    </a:srgbClr>
                  </a:solidFill>
                  <a:prstDash val="solid"/>
                </a:ln>
                <a:solidFill>
                  <a:srgbClr val="FF0000"/>
                </a:solidFill>
              </a:rPr>
              <a:t>Luyện tập</a:t>
            </a:r>
            <a:endParaRPr lang="en-US" sz="3600" b="1">
              <a:ln w="10541" cmpd="sng">
                <a:solidFill>
                  <a:srgbClr val="4E67C8">
                    <a:shade val="88000"/>
                    <a:satMod val="110000"/>
                  </a:srgbClr>
                </a:solidFill>
                <a:prstDash val="solid"/>
              </a:ln>
              <a:solidFill>
                <a:srgbClr val="FF0000"/>
              </a:solidFill>
            </a:endParaRPr>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3551" t="16349" r="21209" b="15367"/>
          <a:stretch/>
        </p:blipFill>
        <p:spPr>
          <a:xfrm>
            <a:off x="32407" y="666706"/>
            <a:ext cx="4550396" cy="289568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75458059"/>
              </p:ext>
            </p:extLst>
          </p:nvPr>
        </p:nvGraphicFramePr>
        <p:xfrm>
          <a:off x="4724400" y="1885950"/>
          <a:ext cx="4267200" cy="1417508"/>
        </p:xfrm>
        <a:graphic>
          <a:graphicData uri="http://schemas.openxmlformats.org/drawingml/2006/table">
            <a:tbl>
              <a:tblPr firstRow="1" firstCol="1" bandRow="1">
                <a:tableStyleId>{16D9F66E-5EB9-4882-86FB-DCBF35E3C3E4}</a:tableStyleId>
              </a:tblPr>
              <a:tblGrid>
                <a:gridCol w="1357282"/>
                <a:gridCol w="2909918"/>
              </a:tblGrid>
              <a:tr h="311612">
                <a:tc>
                  <a:txBody>
                    <a:bodyPr/>
                    <a:lstStyle/>
                    <a:p>
                      <a:pPr algn="ctr">
                        <a:lnSpc>
                          <a:spcPct val="115000"/>
                        </a:lnSpc>
                        <a:spcAft>
                          <a:spcPts val="0"/>
                        </a:spcAft>
                      </a:pPr>
                      <a:r>
                        <a:rPr lang="vi-VN" sz="1400">
                          <a:effectLst/>
                        </a:rPr>
                        <a:t>Trường hợp</a:t>
                      </a:r>
                      <a:endParaRPr lang="en-US" sz="14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vi-VN" sz="1400">
                          <a:effectLst/>
                        </a:rPr>
                        <a:t>Nhận xét</a:t>
                      </a:r>
                      <a:endParaRPr lang="en-US" sz="1400">
                        <a:effectLst/>
                        <a:latin typeface="Times New Roman"/>
                        <a:ea typeface="Calibri"/>
                        <a:cs typeface="Times New Roman"/>
                      </a:endParaRPr>
                    </a:p>
                  </a:txBody>
                  <a:tcPr marL="68580" marR="68580" marT="0" marB="0"/>
                </a:tc>
              </a:tr>
              <a:tr h="276474">
                <a:tc>
                  <a:txBody>
                    <a:bodyPr/>
                    <a:lstStyle/>
                    <a:p>
                      <a:pPr algn="ctr">
                        <a:lnSpc>
                          <a:spcPct val="115000"/>
                        </a:lnSpc>
                        <a:spcAft>
                          <a:spcPts val="0"/>
                        </a:spcAft>
                      </a:pPr>
                      <a:r>
                        <a:rPr lang="vi-VN" sz="1400">
                          <a:effectLst/>
                        </a:rPr>
                        <a:t>a</a:t>
                      </a:r>
                      <a:endParaRPr lang="en-US" sz="14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vi-VN" sz="1400">
                          <a:effectLst/>
                        </a:rPr>
                        <a:t> </a:t>
                      </a:r>
                      <a:endParaRPr lang="en-US" sz="1400">
                        <a:effectLst/>
                        <a:latin typeface="Times New Roman"/>
                        <a:ea typeface="Calibri"/>
                        <a:cs typeface="Times New Roman"/>
                      </a:endParaRPr>
                    </a:p>
                  </a:txBody>
                  <a:tcPr marL="68580" marR="68580" marT="0" marB="0"/>
                </a:tc>
              </a:tr>
              <a:tr h="276474">
                <a:tc>
                  <a:txBody>
                    <a:bodyPr/>
                    <a:lstStyle/>
                    <a:p>
                      <a:pPr algn="ctr">
                        <a:lnSpc>
                          <a:spcPct val="115000"/>
                        </a:lnSpc>
                        <a:spcAft>
                          <a:spcPts val="0"/>
                        </a:spcAft>
                      </a:pPr>
                      <a:r>
                        <a:rPr lang="vi-VN" sz="1400">
                          <a:effectLst/>
                        </a:rPr>
                        <a:t>b</a:t>
                      </a:r>
                      <a:endParaRPr lang="en-US" sz="14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vi-VN" sz="1400">
                          <a:effectLst/>
                        </a:rPr>
                        <a:t> </a:t>
                      </a:r>
                      <a:endParaRPr lang="en-US" sz="1400">
                        <a:effectLst/>
                        <a:latin typeface="Times New Roman"/>
                        <a:ea typeface="Calibri"/>
                        <a:cs typeface="Times New Roman"/>
                      </a:endParaRPr>
                    </a:p>
                  </a:txBody>
                  <a:tcPr marL="68580" marR="68580" marT="0" marB="0"/>
                </a:tc>
              </a:tr>
              <a:tr h="276474">
                <a:tc>
                  <a:txBody>
                    <a:bodyPr/>
                    <a:lstStyle/>
                    <a:p>
                      <a:pPr algn="ctr">
                        <a:lnSpc>
                          <a:spcPct val="115000"/>
                        </a:lnSpc>
                        <a:spcAft>
                          <a:spcPts val="0"/>
                        </a:spcAft>
                      </a:pPr>
                      <a:r>
                        <a:rPr lang="vi-VN" sz="1400">
                          <a:effectLst/>
                        </a:rPr>
                        <a:t>c</a:t>
                      </a:r>
                      <a:endParaRPr lang="en-US" sz="14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vi-VN" sz="1400">
                          <a:effectLst/>
                        </a:rPr>
                        <a:t> </a:t>
                      </a:r>
                      <a:endParaRPr lang="en-US" sz="1400">
                        <a:effectLst/>
                        <a:latin typeface="Times New Roman"/>
                        <a:ea typeface="Calibri"/>
                        <a:cs typeface="Times New Roman"/>
                      </a:endParaRPr>
                    </a:p>
                  </a:txBody>
                  <a:tcPr marL="68580" marR="68580" marT="0" marB="0"/>
                </a:tc>
              </a:tr>
              <a:tr h="276474">
                <a:tc>
                  <a:txBody>
                    <a:bodyPr/>
                    <a:lstStyle/>
                    <a:p>
                      <a:pPr algn="ctr">
                        <a:lnSpc>
                          <a:spcPct val="115000"/>
                        </a:lnSpc>
                        <a:spcAft>
                          <a:spcPts val="0"/>
                        </a:spcAft>
                      </a:pPr>
                      <a:r>
                        <a:rPr lang="vi-VN" sz="1400">
                          <a:effectLst/>
                        </a:rPr>
                        <a:t>d</a:t>
                      </a:r>
                      <a:endParaRPr lang="en-US" sz="14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vi-VN" sz="1400">
                          <a:effectLst/>
                        </a:rPr>
                        <a:t> </a:t>
                      </a:r>
                      <a:endParaRPr lang="en-US" sz="1400">
                        <a:effectLst/>
                        <a:latin typeface="Times New Roman"/>
                        <a:ea typeface="Calibri"/>
                        <a:cs typeface="Times New Roman"/>
                      </a:endParaRPr>
                    </a:p>
                  </a:txBody>
                  <a:tcPr marL="68580" marR="68580" marT="0" marB="0"/>
                </a:tc>
              </a:tr>
            </a:tbl>
          </a:graphicData>
        </a:graphic>
      </p:graphicFrame>
      <p:sp>
        <p:nvSpPr>
          <p:cNvPr id="7" name="Oval Callout 6"/>
          <p:cNvSpPr/>
          <p:nvPr/>
        </p:nvSpPr>
        <p:spPr>
          <a:xfrm>
            <a:off x="5562600" y="133350"/>
            <a:ext cx="2590800" cy="1244378"/>
          </a:xfrm>
          <a:prstGeom prst="wedgeEllipseCallout">
            <a:avLst>
              <a:gd name="adj1" fmla="val -18312"/>
              <a:gd name="adj2" fmla="val 86994"/>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a:solidFill>
                  <a:srgbClr val="7030A0"/>
                </a:solidFill>
              </a:rPr>
              <a:t>TRAO ĐỔI </a:t>
            </a:r>
            <a:r>
              <a:rPr lang="vi-VN" sz="2400" smtClean="0">
                <a:solidFill>
                  <a:srgbClr val="7030A0"/>
                </a:solidFill>
              </a:rPr>
              <a:t>NHÓM 4</a:t>
            </a:r>
            <a:endParaRPr lang="en-US" sz="2400">
              <a:solidFill>
                <a:srgbClr val="7030A0"/>
              </a:solidFill>
            </a:endParaRPr>
          </a:p>
        </p:txBody>
      </p:sp>
    </p:spTree>
    <p:extLst>
      <p:ext uri="{BB962C8B-B14F-4D97-AF65-F5344CB8AC3E}">
        <p14:creationId xmlns:p14="http://schemas.microsoft.com/office/powerpoint/2010/main" val="268524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771" y="13607"/>
            <a:ext cx="2438400" cy="646331"/>
          </a:xfrm>
          <a:prstGeom prst="rect">
            <a:avLst/>
          </a:prstGeom>
          <a:solidFill>
            <a:srgbClr val="FFFF00"/>
          </a:solidFill>
        </p:spPr>
        <p:txBody>
          <a:bodyPr wrap="square">
            <a:spAutoFit/>
          </a:bodyPr>
          <a:lstStyle/>
          <a:p>
            <a:pPr lvl="0" algn="ctr"/>
            <a:r>
              <a:rPr lang="vi-VN" sz="3600" b="1">
                <a:ln w="10541" cmpd="sng">
                  <a:solidFill>
                    <a:srgbClr val="4E67C8">
                      <a:shade val="88000"/>
                      <a:satMod val="110000"/>
                    </a:srgbClr>
                  </a:solidFill>
                  <a:prstDash val="solid"/>
                </a:ln>
                <a:solidFill>
                  <a:srgbClr val="FF0000"/>
                </a:solidFill>
              </a:rPr>
              <a:t>Luyện tập</a:t>
            </a:r>
            <a:endParaRPr lang="en-US" sz="3600" b="1">
              <a:ln w="10541" cmpd="sng">
                <a:solidFill>
                  <a:srgbClr val="4E67C8">
                    <a:shade val="88000"/>
                    <a:satMod val="110000"/>
                  </a:srgbClr>
                </a:solidFill>
                <a:prstDash val="solid"/>
              </a:ln>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890200280"/>
              </p:ext>
            </p:extLst>
          </p:nvPr>
        </p:nvGraphicFramePr>
        <p:xfrm>
          <a:off x="304800" y="819151"/>
          <a:ext cx="8610600" cy="4099560"/>
        </p:xfrm>
        <a:graphic>
          <a:graphicData uri="http://schemas.openxmlformats.org/drawingml/2006/table">
            <a:tbl>
              <a:tblPr firstRow="1" firstCol="1" bandRow="1">
                <a:tableStyleId>{BDBED569-4797-4DF1-A0F4-6AAB3CD982D8}</a:tableStyleId>
              </a:tblPr>
              <a:tblGrid>
                <a:gridCol w="1371600"/>
                <a:gridCol w="7239000"/>
              </a:tblGrid>
              <a:tr h="178531">
                <a:tc>
                  <a:txBody>
                    <a:bodyPr/>
                    <a:lstStyle/>
                    <a:p>
                      <a:pPr algn="ctr">
                        <a:lnSpc>
                          <a:spcPct val="115000"/>
                        </a:lnSpc>
                        <a:spcAft>
                          <a:spcPts val="0"/>
                        </a:spcAft>
                      </a:pPr>
                      <a:r>
                        <a:rPr lang="vi-VN" sz="1500">
                          <a:effectLst/>
                        </a:rPr>
                        <a:t>Trường hợp</a:t>
                      </a:r>
                      <a:endParaRPr lang="en-US" sz="1500">
                        <a:effectLst/>
                        <a:latin typeface="Times New Roman"/>
                        <a:ea typeface="Calibri"/>
                        <a:cs typeface="Times New Roman"/>
                      </a:endParaRPr>
                    </a:p>
                  </a:txBody>
                  <a:tcPr marL="29912" marR="29912" marT="0" marB="0"/>
                </a:tc>
                <a:tc>
                  <a:txBody>
                    <a:bodyPr/>
                    <a:lstStyle/>
                    <a:p>
                      <a:pPr algn="ctr">
                        <a:lnSpc>
                          <a:spcPct val="115000"/>
                        </a:lnSpc>
                        <a:spcAft>
                          <a:spcPts val="0"/>
                        </a:spcAft>
                      </a:pPr>
                      <a:r>
                        <a:rPr lang="vi-VN" sz="1500">
                          <a:effectLst/>
                        </a:rPr>
                        <a:t>Nhận xét</a:t>
                      </a:r>
                      <a:endParaRPr lang="en-US" sz="1500">
                        <a:effectLst/>
                        <a:latin typeface="Times New Roman"/>
                        <a:ea typeface="Calibri"/>
                        <a:cs typeface="Times New Roman"/>
                      </a:endParaRPr>
                    </a:p>
                  </a:txBody>
                  <a:tcPr marL="29912" marR="29912" marT="0" marB="0"/>
                </a:tc>
              </a:tr>
              <a:tr h="807110">
                <a:tc>
                  <a:txBody>
                    <a:bodyPr/>
                    <a:lstStyle/>
                    <a:p>
                      <a:pPr algn="ctr">
                        <a:lnSpc>
                          <a:spcPct val="115000"/>
                        </a:lnSpc>
                        <a:spcAft>
                          <a:spcPts val="0"/>
                        </a:spcAft>
                      </a:pPr>
                      <a:endParaRPr lang="vi-VN" sz="1500" smtClean="0">
                        <a:effectLst/>
                      </a:endParaRPr>
                    </a:p>
                    <a:p>
                      <a:pPr algn="ctr">
                        <a:lnSpc>
                          <a:spcPct val="115000"/>
                        </a:lnSpc>
                        <a:spcAft>
                          <a:spcPts val="0"/>
                        </a:spcAft>
                      </a:pPr>
                      <a:r>
                        <a:rPr lang="vi-VN" sz="1500" smtClean="0">
                          <a:effectLst/>
                        </a:rPr>
                        <a:t>a</a:t>
                      </a:r>
                      <a:endParaRPr lang="en-US" sz="1500">
                        <a:effectLst/>
                        <a:latin typeface="Times New Roman"/>
                        <a:ea typeface="Calibri"/>
                        <a:cs typeface="Times New Roman"/>
                      </a:endParaRPr>
                    </a:p>
                  </a:txBody>
                  <a:tcPr marL="29912" marR="29912" marT="0" marB="0"/>
                </a:tc>
                <a:tc>
                  <a:txBody>
                    <a:bodyPr/>
                    <a:lstStyle/>
                    <a:p>
                      <a:pPr algn="just">
                        <a:lnSpc>
                          <a:spcPct val="115000"/>
                        </a:lnSpc>
                        <a:spcAft>
                          <a:spcPts val="0"/>
                        </a:spcAft>
                      </a:pPr>
                      <a:r>
                        <a:rPr lang="vi-VN" sz="1500">
                          <a:effectLst/>
                        </a:rPr>
                        <a:t> Bạn Phống gặp khó khăn trong việc đến trường học vì nhà bạn ở xa trường, để được đến trường bạn phải  đi bộ 3 kilômét. Tuy nhiên bạn đã biết vượt qua khó khăn đó bó bằng cách chăm chỉ, kỷ luật với bản thân.  Hằng ngày thức dậy sớm. Đi bộ đến trường đều đặn. đúng giờ. </a:t>
                      </a:r>
                      <a:endParaRPr lang="en-US" sz="1500">
                        <a:effectLst/>
                        <a:latin typeface="Times New Roman"/>
                        <a:ea typeface="Calibri"/>
                        <a:cs typeface="Times New Roman"/>
                      </a:endParaRPr>
                    </a:p>
                  </a:txBody>
                  <a:tcPr marL="29912" marR="29912" marT="0" marB="0"/>
                </a:tc>
              </a:tr>
              <a:tr h="774432">
                <a:tc>
                  <a:txBody>
                    <a:bodyPr/>
                    <a:lstStyle/>
                    <a:p>
                      <a:pPr algn="ctr">
                        <a:lnSpc>
                          <a:spcPct val="115000"/>
                        </a:lnSpc>
                        <a:spcAft>
                          <a:spcPts val="0"/>
                        </a:spcAft>
                      </a:pPr>
                      <a:endParaRPr lang="vi-VN" sz="1500" smtClean="0">
                        <a:effectLst/>
                      </a:endParaRPr>
                    </a:p>
                    <a:p>
                      <a:pPr algn="ctr">
                        <a:lnSpc>
                          <a:spcPct val="115000"/>
                        </a:lnSpc>
                        <a:spcAft>
                          <a:spcPts val="0"/>
                        </a:spcAft>
                      </a:pPr>
                      <a:r>
                        <a:rPr lang="vi-VN" sz="1500" smtClean="0">
                          <a:effectLst/>
                        </a:rPr>
                        <a:t>b</a:t>
                      </a:r>
                      <a:endParaRPr lang="en-US" sz="1500">
                        <a:effectLst/>
                        <a:latin typeface="Times New Roman"/>
                        <a:ea typeface="Calibri"/>
                        <a:cs typeface="Times New Roman"/>
                      </a:endParaRPr>
                    </a:p>
                  </a:txBody>
                  <a:tcPr marL="29912" marR="29912" marT="0" marB="0"/>
                </a:tc>
                <a:tc>
                  <a:txBody>
                    <a:bodyPr/>
                    <a:lstStyle/>
                    <a:p>
                      <a:pPr algn="just">
                        <a:lnSpc>
                          <a:spcPct val="115000"/>
                        </a:lnSpc>
                        <a:spcAft>
                          <a:spcPts val="0"/>
                        </a:spcAft>
                      </a:pPr>
                      <a:r>
                        <a:rPr lang="vi-VN" sz="1500">
                          <a:effectLst/>
                        </a:rPr>
                        <a:t> Khi thầy giáo hướng dẫn kỹ thuật phát cầu lông. Dù thấy kkó khăn nhưng Ngọc vẫn mạnh dạn xung phong để thử sức, chứng tỏ bạn là người biết vượt khó, không ngại thử những điều mới mẻ, phức tạp. Điều đó sẽ giúp bạn học tốt mộn cầu lông.  Đồng thời có thể khám phá khả năng của bản thân.  Thêm mạnh dạn, tự tin. .  </a:t>
                      </a:r>
                      <a:endParaRPr lang="en-US" sz="1500">
                        <a:effectLst/>
                        <a:latin typeface="Times New Roman"/>
                        <a:ea typeface="Calibri"/>
                        <a:cs typeface="Times New Roman"/>
                      </a:endParaRPr>
                    </a:p>
                  </a:txBody>
                  <a:tcPr marL="29912" marR="29912" marT="0" marB="0"/>
                </a:tc>
              </a:tr>
              <a:tr h="567155">
                <a:tc>
                  <a:txBody>
                    <a:bodyPr/>
                    <a:lstStyle/>
                    <a:p>
                      <a:pPr algn="ctr">
                        <a:lnSpc>
                          <a:spcPct val="115000"/>
                        </a:lnSpc>
                        <a:spcAft>
                          <a:spcPts val="0"/>
                        </a:spcAft>
                      </a:pPr>
                      <a:endParaRPr lang="vi-VN" sz="1500" smtClean="0">
                        <a:effectLst/>
                      </a:endParaRPr>
                    </a:p>
                    <a:p>
                      <a:pPr algn="ctr">
                        <a:lnSpc>
                          <a:spcPct val="115000"/>
                        </a:lnSpc>
                        <a:spcAft>
                          <a:spcPts val="0"/>
                        </a:spcAft>
                      </a:pPr>
                      <a:r>
                        <a:rPr lang="vi-VN" sz="1500" smtClean="0">
                          <a:effectLst/>
                        </a:rPr>
                        <a:t>c</a:t>
                      </a:r>
                      <a:endParaRPr lang="en-US" sz="1500">
                        <a:effectLst/>
                        <a:latin typeface="Times New Roman"/>
                        <a:ea typeface="Calibri"/>
                        <a:cs typeface="Times New Roman"/>
                      </a:endParaRPr>
                    </a:p>
                  </a:txBody>
                  <a:tcPr marL="29912" marR="29912" marT="0" marB="0"/>
                </a:tc>
                <a:tc>
                  <a:txBody>
                    <a:bodyPr/>
                    <a:lstStyle/>
                    <a:p>
                      <a:pPr algn="just">
                        <a:lnSpc>
                          <a:spcPct val="115000"/>
                        </a:lnSpc>
                        <a:spcAft>
                          <a:spcPts val="0"/>
                        </a:spcAft>
                      </a:pPr>
                      <a:r>
                        <a:rPr lang="vi-VN" sz="1500">
                          <a:effectLst/>
                        </a:rPr>
                        <a:t> Sáng dậy thấy trời gió rét Nên Phương lấy lí do bị mệt để không phải tham gia lao động cùng các bạn trong xóm.  Điều này cho thấy.  Bạn là người không có tinh thần vượt khó. vừa gặp một chút khó khăn đã nản chí</a:t>
                      </a:r>
                      <a:endParaRPr lang="en-US" sz="1500">
                        <a:effectLst/>
                        <a:latin typeface="Times New Roman"/>
                        <a:ea typeface="Calibri"/>
                        <a:cs typeface="Times New Roman"/>
                      </a:endParaRPr>
                    </a:p>
                  </a:txBody>
                  <a:tcPr marL="29912" marR="29912" marT="0" marB="0"/>
                </a:tc>
              </a:tr>
              <a:tr h="873172">
                <a:tc>
                  <a:txBody>
                    <a:bodyPr/>
                    <a:lstStyle/>
                    <a:p>
                      <a:pPr algn="ctr">
                        <a:lnSpc>
                          <a:spcPct val="115000"/>
                        </a:lnSpc>
                        <a:spcAft>
                          <a:spcPts val="0"/>
                        </a:spcAft>
                      </a:pPr>
                      <a:endParaRPr lang="vi-VN" sz="1500" smtClean="0">
                        <a:effectLst/>
                      </a:endParaRPr>
                    </a:p>
                    <a:p>
                      <a:pPr algn="ctr">
                        <a:lnSpc>
                          <a:spcPct val="115000"/>
                        </a:lnSpc>
                        <a:spcAft>
                          <a:spcPts val="0"/>
                        </a:spcAft>
                      </a:pPr>
                      <a:r>
                        <a:rPr lang="vi-VN" sz="1500" smtClean="0">
                          <a:effectLst/>
                        </a:rPr>
                        <a:t>d</a:t>
                      </a:r>
                      <a:endParaRPr lang="en-US" sz="1500">
                        <a:effectLst/>
                        <a:latin typeface="Times New Roman"/>
                        <a:ea typeface="Calibri"/>
                        <a:cs typeface="Times New Roman"/>
                      </a:endParaRPr>
                    </a:p>
                  </a:txBody>
                  <a:tcPr marL="29912" marR="29912" marT="0" marB="0"/>
                </a:tc>
                <a:tc>
                  <a:txBody>
                    <a:bodyPr/>
                    <a:lstStyle/>
                    <a:p>
                      <a:pPr algn="just">
                        <a:lnSpc>
                          <a:spcPct val="115000"/>
                        </a:lnSpc>
                        <a:spcAft>
                          <a:spcPts val="0"/>
                        </a:spcAft>
                      </a:pPr>
                      <a:r>
                        <a:rPr lang="vi-VN" sz="1500">
                          <a:effectLst/>
                        </a:rPr>
                        <a:t> Hằng sợ khó nên đã từ chối khi bố muốn dạy bạn cách tỉa cây cảnh.  Tạo dáng cho cây cảnh. Chứng tỏ.bạn là người ngại khó, Ngại khổ. Nếu cứ tiếp tục như vậy bạn sẽ trở nên thụ động, tự ti. Không khai thác, Khám phá được  những khả năng của bản thân. </a:t>
                      </a:r>
                      <a:endParaRPr lang="en-US" sz="1500">
                        <a:effectLst/>
                        <a:latin typeface="Times New Roman"/>
                        <a:ea typeface="Calibri"/>
                        <a:cs typeface="Times New Roman"/>
                      </a:endParaRPr>
                    </a:p>
                  </a:txBody>
                  <a:tcPr marL="29912" marR="29912" marT="0" marB="0"/>
                </a:tc>
              </a:tr>
            </a:tbl>
          </a:graphicData>
        </a:graphic>
      </p:graphicFrame>
    </p:spTree>
    <p:extLst>
      <p:ext uri="{BB962C8B-B14F-4D97-AF65-F5344CB8AC3E}">
        <p14:creationId xmlns:p14="http://schemas.microsoft.com/office/powerpoint/2010/main" val="38869167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553564"/>
            <a:ext cx="7620000" cy="646331"/>
          </a:xfrm>
          <a:prstGeom prst="rect">
            <a:avLst/>
          </a:prstGeom>
          <a:noFill/>
        </p:spPr>
        <p:txBody>
          <a:bodyPr wrap="square" rtlCol="0">
            <a:spAutoFit/>
          </a:bodyPr>
          <a:lstStyle/>
          <a:p>
            <a:pPr algn="just"/>
            <a:r>
              <a:rPr lang="en-US" sz="3600" smtClean="0">
                <a:solidFill>
                  <a:srgbClr val="FF0000"/>
                </a:solidFill>
              </a:rPr>
              <a:t>Chủ </a:t>
            </a:r>
            <a:r>
              <a:rPr lang="vi-VN" sz="3600" smtClean="0">
                <a:solidFill>
                  <a:srgbClr val="FF0000"/>
                </a:solidFill>
              </a:rPr>
              <a:t>đề</a:t>
            </a:r>
            <a:r>
              <a:rPr lang="en-US" sz="3600">
                <a:solidFill>
                  <a:srgbClr val="FF0000"/>
                </a:solidFill>
              </a:rPr>
              <a:t> </a:t>
            </a:r>
            <a:r>
              <a:rPr lang="vi-VN" sz="3600" smtClean="0">
                <a:solidFill>
                  <a:srgbClr val="FF0000"/>
                </a:solidFill>
              </a:rPr>
              <a:t>3.</a:t>
            </a:r>
            <a:r>
              <a:rPr lang="en-US" sz="3600" smtClean="0">
                <a:solidFill>
                  <a:srgbClr val="FF0000"/>
                </a:solidFill>
              </a:rPr>
              <a:t> </a:t>
            </a:r>
            <a:r>
              <a:rPr lang="vi-VN" sz="3600">
                <a:solidFill>
                  <a:srgbClr val="FF0000"/>
                </a:solidFill>
              </a:rPr>
              <a:t>VƯỢT </a:t>
            </a:r>
            <a:r>
              <a:rPr lang="vi-VN" sz="3600">
                <a:solidFill>
                  <a:srgbClr val="FF0000"/>
                </a:solidFill>
              </a:rPr>
              <a:t>QUA </a:t>
            </a:r>
            <a:r>
              <a:rPr lang="vi-VN" sz="3600">
                <a:solidFill>
                  <a:srgbClr val="FF0000"/>
                </a:solidFill>
              </a:rPr>
              <a:t>KHÓ KHĂN</a:t>
            </a:r>
            <a:endParaRPr lang="en-US" sz="3600">
              <a:solidFill>
                <a:srgbClr val="FF0000"/>
              </a:solidFill>
            </a:endParaRPr>
          </a:p>
        </p:txBody>
      </p:sp>
      <p:sp>
        <p:nvSpPr>
          <p:cNvPr id="5" name="Rectangle 4"/>
          <p:cNvSpPr/>
          <p:nvPr/>
        </p:nvSpPr>
        <p:spPr>
          <a:xfrm>
            <a:off x="457200" y="1962150"/>
            <a:ext cx="7848600" cy="1446550"/>
          </a:xfrm>
          <a:prstGeom prst="rect">
            <a:avLst/>
          </a:prstGeom>
        </p:spPr>
        <p:txBody>
          <a:bodyPr wrap="square">
            <a:spAutoFit/>
          </a:bodyPr>
          <a:lstStyle/>
          <a:p>
            <a:pPr algn="ctr"/>
            <a:r>
              <a:rPr lang="en-US" sz="4400" smtClean="0">
                <a:solidFill>
                  <a:srgbClr val="002060"/>
                </a:solidFill>
                <a:latin typeface="+mj-lt"/>
              </a:rPr>
              <a:t>Bài </a:t>
            </a:r>
            <a:r>
              <a:rPr lang="vi-VN" sz="4400" smtClean="0">
                <a:solidFill>
                  <a:srgbClr val="002060"/>
                </a:solidFill>
                <a:latin typeface="+mj-lt"/>
              </a:rPr>
              <a:t>3</a:t>
            </a:r>
            <a:r>
              <a:rPr lang="en-US" sz="4400" smtClean="0">
                <a:solidFill>
                  <a:srgbClr val="002060"/>
                </a:solidFill>
                <a:latin typeface="+mj-lt"/>
              </a:rPr>
              <a:t>: </a:t>
            </a:r>
            <a:r>
              <a:rPr lang="vi-VN" sz="4400">
                <a:solidFill>
                  <a:srgbClr val="002060"/>
                </a:solidFill>
                <a:latin typeface="+mj-lt"/>
              </a:rPr>
              <a:t>Vượt </a:t>
            </a:r>
            <a:r>
              <a:rPr lang="vi-VN" sz="4400">
                <a:solidFill>
                  <a:srgbClr val="002060"/>
                </a:solidFill>
                <a:latin typeface="+mj-lt"/>
              </a:rPr>
              <a:t>qua khó </a:t>
            </a:r>
            <a:r>
              <a:rPr lang="vi-VN" sz="4400" smtClean="0">
                <a:solidFill>
                  <a:srgbClr val="002060"/>
                </a:solidFill>
                <a:latin typeface="+mj-lt"/>
              </a:rPr>
              <a:t>khăn</a:t>
            </a:r>
            <a:r>
              <a:rPr lang="en-US" sz="4400" smtClean="0">
                <a:solidFill>
                  <a:srgbClr val="002060"/>
                </a:solidFill>
                <a:latin typeface="+mj-lt"/>
              </a:rPr>
              <a:t> </a:t>
            </a:r>
            <a:endParaRPr lang="vi-VN" sz="4400" smtClean="0">
              <a:solidFill>
                <a:srgbClr val="002060"/>
              </a:solidFill>
              <a:latin typeface="+mj-lt"/>
            </a:endParaRPr>
          </a:p>
          <a:p>
            <a:pPr algn="ctr"/>
            <a:r>
              <a:rPr lang="vi-VN" sz="4400" smtClean="0">
                <a:solidFill>
                  <a:srgbClr val="002060"/>
                </a:solidFill>
                <a:latin typeface="+mj-lt"/>
              </a:rPr>
              <a:t>(</a:t>
            </a:r>
            <a:r>
              <a:rPr lang="en-US" sz="4400" smtClean="0">
                <a:solidFill>
                  <a:srgbClr val="002060"/>
                </a:solidFill>
                <a:latin typeface="+mj-lt"/>
              </a:rPr>
              <a:t>Tiết </a:t>
            </a:r>
            <a:r>
              <a:rPr lang="vi-VN" sz="4400" smtClean="0">
                <a:solidFill>
                  <a:srgbClr val="002060"/>
                </a:solidFill>
                <a:latin typeface="+mj-lt"/>
              </a:rPr>
              <a:t>4)</a:t>
            </a:r>
            <a:endParaRPr lang="en-US" sz="4400">
              <a:solidFill>
                <a:srgbClr val="002060"/>
              </a:solidFill>
              <a:latin typeface="+mj-lt"/>
            </a:endParaRPr>
          </a:p>
        </p:txBody>
      </p:sp>
    </p:spTree>
    <p:extLst>
      <p:ext uri="{BB962C8B-B14F-4D97-AF65-F5344CB8AC3E}">
        <p14:creationId xmlns:p14="http://schemas.microsoft.com/office/powerpoint/2010/main" val="354218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22143" t="23055" r="21667" b="21468"/>
          <a:stretch/>
        </p:blipFill>
        <p:spPr>
          <a:xfrm>
            <a:off x="97971" y="107336"/>
            <a:ext cx="8969829" cy="4979014"/>
          </a:xfrm>
          <a:prstGeom prst="rect">
            <a:avLst/>
          </a:prstGeom>
        </p:spPr>
      </p:pic>
    </p:spTree>
    <p:extLst>
      <p:ext uri="{BB962C8B-B14F-4D97-AF65-F5344CB8AC3E}">
        <p14:creationId xmlns:p14="http://schemas.microsoft.com/office/powerpoint/2010/main" val="38309072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2209800" y="133350"/>
            <a:ext cx="4495800" cy="1447800"/>
          </a:xfrm>
          <a:prstGeom prst="wedgeEllipseCallout">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a:solidFill>
                  <a:srgbClr val="002060"/>
                </a:solidFill>
              </a:rPr>
              <a:t>CHIA SẺ</a:t>
            </a:r>
            <a:endParaRPr lang="en-US" sz="5400">
              <a:solidFill>
                <a:srgbClr val="002060"/>
              </a:solidFill>
            </a:endParaRPr>
          </a:p>
        </p:txBody>
      </p:sp>
    </p:spTree>
    <p:extLst>
      <p:ext uri="{BB962C8B-B14F-4D97-AF65-F5344CB8AC3E}">
        <p14:creationId xmlns:p14="http://schemas.microsoft.com/office/powerpoint/2010/main" val="36578500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71" y="13607"/>
            <a:ext cx="2645229" cy="646331"/>
          </a:xfrm>
          <a:prstGeom prst="rect">
            <a:avLst/>
          </a:prstGeom>
          <a:solidFill>
            <a:srgbClr val="FFFF00"/>
          </a:solidFill>
        </p:spPr>
        <p:txBody>
          <a:bodyPr wrap="square">
            <a:spAutoFit/>
          </a:bodyPr>
          <a:lstStyle/>
          <a:p>
            <a:pPr lvl="0" algn="ctr"/>
            <a:r>
              <a:rPr lang="vi-VN" sz="3600" b="1">
                <a:ln w="10541" cmpd="sng">
                  <a:solidFill>
                    <a:srgbClr val="4E67C8">
                      <a:shade val="88000"/>
                      <a:satMod val="110000"/>
                    </a:srgbClr>
                  </a:solidFill>
                  <a:prstDash val="solid"/>
                </a:ln>
                <a:solidFill>
                  <a:srgbClr val="FF0000"/>
                </a:solidFill>
              </a:rPr>
              <a:t>VẬN DỤNG</a:t>
            </a:r>
            <a:endParaRPr lang="en-US" sz="3600" b="1">
              <a:ln w="10541" cmpd="sng">
                <a:solidFill>
                  <a:srgbClr val="4E67C8">
                    <a:shade val="88000"/>
                    <a:satMod val="110000"/>
                  </a:srgbClr>
                </a:solidFill>
                <a:prstDash val="solid"/>
              </a:ln>
              <a:solidFill>
                <a:srgbClr val="FF0000"/>
              </a:solidFill>
            </a:endParaRPr>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23768" t="52948" r="26603" b="25785"/>
          <a:stretch/>
        </p:blipFill>
        <p:spPr>
          <a:xfrm>
            <a:off x="304800" y="916709"/>
            <a:ext cx="8610600" cy="1996705"/>
          </a:xfrm>
          <a:prstGeom prst="rect">
            <a:avLst/>
          </a:prstGeom>
        </p:spPr>
      </p:pic>
      <p:sp>
        <p:nvSpPr>
          <p:cNvPr id="4" name="Oval Callout 3"/>
          <p:cNvSpPr/>
          <p:nvPr/>
        </p:nvSpPr>
        <p:spPr>
          <a:xfrm>
            <a:off x="5900057" y="3105150"/>
            <a:ext cx="2057400" cy="951264"/>
          </a:xfrm>
          <a:prstGeom prst="wedgeEllipseCallout">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a:solidFill>
                  <a:srgbClr val="002060"/>
                </a:solidFill>
              </a:rPr>
              <a:t>CHIA SẺ</a:t>
            </a:r>
            <a:endParaRPr lang="en-US" sz="2400">
              <a:solidFill>
                <a:srgbClr val="002060"/>
              </a:solidFill>
            </a:endParaRPr>
          </a:p>
        </p:txBody>
      </p:sp>
      <p:sp>
        <p:nvSpPr>
          <p:cNvPr id="5" name="Rounded Rectangular Callout 4"/>
          <p:cNvSpPr/>
          <p:nvPr/>
        </p:nvSpPr>
        <p:spPr>
          <a:xfrm>
            <a:off x="772886" y="3389046"/>
            <a:ext cx="3048000" cy="914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a:t>TRAO ĐỔI </a:t>
            </a:r>
            <a:r>
              <a:rPr lang="vi-VN" sz="2400" smtClean="0"/>
              <a:t>NHÓM 2</a:t>
            </a:r>
            <a:endParaRPr lang="en-US" sz="2400"/>
          </a:p>
        </p:txBody>
      </p:sp>
    </p:spTree>
    <p:extLst>
      <p:ext uri="{BB962C8B-B14F-4D97-AF65-F5344CB8AC3E}">
        <p14:creationId xmlns:p14="http://schemas.microsoft.com/office/powerpoint/2010/main" val="359515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8398" y="285750"/>
            <a:ext cx="4238661" cy="923330"/>
          </a:xfrm>
          <a:prstGeom prst="rect">
            <a:avLst/>
          </a:prstGeom>
          <a:noFill/>
        </p:spPr>
        <p:txBody>
          <a:bodyPr wrap="none" lIns="91440" tIns="45720" rIns="91440" bIns="45720">
            <a:spAutoFit/>
          </a:bodyPr>
          <a:lstStyle/>
          <a:p>
            <a:pPr algn="ctr"/>
            <a:r>
              <a:rPr lang="vi-VN" sz="5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KHỞI ĐỘNG</a:t>
            </a:r>
            <a:endParaRPr lang="en-US" sz="54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Rectangle 1"/>
          <p:cNvSpPr/>
          <p:nvPr/>
        </p:nvSpPr>
        <p:spPr>
          <a:xfrm>
            <a:off x="239486" y="1352550"/>
            <a:ext cx="8915400" cy="3046988"/>
          </a:xfrm>
          <a:prstGeom prst="rect">
            <a:avLst/>
          </a:prstGeom>
        </p:spPr>
        <p:txBody>
          <a:bodyPr wrap="square">
            <a:spAutoFit/>
          </a:bodyPr>
          <a:lstStyle/>
          <a:p>
            <a:r>
              <a:rPr lang="vi-VN" sz="3200"/>
              <a:t>C</a:t>
            </a:r>
            <a:r>
              <a:rPr lang="vi-VN" sz="3200" smtClean="0"/>
              <a:t>hia </a:t>
            </a:r>
            <a:r>
              <a:rPr lang="vi-VN" sz="3200"/>
              <a:t>sẻ về một khó khăn trong học tập hoặc cuộc sống mà em đã gặp và cách em vượt qua khó khăn đó. </a:t>
            </a:r>
            <a:r>
              <a:rPr lang="vi-VN" sz="3200" i="1"/>
              <a:t> </a:t>
            </a:r>
            <a:endParaRPr lang="en-US" sz="3200"/>
          </a:p>
          <a:p>
            <a:r>
              <a:rPr lang="vi-VN" sz="3200" i="1" smtClean="0"/>
              <a:t> </a:t>
            </a:r>
            <a:r>
              <a:rPr lang="vi-VN" sz="3200" i="1" smtClean="0">
                <a:solidFill>
                  <a:srgbClr val="FF0000"/>
                </a:solidFill>
              </a:rPr>
              <a:t>+ </a:t>
            </a:r>
            <a:r>
              <a:rPr lang="vi-VN" sz="3200" i="1">
                <a:solidFill>
                  <a:srgbClr val="FF0000"/>
                </a:solidFill>
              </a:rPr>
              <a:t>Khó khăn mà em gặp phải là gì</a:t>
            </a:r>
            <a:endParaRPr lang="en-US" sz="3200">
              <a:solidFill>
                <a:srgbClr val="FF0000"/>
              </a:solidFill>
            </a:endParaRPr>
          </a:p>
          <a:p>
            <a:r>
              <a:rPr lang="vi-VN" sz="3200" i="1">
                <a:solidFill>
                  <a:srgbClr val="FF0000"/>
                </a:solidFill>
              </a:rPr>
              <a:t> +Em đã làm gì để vượt qua khó khăn đó. </a:t>
            </a:r>
            <a:endParaRPr lang="en-US" sz="3200">
              <a:solidFill>
                <a:srgbClr val="FF0000"/>
              </a:solidFill>
            </a:endParaRPr>
          </a:p>
          <a:p>
            <a:r>
              <a:rPr lang="vi-VN" sz="3200" i="1">
                <a:solidFill>
                  <a:srgbClr val="FF0000"/>
                </a:solidFill>
              </a:rPr>
              <a:t> +Nêu cảm nhận của em khi đó. </a:t>
            </a:r>
            <a:endParaRPr lang="en-US" sz="3200">
              <a:solidFill>
                <a:srgbClr val="FF0000"/>
              </a:solidFill>
            </a:endParaRPr>
          </a:p>
        </p:txBody>
      </p:sp>
    </p:spTree>
    <p:extLst>
      <p:ext uri="{BB962C8B-B14F-4D97-AF65-F5344CB8AC3E}">
        <p14:creationId xmlns:p14="http://schemas.microsoft.com/office/powerpoint/2010/main" val="1987577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553564"/>
            <a:ext cx="7620000" cy="646331"/>
          </a:xfrm>
          <a:prstGeom prst="rect">
            <a:avLst/>
          </a:prstGeom>
          <a:noFill/>
        </p:spPr>
        <p:txBody>
          <a:bodyPr wrap="square" rtlCol="0">
            <a:spAutoFit/>
          </a:bodyPr>
          <a:lstStyle/>
          <a:p>
            <a:pPr algn="just"/>
            <a:r>
              <a:rPr lang="en-US" sz="3600" smtClean="0">
                <a:solidFill>
                  <a:srgbClr val="FF0000"/>
                </a:solidFill>
              </a:rPr>
              <a:t>Chủ </a:t>
            </a:r>
            <a:r>
              <a:rPr lang="vi-VN" sz="3600" smtClean="0">
                <a:solidFill>
                  <a:srgbClr val="FF0000"/>
                </a:solidFill>
              </a:rPr>
              <a:t>đề</a:t>
            </a:r>
            <a:r>
              <a:rPr lang="en-US" sz="3600">
                <a:solidFill>
                  <a:srgbClr val="FF0000"/>
                </a:solidFill>
              </a:rPr>
              <a:t> </a:t>
            </a:r>
            <a:r>
              <a:rPr lang="vi-VN" sz="3600" smtClean="0">
                <a:solidFill>
                  <a:srgbClr val="FF0000"/>
                </a:solidFill>
              </a:rPr>
              <a:t>3.</a:t>
            </a:r>
            <a:r>
              <a:rPr lang="en-US" sz="3600" smtClean="0">
                <a:solidFill>
                  <a:srgbClr val="FF0000"/>
                </a:solidFill>
              </a:rPr>
              <a:t> </a:t>
            </a:r>
            <a:r>
              <a:rPr lang="vi-VN" sz="3600">
                <a:solidFill>
                  <a:srgbClr val="FF0000"/>
                </a:solidFill>
              </a:rPr>
              <a:t>VƯỢT </a:t>
            </a:r>
            <a:r>
              <a:rPr lang="vi-VN" sz="3600">
                <a:solidFill>
                  <a:srgbClr val="FF0000"/>
                </a:solidFill>
              </a:rPr>
              <a:t>QUA </a:t>
            </a:r>
            <a:r>
              <a:rPr lang="vi-VN" sz="3600">
                <a:solidFill>
                  <a:srgbClr val="FF0000"/>
                </a:solidFill>
              </a:rPr>
              <a:t>KHÓ KHĂN</a:t>
            </a:r>
            <a:endParaRPr lang="en-US" sz="3600">
              <a:solidFill>
                <a:srgbClr val="FF0000"/>
              </a:solidFill>
            </a:endParaRPr>
          </a:p>
        </p:txBody>
      </p:sp>
      <p:sp>
        <p:nvSpPr>
          <p:cNvPr id="5" name="Rectangle 4"/>
          <p:cNvSpPr/>
          <p:nvPr/>
        </p:nvSpPr>
        <p:spPr>
          <a:xfrm>
            <a:off x="457200" y="1962150"/>
            <a:ext cx="7848600" cy="1446550"/>
          </a:xfrm>
          <a:prstGeom prst="rect">
            <a:avLst/>
          </a:prstGeom>
        </p:spPr>
        <p:txBody>
          <a:bodyPr wrap="square">
            <a:spAutoFit/>
          </a:bodyPr>
          <a:lstStyle/>
          <a:p>
            <a:pPr algn="ctr"/>
            <a:r>
              <a:rPr lang="en-US" sz="4400" smtClean="0">
                <a:solidFill>
                  <a:srgbClr val="002060"/>
                </a:solidFill>
                <a:latin typeface="+mj-lt"/>
              </a:rPr>
              <a:t>Bài </a:t>
            </a:r>
            <a:r>
              <a:rPr lang="vi-VN" sz="4400" smtClean="0">
                <a:solidFill>
                  <a:srgbClr val="002060"/>
                </a:solidFill>
                <a:latin typeface="+mj-lt"/>
              </a:rPr>
              <a:t>3</a:t>
            </a:r>
            <a:r>
              <a:rPr lang="en-US" sz="4400" smtClean="0">
                <a:solidFill>
                  <a:srgbClr val="002060"/>
                </a:solidFill>
                <a:latin typeface="+mj-lt"/>
              </a:rPr>
              <a:t>: </a:t>
            </a:r>
            <a:r>
              <a:rPr lang="vi-VN" sz="4400">
                <a:solidFill>
                  <a:srgbClr val="002060"/>
                </a:solidFill>
                <a:latin typeface="+mj-lt"/>
              </a:rPr>
              <a:t>Vượt </a:t>
            </a:r>
            <a:r>
              <a:rPr lang="vi-VN" sz="4400">
                <a:solidFill>
                  <a:srgbClr val="002060"/>
                </a:solidFill>
                <a:latin typeface="+mj-lt"/>
              </a:rPr>
              <a:t>qua khó </a:t>
            </a:r>
            <a:r>
              <a:rPr lang="vi-VN" sz="4400" smtClean="0">
                <a:solidFill>
                  <a:srgbClr val="002060"/>
                </a:solidFill>
                <a:latin typeface="+mj-lt"/>
              </a:rPr>
              <a:t>khăn</a:t>
            </a:r>
            <a:r>
              <a:rPr lang="en-US" sz="4400" smtClean="0">
                <a:solidFill>
                  <a:srgbClr val="002060"/>
                </a:solidFill>
                <a:latin typeface="+mj-lt"/>
              </a:rPr>
              <a:t> </a:t>
            </a:r>
            <a:endParaRPr lang="vi-VN" sz="4400" smtClean="0">
              <a:solidFill>
                <a:srgbClr val="002060"/>
              </a:solidFill>
              <a:latin typeface="+mj-lt"/>
            </a:endParaRPr>
          </a:p>
          <a:p>
            <a:pPr algn="ctr"/>
            <a:r>
              <a:rPr lang="vi-VN" sz="4400" smtClean="0">
                <a:solidFill>
                  <a:srgbClr val="002060"/>
                </a:solidFill>
                <a:latin typeface="+mj-lt"/>
              </a:rPr>
              <a:t>(</a:t>
            </a:r>
            <a:r>
              <a:rPr lang="en-US" sz="4400" smtClean="0">
                <a:solidFill>
                  <a:srgbClr val="002060"/>
                </a:solidFill>
                <a:latin typeface="+mj-lt"/>
              </a:rPr>
              <a:t>Tiết 1</a:t>
            </a:r>
            <a:r>
              <a:rPr lang="vi-VN" sz="4400" smtClean="0">
                <a:solidFill>
                  <a:srgbClr val="002060"/>
                </a:solidFill>
                <a:latin typeface="+mj-lt"/>
              </a:rPr>
              <a:t>)</a:t>
            </a:r>
            <a:endParaRPr lang="en-US" sz="4400">
              <a:solidFill>
                <a:srgbClr val="002060"/>
              </a:solidFill>
              <a:latin typeface="+mj-lt"/>
            </a:endParaRPr>
          </a:p>
        </p:txBody>
      </p:sp>
    </p:spTree>
    <p:extLst>
      <p:ext uri="{BB962C8B-B14F-4D97-AF65-F5344CB8AC3E}">
        <p14:creationId xmlns:p14="http://schemas.microsoft.com/office/powerpoint/2010/main" val="389924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4313"/>
            <a:ext cx="2417522" cy="523220"/>
          </a:xfrm>
          <a:prstGeom prst="rect">
            <a:avLst/>
          </a:prstGeom>
          <a:noFill/>
        </p:spPr>
        <p:txBody>
          <a:bodyPr wrap="square" lIns="91440" tIns="45720" rIns="91440" bIns="45720">
            <a:spAutoFit/>
          </a:bodyPr>
          <a:lstStyle/>
          <a:p>
            <a:pPr algn="ctr"/>
            <a:r>
              <a:rPr lang="vi-VN" sz="28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KHÁM PHÁ</a:t>
            </a:r>
            <a:endParaRPr lang="en-US" sz="28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24762" t="24750" r="24404" b="62334"/>
          <a:stretch/>
        </p:blipFill>
        <p:spPr>
          <a:xfrm>
            <a:off x="2209800" y="16313"/>
            <a:ext cx="6945086" cy="850528"/>
          </a:xfrm>
          <a:prstGeom prst="rect">
            <a:avLst/>
          </a:prstGeom>
        </p:spPr>
      </p:pic>
      <p:pic>
        <p:nvPicPr>
          <p:cNvPr id="8" name="Picture 7"/>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24881" t="36396" r="25743" b="28583"/>
          <a:stretch/>
        </p:blipFill>
        <p:spPr>
          <a:xfrm>
            <a:off x="65315" y="866840"/>
            <a:ext cx="4450930" cy="2192045"/>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23810" t="36607" r="26429" b="27184"/>
          <a:stretch/>
        </p:blipFill>
        <p:spPr>
          <a:xfrm>
            <a:off x="4573327" y="866841"/>
            <a:ext cx="4550229" cy="2196193"/>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31905" t="32160" r="35119" b="31843"/>
          <a:stretch/>
        </p:blipFill>
        <p:spPr>
          <a:xfrm>
            <a:off x="97972" y="3020011"/>
            <a:ext cx="3429000" cy="2104439"/>
          </a:xfrm>
          <a:prstGeom prst="rect">
            <a:avLst/>
          </a:prstGeom>
        </p:spPr>
      </p:pic>
      <p:sp>
        <p:nvSpPr>
          <p:cNvPr id="12" name="Rectangle 11"/>
          <p:cNvSpPr/>
          <p:nvPr/>
        </p:nvSpPr>
        <p:spPr>
          <a:xfrm>
            <a:off x="3619500" y="3729808"/>
            <a:ext cx="5410200" cy="400110"/>
          </a:xfrm>
          <a:prstGeom prst="rect">
            <a:avLst/>
          </a:prstGeom>
        </p:spPr>
        <p:txBody>
          <a:bodyPr wrap="square">
            <a:spAutoFit/>
          </a:bodyPr>
          <a:lstStyle/>
          <a:p>
            <a:r>
              <a:rPr lang="vi-VN" sz="2000" smtClean="0">
                <a:solidFill>
                  <a:srgbClr val="FF0000"/>
                </a:solidFill>
              </a:rPr>
              <a:t>* </a:t>
            </a:r>
            <a:r>
              <a:rPr lang="vi-VN" sz="2000" i="1" smtClean="0">
                <a:solidFill>
                  <a:srgbClr val="FF0000"/>
                </a:solidFill>
              </a:rPr>
              <a:t>Các </a:t>
            </a:r>
            <a:r>
              <a:rPr lang="vi-VN" sz="2000" i="1">
                <a:solidFill>
                  <a:srgbClr val="FF0000"/>
                </a:solidFill>
              </a:rPr>
              <a:t>bạn trong tranh đang gặp khó </a:t>
            </a:r>
            <a:r>
              <a:rPr lang="vi-VN" sz="2000" i="1">
                <a:solidFill>
                  <a:srgbClr val="FF0000"/>
                </a:solidFill>
              </a:rPr>
              <a:t>khăn </a:t>
            </a:r>
            <a:r>
              <a:rPr lang="vi-VN" sz="2000" i="1" smtClean="0">
                <a:solidFill>
                  <a:srgbClr val="FF0000"/>
                </a:solidFill>
              </a:rPr>
              <a:t>gì ?</a:t>
            </a:r>
            <a:endParaRPr lang="en-US" sz="2000" i="1">
              <a:solidFill>
                <a:srgbClr val="FF0000"/>
              </a:solidFill>
            </a:endParaRPr>
          </a:p>
        </p:txBody>
      </p:sp>
      <p:sp>
        <p:nvSpPr>
          <p:cNvPr id="13" name="Rounded Rectangular Callout 12"/>
          <p:cNvSpPr/>
          <p:nvPr/>
        </p:nvSpPr>
        <p:spPr>
          <a:xfrm>
            <a:off x="5334000" y="3065754"/>
            <a:ext cx="1981200" cy="664053"/>
          </a:xfrm>
          <a:prstGeom prst="wedgeRoundRect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solidFill>
                  <a:srgbClr val="002060"/>
                </a:solidFill>
              </a:rPr>
              <a:t>THẢO </a:t>
            </a:r>
            <a:r>
              <a:rPr lang="vi-VN" smtClean="0">
                <a:solidFill>
                  <a:srgbClr val="002060"/>
                </a:solidFill>
              </a:rPr>
              <a:t>LUẬN NHÓM </a:t>
            </a:r>
            <a:r>
              <a:rPr lang="vi-VN">
                <a:solidFill>
                  <a:srgbClr val="002060"/>
                </a:solidFill>
              </a:rPr>
              <a:t>2</a:t>
            </a:r>
            <a:endParaRPr lang="en-US">
              <a:solidFill>
                <a:srgbClr val="002060"/>
              </a:solidFill>
            </a:endParaRPr>
          </a:p>
        </p:txBody>
      </p:sp>
      <p:sp>
        <p:nvSpPr>
          <p:cNvPr id="14" name="Rectangle 13"/>
          <p:cNvSpPr/>
          <p:nvPr/>
        </p:nvSpPr>
        <p:spPr>
          <a:xfrm>
            <a:off x="3526972" y="4248150"/>
            <a:ext cx="5596584" cy="707886"/>
          </a:xfrm>
          <a:prstGeom prst="rect">
            <a:avLst/>
          </a:prstGeom>
        </p:spPr>
        <p:txBody>
          <a:bodyPr wrap="square">
            <a:spAutoFit/>
          </a:bodyPr>
          <a:lstStyle/>
          <a:p>
            <a:pPr algn="just"/>
            <a:r>
              <a:rPr lang="vi-VN" sz="2000" smtClean="0">
                <a:solidFill>
                  <a:srgbClr val="7030A0"/>
                </a:solidFill>
              </a:rPr>
              <a:t>* Kể </a:t>
            </a:r>
            <a:r>
              <a:rPr lang="vi-VN" sz="2000">
                <a:solidFill>
                  <a:srgbClr val="7030A0"/>
                </a:solidFill>
              </a:rPr>
              <a:t>thêm những khó khăn trong học tập và cuộc sống mà </a:t>
            </a:r>
            <a:r>
              <a:rPr lang="vi-VN" sz="2000">
                <a:solidFill>
                  <a:srgbClr val="7030A0"/>
                </a:solidFill>
              </a:rPr>
              <a:t>em </a:t>
            </a:r>
            <a:r>
              <a:rPr lang="vi-VN" sz="2000" smtClean="0">
                <a:solidFill>
                  <a:srgbClr val="7030A0"/>
                </a:solidFill>
              </a:rPr>
              <a:t>biết.</a:t>
            </a:r>
            <a:endParaRPr lang="en-US" sz="2000">
              <a:solidFill>
                <a:srgbClr val="7030A0"/>
              </a:solidFill>
            </a:endParaRPr>
          </a:p>
        </p:txBody>
      </p:sp>
    </p:spTree>
    <p:extLst>
      <p:ext uri="{BB962C8B-B14F-4D97-AF65-F5344CB8AC3E}">
        <p14:creationId xmlns:p14="http://schemas.microsoft.com/office/powerpoint/2010/main" val="240066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42"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22" presetClass="entr" presetSubtype="4"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ircle(in)">
                                      <p:cBhvr>
                                        <p:cTn id="3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553564"/>
            <a:ext cx="7620000" cy="646331"/>
          </a:xfrm>
          <a:prstGeom prst="rect">
            <a:avLst/>
          </a:prstGeom>
          <a:noFill/>
        </p:spPr>
        <p:txBody>
          <a:bodyPr wrap="square" rtlCol="0">
            <a:spAutoFit/>
          </a:bodyPr>
          <a:lstStyle/>
          <a:p>
            <a:pPr algn="just"/>
            <a:r>
              <a:rPr lang="en-US" sz="3600" smtClean="0">
                <a:solidFill>
                  <a:srgbClr val="FF0000"/>
                </a:solidFill>
              </a:rPr>
              <a:t>Chủ </a:t>
            </a:r>
            <a:r>
              <a:rPr lang="vi-VN" sz="3600" smtClean="0">
                <a:solidFill>
                  <a:srgbClr val="FF0000"/>
                </a:solidFill>
              </a:rPr>
              <a:t>đề</a:t>
            </a:r>
            <a:r>
              <a:rPr lang="en-US" sz="3600">
                <a:solidFill>
                  <a:srgbClr val="FF0000"/>
                </a:solidFill>
              </a:rPr>
              <a:t> </a:t>
            </a:r>
            <a:r>
              <a:rPr lang="vi-VN" sz="3600" smtClean="0">
                <a:solidFill>
                  <a:srgbClr val="FF0000"/>
                </a:solidFill>
              </a:rPr>
              <a:t>3.</a:t>
            </a:r>
            <a:r>
              <a:rPr lang="en-US" sz="3600" smtClean="0">
                <a:solidFill>
                  <a:srgbClr val="FF0000"/>
                </a:solidFill>
              </a:rPr>
              <a:t> </a:t>
            </a:r>
            <a:r>
              <a:rPr lang="vi-VN" sz="3600">
                <a:solidFill>
                  <a:srgbClr val="FF0000"/>
                </a:solidFill>
              </a:rPr>
              <a:t>VƯỢT </a:t>
            </a:r>
            <a:r>
              <a:rPr lang="vi-VN" sz="3600">
                <a:solidFill>
                  <a:srgbClr val="FF0000"/>
                </a:solidFill>
              </a:rPr>
              <a:t>QUA </a:t>
            </a:r>
            <a:r>
              <a:rPr lang="vi-VN" sz="3600">
                <a:solidFill>
                  <a:srgbClr val="FF0000"/>
                </a:solidFill>
              </a:rPr>
              <a:t>KHÓ KHĂN</a:t>
            </a:r>
            <a:endParaRPr lang="en-US" sz="3600">
              <a:solidFill>
                <a:srgbClr val="FF0000"/>
              </a:solidFill>
            </a:endParaRPr>
          </a:p>
        </p:txBody>
      </p:sp>
      <p:sp>
        <p:nvSpPr>
          <p:cNvPr id="5" name="Rectangle 4"/>
          <p:cNvSpPr/>
          <p:nvPr/>
        </p:nvSpPr>
        <p:spPr>
          <a:xfrm>
            <a:off x="457200" y="1962150"/>
            <a:ext cx="7848600" cy="1446550"/>
          </a:xfrm>
          <a:prstGeom prst="rect">
            <a:avLst/>
          </a:prstGeom>
        </p:spPr>
        <p:txBody>
          <a:bodyPr wrap="square">
            <a:spAutoFit/>
          </a:bodyPr>
          <a:lstStyle/>
          <a:p>
            <a:pPr algn="ctr"/>
            <a:r>
              <a:rPr lang="en-US" sz="4400" smtClean="0">
                <a:solidFill>
                  <a:srgbClr val="002060"/>
                </a:solidFill>
                <a:latin typeface="+mj-lt"/>
              </a:rPr>
              <a:t>Bài </a:t>
            </a:r>
            <a:r>
              <a:rPr lang="vi-VN" sz="4400" smtClean="0">
                <a:solidFill>
                  <a:srgbClr val="002060"/>
                </a:solidFill>
                <a:latin typeface="+mj-lt"/>
              </a:rPr>
              <a:t>3</a:t>
            </a:r>
            <a:r>
              <a:rPr lang="en-US" sz="4400" smtClean="0">
                <a:solidFill>
                  <a:srgbClr val="002060"/>
                </a:solidFill>
                <a:latin typeface="+mj-lt"/>
              </a:rPr>
              <a:t>: </a:t>
            </a:r>
            <a:r>
              <a:rPr lang="vi-VN" sz="4400">
                <a:solidFill>
                  <a:srgbClr val="002060"/>
                </a:solidFill>
                <a:latin typeface="+mj-lt"/>
              </a:rPr>
              <a:t>Vượt </a:t>
            </a:r>
            <a:r>
              <a:rPr lang="vi-VN" sz="4400">
                <a:solidFill>
                  <a:srgbClr val="002060"/>
                </a:solidFill>
                <a:latin typeface="+mj-lt"/>
              </a:rPr>
              <a:t>qua khó </a:t>
            </a:r>
            <a:r>
              <a:rPr lang="vi-VN" sz="4400" smtClean="0">
                <a:solidFill>
                  <a:srgbClr val="002060"/>
                </a:solidFill>
                <a:latin typeface="+mj-lt"/>
              </a:rPr>
              <a:t>khăn</a:t>
            </a:r>
            <a:r>
              <a:rPr lang="en-US" sz="4400" smtClean="0">
                <a:solidFill>
                  <a:srgbClr val="002060"/>
                </a:solidFill>
                <a:latin typeface="+mj-lt"/>
              </a:rPr>
              <a:t> </a:t>
            </a:r>
            <a:endParaRPr lang="vi-VN" sz="4400" smtClean="0">
              <a:solidFill>
                <a:srgbClr val="002060"/>
              </a:solidFill>
              <a:latin typeface="+mj-lt"/>
            </a:endParaRPr>
          </a:p>
          <a:p>
            <a:pPr algn="ctr"/>
            <a:r>
              <a:rPr lang="vi-VN" sz="4400" smtClean="0">
                <a:solidFill>
                  <a:srgbClr val="002060"/>
                </a:solidFill>
                <a:latin typeface="+mj-lt"/>
              </a:rPr>
              <a:t>(</a:t>
            </a:r>
            <a:r>
              <a:rPr lang="en-US" sz="4400" smtClean="0">
                <a:solidFill>
                  <a:srgbClr val="002060"/>
                </a:solidFill>
                <a:latin typeface="+mj-lt"/>
              </a:rPr>
              <a:t>Tiết </a:t>
            </a:r>
            <a:r>
              <a:rPr lang="vi-VN" sz="4400" smtClean="0">
                <a:solidFill>
                  <a:srgbClr val="002060"/>
                </a:solidFill>
                <a:latin typeface="+mj-lt"/>
              </a:rPr>
              <a:t>2)</a:t>
            </a:r>
            <a:endParaRPr lang="en-US" sz="4400">
              <a:solidFill>
                <a:srgbClr val="002060"/>
              </a:solidFill>
              <a:latin typeface="+mj-lt"/>
            </a:endParaRPr>
          </a:p>
        </p:txBody>
      </p:sp>
    </p:spTree>
    <p:extLst>
      <p:ext uri="{BB962C8B-B14F-4D97-AF65-F5344CB8AC3E}">
        <p14:creationId xmlns:p14="http://schemas.microsoft.com/office/powerpoint/2010/main" val="271432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25357" t="40443" r="25953" b="46217"/>
          <a:stretch/>
        </p:blipFill>
        <p:spPr>
          <a:xfrm>
            <a:off x="2417523" y="0"/>
            <a:ext cx="5583477" cy="685801"/>
          </a:xfrm>
          <a:prstGeom prst="rect">
            <a:avLst/>
          </a:prstGeom>
        </p:spPr>
      </p:pic>
      <p:sp>
        <p:nvSpPr>
          <p:cNvPr id="4" name="Rectangle 3"/>
          <p:cNvSpPr/>
          <p:nvPr/>
        </p:nvSpPr>
        <p:spPr>
          <a:xfrm>
            <a:off x="0" y="14313"/>
            <a:ext cx="2417522" cy="523220"/>
          </a:xfrm>
          <a:prstGeom prst="rect">
            <a:avLst/>
          </a:prstGeom>
          <a:solidFill>
            <a:srgbClr val="FFFF00"/>
          </a:solidFill>
        </p:spPr>
        <p:txBody>
          <a:bodyPr wrap="square" lIns="91440" tIns="45720" rIns="91440" bIns="45720">
            <a:spAutoFit/>
          </a:bodyPr>
          <a:lstStyle/>
          <a:p>
            <a:pPr algn="ctr"/>
            <a:r>
              <a:rPr lang="vi-VN" sz="28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KHÁM PHÁ</a:t>
            </a:r>
            <a:endParaRPr lang="en-US" sz="28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27619" t="29408" r="25238" b="41159"/>
          <a:stretch/>
        </p:blipFill>
        <p:spPr>
          <a:xfrm>
            <a:off x="0" y="666751"/>
            <a:ext cx="6553200" cy="2147207"/>
          </a:xfrm>
          <a:prstGeom prst="rect">
            <a:avLst/>
          </a:prstGeom>
        </p:spPr>
      </p:pic>
      <p:pic>
        <p:nvPicPr>
          <p:cNvPr id="6" name="Picture 5"/>
          <p:cNvPicPr>
            <a:picLocks noChangeAspect="1"/>
          </p:cNvPicPr>
          <p:nvPr/>
        </p:nvPicPr>
        <p:blipFill rotWithShape="1">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rcRect l="27881" t="44094" r="26410" b="25641"/>
          <a:stretch/>
        </p:blipFill>
        <p:spPr>
          <a:xfrm>
            <a:off x="0" y="2813958"/>
            <a:ext cx="6553200" cy="2307771"/>
          </a:xfrm>
          <a:prstGeom prst="rect">
            <a:avLst/>
          </a:prstGeom>
        </p:spPr>
      </p:pic>
      <p:sp>
        <p:nvSpPr>
          <p:cNvPr id="7" name="Rectangle 6"/>
          <p:cNvSpPr/>
          <p:nvPr/>
        </p:nvSpPr>
        <p:spPr>
          <a:xfrm>
            <a:off x="6694714" y="1963162"/>
            <a:ext cx="2373086" cy="3046988"/>
          </a:xfrm>
          <a:prstGeom prst="rect">
            <a:avLst/>
          </a:prstGeom>
          <a:solidFill>
            <a:schemeClr val="accent6">
              <a:lumMod val="20000"/>
              <a:lumOff val="80000"/>
            </a:schemeClr>
          </a:solidFill>
        </p:spPr>
        <p:txBody>
          <a:bodyPr wrap="square">
            <a:spAutoFit/>
          </a:bodyPr>
          <a:lstStyle/>
          <a:p>
            <a:r>
              <a:rPr lang="vi-VN" sz="1600" smtClean="0">
                <a:latin typeface="Times New Roman" panose="02020603050405020304" pitchFamily="18" charset="0"/>
                <a:cs typeface="Times New Roman" panose="02020603050405020304" pitchFamily="18" charset="0"/>
              </a:rPr>
              <a:t>-Bạn </a:t>
            </a:r>
            <a:r>
              <a:rPr lang="vi-VN" sz="1600">
                <a:latin typeface="Times New Roman" panose="02020603050405020304" pitchFamily="18" charset="0"/>
                <a:cs typeface="Times New Roman" panose="02020603050405020304" pitchFamily="18" charset="0"/>
              </a:rPr>
              <a:t>Huế đã vượt qua khó khăn như thế nào? Việc biết vượt qua khó khăn đó đã đem lại điều gì cho </a:t>
            </a:r>
            <a:r>
              <a:rPr lang="vi-VN" sz="1600">
                <a:latin typeface="Times New Roman" panose="02020603050405020304" pitchFamily="18" charset="0"/>
                <a:cs typeface="Times New Roman" panose="02020603050405020304" pitchFamily="18" charset="0"/>
              </a:rPr>
              <a:t>bạn</a:t>
            </a:r>
            <a:r>
              <a:rPr lang="vi-VN" sz="1600" smtClean="0">
                <a:latin typeface="Times New Roman" panose="02020603050405020304" pitchFamily="18" charset="0"/>
                <a:cs typeface="Times New Roman" panose="02020603050405020304" pitchFamily="18" charset="0"/>
              </a:rPr>
              <a:t>?</a:t>
            </a:r>
          </a:p>
          <a:p>
            <a:r>
              <a:rPr lang="vi-VN" sz="1600">
                <a:latin typeface="Times New Roman" panose="02020603050405020304" pitchFamily="18" charset="0"/>
                <a:cs typeface="Times New Roman" panose="02020603050405020304" pitchFamily="18" charset="0"/>
              </a:rPr>
              <a:t> - Nêu cảm nghĩ của em về tấm gương vượt khó của bạn Huế </a:t>
            </a:r>
            <a:r>
              <a:rPr lang="vi-VN" sz="1600">
                <a:latin typeface="Times New Roman" panose="02020603050405020304" pitchFamily="18" charset="0"/>
                <a:cs typeface="Times New Roman" panose="02020603050405020304" pitchFamily="18" charset="0"/>
              </a:rPr>
              <a:t> </a:t>
            </a:r>
            <a:endParaRPr lang="vi-VN" sz="1600" smtClean="0">
              <a:latin typeface="Times New Roman" panose="02020603050405020304" pitchFamily="18" charset="0"/>
              <a:cs typeface="Times New Roman" panose="02020603050405020304" pitchFamily="18" charset="0"/>
            </a:endParaRPr>
          </a:p>
          <a:p>
            <a:r>
              <a:rPr lang="vi-VN" sz="1600" smtClean="0">
                <a:latin typeface="Times New Roman" panose="02020603050405020304" pitchFamily="18" charset="0"/>
                <a:cs typeface="Times New Roman" panose="02020603050405020304" pitchFamily="18" charset="0"/>
              </a:rPr>
              <a:t>- </a:t>
            </a:r>
            <a:r>
              <a:rPr lang="vi-VN" sz="1600">
                <a:latin typeface="Times New Roman" panose="02020603050405020304" pitchFamily="18" charset="0"/>
                <a:cs typeface="Times New Roman" panose="02020603050405020304" pitchFamily="18" charset="0"/>
              </a:rPr>
              <a:t>Theo em, vì sao chúng ta cần biết vượt qua khó khăn trong học tập và </a:t>
            </a:r>
            <a:r>
              <a:rPr lang="vi-VN" sz="1600">
                <a:latin typeface="Times New Roman" panose="02020603050405020304" pitchFamily="18" charset="0"/>
                <a:cs typeface="Times New Roman" panose="02020603050405020304" pitchFamily="18" charset="0"/>
              </a:rPr>
              <a:t>cuộc </a:t>
            </a:r>
            <a:r>
              <a:rPr lang="vi-VN" sz="1600" smtClean="0">
                <a:latin typeface="Times New Roman" panose="02020603050405020304" pitchFamily="18" charset="0"/>
                <a:cs typeface="Times New Roman" panose="02020603050405020304" pitchFamily="18" charset="0"/>
              </a:rPr>
              <a:t>sống?</a:t>
            </a:r>
            <a:endParaRPr lang="en-US" sz="1600">
              <a:latin typeface="Times New Roman" panose="02020603050405020304" pitchFamily="18" charset="0"/>
              <a:cs typeface="Times New Roman" panose="02020603050405020304" pitchFamily="18" charset="0"/>
            </a:endParaRPr>
          </a:p>
        </p:txBody>
      </p:sp>
      <p:sp>
        <p:nvSpPr>
          <p:cNvPr id="8" name="Rounded Rectangular Callout 7"/>
          <p:cNvSpPr/>
          <p:nvPr/>
        </p:nvSpPr>
        <p:spPr>
          <a:xfrm>
            <a:off x="6890657" y="1058239"/>
            <a:ext cx="1981200" cy="664053"/>
          </a:xfrm>
          <a:prstGeom prst="wedgeRound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solidFill>
                  <a:srgbClr val="002060"/>
                </a:solidFill>
              </a:rPr>
              <a:t>THẢO </a:t>
            </a:r>
            <a:r>
              <a:rPr lang="vi-VN" smtClean="0">
                <a:solidFill>
                  <a:srgbClr val="002060"/>
                </a:solidFill>
              </a:rPr>
              <a:t>LUẬN NHÓM </a:t>
            </a:r>
            <a:r>
              <a:rPr lang="vi-VN">
                <a:solidFill>
                  <a:srgbClr val="002060"/>
                </a:solidFill>
              </a:rPr>
              <a:t>2</a:t>
            </a:r>
            <a:endParaRPr lang="en-US">
              <a:solidFill>
                <a:srgbClr val="002060"/>
              </a:solidFill>
            </a:endParaRPr>
          </a:p>
        </p:txBody>
      </p:sp>
    </p:spTree>
    <p:extLst>
      <p:ext uri="{BB962C8B-B14F-4D97-AF65-F5344CB8AC3E}">
        <p14:creationId xmlns:p14="http://schemas.microsoft.com/office/powerpoint/2010/main" val="32141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3095" t="47406" r="20953" b="21679"/>
          <a:stretch/>
        </p:blipFill>
        <p:spPr>
          <a:xfrm>
            <a:off x="0" y="819150"/>
            <a:ext cx="9144000" cy="2971800"/>
          </a:xfrm>
          <a:prstGeom prst="rect">
            <a:avLst/>
          </a:prstGeom>
        </p:spPr>
      </p:pic>
    </p:spTree>
    <p:extLst>
      <p:ext uri="{BB962C8B-B14F-4D97-AF65-F5344CB8AC3E}">
        <p14:creationId xmlns:p14="http://schemas.microsoft.com/office/powerpoint/2010/main" val="3682549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553564"/>
            <a:ext cx="7620000" cy="646331"/>
          </a:xfrm>
          <a:prstGeom prst="rect">
            <a:avLst/>
          </a:prstGeom>
          <a:noFill/>
        </p:spPr>
        <p:txBody>
          <a:bodyPr wrap="square" rtlCol="0">
            <a:spAutoFit/>
          </a:bodyPr>
          <a:lstStyle/>
          <a:p>
            <a:pPr algn="just"/>
            <a:r>
              <a:rPr lang="en-US" sz="3600" smtClean="0">
                <a:solidFill>
                  <a:srgbClr val="FF0000"/>
                </a:solidFill>
              </a:rPr>
              <a:t>Chủ </a:t>
            </a:r>
            <a:r>
              <a:rPr lang="vi-VN" sz="3600" smtClean="0">
                <a:solidFill>
                  <a:srgbClr val="FF0000"/>
                </a:solidFill>
              </a:rPr>
              <a:t>đề</a:t>
            </a:r>
            <a:r>
              <a:rPr lang="en-US" sz="3600">
                <a:solidFill>
                  <a:srgbClr val="FF0000"/>
                </a:solidFill>
              </a:rPr>
              <a:t> </a:t>
            </a:r>
            <a:r>
              <a:rPr lang="vi-VN" sz="3600" smtClean="0">
                <a:solidFill>
                  <a:srgbClr val="FF0000"/>
                </a:solidFill>
              </a:rPr>
              <a:t>3.</a:t>
            </a:r>
            <a:r>
              <a:rPr lang="en-US" sz="3600" smtClean="0">
                <a:solidFill>
                  <a:srgbClr val="FF0000"/>
                </a:solidFill>
              </a:rPr>
              <a:t> </a:t>
            </a:r>
            <a:r>
              <a:rPr lang="vi-VN" sz="3600">
                <a:solidFill>
                  <a:srgbClr val="FF0000"/>
                </a:solidFill>
              </a:rPr>
              <a:t>VƯỢT </a:t>
            </a:r>
            <a:r>
              <a:rPr lang="vi-VN" sz="3600">
                <a:solidFill>
                  <a:srgbClr val="FF0000"/>
                </a:solidFill>
              </a:rPr>
              <a:t>QUA </a:t>
            </a:r>
            <a:r>
              <a:rPr lang="vi-VN" sz="3600">
                <a:solidFill>
                  <a:srgbClr val="FF0000"/>
                </a:solidFill>
              </a:rPr>
              <a:t>KHÓ KHĂN</a:t>
            </a:r>
            <a:endParaRPr lang="en-US" sz="3600">
              <a:solidFill>
                <a:srgbClr val="FF0000"/>
              </a:solidFill>
            </a:endParaRPr>
          </a:p>
        </p:txBody>
      </p:sp>
      <p:sp>
        <p:nvSpPr>
          <p:cNvPr id="5" name="Rectangle 4"/>
          <p:cNvSpPr/>
          <p:nvPr/>
        </p:nvSpPr>
        <p:spPr>
          <a:xfrm>
            <a:off x="457200" y="1962150"/>
            <a:ext cx="7848600" cy="1446550"/>
          </a:xfrm>
          <a:prstGeom prst="rect">
            <a:avLst/>
          </a:prstGeom>
        </p:spPr>
        <p:txBody>
          <a:bodyPr wrap="square">
            <a:spAutoFit/>
          </a:bodyPr>
          <a:lstStyle/>
          <a:p>
            <a:pPr algn="ctr"/>
            <a:r>
              <a:rPr lang="en-US" sz="4400" smtClean="0">
                <a:solidFill>
                  <a:srgbClr val="002060"/>
                </a:solidFill>
                <a:latin typeface="+mj-lt"/>
              </a:rPr>
              <a:t>Bài </a:t>
            </a:r>
            <a:r>
              <a:rPr lang="vi-VN" sz="4400" smtClean="0">
                <a:solidFill>
                  <a:srgbClr val="002060"/>
                </a:solidFill>
                <a:latin typeface="+mj-lt"/>
              </a:rPr>
              <a:t>3</a:t>
            </a:r>
            <a:r>
              <a:rPr lang="en-US" sz="4400" smtClean="0">
                <a:solidFill>
                  <a:srgbClr val="002060"/>
                </a:solidFill>
                <a:latin typeface="+mj-lt"/>
              </a:rPr>
              <a:t>: </a:t>
            </a:r>
            <a:r>
              <a:rPr lang="vi-VN" sz="4400">
                <a:solidFill>
                  <a:srgbClr val="002060"/>
                </a:solidFill>
                <a:latin typeface="+mj-lt"/>
              </a:rPr>
              <a:t>Vượt </a:t>
            </a:r>
            <a:r>
              <a:rPr lang="vi-VN" sz="4400">
                <a:solidFill>
                  <a:srgbClr val="002060"/>
                </a:solidFill>
                <a:latin typeface="+mj-lt"/>
              </a:rPr>
              <a:t>qua khó </a:t>
            </a:r>
            <a:r>
              <a:rPr lang="vi-VN" sz="4400" smtClean="0">
                <a:solidFill>
                  <a:srgbClr val="002060"/>
                </a:solidFill>
                <a:latin typeface="+mj-lt"/>
              </a:rPr>
              <a:t>khăn</a:t>
            </a:r>
            <a:r>
              <a:rPr lang="en-US" sz="4400" smtClean="0">
                <a:solidFill>
                  <a:srgbClr val="002060"/>
                </a:solidFill>
                <a:latin typeface="+mj-lt"/>
              </a:rPr>
              <a:t> </a:t>
            </a:r>
            <a:endParaRPr lang="vi-VN" sz="4400" smtClean="0">
              <a:solidFill>
                <a:srgbClr val="002060"/>
              </a:solidFill>
              <a:latin typeface="+mj-lt"/>
            </a:endParaRPr>
          </a:p>
          <a:p>
            <a:pPr algn="ctr"/>
            <a:r>
              <a:rPr lang="vi-VN" sz="4400" smtClean="0">
                <a:solidFill>
                  <a:srgbClr val="002060"/>
                </a:solidFill>
                <a:latin typeface="+mj-lt"/>
              </a:rPr>
              <a:t>(</a:t>
            </a:r>
            <a:r>
              <a:rPr lang="en-US" sz="4400" smtClean="0">
                <a:solidFill>
                  <a:srgbClr val="002060"/>
                </a:solidFill>
                <a:latin typeface="+mj-lt"/>
              </a:rPr>
              <a:t>Tiết </a:t>
            </a:r>
            <a:r>
              <a:rPr lang="vi-VN" sz="4400" smtClean="0">
                <a:solidFill>
                  <a:srgbClr val="002060"/>
                </a:solidFill>
                <a:latin typeface="+mj-lt"/>
              </a:rPr>
              <a:t>3)</a:t>
            </a:r>
            <a:endParaRPr lang="en-US" sz="4400">
              <a:solidFill>
                <a:srgbClr val="002060"/>
              </a:solidFill>
              <a:latin typeface="+mj-lt"/>
            </a:endParaRPr>
          </a:p>
        </p:txBody>
      </p:sp>
    </p:spTree>
    <p:extLst>
      <p:ext uri="{BB962C8B-B14F-4D97-AF65-F5344CB8AC3E}">
        <p14:creationId xmlns:p14="http://schemas.microsoft.com/office/powerpoint/2010/main" val="369901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771" y="13607"/>
            <a:ext cx="2438400" cy="646331"/>
          </a:xfrm>
          <a:prstGeom prst="rect">
            <a:avLst/>
          </a:prstGeom>
          <a:solidFill>
            <a:srgbClr val="FFFF00"/>
          </a:solidFill>
        </p:spPr>
        <p:txBody>
          <a:bodyPr wrap="square">
            <a:spAutoFit/>
          </a:bodyPr>
          <a:lstStyle/>
          <a:p>
            <a:pPr lvl="0" algn="ctr"/>
            <a:r>
              <a:rPr lang="vi-VN" sz="3600" b="1">
                <a:ln w="10541" cmpd="sng">
                  <a:solidFill>
                    <a:srgbClr val="4E67C8">
                      <a:shade val="88000"/>
                      <a:satMod val="110000"/>
                    </a:srgbClr>
                  </a:solidFill>
                  <a:prstDash val="solid"/>
                </a:ln>
                <a:solidFill>
                  <a:srgbClr val="FF0000"/>
                </a:solidFill>
              </a:rPr>
              <a:t>Luyện tập</a:t>
            </a:r>
            <a:endParaRPr lang="en-US" sz="3600" b="1">
              <a:ln w="10541" cmpd="sng">
                <a:solidFill>
                  <a:srgbClr val="4E67C8">
                    <a:shade val="88000"/>
                    <a:satMod val="110000"/>
                  </a:srgbClr>
                </a:solidFill>
                <a:prstDash val="solid"/>
              </a:ln>
              <a:solidFill>
                <a:srgbClr val="FF0000"/>
              </a:solidFill>
            </a:endParaRPr>
          </a:p>
        </p:txBody>
      </p:sp>
      <p:pic>
        <p:nvPicPr>
          <p:cNvPr id="11" name="Picture 10"/>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6072" t="15433" r="23929" b="23585"/>
          <a:stretch/>
        </p:blipFill>
        <p:spPr>
          <a:xfrm>
            <a:off x="1524000" y="787582"/>
            <a:ext cx="6324600" cy="4336868"/>
          </a:xfrm>
          <a:prstGeom prst="rect">
            <a:avLst/>
          </a:prstGeom>
        </p:spPr>
      </p:pic>
      <p:sp>
        <p:nvSpPr>
          <p:cNvPr id="12" name="Oval 11"/>
          <p:cNvSpPr/>
          <p:nvPr/>
        </p:nvSpPr>
        <p:spPr>
          <a:xfrm>
            <a:off x="4419600" y="1257300"/>
            <a:ext cx="533400" cy="533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752600" y="3875314"/>
            <a:ext cx="533400" cy="533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883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695</TotalTime>
  <Words>1650</Words>
  <Application>Microsoft Office PowerPoint</Application>
  <PresentationFormat>On-screen Show (16:9)</PresentationFormat>
  <Paragraphs>98</Paragraphs>
  <Slides>19</Slides>
  <Notes>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ASUS</cp:lastModifiedBy>
  <cp:revision>23</cp:revision>
  <dcterms:created xsi:type="dcterms:W3CDTF">2006-08-16T00:00:00Z</dcterms:created>
  <dcterms:modified xsi:type="dcterms:W3CDTF">2025-10-07T04:51:22Z</dcterms:modified>
</cp:coreProperties>
</file>