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73" r:id="rId3"/>
    <p:sldId id="277" r:id="rId4"/>
    <p:sldId id="257" r:id="rId5"/>
    <p:sldId id="285" r:id="rId6"/>
    <p:sldId id="286" r:id="rId7"/>
    <p:sldId id="287" r:id="rId8"/>
    <p:sldId id="288" r:id="rId9"/>
    <p:sldId id="289" r:id="rId10"/>
    <p:sldId id="290" r:id="rId11"/>
    <p:sldId id="291" r:id="rId12"/>
    <p:sldId id="292" r:id="rId13"/>
    <p:sldId id="293" r:id="rId14"/>
    <p:sldId id="294" r:id="rId1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62" autoAdjust="0"/>
  </p:normalViewPr>
  <p:slideViewPr>
    <p:cSldViewPr>
      <p:cViewPr varScale="1">
        <p:scale>
          <a:sx n="88" d="100"/>
          <a:sy n="88" d="100"/>
        </p:scale>
        <p:origin x="-792" y="-9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E76B30-A55C-4DF3-9D95-B5F81B7D0817}" type="datetimeFigureOut">
              <a:rPr lang="en-US" smtClean="0"/>
              <a:t>24-Sep-25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7E9C81-556B-49F0-B059-5599A74E38B5}" type="slidenum">
              <a:rPr lang="en-US" smtClean="0"/>
              <a:t>‹#›</a:t>
            </a:fld>
            <a:endParaRPr lang="en-US"/>
          </a:p>
        </p:txBody>
      </p:sp>
    </p:spTree>
    <p:extLst>
      <p:ext uri="{BB962C8B-B14F-4D97-AF65-F5344CB8AC3E}">
        <p14:creationId xmlns:p14="http://schemas.microsoft.com/office/powerpoint/2010/main" val="1607000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kern="1200" smtClean="0">
                <a:solidFill>
                  <a:schemeClr val="tx1"/>
                </a:solidFill>
                <a:effectLst/>
                <a:latin typeface="+mn-lt"/>
                <a:ea typeface="+mn-ea"/>
                <a:cs typeface="+mn-cs"/>
              </a:rPr>
              <a:t>=&gt; Nhận xét, kết luận: Mỗi trường hợp nói về sự khác biệt ở các khía cạnh khác nhau.  Về ngoại hình tranh 1.  Vì hoàn cảnh tranh 2.  Về dân tộc tranh 3.  Giới tính tranh 4.  Biểu hiện tôn trọng sự khác, biệt của người khác được thể hiện:</a:t>
            </a:r>
            <a:endParaRPr lang="en-US" sz="1200" kern="1200" smtClean="0">
              <a:solidFill>
                <a:schemeClr val="tx1"/>
              </a:solidFill>
              <a:effectLst/>
              <a:latin typeface="+mn-lt"/>
              <a:ea typeface="+mn-ea"/>
              <a:cs typeface="+mn-cs"/>
            </a:endParaRPr>
          </a:p>
          <a:p>
            <a:r>
              <a:rPr lang="vi-VN" sz="1200" i="1" kern="1200" smtClean="0">
                <a:solidFill>
                  <a:schemeClr val="tx1"/>
                </a:solidFill>
                <a:effectLst/>
                <a:latin typeface="+mn-lt"/>
                <a:ea typeface="+mn-ea"/>
                <a:cs typeface="+mn-cs"/>
              </a:rPr>
              <a:t>Trường hợp a.</a:t>
            </a:r>
            <a:r>
              <a:rPr lang="vi-VN" sz="1200" kern="1200" smtClean="0">
                <a:solidFill>
                  <a:schemeClr val="tx1"/>
                </a:solidFill>
                <a:effectLst/>
                <a:latin typeface="+mn-lt"/>
                <a:ea typeface="+mn-ea"/>
                <a:cs typeface="+mn-cs"/>
              </a:rPr>
              <a:t>  Minh động viên khi bạn tự ti vì có ngoại hình mập mạp.</a:t>
            </a:r>
            <a:endParaRPr lang="en-US" sz="1200" kern="1200" smtClean="0">
              <a:solidFill>
                <a:schemeClr val="tx1"/>
              </a:solidFill>
              <a:effectLst/>
              <a:latin typeface="+mn-lt"/>
              <a:ea typeface="+mn-ea"/>
              <a:cs typeface="+mn-cs"/>
            </a:endParaRPr>
          </a:p>
          <a:p>
            <a:r>
              <a:rPr lang="vi-VN" sz="1200" i="1" kern="1200" smtClean="0">
                <a:solidFill>
                  <a:schemeClr val="tx1"/>
                </a:solidFill>
                <a:effectLst/>
                <a:latin typeface="+mn-lt"/>
                <a:ea typeface="+mn-ea"/>
                <a:cs typeface="+mn-cs"/>
              </a:rPr>
              <a:t>Trường hợp b.</a:t>
            </a:r>
            <a:r>
              <a:rPr lang="vi-VN" sz="1200" kern="1200" smtClean="0">
                <a:solidFill>
                  <a:schemeClr val="tx1"/>
                </a:solidFill>
                <a:effectLst/>
                <a:latin typeface="+mn-lt"/>
                <a:ea typeface="+mn-ea"/>
                <a:cs typeface="+mn-cs"/>
              </a:rPr>
              <a:t>  Nga vui vẻ chơi cùng bạn có hoàn cảnh kém may mắn hơn mình (bị khuyết tật)</a:t>
            </a:r>
            <a:endParaRPr lang="en-US" sz="1200" kern="1200" smtClean="0">
              <a:solidFill>
                <a:schemeClr val="tx1"/>
              </a:solidFill>
              <a:effectLst/>
              <a:latin typeface="+mn-lt"/>
              <a:ea typeface="+mn-ea"/>
              <a:cs typeface="+mn-cs"/>
            </a:endParaRPr>
          </a:p>
          <a:p>
            <a:r>
              <a:rPr lang="vi-VN" sz="1200" kern="1200" smtClean="0">
                <a:solidFill>
                  <a:schemeClr val="tx1"/>
                </a:solidFill>
                <a:effectLst/>
                <a:latin typeface="+mn-lt"/>
                <a:ea typeface="+mn-ea"/>
                <a:cs typeface="+mn-cs"/>
              </a:rPr>
              <a:t>-</a:t>
            </a:r>
            <a:r>
              <a:rPr lang="vi-VN" sz="1200" i="1" kern="1200" smtClean="0">
                <a:solidFill>
                  <a:schemeClr val="tx1"/>
                </a:solidFill>
                <a:effectLst/>
                <a:latin typeface="+mn-lt"/>
                <a:ea typeface="+mn-ea"/>
                <a:cs typeface="+mn-cs"/>
              </a:rPr>
              <a:t>Trường hợp c</a:t>
            </a:r>
            <a:r>
              <a:rPr lang="vi-VN" sz="1200" kern="1200" smtClean="0">
                <a:solidFill>
                  <a:schemeClr val="tx1"/>
                </a:solidFill>
                <a:effectLst/>
                <a:latin typeface="+mn-lt"/>
                <a:ea typeface="+mn-ea"/>
                <a:cs typeface="+mn-cs"/>
              </a:rPr>
              <a:t>. Hoa mong muốn làm quen và tìm hiểu về trang phục truyền thống của các bạn dân tộc thiểu số. </a:t>
            </a:r>
            <a:endParaRPr lang="en-US" sz="1200" kern="1200" smtClean="0">
              <a:solidFill>
                <a:schemeClr val="tx1"/>
              </a:solidFill>
              <a:effectLst/>
              <a:latin typeface="+mn-lt"/>
              <a:ea typeface="+mn-ea"/>
              <a:cs typeface="+mn-cs"/>
            </a:endParaRPr>
          </a:p>
          <a:p>
            <a:r>
              <a:rPr lang="vi-VN" sz="1200" i="1" kern="1200" smtClean="0">
                <a:solidFill>
                  <a:schemeClr val="tx1"/>
                </a:solidFill>
                <a:effectLst/>
                <a:latin typeface="+mn-lt"/>
                <a:ea typeface="+mn-ea"/>
                <a:cs typeface="+mn-cs"/>
              </a:rPr>
              <a:t>Trường hợp d.</a:t>
            </a:r>
            <a:r>
              <a:rPr lang="vi-VN" sz="1200" kern="1200" smtClean="0">
                <a:solidFill>
                  <a:schemeClr val="tx1"/>
                </a:solidFill>
                <a:effectLst/>
                <a:latin typeface="+mn-lt"/>
                <a:ea typeface="+mn-ea"/>
                <a:cs typeface="+mn-cs"/>
              </a:rPr>
              <a:t> khi bầu chọn chi đội trưởng Luân không phân biệt bạn nam hay bạn nữ. </a:t>
            </a:r>
            <a:endParaRPr lang="en-US" sz="1200" kern="120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77E9C81-556B-49F0-B059-5599A74E38B5}" type="slidenum">
              <a:rPr lang="en-US" smtClean="0"/>
              <a:t>4</a:t>
            </a:fld>
            <a:endParaRPr lang="en-US"/>
          </a:p>
        </p:txBody>
      </p:sp>
    </p:spTree>
    <p:extLst>
      <p:ext uri="{BB962C8B-B14F-4D97-AF65-F5344CB8AC3E}">
        <p14:creationId xmlns:p14="http://schemas.microsoft.com/office/powerpoint/2010/main" val="557821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vi-VN" sz="1200" kern="1200" smtClean="0">
                <a:solidFill>
                  <a:schemeClr val="tx1"/>
                </a:solidFill>
                <a:effectLst/>
                <a:latin typeface="+mn-lt"/>
                <a:ea typeface="+mn-ea"/>
                <a:cs typeface="+mn-cs"/>
              </a:rPr>
              <a:t>Nhận xét và Kết luận:</a:t>
            </a:r>
            <a:endParaRPr lang="en-US" sz="1200" kern="1200" smtClean="0">
              <a:solidFill>
                <a:schemeClr val="tx1"/>
              </a:solidFill>
              <a:effectLst/>
              <a:latin typeface="+mn-lt"/>
              <a:ea typeface="+mn-ea"/>
              <a:cs typeface="+mn-cs"/>
            </a:endParaRPr>
          </a:p>
          <a:p>
            <a:r>
              <a:rPr lang="vi-VN" sz="1200" kern="1200" smtClean="0">
                <a:solidFill>
                  <a:schemeClr val="tx1"/>
                </a:solidFill>
                <a:effectLst/>
                <a:latin typeface="+mn-lt"/>
                <a:ea typeface="+mn-ea"/>
                <a:cs typeface="+mn-cs"/>
              </a:rPr>
              <a:t> </a:t>
            </a:r>
            <a:r>
              <a:rPr lang="vi-VN" sz="1200" i="1" kern="1200" smtClean="0">
                <a:solidFill>
                  <a:schemeClr val="tx1"/>
                </a:solidFill>
                <a:effectLst/>
                <a:latin typeface="+mn-lt"/>
                <a:ea typeface="+mn-ea"/>
                <a:cs typeface="+mn-cs"/>
              </a:rPr>
              <a:t>Sự coi thường của các cây cọ khác, đối với cây cọ nhí thể hiện thái độ thiếu tôn trọng sự khác biệt của người khác. </a:t>
            </a:r>
            <a:endParaRPr lang="en-US" sz="1200" kern="1200" smtClean="0">
              <a:solidFill>
                <a:schemeClr val="tx1"/>
              </a:solidFill>
              <a:effectLst/>
              <a:latin typeface="+mn-lt"/>
              <a:ea typeface="+mn-ea"/>
              <a:cs typeface="+mn-cs"/>
            </a:endParaRPr>
          </a:p>
          <a:p>
            <a:r>
              <a:rPr lang="vi-VN" sz="1200" i="1" kern="1200" smtClean="0">
                <a:solidFill>
                  <a:schemeClr val="tx1"/>
                </a:solidFill>
                <a:effectLst/>
                <a:latin typeface="+mn-lt"/>
                <a:ea typeface="+mn-ea"/>
                <a:cs typeface="+mn-cs"/>
              </a:rPr>
              <a:t> Các cây cọ khác cũng cảm thấy hối hận vì nhận ra cây cọ nhí tuy nhỏ bé nhưng cũng có sứ mệnh riêng của mình, đó là làm cho các bức tranh của đồng hồ trở nên sinh động hơn. </a:t>
            </a:r>
            <a:endParaRPr lang="en-US" sz="1200" kern="1200" smtClean="0">
              <a:solidFill>
                <a:schemeClr val="tx1"/>
              </a:solidFill>
              <a:effectLst/>
              <a:latin typeface="+mn-lt"/>
              <a:ea typeface="+mn-ea"/>
              <a:cs typeface="+mn-cs"/>
            </a:endParaRPr>
          </a:p>
          <a:p>
            <a:r>
              <a:rPr lang="vi-VN" sz="1200" i="1" kern="1200" smtClean="0">
                <a:solidFill>
                  <a:schemeClr val="tx1"/>
                </a:solidFill>
                <a:effectLst/>
                <a:latin typeface="+mn-lt"/>
                <a:ea typeface="+mn-ea"/>
                <a:cs typeface="+mn-cs"/>
              </a:rPr>
              <a:t> Cần tôn trọng sự khác biệt  vì mỗi người  có những nét riêng không giống với những người khác và chính điều này tạo nên sự đa dạng của cuộc sống. Tôn trọng sự khác biệt của người khác sẽ giúp chúng ta xây dựng và duy trì được các mối quan hệ tốt đẹp.  Thân thiện với bạn bè và mọi người xung quanh.</a:t>
            </a:r>
            <a:r>
              <a:rPr lang="vi-VN" sz="1200" kern="1200" smtClean="0">
                <a:solidFill>
                  <a:schemeClr val="tx1"/>
                </a:solidFill>
                <a:effectLst/>
                <a:latin typeface="+mn-lt"/>
                <a:ea typeface="+mn-ea"/>
                <a:cs typeface="+mn-cs"/>
              </a:rPr>
              <a:t> </a:t>
            </a:r>
            <a:endParaRPr lang="en-US" sz="1200" kern="1200" smtClean="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877E9C81-556B-49F0-B059-5599A74E38B5}" type="slidenum">
              <a:rPr lang="en-US" smtClean="0"/>
              <a:t>6</a:t>
            </a:fld>
            <a:endParaRPr lang="en-US"/>
          </a:p>
        </p:txBody>
      </p:sp>
    </p:spTree>
    <p:extLst>
      <p:ext uri="{BB962C8B-B14F-4D97-AF65-F5344CB8AC3E}">
        <p14:creationId xmlns:p14="http://schemas.microsoft.com/office/powerpoint/2010/main" val="1690477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i="1" kern="1200" smtClean="0">
                <a:solidFill>
                  <a:schemeClr val="tx1"/>
                </a:solidFill>
                <a:effectLst/>
                <a:latin typeface="+mn-lt"/>
                <a:ea typeface="+mn-ea"/>
                <a:cs typeface="+mn-cs"/>
              </a:rPr>
              <a:t>+Ý kiến a.  Tán thành vì.  Cuộc sống vốn là thế giới đa dạng, phong phú, đầy màu sắc với mỗi người là 1 cá thể riêng biệt về sở thích, ngoại hình, giới tính, hoàn cảnh, dân tộc...</a:t>
            </a:r>
            <a:endParaRPr lang="en-US" sz="1200" kern="1200" smtClean="0">
              <a:solidFill>
                <a:schemeClr val="tx1"/>
              </a:solidFill>
              <a:effectLst/>
              <a:latin typeface="+mn-lt"/>
              <a:ea typeface="+mn-ea"/>
              <a:cs typeface="+mn-cs"/>
            </a:endParaRPr>
          </a:p>
          <a:p>
            <a:r>
              <a:rPr lang="vi-VN" sz="1200" i="1" kern="1200" smtClean="0">
                <a:solidFill>
                  <a:schemeClr val="tx1"/>
                </a:solidFill>
                <a:effectLst/>
                <a:latin typeface="+mn-lt"/>
                <a:ea typeface="+mn-ea"/>
                <a:cs typeface="+mn-cs"/>
              </a:rPr>
              <a:t>+ Ý kiến b.  Không tán thành vì chúng ta nên vui chơi với các bạn 1 cách hòa đồng không nên có sự phân biệt giới tính. </a:t>
            </a:r>
            <a:endParaRPr lang="en-US" sz="1200" kern="1200" smtClean="0">
              <a:solidFill>
                <a:schemeClr val="tx1"/>
              </a:solidFill>
              <a:effectLst/>
              <a:latin typeface="+mn-lt"/>
              <a:ea typeface="+mn-ea"/>
              <a:cs typeface="+mn-cs"/>
            </a:endParaRPr>
          </a:p>
          <a:p>
            <a:r>
              <a:rPr lang="vi-VN" sz="1200" i="1" kern="1200" smtClean="0">
                <a:solidFill>
                  <a:schemeClr val="tx1"/>
                </a:solidFill>
                <a:effectLst/>
                <a:latin typeface="+mn-lt"/>
                <a:ea typeface="+mn-ea"/>
                <a:cs typeface="+mn-cs"/>
              </a:rPr>
              <a:t> + Ý kiến c. không tán thành, vì mỗi bạn có hoàn cảnh khác nhau điều này không ảnh hưởng đến tình bạn của mỗi người, cần tôn trọng hoàn cảnh riêng của các bạn và chơi cùng bạn. </a:t>
            </a:r>
            <a:endParaRPr lang="en-US" sz="1200" kern="1200" smtClean="0">
              <a:solidFill>
                <a:schemeClr val="tx1"/>
              </a:solidFill>
              <a:effectLst/>
              <a:latin typeface="+mn-lt"/>
              <a:ea typeface="+mn-ea"/>
              <a:cs typeface="+mn-cs"/>
            </a:endParaRPr>
          </a:p>
          <a:p>
            <a:r>
              <a:rPr lang="vi-VN" sz="1200" i="1" kern="1200" smtClean="0">
                <a:solidFill>
                  <a:schemeClr val="tx1"/>
                </a:solidFill>
                <a:effectLst/>
                <a:latin typeface="+mn-lt"/>
                <a:ea typeface="+mn-ea"/>
                <a:cs typeface="+mn-cs"/>
              </a:rPr>
              <a:t>+ Ý kiến d. Tán thành, vì mỗi dân tộc có phong tục và các nét văn hóa đặc trưng, đã được gìn giữ và lưu truyền qua nhiều thế hệ, vì vậy chúng ta cần biết trân trọng các giá trị tốt đẹp của mỗi dân tộc. </a:t>
            </a:r>
            <a:endParaRPr lang="en-US" sz="1200" kern="120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77E9C81-556B-49F0-B059-5599A74E38B5}" type="slidenum">
              <a:rPr lang="en-US" smtClean="0"/>
              <a:t>9</a:t>
            </a:fld>
            <a:endParaRPr lang="en-US"/>
          </a:p>
        </p:txBody>
      </p:sp>
    </p:spTree>
    <p:extLst>
      <p:ext uri="{BB962C8B-B14F-4D97-AF65-F5344CB8AC3E}">
        <p14:creationId xmlns:p14="http://schemas.microsoft.com/office/powerpoint/2010/main" val="4117753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kern="1200" smtClean="0">
                <a:solidFill>
                  <a:schemeClr val="tx1"/>
                </a:solidFill>
                <a:effectLst/>
                <a:latin typeface="+mn-lt"/>
                <a:ea typeface="+mn-ea"/>
                <a:cs typeface="+mn-cs"/>
              </a:rPr>
              <a:t>=&gt; Nhận xét, bổ sung:</a:t>
            </a:r>
            <a:endParaRPr lang="en-US" sz="1200" kern="1200" smtClean="0">
              <a:solidFill>
                <a:schemeClr val="tx1"/>
              </a:solidFill>
              <a:effectLst/>
              <a:latin typeface="+mn-lt"/>
              <a:ea typeface="+mn-ea"/>
              <a:cs typeface="+mn-cs"/>
            </a:endParaRPr>
          </a:p>
          <a:p>
            <a:r>
              <a:rPr lang="vi-VN" sz="1200" kern="1200" smtClean="0">
                <a:solidFill>
                  <a:schemeClr val="tx1"/>
                </a:solidFill>
                <a:effectLst/>
                <a:latin typeface="+mn-lt"/>
                <a:ea typeface="+mn-ea"/>
                <a:cs typeface="+mn-cs"/>
              </a:rPr>
              <a:t>+ </a:t>
            </a:r>
            <a:r>
              <a:rPr lang="vi-VN" sz="1200" i="1" kern="1200" smtClean="0">
                <a:solidFill>
                  <a:schemeClr val="tx1"/>
                </a:solidFill>
                <a:effectLst/>
                <a:latin typeface="+mn-lt"/>
                <a:ea typeface="+mn-ea"/>
                <a:cs typeface="+mn-cs"/>
              </a:rPr>
              <a:t>Trường hợp a. Khuyên Mai nên nói với các bạn rằng, Hà điệu là nét riêng của bạn và điều này không ảnh hưởng đến người khác, không nên ghét bỏ hay tẩy chay bạn ấy.</a:t>
            </a:r>
            <a:r>
              <a:rPr lang="vi-VN" sz="1200" kern="1200" smtClean="0">
                <a:solidFill>
                  <a:schemeClr val="tx1"/>
                </a:solidFill>
                <a:effectLst/>
                <a:latin typeface="+mn-lt"/>
                <a:ea typeface="+mn-ea"/>
                <a:cs typeface="+mn-cs"/>
              </a:rPr>
              <a:t> </a:t>
            </a:r>
            <a:endParaRPr lang="en-US" sz="1200" kern="1200" smtClean="0">
              <a:solidFill>
                <a:schemeClr val="tx1"/>
              </a:solidFill>
              <a:effectLst/>
              <a:latin typeface="+mn-lt"/>
              <a:ea typeface="+mn-ea"/>
              <a:cs typeface="+mn-cs"/>
            </a:endParaRPr>
          </a:p>
          <a:p>
            <a:r>
              <a:rPr lang="vi-VN" sz="1200" i="1" kern="1200" smtClean="0">
                <a:solidFill>
                  <a:schemeClr val="tx1"/>
                </a:solidFill>
                <a:effectLst/>
                <a:latin typeface="+mn-lt"/>
                <a:ea typeface="+mn-ea"/>
                <a:cs typeface="+mn-cs"/>
              </a:rPr>
              <a:t>+ Trường hợp b. Khuyên Lan nên tôn trọng ước mơ và suy nghĩ của Hương. </a:t>
            </a:r>
            <a:endParaRPr lang="en-US" sz="1200" kern="1200" smtClean="0">
              <a:solidFill>
                <a:schemeClr val="tx1"/>
              </a:solidFill>
              <a:effectLst/>
              <a:latin typeface="+mn-lt"/>
              <a:ea typeface="+mn-ea"/>
              <a:cs typeface="+mn-cs"/>
            </a:endParaRPr>
          </a:p>
          <a:p>
            <a:r>
              <a:rPr lang="vi-VN" sz="1200" i="1" kern="1200" smtClean="0">
                <a:solidFill>
                  <a:schemeClr val="tx1"/>
                </a:solidFill>
                <a:effectLst/>
                <a:latin typeface="+mn-lt"/>
                <a:ea typeface="+mn-ea"/>
                <a:cs typeface="+mn-cs"/>
              </a:rPr>
              <a:t>+ Trường hợp c. Khuyên Na nên tôn trọng sở thích của em mình. </a:t>
            </a:r>
            <a:endParaRPr lang="en-US" sz="1200" kern="120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77E9C81-556B-49F0-B059-5599A74E38B5}" type="slidenum">
              <a:rPr lang="en-US" smtClean="0"/>
              <a:t>11</a:t>
            </a:fld>
            <a:endParaRPr lang="en-US"/>
          </a:p>
        </p:txBody>
      </p:sp>
    </p:spTree>
    <p:extLst>
      <p:ext uri="{BB962C8B-B14F-4D97-AF65-F5344CB8AC3E}">
        <p14:creationId xmlns:p14="http://schemas.microsoft.com/office/powerpoint/2010/main" val="1482776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2900190"/>
            <a:ext cx="9144000" cy="224331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290019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1989233"/>
            <a:ext cx="9144000" cy="17145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200150"/>
            <a:ext cx="9144000" cy="382905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3789409"/>
            <a:ext cx="5637010" cy="66158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24-Sep-25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ctrTitle"/>
          </p:nvPr>
        </p:nvSpPr>
        <p:spPr>
          <a:xfrm>
            <a:off x="817582" y="2349218"/>
            <a:ext cx="7175351" cy="1344875"/>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548639"/>
            <a:ext cx="6400800" cy="260604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24-Sep-25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282388"/>
            <a:ext cx="2057400" cy="3928754"/>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4" y="548640"/>
            <a:ext cx="4829287" cy="367104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24-Sep-25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D8BD707-D9CF-40AE-B4C6-C98DA3205C09}" type="datetimeFigureOut">
              <a:rPr lang="en-US" smtClean="0"/>
              <a:pPr/>
              <a:t>24-Sep-25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548640"/>
            <a:ext cx="6400800" cy="26060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2900190"/>
            <a:ext cx="9144000" cy="224331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290019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1989233"/>
            <a:ext cx="9144000" cy="17145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200150"/>
            <a:ext cx="9144000" cy="382905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1629486"/>
            <a:ext cx="5966666" cy="1817510"/>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3455633"/>
            <a:ext cx="5970494" cy="626595"/>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24-Sep-25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D8BD707-D9CF-40AE-B4C6-C98DA3205C09}" type="datetimeFigureOut">
              <a:rPr lang="en-US" smtClean="0"/>
              <a:pPr/>
              <a:t>24-Sep-25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548639"/>
            <a:ext cx="3346704" cy="26060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548640"/>
            <a:ext cx="3346704" cy="26060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548640"/>
            <a:ext cx="3346704" cy="47982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050245"/>
            <a:ext cx="3346704" cy="20574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548640"/>
            <a:ext cx="3346704" cy="47982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049274"/>
            <a:ext cx="3346704" cy="20574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24-Sep-25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24-Sep-25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24-Sep-25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6" y="1657350"/>
            <a:ext cx="3636085" cy="943870"/>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6" y="548640"/>
            <a:ext cx="4017085" cy="3671048"/>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2623351"/>
            <a:ext cx="3388660" cy="160463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24-Sep-25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2900190"/>
            <a:ext cx="9144000" cy="224331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290019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1989233"/>
            <a:ext cx="9144000" cy="17145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200150"/>
            <a:ext cx="9144000" cy="382905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857250"/>
            <a:ext cx="4114800" cy="2345855"/>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757865"/>
            <a:ext cx="3694114" cy="1622265"/>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24-Sep-25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title"/>
          </p:nvPr>
        </p:nvSpPr>
        <p:spPr>
          <a:xfrm>
            <a:off x="727268" y="3348316"/>
            <a:ext cx="6383538" cy="85725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3829050"/>
            <a:ext cx="9144000" cy="131445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2905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826228"/>
            <a:ext cx="9144000" cy="17145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200150"/>
            <a:ext cx="9144000" cy="382905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90" y="3279126"/>
            <a:ext cx="6512511" cy="85725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549195"/>
            <a:ext cx="6400800" cy="26060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4629150"/>
            <a:ext cx="2514600" cy="273844"/>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1D8BD707-D9CF-40AE-B4C6-C98DA3205C09}" type="datetimeFigureOut">
              <a:rPr lang="en-US" smtClean="0"/>
              <a:pPr/>
              <a:t>24-Sep-25</a:t>
            </a:fld>
            <a:endParaRPr lang="en-US"/>
          </a:p>
        </p:txBody>
      </p:sp>
      <p:sp>
        <p:nvSpPr>
          <p:cNvPr id="5" name="Footer Placeholder 4"/>
          <p:cNvSpPr>
            <a:spLocks noGrp="1"/>
          </p:cNvSpPr>
          <p:nvPr>
            <p:ph type="ftr" sz="quarter" idx="3"/>
          </p:nvPr>
        </p:nvSpPr>
        <p:spPr>
          <a:xfrm>
            <a:off x="457200" y="4629150"/>
            <a:ext cx="3352801" cy="273844"/>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4629150"/>
            <a:ext cx="1828800" cy="273844"/>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microsoft.com/office/2007/relationships/hdphoto" Target="../media/hdphoto10.wdp"/></Relationships>
</file>

<file path=ppt/slides/_rels/slide12.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mailto:https://www.youtube.com/watch?v=bFi8zoPGh3w"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3.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microsoft.com/office/2007/relationships/hdphoto" Target="../media/hdphoto6.wdp"/><Relationship Id="rId5" Type="http://schemas.openxmlformats.org/officeDocument/2006/relationships/image" Target="../media/image6.png"/><Relationship Id="rId4" Type="http://schemas.microsoft.com/office/2007/relationships/hdphoto" Target="../media/hdphoto5.wdp"/></Relationships>
</file>

<file path=ppt/slides/_rels/slide7.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microsoft.com/office/2007/relationships/hdphoto" Target="../media/hdphoto8.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2667000" y="-87192"/>
            <a:ext cx="3747530" cy="5230692"/>
          </a:xfrm>
          <a:prstGeom prst="rect">
            <a:avLst/>
          </a:prstGeom>
        </p:spPr>
      </p:pic>
    </p:spTree>
    <p:extLst>
      <p:ext uri="{BB962C8B-B14F-4D97-AF65-F5344CB8AC3E}">
        <p14:creationId xmlns:p14="http://schemas.microsoft.com/office/powerpoint/2010/main" val="16093747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33929" t="35972" r="33036" b="24220"/>
          <a:stretch/>
        </p:blipFill>
        <p:spPr>
          <a:xfrm>
            <a:off x="1447800" y="25198"/>
            <a:ext cx="7620000" cy="5162381"/>
          </a:xfrm>
          <a:prstGeom prst="rect">
            <a:avLst/>
          </a:prstGeom>
        </p:spPr>
      </p:pic>
      <p:sp>
        <p:nvSpPr>
          <p:cNvPr id="3" name="Rectangle 2"/>
          <p:cNvSpPr/>
          <p:nvPr/>
        </p:nvSpPr>
        <p:spPr>
          <a:xfrm>
            <a:off x="1" y="11591"/>
            <a:ext cx="1676399" cy="400110"/>
          </a:xfrm>
          <a:prstGeom prst="rect">
            <a:avLst/>
          </a:prstGeom>
          <a:solidFill>
            <a:schemeClr val="accent5">
              <a:lumMod val="20000"/>
              <a:lumOff val="80000"/>
            </a:schemeClr>
          </a:solidFill>
        </p:spPr>
        <p:txBody>
          <a:bodyPr wrap="square" lIns="91440" tIns="45720" rIns="91440" bIns="45720">
            <a:spAutoFit/>
          </a:bodyPr>
          <a:lstStyle/>
          <a:p>
            <a:r>
              <a:rPr lang="vi-VN" sz="20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LUYỆN </a:t>
            </a:r>
            <a:r>
              <a:rPr lang="vi-VN" sz="20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TẬP</a:t>
            </a:r>
            <a:endParaRPr lang="en-US" sz="2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556009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32143" t="15009" r="32500" b="6857"/>
          <a:stretch/>
        </p:blipFill>
        <p:spPr>
          <a:xfrm>
            <a:off x="2579914" y="0"/>
            <a:ext cx="4114800" cy="5112327"/>
          </a:xfrm>
          <a:prstGeom prst="rect">
            <a:avLst/>
          </a:prstGeom>
        </p:spPr>
      </p:pic>
      <p:sp>
        <p:nvSpPr>
          <p:cNvPr id="3" name="Rectangle 2"/>
          <p:cNvSpPr/>
          <p:nvPr/>
        </p:nvSpPr>
        <p:spPr>
          <a:xfrm>
            <a:off x="1" y="11591"/>
            <a:ext cx="1676399" cy="400110"/>
          </a:xfrm>
          <a:prstGeom prst="rect">
            <a:avLst/>
          </a:prstGeom>
          <a:solidFill>
            <a:schemeClr val="accent5">
              <a:lumMod val="20000"/>
              <a:lumOff val="80000"/>
            </a:schemeClr>
          </a:solidFill>
        </p:spPr>
        <p:txBody>
          <a:bodyPr wrap="square" lIns="91440" tIns="45720" rIns="91440" bIns="45720">
            <a:spAutoFit/>
          </a:bodyPr>
          <a:lstStyle/>
          <a:p>
            <a:r>
              <a:rPr lang="vi-VN" sz="20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LUYỆN </a:t>
            </a:r>
            <a:r>
              <a:rPr lang="vi-VN" sz="20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TẬP</a:t>
            </a:r>
            <a:endParaRPr lang="en-US" sz="2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8776219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31190" t="27079" r="32143" b="22738"/>
          <a:stretch/>
        </p:blipFill>
        <p:spPr>
          <a:xfrm>
            <a:off x="2569029" y="13607"/>
            <a:ext cx="6549986" cy="5040087"/>
          </a:xfrm>
          <a:prstGeom prst="rect">
            <a:avLst/>
          </a:prstGeom>
        </p:spPr>
      </p:pic>
      <p:sp>
        <p:nvSpPr>
          <p:cNvPr id="3" name="Rectangle 2"/>
          <p:cNvSpPr/>
          <p:nvPr/>
        </p:nvSpPr>
        <p:spPr>
          <a:xfrm>
            <a:off x="1" y="11591"/>
            <a:ext cx="1676399" cy="400110"/>
          </a:xfrm>
          <a:prstGeom prst="rect">
            <a:avLst/>
          </a:prstGeom>
          <a:solidFill>
            <a:schemeClr val="accent5">
              <a:lumMod val="20000"/>
              <a:lumOff val="80000"/>
            </a:schemeClr>
          </a:solidFill>
        </p:spPr>
        <p:txBody>
          <a:bodyPr wrap="square" lIns="91440" tIns="45720" rIns="91440" bIns="45720">
            <a:spAutoFit/>
          </a:bodyPr>
          <a:lstStyle/>
          <a:p>
            <a:r>
              <a:rPr lang="vi-VN" sz="20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LUYỆN </a:t>
            </a:r>
            <a:r>
              <a:rPr lang="vi-VN" sz="20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TẬP</a:t>
            </a:r>
            <a:endParaRPr lang="en-US" sz="2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0948803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41022" y="1657350"/>
            <a:ext cx="2456763" cy="1107996"/>
          </a:xfrm>
          <a:prstGeom prst="rect">
            <a:avLst/>
          </a:prstGeom>
          <a:noFill/>
        </p:spPr>
        <p:txBody>
          <a:bodyPr wrap="none" lIns="91440" tIns="45720" rIns="91440" bIns="45720">
            <a:spAutoFit/>
          </a:bodyPr>
          <a:lstStyle/>
          <a:p>
            <a:pPr algn="ctr"/>
            <a:r>
              <a:rPr lang="en-US" sz="6600" b="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Tiết </a:t>
            </a:r>
            <a:r>
              <a:rPr lang="vi-VN" sz="6600" b="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3</a:t>
            </a:r>
            <a:endParaRPr lang="en-US" sz="66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5208151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31786" t="51641" r="32381" b="31631"/>
          <a:stretch/>
        </p:blipFill>
        <p:spPr>
          <a:xfrm>
            <a:off x="-1" y="1200150"/>
            <a:ext cx="9144001" cy="2514600"/>
          </a:xfrm>
          <a:prstGeom prst="rect">
            <a:avLst/>
          </a:prstGeom>
        </p:spPr>
      </p:pic>
    </p:spTree>
    <p:extLst>
      <p:ext uri="{BB962C8B-B14F-4D97-AF65-F5344CB8AC3E}">
        <p14:creationId xmlns:p14="http://schemas.microsoft.com/office/powerpoint/2010/main" val="20188709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38400" y="823615"/>
            <a:ext cx="4238661" cy="923330"/>
          </a:xfrm>
          <a:prstGeom prst="rect">
            <a:avLst/>
          </a:prstGeom>
          <a:noFill/>
        </p:spPr>
        <p:txBody>
          <a:bodyPr wrap="none" lIns="91440" tIns="45720" rIns="91440" bIns="45720">
            <a:spAutoFit/>
          </a:bodyPr>
          <a:lstStyle/>
          <a:p>
            <a:pPr algn="ctr"/>
            <a:r>
              <a:rPr lang="vi-VN" sz="54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KHỞI ĐỘNG</a:t>
            </a:r>
            <a:endParaRPr lang="en-US" sz="54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Rectangle 4">
            <a:hlinkClick r:id="rId2" tooltip="https://www.youtube.com/watch?v=bFi8zoPGh3w"/>
          </p:cNvPr>
          <p:cNvSpPr/>
          <p:nvPr/>
        </p:nvSpPr>
        <p:spPr>
          <a:xfrm>
            <a:off x="381000" y="2063919"/>
            <a:ext cx="8534400" cy="523220"/>
          </a:xfrm>
          <a:prstGeom prst="rect">
            <a:avLst/>
          </a:prstGeom>
        </p:spPr>
        <p:txBody>
          <a:bodyPr wrap="square">
            <a:spAutoFit/>
          </a:bodyPr>
          <a:lstStyle/>
          <a:p>
            <a:pPr algn="ctr"/>
            <a:r>
              <a:rPr lang="en-US" sz="2800"/>
              <a:t>https://www.youtube.com/watch?v=bFi8zoPGh3w</a:t>
            </a:r>
          </a:p>
        </p:txBody>
      </p:sp>
      <p:sp>
        <p:nvSpPr>
          <p:cNvPr id="6" name="Rectangle 5"/>
          <p:cNvSpPr/>
          <p:nvPr/>
        </p:nvSpPr>
        <p:spPr>
          <a:xfrm>
            <a:off x="1219200" y="3105150"/>
            <a:ext cx="7315200" cy="954107"/>
          </a:xfrm>
          <a:prstGeom prst="rect">
            <a:avLst/>
          </a:prstGeom>
        </p:spPr>
        <p:txBody>
          <a:bodyPr wrap="square">
            <a:spAutoFit/>
          </a:bodyPr>
          <a:lstStyle/>
          <a:p>
            <a:r>
              <a:rPr lang="vi-VN" sz="2800" i="1"/>
              <a:t>+Bài hát nói đến những màu nào?</a:t>
            </a:r>
            <a:endParaRPr lang="en-US" sz="2800"/>
          </a:p>
          <a:p>
            <a:r>
              <a:rPr lang="vi-VN" sz="2800" i="1"/>
              <a:t>+Các màu đó giống nhau hay khác nhau?</a:t>
            </a:r>
            <a:endParaRPr lang="en-US" sz="2800"/>
          </a:p>
        </p:txBody>
      </p:sp>
    </p:spTree>
    <p:extLst>
      <p:ext uri="{BB962C8B-B14F-4D97-AF65-F5344CB8AC3E}">
        <p14:creationId xmlns:p14="http://schemas.microsoft.com/office/powerpoint/2010/main" val="1987577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553564"/>
            <a:ext cx="7924800" cy="1754326"/>
          </a:xfrm>
          <a:prstGeom prst="rect">
            <a:avLst/>
          </a:prstGeom>
          <a:noFill/>
        </p:spPr>
        <p:txBody>
          <a:bodyPr wrap="square" rtlCol="0">
            <a:spAutoFit/>
          </a:bodyPr>
          <a:lstStyle/>
          <a:p>
            <a:pPr algn="ctr"/>
            <a:r>
              <a:rPr lang="en-US" sz="3600" smtClean="0">
                <a:solidFill>
                  <a:srgbClr val="FF0000"/>
                </a:solidFill>
              </a:rPr>
              <a:t>Chủ </a:t>
            </a:r>
            <a:r>
              <a:rPr lang="vi-VN" sz="3600" smtClean="0">
                <a:solidFill>
                  <a:srgbClr val="FF0000"/>
                </a:solidFill>
              </a:rPr>
              <a:t>đề</a:t>
            </a:r>
            <a:r>
              <a:rPr lang="en-US" sz="3600">
                <a:solidFill>
                  <a:srgbClr val="FF0000"/>
                </a:solidFill>
              </a:rPr>
              <a:t> </a:t>
            </a:r>
            <a:r>
              <a:rPr lang="vi-VN" sz="3600" smtClean="0">
                <a:solidFill>
                  <a:srgbClr val="FF0000"/>
                </a:solidFill>
              </a:rPr>
              <a:t>2</a:t>
            </a:r>
          </a:p>
          <a:p>
            <a:pPr algn="ctr"/>
            <a:r>
              <a:rPr lang="en-US" sz="3600" smtClean="0">
                <a:solidFill>
                  <a:srgbClr val="FF0000"/>
                </a:solidFill>
              </a:rPr>
              <a:t> “</a:t>
            </a:r>
            <a:r>
              <a:rPr lang="vi-VN" sz="3600">
                <a:solidFill>
                  <a:srgbClr val="FF0000"/>
                </a:solidFill>
              </a:rPr>
              <a:t>TÔN TRỌNG SỰ KHÁC BIỆT CỦA NGƯỜI </a:t>
            </a:r>
            <a:r>
              <a:rPr lang="vi-VN" sz="3600" smtClean="0">
                <a:solidFill>
                  <a:srgbClr val="FF0000"/>
                </a:solidFill>
              </a:rPr>
              <a:t>KHÁC»</a:t>
            </a:r>
            <a:endParaRPr lang="en-US" sz="3600">
              <a:solidFill>
                <a:srgbClr val="FF0000"/>
              </a:solidFill>
            </a:endParaRPr>
          </a:p>
        </p:txBody>
      </p:sp>
      <p:sp>
        <p:nvSpPr>
          <p:cNvPr id="5" name="Rectangle 4"/>
          <p:cNvSpPr/>
          <p:nvPr/>
        </p:nvSpPr>
        <p:spPr>
          <a:xfrm>
            <a:off x="838200" y="2727930"/>
            <a:ext cx="7848600" cy="954107"/>
          </a:xfrm>
          <a:prstGeom prst="rect">
            <a:avLst/>
          </a:prstGeom>
        </p:spPr>
        <p:txBody>
          <a:bodyPr wrap="square">
            <a:spAutoFit/>
          </a:bodyPr>
          <a:lstStyle/>
          <a:p>
            <a:pPr algn="ctr"/>
            <a:r>
              <a:rPr lang="en-US" sz="2800" smtClean="0">
                <a:latin typeface="+mj-lt"/>
              </a:rPr>
              <a:t>Bài </a:t>
            </a:r>
            <a:r>
              <a:rPr lang="vi-VN" sz="2800" smtClean="0">
                <a:latin typeface="+mj-lt"/>
              </a:rPr>
              <a:t>2</a:t>
            </a:r>
            <a:r>
              <a:rPr lang="en-US" sz="2800" smtClean="0">
                <a:latin typeface="+mj-lt"/>
              </a:rPr>
              <a:t>: </a:t>
            </a:r>
            <a:r>
              <a:rPr lang="vi-VN" sz="2800">
                <a:latin typeface="+mj-lt"/>
              </a:rPr>
              <a:t>Tôn trọng sự khác biệt của người khác</a:t>
            </a:r>
            <a:r>
              <a:rPr lang="en-US" sz="2800" smtClean="0">
                <a:latin typeface="+mj-lt"/>
              </a:rPr>
              <a:t> – </a:t>
            </a:r>
            <a:r>
              <a:rPr lang="vi-VN" sz="2800">
                <a:latin typeface="+mj-lt"/>
              </a:rPr>
              <a:t>(</a:t>
            </a:r>
            <a:r>
              <a:rPr lang="en-US" sz="2800" smtClean="0">
                <a:latin typeface="+mj-lt"/>
              </a:rPr>
              <a:t>Tiết 1</a:t>
            </a:r>
            <a:r>
              <a:rPr lang="vi-VN" sz="2800" smtClean="0">
                <a:latin typeface="+mj-lt"/>
              </a:rPr>
              <a:t>)</a:t>
            </a:r>
            <a:endParaRPr lang="en-US" sz="2800">
              <a:latin typeface="+mj-lt"/>
            </a:endParaRPr>
          </a:p>
        </p:txBody>
      </p:sp>
    </p:spTree>
    <p:extLst>
      <p:ext uri="{BB962C8B-B14F-4D97-AF65-F5344CB8AC3E}">
        <p14:creationId xmlns:p14="http://schemas.microsoft.com/office/powerpoint/2010/main" val="3899242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1591"/>
            <a:ext cx="2121093" cy="523220"/>
          </a:xfrm>
          <a:prstGeom prst="rect">
            <a:avLst/>
          </a:prstGeom>
          <a:noFill/>
        </p:spPr>
        <p:txBody>
          <a:bodyPr wrap="none" lIns="91440" tIns="45720" rIns="91440" bIns="45720">
            <a:spAutoFit/>
          </a:bodyPr>
          <a:lstStyle/>
          <a:p>
            <a:r>
              <a:rPr lang="vi-VN" sz="28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KHÁM PHÁ</a:t>
            </a:r>
            <a:endParaRPr lang="en-US" sz="28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 name="Rectangle 1"/>
          <p:cNvSpPr/>
          <p:nvPr/>
        </p:nvSpPr>
        <p:spPr>
          <a:xfrm>
            <a:off x="0" y="512393"/>
            <a:ext cx="1549911" cy="338554"/>
          </a:xfrm>
          <a:prstGeom prst="rect">
            <a:avLst/>
          </a:prstGeom>
          <a:solidFill>
            <a:srgbClr val="FFFF00"/>
          </a:solidFill>
        </p:spPr>
        <p:txBody>
          <a:bodyPr wrap="none" lIns="91440" tIns="45720" rIns="91440" bIns="45720">
            <a:spAutoFit/>
          </a:bodyPr>
          <a:lstStyle/>
          <a:p>
            <a:pPr algn="ctr"/>
            <a:r>
              <a:rPr lang="en-US" sz="16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HOẠT </a:t>
            </a:r>
            <a:r>
              <a:rPr lang="en-US" sz="1600" b="1" cap="all"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ĐỘNG 1</a:t>
            </a:r>
            <a:endParaRPr lang="en-US" sz="1600" b="1" cap="all" spc="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sp>
        <p:nvSpPr>
          <p:cNvPr id="4" name="Rectangle 3"/>
          <p:cNvSpPr/>
          <p:nvPr/>
        </p:nvSpPr>
        <p:spPr>
          <a:xfrm>
            <a:off x="1549911" y="438150"/>
            <a:ext cx="6908289" cy="461665"/>
          </a:xfrm>
          <a:prstGeom prst="rect">
            <a:avLst/>
          </a:prstGeom>
        </p:spPr>
        <p:txBody>
          <a:bodyPr wrap="square">
            <a:spAutoFit/>
          </a:bodyPr>
          <a:lstStyle/>
          <a:p>
            <a:r>
              <a:rPr lang="vi-VN" sz="2400">
                <a:solidFill>
                  <a:schemeClr val="accent6">
                    <a:lumMod val="75000"/>
                  </a:schemeClr>
                </a:solidFill>
              </a:rPr>
              <a:t>Tìm hiểu một số biểu hiện tôn trọng sự khác biệt</a:t>
            </a:r>
            <a:endParaRPr lang="en-US" sz="2400">
              <a:solidFill>
                <a:schemeClr val="accent6">
                  <a:lumMod val="75000"/>
                </a:schemeClr>
              </a:solidFill>
            </a:endParaRPr>
          </a:p>
        </p:txBody>
      </p:sp>
      <p:pic>
        <p:nvPicPr>
          <p:cNvPr id="5" name="Picture 4"/>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29406" t="48041" r="29642" b="25980"/>
          <a:stretch/>
        </p:blipFill>
        <p:spPr>
          <a:xfrm>
            <a:off x="22953" y="899814"/>
            <a:ext cx="4625248" cy="1976735"/>
          </a:xfrm>
          <a:prstGeom prst="rect">
            <a:avLst/>
          </a:prstGeom>
        </p:spPr>
      </p:pic>
      <p:pic>
        <p:nvPicPr>
          <p:cNvPr id="6" name="Picture 5"/>
          <p:cNvPicPr>
            <a:picLocks noChangeAspect="1"/>
          </p:cNvPicPr>
          <p:nvPr/>
        </p:nvPicPr>
        <p:blipFill rotWithShape="1">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l="28095" t="26655" r="31310" b="42007"/>
          <a:stretch/>
        </p:blipFill>
        <p:spPr>
          <a:xfrm>
            <a:off x="4648201" y="880765"/>
            <a:ext cx="4494831" cy="2148185"/>
          </a:xfrm>
          <a:prstGeom prst="rect">
            <a:avLst/>
          </a:prstGeom>
        </p:spPr>
      </p:pic>
      <p:pic>
        <p:nvPicPr>
          <p:cNvPr id="7" name="Picture 6"/>
          <p:cNvPicPr>
            <a:picLocks noChangeAspect="1"/>
          </p:cNvPicPr>
          <p:nvPr/>
        </p:nvPicPr>
        <p:blipFill rotWithShape="1">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l="24716" t="58055" r="29575" b="10976"/>
          <a:stretch/>
        </p:blipFill>
        <p:spPr>
          <a:xfrm>
            <a:off x="22953" y="3028950"/>
            <a:ext cx="4549047" cy="2114550"/>
          </a:xfrm>
          <a:prstGeom prst="rect">
            <a:avLst/>
          </a:prstGeom>
        </p:spPr>
      </p:pic>
      <p:pic>
        <p:nvPicPr>
          <p:cNvPr id="8" name="Picture 7"/>
          <p:cNvPicPr>
            <a:picLocks noChangeAspect="1"/>
          </p:cNvPicPr>
          <p:nvPr/>
        </p:nvPicPr>
        <p:blipFill rotWithShape="1">
          <a:blip r:embed="rId7">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l="29524" t="60746" r="30476" b="10245"/>
          <a:stretch/>
        </p:blipFill>
        <p:spPr>
          <a:xfrm>
            <a:off x="4495800" y="3105150"/>
            <a:ext cx="4648201" cy="2038350"/>
          </a:xfrm>
          <a:prstGeom prst="rect">
            <a:avLst/>
          </a:prstGeom>
        </p:spPr>
      </p:pic>
    </p:spTree>
    <p:extLst>
      <p:ext uri="{BB962C8B-B14F-4D97-AF65-F5344CB8AC3E}">
        <p14:creationId xmlns:p14="http://schemas.microsoft.com/office/powerpoint/2010/main" val="2400666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16" presetClass="entr" presetSubtype="21"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par>
                                <p:cTn id="22" presetID="16" presetClass="entr" presetSubtype="21"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709976"/>
            <a:ext cx="7924800" cy="1077218"/>
          </a:xfrm>
          <a:prstGeom prst="rect">
            <a:avLst/>
          </a:prstGeom>
        </p:spPr>
        <p:txBody>
          <a:bodyPr wrap="square">
            <a:spAutoFit/>
          </a:bodyPr>
          <a:lstStyle/>
          <a:p>
            <a:pPr algn="just"/>
            <a:r>
              <a:rPr lang="vi-VN" sz="3200" b="1">
                <a:solidFill>
                  <a:schemeClr val="accent6">
                    <a:lumMod val="75000"/>
                  </a:schemeClr>
                </a:solidFill>
              </a:rPr>
              <a:t>Kể thêm các biểu hiện tôn trọng sự khác biệt của người khác mà em biết. </a:t>
            </a:r>
            <a:endParaRPr lang="en-US" sz="3200" b="1">
              <a:solidFill>
                <a:schemeClr val="accent6">
                  <a:lumMod val="75000"/>
                </a:schemeClr>
              </a:solidFill>
            </a:endParaRPr>
          </a:p>
        </p:txBody>
      </p:sp>
    </p:spTree>
    <p:extLst>
      <p:ext uri="{BB962C8B-B14F-4D97-AF65-F5344CB8AC3E}">
        <p14:creationId xmlns:p14="http://schemas.microsoft.com/office/powerpoint/2010/main" val="15690421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60797" y="481615"/>
            <a:ext cx="7478486" cy="400110"/>
          </a:xfrm>
          <a:prstGeom prst="rect">
            <a:avLst/>
          </a:prstGeom>
        </p:spPr>
        <p:txBody>
          <a:bodyPr wrap="square">
            <a:spAutoFit/>
          </a:bodyPr>
          <a:lstStyle/>
          <a:p>
            <a:r>
              <a:rPr lang="vi-VN" sz="2000" b="1" smtClean="0">
                <a:solidFill>
                  <a:schemeClr val="accent6">
                    <a:lumMod val="75000"/>
                  </a:schemeClr>
                </a:solidFill>
              </a:rPr>
              <a:t>Tìm </a:t>
            </a:r>
            <a:r>
              <a:rPr lang="vi-VN" sz="2000" b="1">
                <a:solidFill>
                  <a:schemeClr val="accent6">
                    <a:lumMod val="75000"/>
                  </a:schemeClr>
                </a:solidFill>
              </a:rPr>
              <a:t>hiểu vì sao phải tôn trọng sự khác biệt của người khác.</a:t>
            </a:r>
            <a:r>
              <a:rPr lang="vi-VN" sz="2000">
                <a:solidFill>
                  <a:schemeClr val="accent6">
                    <a:lumMod val="75000"/>
                  </a:schemeClr>
                </a:solidFill>
              </a:rPr>
              <a:t> </a:t>
            </a:r>
            <a:endParaRPr lang="en-US" sz="2000">
              <a:solidFill>
                <a:schemeClr val="accent6">
                  <a:lumMod val="75000"/>
                </a:schemeClr>
              </a:solidFill>
            </a:endParaRPr>
          </a:p>
        </p:txBody>
      </p:sp>
      <p:sp>
        <p:nvSpPr>
          <p:cNvPr id="3" name="Rectangle 2"/>
          <p:cNvSpPr/>
          <p:nvPr/>
        </p:nvSpPr>
        <p:spPr>
          <a:xfrm>
            <a:off x="0" y="11591"/>
            <a:ext cx="2121093" cy="523220"/>
          </a:xfrm>
          <a:prstGeom prst="rect">
            <a:avLst/>
          </a:prstGeom>
          <a:noFill/>
        </p:spPr>
        <p:txBody>
          <a:bodyPr wrap="none" lIns="91440" tIns="45720" rIns="91440" bIns="45720">
            <a:spAutoFit/>
          </a:bodyPr>
          <a:lstStyle/>
          <a:p>
            <a:r>
              <a:rPr lang="vi-VN" sz="28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KHÁM PHÁ</a:t>
            </a:r>
            <a:endParaRPr lang="en-US" sz="28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Rectangle 3"/>
          <p:cNvSpPr/>
          <p:nvPr/>
        </p:nvSpPr>
        <p:spPr>
          <a:xfrm>
            <a:off x="0" y="512393"/>
            <a:ext cx="1549911" cy="338554"/>
          </a:xfrm>
          <a:prstGeom prst="rect">
            <a:avLst/>
          </a:prstGeom>
          <a:solidFill>
            <a:srgbClr val="FFFF00"/>
          </a:solidFill>
        </p:spPr>
        <p:txBody>
          <a:bodyPr wrap="none" lIns="91440" tIns="45720" rIns="91440" bIns="45720">
            <a:spAutoFit/>
          </a:bodyPr>
          <a:lstStyle/>
          <a:p>
            <a:pPr algn="ctr"/>
            <a:r>
              <a:rPr lang="en-US" sz="1600" b="1" cap="all">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HOẠT </a:t>
            </a:r>
            <a:r>
              <a:rPr lang="en-US" sz="1600" b="1" cap="all"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ĐỘNG 2</a:t>
            </a:r>
            <a:endParaRPr lang="en-US" sz="1600" b="1" cap="all" spc="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pic>
        <p:nvPicPr>
          <p:cNvPr id="5" name="Picture 4"/>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33095" t="17127" r="32024" b="17868"/>
          <a:stretch/>
        </p:blipFill>
        <p:spPr>
          <a:xfrm>
            <a:off x="178804" y="850947"/>
            <a:ext cx="3935996" cy="4261775"/>
          </a:xfrm>
          <a:prstGeom prst="rect">
            <a:avLst/>
          </a:prstGeom>
        </p:spPr>
      </p:pic>
      <p:pic>
        <p:nvPicPr>
          <p:cNvPr id="6" name="Picture 5"/>
          <p:cNvPicPr>
            <a:picLocks noChangeAspect="1"/>
          </p:cNvPicPr>
          <p:nvPr/>
        </p:nvPicPr>
        <p:blipFill rotWithShape="1">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l="33929" t="42959" r="39643" b="44336"/>
          <a:stretch/>
        </p:blipFill>
        <p:spPr>
          <a:xfrm>
            <a:off x="4191000" y="1765354"/>
            <a:ext cx="4952999" cy="1415995"/>
          </a:xfrm>
          <a:prstGeom prst="rect">
            <a:avLst/>
          </a:prstGeom>
        </p:spPr>
      </p:pic>
    </p:spTree>
    <p:extLst>
      <p:ext uri="{BB962C8B-B14F-4D97-AF65-F5344CB8AC3E}">
        <p14:creationId xmlns:p14="http://schemas.microsoft.com/office/powerpoint/2010/main" val="4551425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31309" t="42748" r="32262" b="34384"/>
          <a:stretch/>
        </p:blipFill>
        <p:spPr>
          <a:xfrm>
            <a:off x="0" y="819150"/>
            <a:ext cx="9080494" cy="3429000"/>
          </a:xfrm>
          <a:prstGeom prst="rect">
            <a:avLst/>
          </a:prstGeom>
        </p:spPr>
      </p:pic>
    </p:spTree>
    <p:extLst>
      <p:ext uri="{BB962C8B-B14F-4D97-AF65-F5344CB8AC3E}">
        <p14:creationId xmlns:p14="http://schemas.microsoft.com/office/powerpoint/2010/main" val="1920985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9000" y="1657350"/>
            <a:ext cx="2480808" cy="1107996"/>
          </a:xfrm>
          <a:prstGeom prst="rect">
            <a:avLst/>
          </a:prstGeom>
          <a:noFill/>
        </p:spPr>
        <p:txBody>
          <a:bodyPr wrap="none" lIns="91440" tIns="45720" rIns="91440" bIns="45720">
            <a:spAutoFit/>
          </a:bodyPr>
          <a:lstStyle/>
          <a:p>
            <a:pPr algn="ctr"/>
            <a:r>
              <a:rPr lang="en-US" sz="6600" b="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Tiết 2</a:t>
            </a:r>
            <a:endParaRPr lang="en-US" sz="66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3039685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657" y="514350"/>
            <a:ext cx="2890535" cy="369332"/>
          </a:xfrm>
          <a:prstGeom prst="rect">
            <a:avLst/>
          </a:prstGeom>
          <a:solidFill>
            <a:srgbClr val="FFFF00"/>
          </a:solidFill>
        </p:spPr>
        <p:txBody>
          <a:bodyPr wrap="none">
            <a:spAutoFit/>
          </a:bodyPr>
          <a:lstStyle/>
          <a:p>
            <a:r>
              <a:rPr lang="vi-VN" b="1">
                <a:solidFill>
                  <a:schemeClr val="accent6">
                    <a:lumMod val="75000"/>
                  </a:schemeClr>
                </a:solidFill>
              </a:rPr>
              <a:t>Bài tập 1.  Bày tỏ ý kiến. </a:t>
            </a:r>
            <a:endParaRPr lang="en-US">
              <a:solidFill>
                <a:schemeClr val="accent6">
                  <a:lumMod val="75000"/>
                </a:schemeClr>
              </a:solidFill>
            </a:endParaRPr>
          </a:p>
        </p:txBody>
      </p:sp>
      <p:sp>
        <p:nvSpPr>
          <p:cNvPr id="3" name="Rectangle 2"/>
          <p:cNvSpPr/>
          <p:nvPr/>
        </p:nvSpPr>
        <p:spPr>
          <a:xfrm>
            <a:off x="0" y="11591"/>
            <a:ext cx="2218877" cy="523220"/>
          </a:xfrm>
          <a:prstGeom prst="rect">
            <a:avLst/>
          </a:prstGeom>
          <a:solidFill>
            <a:schemeClr val="accent5">
              <a:lumMod val="20000"/>
              <a:lumOff val="80000"/>
            </a:schemeClr>
          </a:solidFill>
        </p:spPr>
        <p:txBody>
          <a:bodyPr wrap="none" lIns="91440" tIns="45720" rIns="91440" bIns="45720">
            <a:spAutoFit/>
          </a:bodyPr>
          <a:lstStyle/>
          <a:p>
            <a:r>
              <a:rPr lang="vi-VN" sz="28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LUYỆN </a:t>
            </a:r>
            <a:r>
              <a:rPr lang="vi-VN" sz="28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TẬP</a:t>
            </a:r>
            <a:endParaRPr lang="en-US" sz="28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33572" t="35337" r="35000" b="36290"/>
          <a:stretch/>
        </p:blipFill>
        <p:spPr>
          <a:xfrm>
            <a:off x="1600200" y="1088568"/>
            <a:ext cx="6054991" cy="3921581"/>
          </a:xfrm>
          <a:prstGeom prst="rect">
            <a:avLst/>
          </a:prstGeom>
        </p:spPr>
      </p:pic>
    </p:spTree>
    <p:extLst>
      <p:ext uri="{BB962C8B-B14F-4D97-AF65-F5344CB8AC3E}">
        <p14:creationId xmlns:p14="http://schemas.microsoft.com/office/powerpoint/2010/main" val="3004476596"/>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711</TotalTime>
  <Words>684</Words>
  <Application>Microsoft Office PowerPoint</Application>
  <PresentationFormat>On-screen Show (16:9)</PresentationFormat>
  <Paragraphs>42</Paragraphs>
  <Slides>14</Slides>
  <Notes>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Slipstream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ASUS</cp:lastModifiedBy>
  <cp:revision>24</cp:revision>
  <dcterms:created xsi:type="dcterms:W3CDTF">2006-08-16T00:00:00Z</dcterms:created>
  <dcterms:modified xsi:type="dcterms:W3CDTF">2025-09-24T14:58:49Z</dcterms:modified>
</cp:coreProperties>
</file>