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3" r:id="rId3"/>
    <p:sldId id="277" r:id="rId4"/>
    <p:sldId id="257" r:id="rId5"/>
    <p:sldId id="258" r:id="rId6"/>
    <p:sldId id="259" r:id="rId7"/>
    <p:sldId id="260" r:id="rId8"/>
    <p:sldId id="261" r:id="rId9"/>
    <p:sldId id="262" r:id="rId10"/>
    <p:sldId id="274" r:id="rId11"/>
    <p:sldId id="263" r:id="rId12"/>
    <p:sldId id="275" r:id="rId13"/>
    <p:sldId id="268" r:id="rId14"/>
    <p:sldId id="276" r:id="rId15"/>
    <p:sldId id="269" r:id="rId16"/>
    <p:sldId id="267" r:id="rId17"/>
    <p:sldId id="264" r:id="rId18"/>
    <p:sldId id="265" r:id="rId19"/>
    <p:sldId id="266" r:id="rId20"/>
    <p:sldId id="270" r:id="rId21"/>
    <p:sldId id="271" r:id="rId22"/>
    <p:sldId id="272" r:id="rId23"/>
    <p:sldId id="278" r:id="rId24"/>
    <p:sldId id="279" r:id="rId25"/>
    <p:sldId id="280" r:id="rId26"/>
    <p:sldId id="281" r:id="rId27"/>
    <p:sldId id="282" r:id="rId28"/>
    <p:sldId id="283" r:id="rId29"/>
    <p:sldId id="28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88" d="100"/>
          <a:sy n="88" d="100"/>
        </p:scale>
        <p:origin x="-79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76B30-A55C-4DF3-9D95-B5F81B7D0817}" type="datetimeFigureOut">
              <a:rPr lang="en-US" smtClean="0"/>
              <a:t>21-Sep-25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E9C81-556B-49F0-B059-5599A74E38B5}" type="slidenum">
              <a:rPr lang="en-US" smtClean="0"/>
              <a:t>‹#›</a:t>
            </a:fld>
            <a:endParaRPr lang="en-US"/>
          </a:p>
        </p:txBody>
      </p:sp>
    </p:spTree>
    <p:extLst>
      <p:ext uri="{BB962C8B-B14F-4D97-AF65-F5344CB8AC3E}">
        <p14:creationId xmlns:p14="http://schemas.microsoft.com/office/powerpoint/2010/main" val="160700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smtClean="0">
                <a:solidFill>
                  <a:schemeClr val="tx1"/>
                </a:solidFill>
                <a:effectLst/>
                <a:latin typeface="+mn-lt"/>
                <a:ea typeface="+mn-ea"/>
                <a:cs typeface="+mn-cs"/>
              </a:rPr>
              <a:t>Nhận xét kết luận</a:t>
            </a:r>
            <a:r>
              <a:rPr lang="vi-VN" sz="1200" kern="1200" smtClean="0">
                <a:solidFill>
                  <a:schemeClr val="tx1"/>
                </a:solidFill>
                <a:effectLst/>
                <a:latin typeface="+mn-lt"/>
                <a:ea typeface="+mn-ea"/>
                <a:cs typeface="+mn-cs"/>
              </a:rPr>
              <a:t>: Người có công với quê hương đất nước a,b,d,e,h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GV giải thích thêm: Không phải tất cả những người lao động (c) ca sĩ, diễn viên hay người giàu có thành đạt nào cũng có công cũng có công với quê hương đất nước Nếu việc làm của họ không mang tính chất cống hiến. </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7E9C81-556B-49F0-B059-5599A74E38B5}" type="slidenum">
              <a:rPr lang="en-US" smtClean="0"/>
              <a:t>23</a:t>
            </a:fld>
            <a:endParaRPr lang="en-US"/>
          </a:p>
        </p:txBody>
      </p:sp>
    </p:spTree>
    <p:extLst>
      <p:ext uri="{BB962C8B-B14F-4D97-AF65-F5344CB8AC3E}">
        <p14:creationId xmlns:p14="http://schemas.microsoft.com/office/powerpoint/2010/main" val="97889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=&gt;Nhận xét kết luận:</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a. Đồng tình với Đạt, không đồng tình với An vì người mang lại hòa bình cho chúng ta là người có công, nhưng những người có công có thể không mang lại hòa bình Nhưng mang lại sự giàu có thịnh vượng cho quê hương đất nước.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b. Đồng tình với Tình không đồng tình với Thanh Mọi công dân đều có trách nhiệm đền ơn, đáp nghĩa vì đều chịu ơn của những người có công.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c. Đồng tinh với Nghĩa không đồng tình với Thực vì có thể làm những công việc khác chứ không nhất thiết chỉ là mỗi việc quan tâm chăm sóc những  gia đình thương binh liệt sĩ mới là đền ơn đáp nghĩa</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d. Đồng tình với Minh không đồng tình với Bình vì những người có cống hiến thầm lặng vẫn là người có công với quê hương đất nước.</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7E9C81-556B-49F0-B059-5599A74E38B5}" type="slidenum">
              <a:rPr lang="en-US" smtClean="0"/>
              <a:t>24</a:t>
            </a:fld>
            <a:endParaRPr lang="en-US"/>
          </a:p>
        </p:txBody>
      </p:sp>
    </p:spTree>
    <p:extLst>
      <p:ext uri="{BB962C8B-B14F-4D97-AF65-F5344CB8AC3E}">
        <p14:creationId xmlns:p14="http://schemas.microsoft.com/office/powerpoint/2010/main" val="281222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vi-VN" sz="1200" kern="1200" smtClean="0">
                <a:solidFill>
                  <a:schemeClr val="tx1"/>
                </a:solidFill>
                <a:effectLst/>
                <a:latin typeface="+mn-lt"/>
                <a:ea typeface="+mn-ea"/>
                <a:cs typeface="+mn-cs"/>
              </a:rPr>
              <a:t>Nhận xét kết luận.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 +Việc làm thể hiện lòng biết ơn người có công với quê hương đất nước:a,b,d,e</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 Hoạt động c, g là những hoạt động thoa mãn nhu cầu của bản thân mỗi người không phải là hoạt động thể hiện lòng biết ơn, người có công với quê hương đất nước. </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7E9C81-556B-49F0-B059-5599A74E38B5}" type="slidenum">
              <a:rPr lang="en-US" smtClean="0"/>
              <a:t>25</a:t>
            </a:fld>
            <a:endParaRPr lang="en-US"/>
          </a:p>
        </p:txBody>
      </p:sp>
    </p:spTree>
    <p:extLst>
      <p:ext uri="{BB962C8B-B14F-4D97-AF65-F5344CB8AC3E}">
        <p14:creationId xmlns:p14="http://schemas.microsoft.com/office/powerpoint/2010/main" val="1882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21-Sep-25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21-Sep-25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21-Sep-25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21-Sep-25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21-Sep-25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21-Sep-25</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https://www.youtube.com/watch?v=UdtveSjlyXI&amp;subject=https://youtu.be/UdtveSjlyXI?si=CyD8AS4s3kl5LR5J"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microsoft.com/office/2007/relationships/hdphoto" Target="../media/hdphoto2.wdp"/><Relationship Id="rId7"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667000" y="-87192"/>
            <a:ext cx="3747530" cy="5230692"/>
          </a:xfrm>
          <a:prstGeom prst="rect">
            <a:avLst/>
          </a:prstGeom>
        </p:spPr>
      </p:pic>
    </p:spTree>
    <p:extLst>
      <p:ext uri="{BB962C8B-B14F-4D97-AF65-F5344CB8AC3E}">
        <p14:creationId xmlns:p14="http://schemas.microsoft.com/office/powerpoint/2010/main" val="1609374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393" r="36786" b="54309"/>
          <a:stretch/>
        </p:blipFill>
        <p:spPr>
          <a:xfrm>
            <a:off x="228600" y="590550"/>
            <a:ext cx="3124200" cy="3642191"/>
          </a:xfrm>
          <a:prstGeom prst="rect">
            <a:avLst/>
          </a:prstGeom>
        </p:spPr>
      </p:pic>
      <p:sp>
        <p:nvSpPr>
          <p:cNvPr id="3" name="Rectangle 2"/>
          <p:cNvSpPr/>
          <p:nvPr/>
        </p:nvSpPr>
        <p:spPr>
          <a:xfrm>
            <a:off x="3733800" y="742950"/>
            <a:ext cx="5181600" cy="3046988"/>
          </a:xfrm>
          <a:prstGeom prst="rect">
            <a:avLst/>
          </a:prstGeom>
          <a:solidFill>
            <a:schemeClr val="accent1">
              <a:lumMod val="20000"/>
              <a:lumOff val="80000"/>
            </a:schemeClr>
          </a:solidFill>
        </p:spPr>
        <p:txBody>
          <a:bodyPr wrap="square">
            <a:spAutoFit/>
          </a:bodyPr>
          <a:lstStyle/>
          <a:p>
            <a:pPr algn="just"/>
            <a:r>
              <a:rPr lang="vi-VN" sz="3200"/>
              <a:t>Nhạc sĩ Văn Cao: Tác giả của bài hát Tiến quân ca - Quốc ca chính thức của Việt Nam, một trong những nhạc sĩ nổi bật của nền âm nhạc Việt Nam thế kỉ XX.</a:t>
            </a:r>
            <a:endParaRPr lang="en-US" sz="3200"/>
          </a:p>
        </p:txBody>
      </p:sp>
      <p:sp>
        <p:nvSpPr>
          <p:cNvPr id="4" name="Left Arrow 3">
            <a:hlinkClick r:id="rId4" action="ppaction://hlinksldjump"/>
          </p:cNvPr>
          <p:cNvSpPr/>
          <p:nvPr/>
        </p:nvSpPr>
        <p:spPr>
          <a:xfrm>
            <a:off x="8591546" y="4696152"/>
            <a:ext cx="372838" cy="286405"/>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390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3214" t="2054" r="6786" b="54763"/>
          <a:stretch/>
        </p:blipFill>
        <p:spPr>
          <a:xfrm>
            <a:off x="228600" y="514350"/>
            <a:ext cx="3505200" cy="3839027"/>
          </a:xfrm>
          <a:prstGeom prst="rect">
            <a:avLst/>
          </a:prstGeom>
        </p:spPr>
      </p:pic>
      <p:sp>
        <p:nvSpPr>
          <p:cNvPr id="4" name="Rectangle 3"/>
          <p:cNvSpPr/>
          <p:nvPr/>
        </p:nvSpPr>
        <p:spPr>
          <a:xfrm>
            <a:off x="3886200" y="514350"/>
            <a:ext cx="4953000" cy="4154984"/>
          </a:xfrm>
          <a:prstGeom prst="rect">
            <a:avLst/>
          </a:prstGeom>
          <a:solidFill>
            <a:schemeClr val="accent6">
              <a:lumMod val="20000"/>
              <a:lumOff val="80000"/>
            </a:schemeClr>
          </a:solidFill>
        </p:spPr>
        <p:txBody>
          <a:bodyPr wrap="square">
            <a:spAutoFit/>
          </a:bodyPr>
          <a:lstStyle/>
          <a:p>
            <a:pPr algn="just"/>
            <a:r>
              <a:rPr lang="vi-VN" sz="2400"/>
              <a:t>Bác sĩ Tôn Thất Tùng: bác sĩ phẫu thuật nổi danh trong lĩnh vực nghiên cứu về gan, say mê nghiên cứu khoa học y học, với mong muốn đưa nền y học Việt Nam sánh ngang với các nước trên thế giới, tham gia tổ chức điều trị, phát triển ngành Y tế, đồng thời với nghiên cứu khoa học, đào tạo sinh viên, xây dựng nền tảng trường Ý Việt Nam.</a:t>
            </a:r>
            <a:endParaRPr lang="en-US" sz="2400"/>
          </a:p>
        </p:txBody>
      </p:sp>
      <p:sp>
        <p:nvSpPr>
          <p:cNvPr id="6" name="Left Arrow 5">
            <a:hlinkClick r:id="rId4" action="ppaction://hlinksldjump"/>
          </p:cNvPr>
          <p:cNvSpPr/>
          <p:nvPr/>
        </p:nvSpPr>
        <p:spPr>
          <a:xfrm>
            <a:off x="8591546" y="4696152"/>
            <a:ext cx="372838" cy="286405"/>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509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28" t="50000" r="66072" b="3830"/>
          <a:stretch/>
        </p:blipFill>
        <p:spPr>
          <a:xfrm>
            <a:off x="76201" y="514350"/>
            <a:ext cx="3227295" cy="3429000"/>
          </a:xfrm>
          <a:prstGeom prst="rect">
            <a:avLst/>
          </a:prstGeom>
        </p:spPr>
      </p:pic>
      <p:sp>
        <p:nvSpPr>
          <p:cNvPr id="3" name="Rectangle 2"/>
          <p:cNvSpPr/>
          <p:nvPr/>
        </p:nvSpPr>
        <p:spPr>
          <a:xfrm>
            <a:off x="3505200" y="674578"/>
            <a:ext cx="5334000" cy="3108543"/>
          </a:xfrm>
          <a:prstGeom prst="rect">
            <a:avLst/>
          </a:prstGeom>
          <a:solidFill>
            <a:schemeClr val="accent4">
              <a:lumMod val="20000"/>
              <a:lumOff val="80000"/>
            </a:schemeClr>
          </a:solidFill>
        </p:spPr>
        <p:txBody>
          <a:bodyPr wrap="square">
            <a:spAutoFit/>
          </a:bodyPr>
          <a:lstStyle/>
          <a:p>
            <a:pPr algn="just"/>
            <a:r>
              <a:rPr lang="vi-VN" sz="2800"/>
              <a:t>Mẹ Việt Nam anh hùng Nguyễn Thị Thứ: người mẹ có nhiều con cháu hi sinh nhất trong cả hai cuộc chiến tranh chống Pháp và chống Mỹ: bà có chồng, 9 người con trai, một con rể và 2 cháu ngoại là liệt sĩ.</a:t>
            </a:r>
            <a:endParaRPr lang="en-US" sz="2800"/>
          </a:p>
        </p:txBody>
      </p:sp>
      <p:sp>
        <p:nvSpPr>
          <p:cNvPr id="4" name="Left Arrow 3">
            <a:hlinkClick r:id="rId4" action="ppaction://hlinksldjump"/>
          </p:cNvPr>
          <p:cNvSpPr/>
          <p:nvPr/>
        </p:nvSpPr>
        <p:spPr>
          <a:xfrm>
            <a:off x="8591546" y="4696152"/>
            <a:ext cx="372838" cy="286405"/>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40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036" t="50172" r="36786" b="3595"/>
          <a:stretch/>
        </p:blipFill>
        <p:spPr>
          <a:xfrm>
            <a:off x="108856" y="590550"/>
            <a:ext cx="3281051" cy="3429001"/>
          </a:xfrm>
          <a:prstGeom prst="rect">
            <a:avLst/>
          </a:prstGeom>
        </p:spPr>
      </p:pic>
      <p:sp>
        <p:nvSpPr>
          <p:cNvPr id="4" name="Rectangle 3"/>
          <p:cNvSpPr/>
          <p:nvPr/>
        </p:nvSpPr>
        <p:spPr>
          <a:xfrm>
            <a:off x="3733800" y="590550"/>
            <a:ext cx="5181600" cy="3785652"/>
          </a:xfrm>
          <a:prstGeom prst="rect">
            <a:avLst/>
          </a:prstGeom>
          <a:solidFill>
            <a:schemeClr val="accent5">
              <a:lumMod val="20000"/>
              <a:lumOff val="80000"/>
            </a:schemeClr>
          </a:solidFill>
        </p:spPr>
        <p:txBody>
          <a:bodyPr wrap="square">
            <a:spAutoFit/>
          </a:bodyPr>
          <a:lstStyle/>
          <a:p>
            <a:pPr algn="just"/>
            <a:r>
              <a:rPr lang="vi-VN" sz="2400"/>
              <a:t>Giáo sư, Nhà giáo Nhân dân Hoàng Xuân Sính: nữ giáo sư Toán học đầu tiên của Việt Nam, </a:t>
            </a:r>
            <a:r>
              <a:rPr lang="vi-VN" sz="2400" smtClean="0"/>
              <a:t>  </a:t>
            </a:r>
            <a:r>
              <a:rPr lang="vi-VN" sz="2400"/>
              <a:t>Đại  </a:t>
            </a:r>
            <a:r>
              <a:rPr lang="vi-VN" sz="2400" smtClean="0"/>
              <a:t>biểu. </a:t>
            </a:r>
            <a:r>
              <a:rPr lang="vi-VN" sz="2400"/>
              <a:t>Quốc hội khóa VII, năm 2004. Phó chủ tịch đoàn chủ tịch MTTQVN khoá VI năm 2004. Phó chủ tịch hội </a:t>
            </a:r>
            <a:r>
              <a:rPr lang="vi-VN" sz="2400" smtClean="0"/>
              <a:t>liên hiệp </a:t>
            </a:r>
            <a:r>
              <a:rPr lang="vi-VN" sz="2400"/>
              <a:t>phụ nữ việt nam </a:t>
            </a:r>
            <a:r>
              <a:rPr lang="vi-VN" sz="2400" smtClean="0"/>
              <a:t>nhiệm kỳ  1987-1992 </a:t>
            </a:r>
            <a:r>
              <a:rPr lang="vi-VN" sz="2400"/>
              <a:t>là nhà giáo </a:t>
            </a:r>
            <a:r>
              <a:rPr lang="vi-VN" sz="2400" smtClean="0"/>
              <a:t>Nhân </a:t>
            </a:r>
            <a:r>
              <a:rPr lang="vi-VN" sz="2400"/>
              <a:t>dân và tác giả nhiều cuốn sách giáo khoa toán phổ thông và đại </a:t>
            </a:r>
            <a:r>
              <a:rPr lang="vi-VN" sz="2400" smtClean="0"/>
              <a:t>học..</a:t>
            </a:r>
            <a:endParaRPr lang="en-US" sz="2400"/>
          </a:p>
        </p:txBody>
      </p:sp>
      <p:sp>
        <p:nvSpPr>
          <p:cNvPr id="6" name="Left Arrow 5">
            <a:hlinkClick r:id="rId4" action="ppaction://hlinksldjump"/>
          </p:cNvPr>
          <p:cNvSpPr/>
          <p:nvPr/>
        </p:nvSpPr>
        <p:spPr>
          <a:xfrm>
            <a:off x="8591546" y="4696152"/>
            <a:ext cx="372838" cy="286405"/>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01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2857" t="50000" r="5000" b="2934"/>
          <a:stretch/>
        </p:blipFill>
        <p:spPr>
          <a:xfrm>
            <a:off x="97970" y="592650"/>
            <a:ext cx="3102430" cy="3335043"/>
          </a:xfrm>
          <a:prstGeom prst="rect">
            <a:avLst/>
          </a:prstGeom>
        </p:spPr>
      </p:pic>
      <p:sp>
        <p:nvSpPr>
          <p:cNvPr id="3" name="Rectangle 2"/>
          <p:cNvSpPr/>
          <p:nvPr/>
        </p:nvSpPr>
        <p:spPr>
          <a:xfrm>
            <a:off x="3276600" y="819150"/>
            <a:ext cx="5715000" cy="3108543"/>
          </a:xfrm>
          <a:prstGeom prst="rect">
            <a:avLst/>
          </a:prstGeom>
          <a:solidFill>
            <a:schemeClr val="accent3">
              <a:lumMod val="20000"/>
              <a:lumOff val="80000"/>
            </a:schemeClr>
          </a:solidFill>
        </p:spPr>
        <p:txBody>
          <a:bodyPr wrap="square">
            <a:spAutoFit/>
          </a:bodyPr>
          <a:lstStyle/>
          <a:p>
            <a:pPr algn="just"/>
            <a:r>
              <a:rPr lang="vi-VN" sz="2800"/>
              <a:t>Bà Mai Kiều Liên - Tổng Giám đốc công ty sữa Việt Nam Vinamilk. Anh hùng lao động thời kì đổi mới, một trong những nữ doanh nhân quyền lực nhất châu Á, có đóng góp nổi bật cho nền kinh tế Việt Nam và khu vực.</a:t>
            </a:r>
            <a:endParaRPr lang="en-US" sz="2800"/>
          </a:p>
        </p:txBody>
      </p:sp>
      <p:sp>
        <p:nvSpPr>
          <p:cNvPr id="4" name="Left Arrow 3">
            <a:hlinkClick r:id="rId4" action="ppaction://hlinksldjump"/>
          </p:cNvPr>
          <p:cNvSpPr/>
          <p:nvPr/>
        </p:nvSpPr>
        <p:spPr>
          <a:xfrm>
            <a:off x="8591546" y="4696152"/>
            <a:ext cx="372838" cy="286405"/>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59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69434"/>
            <a:ext cx="2100255" cy="523220"/>
          </a:xfrm>
          <a:prstGeom prst="rect">
            <a:avLst/>
          </a:prstGeom>
          <a:noFill/>
        </p:spPr>
        <p:txBody>
          <a:bodyPr wrap="none" lIns="91440" tIns="45720" rIns="91440" bIns="45720">
            <a:spAutoFit/>
          </a:bodyPr>
          <a:lstStyle/>
          <a:p>
            <a:pPr algn="ctr"/>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VẬN DỤNG</a:t>
            </a:r>
            <a:endParaRPr lang="en-US" sz="2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364327" y="819150"/>
            <a:ext cx="8534400" cy="1200329"/>
          </a:xfrm>
          <a:prstGeom prst="rect">
            <a:avLst/>
          </a:prstGeom>
        </p:spPr>
        <p:txBody>
          <a:bodyPr wrap="square">
            <a:spAutoFit/>
          </a:bodyPr>
          <a:lstStyle/>
          <a:p>
            <a:pPr algn="just"/>
            <a:r>
              <a:rPr lang="vi-VN" sz="2400"/>
              <a:t>- Hãy kể thêm tên và đóng góp của những người có công với quê hương, đất nước trong các lĩnh vực kinh tế, chính trị, văn hóa, khoa học, giáo dục,... mà em biết.</a:t>
            </a:r>
          </a:p>
        </p:txBody>
      </p:sp>
    </p:spTree>
    <p:extLst>
      <p:ext uri="{BB962C8B-B14F-4D97-AF65-F5344CB8AC3E}">
        <p14:creationId xmlns:p14="http://schemas.microsoft.com/office/powerpoint/2010/main" val="674222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822" y="2110085"/>
            <a:ext cx="1980350" cy="923330"/>
          </a:xfrm>
          <a:prstGeom prst="rect">
            <a:avLst/>
          </a:prstGeom>
          <a:noFill/>
        </p:spPr>
        <p:txBody>
          <a:bodyPr wrap="none" lIns="91440" tIns="45720" rIns="91440" bIns="45720">
            <a:spAutoFit/>
          </a:bodyPr>
          <a:lstStyle/>
          <a:p>
            <a:pPr algn="ctr"/>
            <a:r>
              <a:rPr lang="vi-VN"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Tiết 2</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950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74" y="516582"/>
            <a:ext cx="8458426" cy="400110"/>
          </a:xfrm>
          <a:prstGeom prst="rect">
            <a:avLst/>
          </a:prstGeom>
          <a:solidFill>
            <a:schemeClr val="accent5">
              <a:lumMod val="40000"/>
              <a:lumOff val="60000"/>
            </a:schemeClr>
          </a:solidFill>
        </p:spPr>
        <p:txBody>
          <a:bodyPr wrap="square">
            <a:spAutoFit/>
          </a:bodyPr>
          <a:lstStyle/>
          <a:p>
            <a:r>
              <a:rPr lang="vi-VN" sz="2000" smtClean="0"/>
              <a:t>2. Tìm hiểu vì sao phải biết ơn người có công với quê hương, đất nước.</a:t>
            </a:r>
          </a:p>
        </p:txBody>
      </p:sp>
      <p:sp>
        <p:nvSpPr>
          <p:cNvPr id="3" name="Rectangle 2"/>
          <p:cNvSpPr/>
          <p:nvPr/>
        </p:nvSpPr>
        <p:spPr>
          <a:xfrm>
            <a:off x="76200" y="54917"/>
            <a:ext cx="2321468" cy="461665"/>
          </a:xfrm>
          <a:prstGeom prst="rect">
            <a:avLst/>
          </a:prstGeom>
          <a:solidFill>
            <a:schemeClr val="accent2">
              <a:lumMod val="60000"/>
              <a:lumOff val="40000"/>
            </a:schemeClr>
          </a:solidFill>
        </p:spPr>
        <p:txBody>
          <a:bodyPr wrap="none" lIns="91440" tIns="45720" rIns="91440" bIns="45720">
            <a:spAutoFit/>
          </a:bodyPr>
          <a:lstStyle/>
          <a:p>
            <a:pPr algn="ctr"/>
            <a:r>
              <a:rPr lang="vi-VN" sz="2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HOẠT </a:t>
            </a:r>
            <a:r>
              <a:rPr lang="vi-VN" sz="2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ĐỘNG 2</a:t>
            </a:r>
            <a:endParaRPr lang="en-US" sz="2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228600" y="916692"/>
            <a:ext cx="6934200" cy="400110"/>
          </a:xfrm>
          <a:prstGeom prst="rect">
            <a:avLst/>
          </a:prstGeom>
        </p:spPr>
        <p:txBody>
          <a:bodyPr wrap="square">
            <a:spAutoFit/>
          </a:bodyPr>
          <a:lstStyle/>
          <a:p>
            <a:pPr lvl="0"/>
            <a:r>
              <a:rPr lang="vi-VN" sz="2000">
                <a:solidFill>
                  <a:prstClr val="black"/>
                </a:solidFill>
              </a:rPr>
              <a:t>Em hãy đọc các trường hợp dưới đây và trả lời câu hỏi:</a:t>
            </a:r>
          </a:p>
        </p:txBody>
      </p:sp>
      <p:sp>
        <p:nvSpPr>
          <p:cNvPr id="5" name="AutoShape 2" descr="Đạo đức lớp 5 Kết nối tri thức Bài 1: Biết ơn những người có công với quê hương, đất nướ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352800" y="1316802"/>
            <a:ext cx="5676674" cy="1477328"/>
          </a:xfrm>
          <a:prstGeom prst="rect">
            <a:avLst/>
          </a:prstGeom>
          <a:solidFill>
            <a:schemeClr val="accent2">
              <a:lumMod val="40000"/>
              <a:lumOff val="60000"/>
            </a:schemeClr>
          </a:solidFill>
        </p:spPr>
        <p:txBody>
          <a:bodyPr wrap="square">
            <a:spAutoFit/>
          </a:bodyPr>
          <a:lstStyle/>
          <a:p>
            <a:r>
              <a:rPr lang="vi-VN"/>
              <a:t>a. Sáng Chủ nhật, các bạn trong thôn đến Nhà Văn hóa để nghe bác trường thân nói chuyện. Bác kế: Thôn mang tên người đã có công giúp dân đắp để lấn biển, mở mang đồng ruộng để sản xuất, vượt qua đói nghèo, xây dựng thôn giàu đẹp, yên vui</a:t>
            </a:r>
            <a:r>
              <a:rPr lang="vi-VN" smtClean="0"/>
              <a:t>.</a:t>
            </a:r>
            <a:endParaRPr 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62" y="1316801"/>
            <a:ext cx="2511425" cy="1765807"/>
          </a:xfrm>
          <a:prstGeom prst="rect">
            <a:avLst/>
          </a:prstGeom>
        </p:spPr>
      </p:pic>
      <p:sp>
        <p:nvSpPr>
          <p:cNvPr id="8" name="Rectangle 7"/>
          <p:cNvSpPr/>
          <p:nvPr/>
        </p:nvSpPr>
        <p:spPr>
          <a:xfrm>
            <a:off x="75974" y="3112779"/>
            <a:ext cx="5867625" cy="2031325"/>
          </a:xfrm>
          <a:prstGeom prst="rect">
            <a:avLst/>
          </a:prstGeom>
          <a:solidFill>
            <a:schemeClr val="accent3">
              <a:lumMod val="40000"/>
              <a:lumOff val="60000"/>
            </a:schemeClr>
          </a:solidFill>
        </p:spPr>
        <p:txBody>
          <a:bodyPr wrap="square">
            <a:spAutoFit/>
          </a:bodyPr>
          <a:lstStyle/>
          <a:p>
            <a:pPr algn="just"/>
            <a:r>
              <a:rPr lang="vi-VN"/>
              <a:t>b. Kỉ niệm ngày Thương binh liệt sĩ 27 tháng 7, giáo viên và học sinh dâng hương lên tượng đài "Tổ quốc ghi công". Thầy trò rưng rưng xúc động nhớ lời Bác Hồ từng nói: "Máu đào của các liệt sĩ đã làm cho lá cờ cách mạng thêm đó chói. Sự hi sinh anh dũng của các liệt sĩ đã giúp cho đất nước Việt Nam của chúng ta được nở hoa độc lập, kết quả tự do".</a:t>
            </a: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951614"/>
            <a:ext cx="2285774" cy="2172836"/>
          </a:xfrm>
          <a:prstGeom prst="rect">
            <a:avLst/>
          </a:prstGeom>
        </p:spPr>
      </p:pic>
    </p:spTree>
    <p:extLst>
      <p:ext uri="{BB962C8B-B14F-4D97-AF65-F5344CB8AC3E}">
        <p14:creationId xmlns:p14="http://schemas.microsoft.com/office/powerpoint/2010/main" val="419633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6957"/>
            <a:ext cx="7696200" cy="1077218"/>
          </a:xfrm>
          <a:prstGeom prst="rect">
            <a:avLst/>
          </a:prstGeom>
          <a:solidFill>
            <a:schemeClr val="accent6">
              <a:lumMod val="20000"/>
              <a:lumOff val="80000"/>
            </a:schemeClr>
          </a:solidFill>
        </p:spPr>
        <p:txBody>
          <a:bodyPr wrap="square">
            <a:spAutoFit/>
          </a:bodyPr>
          <a:lstStyle/>
          <a:p>
            <a:r>
              <a:rPr lang="vi-VN" sz="3200" smtClean="0"/>
              <a:t>* Vì </a:t>
            </a:r>
            <a:r>
              <a:rPr lang="vi-VN" sz="3200"/>
              <a:t>sao chúng ta cần phải biết ơn những người có công với quê hương, đất nước?</a:t>
            </a:r>
            <a:endParaRPr lang="en-US" sz="3200"/>
          </a:p>
        </p:txBody>
      </p:sp>
      <p:sp>
        <p:nvSpPr>
          <p:cNvPr id="3" name="Rectangle 2"/>
          <p:cNvSpPr/>
          <p:nvPr/>
        </p:nvSpPr>
        <p:spPr>
          <a:xfrm>
            <a:off x="400050" y="1441668"/>
            <a:ext cx="8420100" cy="1815882"/>
          </a:xfrm>
          <a:prstGeom prst="rect">
            <a:avLst/>
          </a:prstGeom>
          <a:solidFill>
            <a:srgbClr val="FFFF00"/>
          </a:solidFill>
        </p:spPr>
        <p:txBody>
          <a:bodyPr wrap="square">
            <a:spAutoFit/>
          </a:bodyPr>
          <a:lstStyle/>
          <a:p>
            <a:pPr algn="just"/>
            <a:r>
              <a:rPr lang="vi-VN" sz="2800"/>
              <a:t>Chúng ta cần biết ơn người có công với quê hương, đất </a:t>
            </a:r>
            <a:r>
              <a:rPr lang="vi-VN" sz="2800" smtClean="0"/>
              <a:t>nước, </a:t>
            </a:r>
            <a:r>
              <a:rPr lang="vi-VN" sz="2800">
                <a:solidFill>
                  <a:srgbClr val="FF0000"/>
                </a:solidFill>
              </a:rPr>
              <a:t>vì</a:t>
            </a:r>
            <a:r>
              <a:rPr lang="vi-VN" sz="2800"/>
              <a:t> họ đã góp phần xây dựng quê hương, đất nước (trường hợp a) và bảo vệ quê hương, đất nước (trường hợp b).</a:t>
            </a:r>
            <a:endParaRPr lang="en-US" sz="2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381975"/>
            <a:ext cx="2511425" cy="17658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269428"/>
            <a:ext cx="1975986" cy="1878354"/>
          </a:xfrm>
          <a:prstGeom prst="rect">
            <a:avLst/>
          </a:prstGeom>
        </p:spPr>
      </p:pic>
      <p:sp>
        <p:nvSpPr>
          <p:cNvPr id="6" name="Rectangle 5"/>
          <p:cNvSpPr/>
          <p:nvPr/>
        </p:nvSpPr>
        <p:spPr>
          <a:xfrm rot="10800000" flipV="1">
            <a:off x="772886" y="4104319"/>
            <a:ext cx="420160" cy="369332"/>
          </a:xfrm>
          <a:prstGeom prst="rect">
            <a:avLst/>
          </a:prstGeom>
        </p:spPr>
        <p:txBody>
          <a:bodyPr wrap="square">
            <a:spAutoFit/>
          </a:bodyPr>
          <a:lstStyle/>
          <a:p>
            <a:r>
              <a:rPr lang="vi-VN" smtClean="0"/>
              <a:t>a)</a:t>
            </a:r>
            <a:endParaRPr lang="en-US"/>
          </a:p>
        </p:txBody>
      </p:sp>
      <p:sp>
        <p:nvSpPr>
          <p:cNvPr id="7" name="Rectangle 6"/>
          <p:cNvSpPr/>
          <p:nvPr/>
        </p:nvSpPr>
        <p:spPr>
          <a:xfrm rot="10800000" flipV="1">
            <a:off x="5006296" y="4023939"/>
            <a:ext cx="420160" cy="369332"/>
          </a:xfrm>
          <a:prstGeom prst="rect">
            <a:avLst/>
          </a:prstGeom>
        </p:spPr>
        <p:txBody>
          <a:bodyPr wrap="square">
            <a:spAutoFit/>
          </a:bodyPr>
          <a:lstStyle/>
          <a:p>
            <a:r>
              <a:rPr lang="vi-VN" smtClean="0"/>
              <a:t>b)</a:t>
            </a:r>
            <a:endParaRPr lang="en-US"/>
          </a:p>
        </p:txBody>
      </p:sp>
    </p:spTree>
    <p:extLst>
      <p:ext uri="{BB962C8B-B14F-4D97-AF65-F5344CB8AC3E}">
        <p14:creationId xmlns:p14="http://schemas.microsoft.com/office/powerpoint/2010/main" val="3612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516582"/>
            <a:ext cx="8763000" cy="707886"/>
          </a:xfrm>
          <a:prstGeom prst="rect">
            <a:avLst/>
          </a:prstGeom>
          <a:solidFill>
            <a:schemeClr val="accent6">
              <a:lumMod val="20000"/>
              <a:lumOff val="80000"/>
            </a:schemeClr>
          </a:solidFill>
        </p:spPr>
        <p:txBody>
          <a:bodyPr wrap="square">
            <a:spAutoFit/>
          </a:bodyPr>
          <a:lstStyle/>
          <a:p>
            <a:r>
              <a:rPr lang="vi-VN" sz="2000" smtClean="0"/>
              <a:t>3. Tìm </a:t>
            </a:r>
            <a:r>
              <a:rPr lang="vi-VN" sz="2000"/>
              <a:t>hiểu những việc cần làm để thể hiện lòng biết ơn người có công với quê hương, đất nước.</a:t>
            </a:r>
            <a:endParaRPr lang="en-US" sz="2000"/>
          </a:p>
        </p:txBody>
      </p:sp>
      <p:sp>
        <p:nvSpPr>
          <p:cNvPr id="3" name="Rectangle 2"/>
          <p:cNvSpPr/>
          <p:nvPr/>
        </p:nvSpPr>
        <p:spPr>
          <a:xfrm>
            <a:off x="76200" y="54917"/>
            <a:ext cx="2321468" cy="461665"/>
          </a:xfrm>
          <a:prstGeom prst="rect">
            <a:avLst/>
          </a:prstGeom>
          <a:solidFill>
            <a:schemeClr val="accent2">
              <a:lumMod val="60000"/>
              <a:lumOff val="40000"/>
            </a:schemeClr>
          </a:solidFill>
        </p:spPr>
        <p:txBody>
          <a:bodyPr wrap="none" lIns="91440" tIns="45720" rIns="91440" bIns="45720">
            <a:spAutoFit/>
          </a:bodyPr>
          <a:lstStyle/>
          <a:p>
            <a:pPr algn="ctr"/>
            <a:r>
              <a:rPr lang="vi-VN" sz="2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HOẠT </a:t>
            </a:r>
            <a:r>
              <a:rPr lang="vi-VN" sz="2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ĐỘNG 2</a:t>
            </a:r>
            <a:endParaRPr lang="en-US" sz="2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TextBox 5"/>
          <p:cNvSpPr txBox="1"/>
          <p:nvPr/>
        </p:nvSpPr>
        <p:spPr>
          <a:xfrm>
            <a:off x="10886" y="1238075"/>
            <a:ext cx="4044697" cy="369332"/>
          </a:xfrm>
          <a:prstGeom prst="rect">
            <a:avLst/>
          </a:prstGeom>
          <a:noFill/>
        </p:spPr>
        <p:txBody>
          <a:bodyPr wrap="none" rtlCol="0">
            <a:spAutoFit/>
          </a:bodyPr>
          <a:lstStyle/>
          <a:p>
            <a:r>
              <a:rPr lang="vi-VN"/>
              <a:t>Quan sát </a:t>
            </a:r>
            <a:r>
              <a:rPr lang="vi-VN" smtClean="0"/>
              <a:t>tranh </a:t>
            </a:r>
            <a:r>
              <a:rPr lang="vi-VN"/>
              <a:t>và thực hiện yêu </a:t>
            </a:r>
            <a:r>
              <a:rPr lang="vi-VN" smtClean="0"/>
              <a:t>cầu: </a:t>
            </a:r>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077" b="68835"/>
          <a:stretch/>
        </p:blipFill>
        <p:spPr>
          <a:xfrm>
            <a:off x="381000" y="1659116"/>
            <a:ext cx="3810000" cy="1552490"/>
          </a:xfrm>
          <a:prstGeom prst="rect">
            <a:avLst/>
          </a:prstGeom>
        </p:spPr>
      </p:pic>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31146"/>
          <a:stretch/>
        </p:blipFill>
        <p:spPr>
          <a:xfrm>
            <a:off x="4735494" y="1385504"/>
            <a:ext cx="4147249" cy="3581446"/>
          </a:xfrm>
          <a:prstGeom prst="rect">
            <a:avLst/>
          </a:prstGeom>
        </p:spPr>
      </p:pic>
      <p:sp>
        <p:nvSpPr>
          <p:cNvPr id="9" name="Rectangle 8"/>
          <p:cNvSpPr/>
          <p:nvPr/>
        </p:nvSpPr>
        <p:spPr>
          <a:xfrm>
            <a:off x="119743" y="3220633"/>
            <a:ext cx="4572000" cy="1754326"/>
          </a:xfrm>
          <a:prstGeom prst="rect">
            <a:avLst/>
          </a:prstGeom>
          <a:solidFill>
            <a:srgbClr val="FFFF00"/>
          </a:solidFill>
        </p:spPr>
        <p:txBody>
          <a:bodyPr>
            <a:spAutoFit/>
          </a:bodyPr>
          <a:lstStyle/>
          <a:p>
            <a:pPr algn="just"/>
            <a:r>
              <a:rPr lang="vi-VN"/>
              <a:t>- Em hãy kể những việc làm thể hiện lòng biết ơn người có công với quê hương, đất nước trong các bức tranh trên.</a:t>
            </a:r>
          </a:p>
          <a:p>
            <a:pPr algn="just"/>
            <a:r>
              <a:rPr lang="vi-VN"/>
              <a:t>- Kể thêm những việc làm khác thể hiện lòng biết ơn với người có công với quê hương, đất nước.</a:t>
            </a:r>
          </a:p>
        </p:txBody>
      </p:sp>
    </p:spTree>
    <p:extLst>
      <p:ext uri="{BB962C8B-B14F-4D97-AF65-F5344CB8AC3E}">
        <p14:creationId xmlns:p14="http://schemas.microsoft.com/office/powerpoint/2010/main" val="32219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823615"/>
            <a:ext cx="4238661" cy="923330"/>
          </a:xfrm>
          <a:prstGeom prst="rect">
            <a:avLst/>
          </a:prstGeom>
          <a:noFill/>
        </p:spPr>
        <p:txBody>
          <a:bodyPr wrap="none" lIns="91440" tIns="45720" rIns="91440" bIns="45720">
            <a:spAutoFit/>
          </a:bodyPr>
          <a:lstStyle/>
          <a:p>
            <a:pPr algn="ctr"/>
            <a:r>
              <a:rPr lang="vi-VN"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KHỞI ĐỘNG</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a:hlinkClick r:id="rId2"/>
          </p:cNvPr>
          <p:cNvSpPr/>
          <p:nvPr/>
        </p:nvSpPr>
        <p:spPr>
          <a:xfrm>
            <a:off x="1662130" y="1746945"/>
            <a:ext cx="5791199" cy="369332"/>
          </a:xfrm>
          <a:prstGeom prst="rect">
            <a:avLst/>
          </a:prstGeom>
        </p:spPr>
        <p:txBody>
          <a:bodyPr wrap="square">
            <a:spAutoFit/>
          </a:bodyPr>
          <a:lstStyle/>
          <a:p>
            <a:r>
              <a:rPr lang="en-US"/>
              <a:t>https://youtu.be/UdtveSjlyXI?si=CyD8AS4s3kl5LR5J</a:t>
            </a:r>
          </a:p>
        </p:txBody>
      </p:sp>
      <p:sp>
        <p:nvSpPr>
          <p:cNvPr id="9" name="TextBox 8"/>
          <p:cNvSpPr txBox="1"/>
          <p:nvPr/>
        </p:nvSpPr>
        <p:spPr>
          <a:xfrm>
            <a:off x="1662130" y="2798333"/>
            <a:ext cx="6400800" cy="523220"/>
          </a:xfrm>
          <a:prstGeom prst="rect">
            <a:avLst/>
          </a:prstGeom>
          <a:noFill/>
        </p:spPr>
        <p:txBody>
          <a:bodyPr wrap="square" rtlCol="0">
            <a:spAutoFit/>
          </a:bodyPr>
          <a:lstStyle/>
          <a:p>
            <a:r>
              <a:rPr lang="vi-VN" sz="2800"/>
              <a:t>Chia sẻ cảm xúc của em về bài </a:t>
            </a:r>
            <a:r>
              <a:rPr lang="vi-VN" sz="2800" smtClean="0"/>
              <a:t>hát?</a:t>
            </a:r>
            <a:endParaRPr lang="en-US" sz="2800"/>
          </a:p>
        </p:txBody>
      </p:sp>
    </p:spTree>
    <p:extLst>
      <p:ext uri="{BB962C8B-B14F-4D97-AF65-F5344CB8AC3E}">
        <p14:creationId xmlns:p14="http://schemas.microsoft.com/office/powerpoint/2010/main" val="19875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2757414"/>
              </p:ext>
            </p:extLst>
          </p:nvPr>
        </p:nvGraphicFramePr>
        <p:xfrm>
          <a:off x="3124200" y="300988"/>
          <a:ext cx="5867400" cy="4632960"/>
        </p:xfrm>
        <a:graphic>
          <a:graphicData uri="http://schemas.openxmlformats.org/drawingml/2006/table">
            <a:tbl>
              <a:tblPr>
                <a:tableStyleId>{BDBED569-4797-4DF1-A0F4-6AAB3CD982D8}</a:tableStyleId>
              </a:tblPr>
              <a:tblGrid>
                <a:gridCol w="621254"/>
                <a:gridCol w="5246146"/>
              </a:tblGrid>
              <a:tr h="711200">
                <a:tc>
                  <a:txBody>
                    <a:bodyPr/>
                    <a:lstStyle/>
                    <a:p>
                      <a:pPr algn="ctr"/>
                      <a:r>
                        <a:rPr lang="vi-VN" sz="1600" b="1" smtClean="0">
                          <a:solidFill>
                            <a:srgbClr val="000000"/>
                          </a:solidFill>
                          <a:effectLst/>
                        </a:rPr>
                        <a:t>Tranh</a:t>
                      </a:r>
                      <a:endParaRPr lang="vi-VN" sz="1600" b="1">
                        <a:solidFill>
                          <a:srgbClr val="000000"/>
                        </a:solidFill>
                        <a:effectLst/>
                      </a:endParaRPr>
                    </a:p>
                  </a:txBody>
                  <a:tcPr marL="0" marR="0" marT="0" marB="0" anchor="ctr"/>
                </a:tc>
                <a:tc>
                  <a:txBody>
                    <a:bodyPr/>
                    <a:lstStyle/>
                    <a:p>
                      <a:pPr algn="ctr"/>
                      <a:r>
                        <a:rPr lang="vi-VN" sz="1800" b="1">
                          <a:effectLst/>
                        </a:rPr>
                        <a:t>Những việc em cần làm để thể hiện lòng biết ơn đối với người có công với quê hương, đất nước</a:t>
                      </a:r>
                      <a:endParaRPr lang="vi-VN" sz="1800" b="1">
                        <a:solidFill>
                          <a:srgbClr val="000000"/>
                        </a:solidFill>
                        <a:effectLst/>
                      </a:endParaRPr>
                    </a:p>
                  </a:txBody>
                  <a:tcPr marL="0" marR="0" marT="0" marB="0" anchor="ctr"/>
                </a:tc>
              </a:tr>
              <a:tr h="355600">
                <a:tc>
                  <a:txBody>
                    <a:bodyPr/>
                    <a:lstStyle/>
                    <a:p>
                      <a:pPr algn="ctr"/>
                      <a:r>
                        <a:rPr lang="en-US" sz="1800">
                          <a:effectLst/>
                        </a:rPr>
                        <a:t>1</a:t>
                      </a:r>
                      <a:endParaRPr lang="en-US" sz="1800">
                        <a:solidFill>
                          <a:srgbClr val="000000"/>
                        </a:solidFill>
                        <a:effectLst/>
                      </a:endParaRPr>
                    </a:p>
                  </a:txBody>
                  <a:tcPr marL="0" marR="0" marT="0" marB="0" anchor="ctr"/>
                </a:tc>
                <a:tc>
                  <a:txBody>
                    <a:bodyPr/>
                    <a:lstStyle/>
                    <a:p>
                      <a:pPr algn="just"/>
                      <a:r>
                        <a:rPr lang="vi-VN" sz="1800">
                          <a:effectLst/>
                        </a:rPr>
                        <a:t>Giúp đỡ, quan tâm, chăm sóc thương binh.</a:t>
                      </a:r>
                      <a:endParaRPr lang="vi-VN" sz="1800">
                        <a:solidFill>
                          <a:srgbClr val="000000"/>
                        </a:solidFill>
                        <a:effectLst/>
                      </a:endParaRPr>
                    </a:p>
                  </a:txBody>
                  <a:tcPr marL="0" marR="0" marT="0" marB="0" anchor="ctr"/>
                </a:tc>
              </a:tr>
              <a:tr h="533399">
                <a:tc>
                  <a:txBody>
                    <a:bodyPr/>
                    <a:lstStyle/>
                    <a:p>
                      <a:pPr algn="ctr"/>
                      <a:r>
                        <a:rPr lang="en-US" sz="1800">
                          <a:effectLst/>
                        </a:rPr>
                        <a:t>2</a:t>
                      </a:r>
                      <a:endParaRPr lang="en-US" sz="1800">
                        <a:solidFill>
                          <a:srgbClr val="000000"/>
                        </a:solidFill>
                        <a:effectLst/>
                      </a:endParaRPr>
                    </a:p>
                  </a:txBody>
                  <a:tcPr marL="0" marR="0" marT="0" marB="0" anchor="ctr"/>
                </a:tc>
                <a:tc>
                  <a:txBody>
                    <a:bodyPr/>
                    <a:lstStyle/>
                    <a:p>
                      <a:pPr algn="just"/>
                      <a:r>
                        <a:rPr lang="vi-VN" sz="1800">
                          <a:effectLst/>
                        </a:rPr>
                        <a:t>Tỏ lòng biết ơn với các liệt sĩ, những người hi sinh vì đất nước.</a:t>
                      </a:r>
                      <a:endParaRPr lang="vi-VN" sz="1800">
                        <a:solidFill>
                          <a:srgbClr val="000000"/>
                        </a:solidFill>
                        <a:effectLst/>
                      </a:endParaRPr>
                    </a:p>
                  </a:txBody>
                  <a:tcPr marL="0" marR="0" marT="0" marB="0" anchor="ctr"/>
                </a:tc>
              </a:tr>
              <a:tr h="711200">
                <a:tc>
                  <a:txBody>
                    <a:bodyPr/>
                    <a:lstStyle/>
                    <a:p>
                      <a:pPr algn="ctr"/>
                      <a:r>
                        <a:rPr lang="en-US" sz="1800">
                          <a:effectLst/>
                        </a:rPr>
                        <a:t>3</a:t>
                      </a:r>
                      <a:endParaRPr lang="en-US" sz="1800">
                        <a:solidFill>
                          <a:srgbClr val="000000"/>
                        </a:solidFill>
                        <a:effectLst/>
                      </a:endParaRPr>
                    </a:p>
                  </a:txBody>
                  <a:tcPr marL="0" marR="0" marT="0" marB="0" anchor="ctr"/>
                </a:tc>
                <a:tc>
                  <a:txBody>
                    <a:bodyPr/>
                    <a:lstStyle/>
                    <a:p>
                      <a:pPr algn="just"/>
                      <a:r>
                        <a:rPr lang="vi-VN" sz="1800">
                          <a:effectLst/>
                        </a:rPr>
                        <a:t>Tham gia các phong trào văn nghệ nhằm ca ngợi, tôn vinh những người có công với Tổ quốc.</a:t>
                      </a:r>
                      <a:endParaRPr lang="vi-VN" sz="1800">
                        <a:solidFill>
                          <a:srgbClr val="000000"/>
                        </a:solidFill>
                        <a:effectLst/>
                      </a:endParaRPr>
                    </a:p>
                  </a:txBody>
                  <a:tcPr marL="0" marR="0" marT="0" marB="0" anchor="ctr"/>
                </a:tc>
              </a:tr>
              <a:tr h="711200">
                <a:tc>
                  <a:txBody>
                    <a:bodyPr/>
                    <a:lstStyle/>
                    <a:p>
                      <a:pPr algn="ctr"/>
                      <a:r>
                        <a:rPr lang="en-US" sz="1800">
                          <a:effectLst/>
                        </a:rPr>
                        <a:t>4</a:t>
                      </a:r>
                      <a:endParaRPr lang="en-US" sz="1800">
                        <a:solidFill>
                          <a:srgbClr val="000000"/>
                        </a:solidFill>
                        <a:effectLst/>
                      </a:endParaRPr>
                    </a:p>
                  </a:txBody>
                  <a:tcPr marL="0" marR="0" marT="0" marB="0" anchor="ctr"/>
                </a:tc>
                <a:tc>
                  <a:txBody>
                    <a:bodyPr/>
                    <a:lstStyle/>
                    <a:p>
                      <a:pPr algn="just"/>
                      <a:r>
                        <a:rPr lang="vi-VN" sz="1800">
                          <a:effectLst/>
                        </a:rPr>
                        <a:t>Tham gia các phong trào thi đua, kể chuyện nhằm ca ngợi, tôn vinh những người có công với Tổ quốc.</a:t>
                      </a:r>
                      <a:endParaRPr lang="vi-VN" sz="1800">
                        <a:solidFill>
                          <a:srgbClr val="000000"/>
                        </a:solidFill>
                        <a:effectLst/>
                      </a:endParaRPr>
                    </a:p>
                  </a:txBody>
                  <a:tcPr marL="0" marR="0" marT="0" marB="0" anchor="ctr"/>
                </a:tc>
              </a:tr>
              <a:tr h="533399">
                <a:tc>
                  <a:txBody>
                    <a:bodyPr/>
                    <a:lstStyle/>
                    <a:p>
                      <a:pPr algn="ctr"/>
                      <a:r>
                        <a:rPr lang="en-US" sz="1800">
                          <a:effectLst/>
                        </a:rPr>
                        <a:t>5</a:t>
                      </a:r>
                      <a:endParaRPr lang="en-US" sz="1800">
                        <a:solidFill>
                          <a:srgbClr val="000000"/>
                        </a:solidFill>
                        <a:effectLst/>
                      </a:endParaRPr>
                    </a:p>
                  </a:txBody>
                  <a:tcPr marL="0" marR="0" marT="0" marB="0" anchor="ctr"/>
                </a:tc>
                <a:tc>
                  <a:txBody>
                    <a:bodyPr/>
                    <a:lstStyle/>
                    <a:p>
                      <a:pPr algn="just"/>
                      <a:r>
                        <a:rPr lang="vi-VN" sz="1800">
                          <a:effectLst/>
                        </a:rPr>
                        <a:t>Thể hiện sự quan tâm đối với các chú bộ đội bằng những việc làm phù hợp.</a:t>
                      </a:r>
                      <a:endParaRPr lang="vi-VN" sz="1800">
                        <a:solidFill>
                          <a:srgbClr val="000000"/>
                        </a:solidFill>
                        <a:effectLst/>
                      </a:endParaRPr>
                    </a:p>
                  </a:txBody>
                  <a:tcPr marL="0" marR="0" marT="0" marB="0" anchor="ctr"/>
                </a:tc>
              </a:tr>
              <a:tr h="711200">
                <a:tc>
                  <a:txBody>
                    <a:bodyPr/>
                    <a:lstStyle/>
                    <a:p>
                      <a:pPr algn="ctr"/>
                      <a:r>
                        <a:rPr lang="en-US" sz="1800">
                          <a:effectLst/>
                        </a:rPr>
                        <a:t>6</a:t>
                      </a:r>
                      <a:endParaRPr lang="en-US" sz="1800">
                        <a:solidFill>
                          <a:srgbClr val="000000"/>
                        </a:solidFill>
                        <a:effectLst/>
                      </a:endParaRPr>
                    </a:p>
                  </a:txBody>
                  <a:tcPr marL="0" marR="0" marT="0" marB="0" anchor="ctr"/>
                </a:tc>
                <a:tc>
                  <a:txBody>
                    <a:bodyPr/>
                    <a:lstStyle/>
                    <a:p>
                      <a:pPr algn="just"/>
                      <a:r>
                        <a:rPr lang="vi-VN" sz="1800">
                          <a:effectLst/>
                        </a:rPr>
                        <a:t>Mong muốn sẽ làm công việc như người có công với quê hương, đất nước mà em biết ơn, kính trọng.</a:t>
                      </a:r>
                      <a:endParaRPr lang="vi-VN" sz="1800">
                        <a:solidFill>
                          <a:srgbClr val="000000"/>
                        </a:solidFill>
                        <a:effectLst/>
                      </a:endParaRPr>
                    </a:p>
                  </a:txBody>
                  <a:tcPr marL="0" marR="0" marT="0" marB="0" anchor="ctr"/>
                </a:tc>
              </a:tr>
            </a:tbl>
          </a:graphicData>
        </a:graphic>
      </p:graphicFrame>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077" b="68835"/>
          <a:stretch/>
        </p:blipFill>
        <p:spPr>
          <a:xfrm>
            <a:off x="0" y="361950"/>
            <a:ext cx="3048000" cy="1524000"/>
          </a:xfrm>
          <a:prstGeom prst="rect">
            <a:avLst/>
          </a:prstGeom>
        </p:spPr>
      </p:pic>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31146"/>
          <a:stretch/>
        </p:blipFill>
        <p:spPr>
          <a:xfrm>
            <a:off x="23896" y="2114550"/>
            <a:ext cx="3088337" cy="2667000"/>
          </a:xfrm>
          <a:prstGeom prst="rect">
            <a:avLst/>
          </a:prstGeom>
        </p:spPr>
      </p:pic>
    </p:spTree>
    <p:extLst>
      <p:ext uri="{BB962C8B-B14F-4D97-AF65-F5344CB8AC3E}">
        <p14:creationId xmlns:p14="http://schemas.microsoft.com/office/powerpoint/2010/main" val="19689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47750"/>
            <a:ext cx="8458200" cy="2677656"/>
          </a:xfrm>
          <a:prstGeom prst="rect">
            <a:avLst/>
          </a:prstGeom>
        </p:spPr>
        <p:txBody>
          <a:bodyPr wrap="square">
            <a:spAutoFit/>
          </a:bodyPr>
          <a:lstStyle/>
          <a:p>
            <a:pPr marL="182880" algn="just"/>
            <a:r>
              <a:rPr lang="vi-VN" sz="2800"/>
              <a:t>Những việc làm khác thể hiện lòng biết ơn người </a:t>
            </a:r>
            <a:r>
              <a:rPr lang="vi-VN" sz="2800" smtClean="0"/>
              <a:t>có </a:t>
            </a:r>
            <a:r>
              <a:rPr lang="vi-VN" sz="2800"/>
              <a:t>công với quê hương, đất </a:t>
            </a:r>
            <a:r>
              <a:rPr lang="vi-VN" sz="2800" smtClean="0"/>
              <a:t>nước:</a:t>
            </a:r>
            <a:endParaRPr lang="vi-VN" sz="2800"/>
          </a:p>
          <a:p>
            <a:pPr marL="182880" algn="just"/>
            <a:r>
              <a:rPr lang="vi-VN" sz="2800"/>
              <a:t>+ Tích cực tham gia hoạt động đền ơn đáp nghĩa.</a:t>
            </a:r>
          </a:p>
          <a:p>
            <a:pPr marL="182880" algn="just"/>
            <a:r>
              <a:rPr lang="vi-VN" sz="2800"/>
              <a:t>+ Học tập, rèn luyện để tiếp nối sự nghiệp bảo vệ và xây dựng quê hương, đất nước mạnh giàu.</a:t>
            </a:r>
          </a:p>
          <a:p>
            <a:pPr marL="182880" algn="just"/>
            <a:r>
              <a:rPr lang="vi-VN" sz="2800"/>
              <a:t>+ </a:t>
            </a:r>
            <a:r>
              <a:rPr lang="vi-VN" sz="2800" smtClean="0"/>
              <a:t>…</a:t>
            </a:r>
            <a:endParaRPr lang="vi-VN" sz="2800"/>
          </a:p>
        </p:txBody>
      </p:sp>
    </p:spTree>
    <p:extLst>
      <p:ext uri="{BB962C8B-B14F-4D97-AF65-F5344CB8AC3E}">
        <p14:creationId xmlns:p14="http://schemas.microsoft.com/office/powerpoint/2010/main" val="2763279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822" y="2110085"/>
            <a:ext cx="1980350" cy="923330"/>
          </a:xfrm>
          <a:prstGeom prst="rect">
            <a:avLst/>
          </a:prstGeom>
          <a:noFill/>
        </p:spPr>
        <p:txBody>
          <a:bodyPr wrap="none" lIns="91440" tIns="45720" rIns="91440" bIns="45720">
            <a:spAutoFit/>
          </a:bodyPr>
          <a:lstStyle/>
          <a:p>
            <a:pPr algn="ctr"/>
            <a:r>
              <a:rPr lang="vi-VN"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Tiết 3</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6137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981200" y="742950"/>
            <a:ext cx="7053641" cy="4264416"/>
          </a:xfrm>
          <a:prstGeom prst="rect">
            <a:avLst/>
          </a:prstGeom>
        </p:spPr>
      </p:pic>
      <p:sp>
        <p:nvSpPr>
          <p:cNvPr id="4" name="Rectangle 3"/>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a:t>
            </a:r>
            <a:r>
              <a:rPr lang="vi-VN" sz="3600" b="1">
                <a:ln w="10541" cmpd="sng">
                  <a:solidFill>
                    <a:srgbClr val="4E67C8">
                      <a:shade val="88000"/>
                      <a:satMod val="110000"/>
                    </a:srgbClr>
                  </a:solidFill>
                  <a:prstDash val="solid"/>
                </a:ln>
                <a:solidFill>
                  <a:srgbClr val="FF0000"/>
                </a:solidFill>
              </a:rPr>
              <a:t>tập</a:t>
            </a:r>
            <a:endParaRPr lang="en-US" sz="3600" b="1">
              <a:ln w="10541" cmpd="sng">
                <a:solidFill>
                  <a:srgbClr val="4E67C8">
                    <a:shade val="88000"/>
                    <a:satMod val="110000"/>
                  </a:srgbClr>
                </a:solidFill>
                <a:prstDash val="solid"/>
              </a:ln>
              <a:solidFill>
                <a:srgbClr val="FF0000"/>
              </a:solidFill>
            </a:endParaRPr>
          </a:p>
        </p:txBody>
      </p:sp>
      <p:sp>
        <p:nvSpPr>
          <p:cNvPr id="5" name="TextBox 4"/>
          <p:cNvSpPr txBox="1"/>
          <p:nvPr/>
        </p:nvSpPr>
        <p:spPr>
          <a:xfrm>
            <a:off x="152400" y="1657350"/>
            <a:ext cx="1752600" cy="1754326"/>
          </a:xfrm>
          <a:prstGeom prst="rect">
            <a:avLst/>
          </a:prstGeom>
          <a:noFill/>
        </p:spPr>
        <p:txBody>
          <a:bodyPr wrap="square" rtlCol="0">
            <a:spAutoFit/>
          </a:bodyPr>
          <a:lstStyle/>
          <a:p>
            <a:r>
              <a:rPr lang="vi-VN" b="1" smtClean="0"/>
              <a:t>     Bài </a:t>
            </a:r>
            <a:r>
              <a:rPr lang="vi-VN" b="1"/>
              <a:t>tập 1</a:t>
            </a:r>
            <a:r>
              <a:rPr lang="vi-VN" b="1"/>
              <a:t>: </a:t>
            </a:r>
            <a:endParaRPr lang="vi-VN" b="1" smtClean="0"/>
          </a:p>
          <a:p>
            <a:pPr algn="just"/>
            <a:r>
              <a:rPr lang="vi-VN" smtClean="0"/>
              <a:t>Theo </a:t>
            </a:r>
            <a:r>
              <a:rPr lang="vi-VN"/>
              <a:t>em, ai là người có công với quê hương, đất nước? vì sao?</a:t>
            </a:r>
            <a:endParaRPr lang="en-US"/>
          </a:p>
        </p:txBody>
      </p:sp>
      <p:sp>
        <p:nvSpPr>
          <p:cNvPr id="6" name="Oval 5"/>
          <p:cNvSpPr/>
          <p:nvPr/>
        </p:nvSpPr>
        <p:spPr>
          <a:xfrm>
            <a:off x="2362200" y="952500"/>
            <a:ext cx="28302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Oval 6"/>
          <p:cNvSpPr/>
          <p:nvPr/>
        </p:nvSpPr>
        <p:spPr>
          <a:xfrm>
            <a:off x="5715000" y="1104900"/>
            <a:ext cx="28302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Oval 7"/>
          <p:cNvSpPr/>
          <p:nvPr/>
        </p:nvSpPr>
        <p:spPr>
          <a:xfrm>
            <a:off x="2601685" y="4095750"/>
            <a:ext cx="28302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Oval 8"/>
          <p:cNvSpPr/>
          <p:nvPr/>
        </p:nvSpPr>
        <p:spPr>
          <a:xfrm>
            <a:off x="2460171" y="3259276"/>
            <a:ext cx="28302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Oval 9"/>
          <p:cNvSpPr/>
          <p:nvPr/>
        </p:nvSpPr>
        <p:spPr>
          <a:xfrm>
            <a:off x="5791200" y="2114550"/>
            <a:ext cx="28302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40988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19185"/>
            <a:ext cx="2667000" cy="1200329"/>
          </a:xfrm>
          <a:prstGeom prst="rect">
            <a:avLst/>
          </a:prstGeom>
        </p:spPr>
        <p:txBody>
          <a:bodyPr wrap="square">
            <a:spAutoFit/>
          </a:bodyPr>
          <a:lstStyle/>
          <a:p>
            <a:r>
              <a:rPr lang="vi-VN" b="1" smtClean="0"/>
              <a:t>Bài tập 2: </a:t>
            </a:r>
            <a:r>
              <a:rPr lang="vi-VN" smtClean="0"/>
              <a:t>Em đồng tình hay không đồng tình với ý kiến của bạn nào? Vì sao?</a:t>
            </a:r>
            <a:endParaRPr lang="en-US"/>
          </a:p>
        </p:txBody>
      </p:sp>
      <p:sp>
        <p:nvSpPr>
          <p:cNvPr id="3" name="Rectangle 2"/>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a:t>
            </a:r>
            <a:r>
              <a:rPr lang="vi-VN" sz="3600" b="1">
                <a:ln w="10541" cmpd="sng">
                  <a:solidFill>
                    <a:srgbClr val="4E67C8">
                      <a:shade val="88000"/>
                      <a:satMod val="110000"/>
                    </a:srgbClr>
                  </a:solidFill>
                  <a:prstDash val="solid"/>
                </a:ln>
                <a:solidFill>
                  <a:srgbClr val="FF0000"/>
                </a:solidFill>
              </a:rPr>
              <a:t>tập</a:t>
            </a:r>
            <a:endParaRPr lang="en-US" sz="3600" b="1">
              <a:ln w="10541" cmpd="sng">
                <a:solidFill>
                  <a:srgbClr val="4E67C8">
                    <a:shade val="88000"/>
                    <a:satMod val="110000"/>
                  </a:srgbClr>
                </a:solidFill>
                <a:prstDash val="solid"/>
              </a:ln>
              <a:solidFill>
                <a:srgbClr val="FF0000"/>
              </a:solidFill>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483" t="28710" r="29099" b="43326"/>
          <a:stretch/>
        </p:blipFill>
        <p:spPr>
          <a:xfrm>
            <a:off x="3276600" y="336772"/>
            <a:ext cx="5637589" cy="1905000"/>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25238" t="40419" r="25238" b="16810"/>
          <a:stretch/>
        </p:blipFill>
        <p:spPr>
          <a:xfrm>
            <a:off x="3276600" y="2419350"/>
            <a:ext cx="5626703" cy="2724150"/>
          </a:xfrm>
          <a:prstGeom prst="rect">
            <a:avLst/>
          </a:prstGeom>
        </p:spPr>
      </p:pic>
    </p:spTree>
    <p:extLst>
      <p:ext uri="{BB962C8B-B14F-4D97-AF65-F5344CB8AC3E}">
        <p14:creationId xmlns:p14="http://schemas.microsoft.com/office/powerpoint/2010/main" val="3960232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a:t>
            </a:r>
            <a:r>
              <a:rPr lang="vi-VN" sz="3600" b="1">
                <a:ln w="10541" cmpd="sng">
                  <a:solidFill>
                    <a:srgbClr val="4E67C8">
                      <a:shade val="88000"/>
                      <a:satMod val="110000"/>
                    </a:srgbClr>
                  </a:solidFill>
                  <a:prstDash val="solid"/>
                </a:ln>
                <a:solidFill>
                  <a:srgbClr val="FF0000"/>
                </a:solidFill>
              </a:rPr>
              <a:t>tập</a:t>
            </a:r>
            <a:endParaRPr lang="en-US" sz="3600" b="1">
              <a:ln w="10541" cmpd="sng">
                <a:solidFill>
                  <a:srgbClr val="4E67C8">
                    <a:shade val="88000"/>
                    <a:satMod val="110000"/>
                  </a:srgbClr>
                </a:solidFill>
                <a:prstDash val="solid"/>
              </a:ln>
              <a:solidFill>
                <a:srgbClr val="FF0000"/>
              </a:solidFill>
            </a:endParaRPr>
          </a:p>
        </p:txBody>
      </p:sp>
      <p:sp>
        <p:nvSpPr>
          <p:cNvPr id="3" name="Rectangle 2"/>
          <p:cNvSpPr/>
          <p:nvPr/>
        </p:nvSpPr>
        <p:spPr>
          <a:xfrm>
            <a:off x="2732315" y="209550"/>
            <a:ext cx="6389914" cy="646331"/>
          </a:xfrm>
          <a:prstGeom prst="rect">
            <a:avLst/>
          </a:prstGeom>
        </p:spPr>
        <p:txBody>
          <a:bodyPr wrap="square">
            <a:spAutoFit/>
          </a:bodyPr>
          <a:lstStyle/>
          <a:p>
            <a:r>
              <a:rPr lang="vi-VN" b="1"/>
              <a:t>Bài tập 3: </a:t>
            </a:r>
            <a:r>
              <a:rPr lang="vi-VN"/>
              <a:t>Việc làm nào dưới đây thể hiện lòng biết ơn với người có công với quê hương, đất nước. </a:t>
            </a:r>
            <a:endParaRPr lang="en-US"/>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1785" t="37877" r="31310" b="21468"/>
          <a:stretch/>
        </p:blipFill>
        <p:spPr>
          <a:xfrm>
            <a:off x="1143000" y="825945"/>
            <a:ext cx="7095755" cy="4317555"/>
          </a:xfrm>
          <a:prstGeom prst="rect">
            <a:avLst/>
          </a:prstGeom>
        </p:spPr>
      </p:pic>
    </p:spTree>
    <p:extLst>
      <p:ext uri="{BB962C8B-B14F-4D97-AF65-F5344CB8AC3E}">
        <p14:creationId xmlns:p14="http://schemas.microsoft.com/office/powerpoint/2010/main" val="2685243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6114" y="133350"/>
            <a:ext cx="6477000" cy="646331"/>
          </a:xfrm>
          <a:prstGeom prst="rect">
            <a:avLst/>
          </a:prstGeom>
        </p:spPr>
        <p:txBody>
          <a:bodyPr wrap="square">
            <a:spAutoFit/>
          </a:bodyPr>
          <a:lstStyle/>
          <a:p>
            <a:r>
              <a:rPr lang="vi-VN" b="1"/>
              <a:t>Bài tập 4.  </a:t>
            </a:r>
            <a:r>
              <a:rPr lang="vi-VN"/>
              <a:t>Em có nhận xét gì về thái độ, hành vi của các bạn trong các trường hợp dưới đây. </a:t>
            </a:r>
            <a:endParaRPr lang="en-US"/>
          </a:p>
        </p:txBody>
      </p:sp>
      <p:sp>
        <p:nvSpPr>
          <p:cNvPr id="3" name="Rectangle 2"/>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a:t>
            </a:r>
            <a:r>
              <a:rPr lang="vi-VN" sz="3600" b="1">
                <a:ln w="10541" cmpd="sng">
                  <a:solidFill>
                    <a:srgbClr val="4E67C8">
                      <a:shade val="88000"/>
                      <a:satMod val="110000"/>
                    </a:srgbClr>
                  </a:solidFill>
                  <a:prstDash val="solid"/>
                </a:ln>
                <a:solidFill>
                  <a:srgbClr val="FF0000"/>
                </a:solidFill>
              </a:rPr>
              <a:t>tập</a:t>
            </a:r>
            <a:endParaRPr lang="en-US" sz="3600" b="1">
              <a:ln w="10541" cmpd="sng">
                <a:solidFill>
                  <a:srgbClr val="4E67C8">
                    <a:shade val="88000"/>
                    <a:satMod val="110000"/>
                  </a:srgbClr>
                </a:solidFill>
                <a:prstDash val="solid"/>
              </a:ln>
              <a:solidFill>
                <a:srgbClr val="FF0000"/>
              </a:solidFil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9048" t="33431" r="29762" b="48571"/>
          <a:stretch/>
        </p:blipFill>
        <p:spPr>
          <a:xfrm>
            <a:off x="2895600" y="1047750"/>
            <a:ext cx="3788229" cy="925286"/>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9880" t="20356" r="28691" b="18292"/>
          <a:stretch/>
        </p:blipFill>
        <p:spPr>
          <a:xfrm>
            <a:off x="2895600" y="1973036"/>
            <a:ext cx="3788229" cy="3154137"/>
          </a:xfrm>
          <a:prstGeom prst="rect">
            <a:avLst/>
          </a:prstGeom>
        </p:spPr>
      </p:pic>
    </p:spTree>
    <p:extLst>
      <p:ext uri="{BB962C8B-B14F-4D97-AF65-F5344CB8AC3E}">
        <p14:creationId xmlns:p14="http://schemas.microsoft.com/office/powerpoint/2010/main" val="3886916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822" y="2110085"/>
            <a:ext cx="1980350" cy="923330"/>
          </a:xfrm>
          <a:prstGeom prst="rect">
            <a:avLst/>
          </a:prstGeom>
          <a:noFill/>
        </p:spPr>
        <p:txBody>
          <a:bodyPr wrap="none" lIns="91440" tIns="45720" rIns="91440" bIns="45720">
            <a:spAutoFit/>
          </a:bodyPr>
          <a:lstStyle/>
          <a:p>
            <a:pPr algn="ctr"/>
            <a:r>
              <a:rPr lang="vi-VN"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Tiết </a:t>
            </a:r>
            <a:r>
              <a:rPr lang="vi-VN"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75048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7500" t="24326" r="28452" b="30784"/>
          <a:stretch/>
        </p:blipFill>
        <p:spPr>
          <a:xfrm>
            <a:off x="54428" y="659938"/>
            <a:ext cx="4521678" cy="2590800"/>
          </a:xfrm>
          <a:prstGeom prst="rect">
            <a:avLst/>
          </a:prstGeom>
        </p:spPr>
      </p:pic>
      <p:sp>
        <p:nvSpPr>
          <p:cNvPr id="3" name="Rectangle 2"/>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a:t>
            </a:r>
            <a:r>
              <a:rPr lang="vi-VN" sz="3600" b="1">
                <a:ln w="10541" cmpd="sng">
                  <a:solidFill>
                    <a:srgbClr val="4E67C8">
                      <a:shade val="88000"/>
                      <a:satMod val="110000"/>
                    </a:srgbClr>
                  </a:solidFill>
                  <a:prstDash val="solid"/>
                </a:ln>
                <a:solidFill>
                  <a:srgbClr val="FF0000"/>
                </a:solidFill>
              </a:rPr>
              <a:t>tập</a:t>
            </a:r>
            <a:endParaRPr lang="en-US" sz="3600" b="1">
              <a:ln w="10541" cmpd="sng">
                <a:solidFill>
                  <a:srgbClr val="4E67C8">
                    <a:shade val="88000"/>
                    <a:satMod val="110000"/>
                  </a:srgbClr>
                </a:solidFill>
                <a:prstDash val="solid"/>
              </a:ln>
              <a:solidFill>
                <a:srgbClr val="FF0000"/>
              </a:solidFill>
            </a:endParaRP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3691" t="25173" r="22857" b="18927"/>
          <a:stretch/>
        </p:blipFill>
        <p:spPr>
          <a:xfrm>
            <a:off x="4366377" y="659938"/>
            <a:ext cx="4777623" cy="2809115"/>
          </a:xfrm>
          <a:prstGeom prst="rect">
            <a:avLst/>
          </a:prstGeom>
        </p:spPr>
      </p:pic>
    </p:spTree>
    <p:extLst>
      <p:ext uri="{BB962C8B-B14F-4D97-AF65-F5344CB8AC3E}">
        <p14:creationId xmlns:p14="http://schemas.microsoft.com/office/powerpoint/2010/main" val="4171496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8929" t="22844" r="26071" b="26549"/>
          <a:stretch/>
        </p:blipFill>
        <p:spPr>
          <a:xfrm>
            <a:off x="990600" y="35379"/>
            <a:ext cx="7620000" cy="4817936"/>
          </a:xfrm>
          <a:prstGeom prst="rect">
            <a:avLst/>
          </a:prstGeom>
        </p:spPr>
      </p:pic>
    </p:spTree>
    <p:extLst>
      <p:ext uri="{BB962C8B-B14F-4D97-AF65-F5344CB8AC3E}">
        <p14:creationId xmlns:p14="http://schemas.microsoft.com/office/powerpoint/2010/main" val="3830907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53564"/>
            <a:ext cx="7620000" cy="1200329"/>
          </a:xfrm>
          <a:prstGeom prst="rect">
            <a:avLst/>
          </a:prstGeom>
          <a:noFill/>
        </p:spPr>
        <p:txBody>
          <a:bodyPr wrap="square" rtlCol="0">
            <a:spAutoFit/>
          </a:bodyPr>
          <a:lstStyle/>
          <a:p>
            <a:pPr algn="just"/>
            <a:r>
              <a:rPr lang="en-US" sz="3600" smtClean="0">
                <a:solidFill>
                  <a:srgbClr val="FF0000"/>
                </a:solidFill>
              </a:rPr>
              <a:t>Chủ </a:t>
            </a:r>
            <a:r>
              <a:rPr lang="vi-VN" sz="3600" smtClean="0">
                <a:solidFill>
                  <a:srgbClr val="FF0000"/>
                </a:solidFill>
              </a:rPr>
              <a:t>đề</a:t>
            </a:r>
            <a:r>
              <a:rPr lang="en-US" sz="3600">
                <a:solidFill>
                  <a:srgbClr val="FF0000"/>
                </a:solidFill>
              </a:rPr>
              <a:t> 1 “</a:t>
            </a:r>
            <a:r>
              <a:rPr lang="en-US" sz="3600" smtClean="0">
                <a:solidFill>
                  <a:srgbClr val="FF0000"/>
                </a:solidFill>
              </a:rPr>
              <a:t>Biết </a:t>
            </a:r>
            <a:r>
              <a:rPr lang="vi-VN" sz="3600" smtClean="0">
                <a:solidFill>
                  <a:srgbClr val="FF0000"/>
                </a:solidFill>
              </a:rPr>
              <a:t>ơ</a:t>
            </a:r>
            <a:r>
              <a:rPr lang="en-US" sz="3600">
                <a:solidFill>
                  <a:srgbClr val="FF0000"/>
                </a:solidFill>
              </a:rPr>
              <a:t>n </a:t>
            </a:r>
            <a:r>
              <a:rPr lang="en-US" sz="3600" smtClean="0">
                <a:solidFill>
                  <a:srgbClr val="FF0000"/>
                </a:solidFill>
              </a:rPr>
              <a:t>những ng</a:t>
            </a:r>
            <a:r>
              <a:rPr lang="vi-VN" sz="3600" smtClean="0">
                <a:solidFill>
                  <a:srgbClr val="FF0000"/>
                </a:solidFill>
              </a:rPr>
              <a:t>ười</a:t>
            </a:r>
            <a:r>
              <a:rPr lang="en-US" sz="3600">
                <a:solidFill>
                  <a:srgbClr val="FF0000"/>
                </a:solidFill>
              </a:rPr>
              <a:t> có công với </a:t>
            </a:r>
            <a:r>
              <a:rPr lang="en-US" sz="3600" smtClean="0">
                <a:solidFill>
                  <a:srgbClr val="FF0000"/>
                </a:solidFill>
              </a:rPr>
              <a:t>quê h</a:t>
            </a:r>
            <a:r>
              <a:rPr lang="vi-VN" sz="3600" smtClean="0">
                <a:solidFill>
                  <a:srgbClr val="FF0000"/>
                </a:solidFill>
              </a:rPr>
              <a:t>ươn</a:t>
            </a:r>
            <a:r>
              <a:rPr lang="en-US" sz="3600" smtClean="0">
                <a:solidFill>
                  <a:srgbClr val="FF0000"/>
                </a:solidFill>
              </a:rPr>
              <a:t>g, </a:t>
            </a:r>
            <a:r>
              <a:rPr lang="vi-VN" sz="3600" smtClean="0">
                <a:solidFill>
                  <a:srgbClr val="FF0000"/>
                </a:solidFill>
              </a:rPr>
              <a:t>đất</a:t>
            </a:r>
            <a:r>
              <a:rPr lang="en-US" sz="3600" smtClean="0">
                <a:solidFill>
                  <a:srgbClr val="FF0000"/>
                </a:solidFill>
              </a:rPr>
              <a:t> n</a:t>
            </a:r>
            <a:r>
              <a:rPr lang="vi-VN" sz="3600" smtClean="0">
                <a:solidFill>
                  <a:srgbClr val="FF0000"/>
                </a:solidFill>
              </a:rPr>
              <a:t>ướ</a:t>
            </a:r>
            <a:r>
              <a:rPr lang="en-US" sz="3600" smtClean="0">
                <a:solidFill>
                  <a:srgbClr val="FF0000"/>
                </a:solidFill>
              </a:rPr>
              <a:t>c.</a:t>
            </a:r>
            <a:endParaRPr lang="en-US" sz="3600">
              <a:solidFill>
                <a:srgbClr val="FF0000"/>
              </a:solidFill>
            </a:endParaRPr>
          </a:p>
        </p:txBody>
      </p:sp>
      <p:sp>
        <p:nvSpPr>
          <p:cNvPr id="5" name="Rectangle 4"/>
          <p:cNvSpPr/>
          <p:nvPr/>
        </p:nvSpPr>
        <p:spPr>
          <a:xfrm>
            <a:off x="838200" y="2248585"/>
            <a:ext cx="7848600" cy="954107"/>
          </a:xfrm>
          <a:prstGeom prst="rect">
            <a:avLst/>
          </a:prstGeom>
        </p:spPr>
        <p:txBody>
          <a:bodyPr wrap="square">
            <a:spAutoFit/>
          </a:bodyPr>
          <a:lstStyle/>
          <a:p>
            <a:r>
              <a:rPr lang="en-US" sz="2800">
                <a:solidFill>
                  <a:schemeClr val="bg2">
                    <a:lumMod val="50000"/>
                  </a:schemeClr>
                </a:solidFill>
                <a:latin typeface="+mj-lt"/>
              </a:rPr>
              <a:t>B ài </a:t>
            </a:r>
            <a:r>
              <a:rPr lang="en-US" sz="2800" smtClean="0">
                <a:solidFill>
                  <a:schemeClr val="bg2">
                    <a:lumMod val="50000"/>
                  </a:schemeClr>
                </a:solidFill>
                <a:latin typeface="+mj-lt"/>
              </a:rPr>
              <a:t> 1: Biết </a:t>
            </a:r>
            <a:r>
              <a:rPr lang="vi-VN" sz="2800">
                <a:solidFill>
                  <a:schemeClr val="bg2">
                    <a:lumMod val="50000"/>
                  </a:schemeClr>
                </a:solidFill>
                <a:latin typeface="+mj-lt"/>
              </a:rPr>
              <a:t>ơ</a:t>
            </a:r>
            <a:r>
              <a:rPr lang="en-US" sz="2800">
                <a:solidFill>
                  <a:schemeClr val="bg2">
                    <a:lumMod val="50000"/>
                  </a:schemeClr>
                </a:solidFill>
                <a:latin typeface="+mj-lt"/>
              </a:rPr>
              <a:t>n những ng</a:t>
            </a:r>
            <a:r>
              <a:rPr lang="vi-VN" sz="2800">
                <a:solidFill>
                  <a:schemeClr val="bg2">
                    <a:lumMod val="50000"/>
                  </a:schemeClr>
                </a:solidFill>
                <a:latin typeface="+mj-lt"/>
              </a:rPr>
              <a:t>ười</a:t>
            </a:r>
            <a:r>
              <a:rPr lang="en-US" sz="2800">
                <a:solidFill>
                  <a:schemeClr val="bg2">
                    <a:lumMod val="50000"/>
                  </a:schemeClr>
                </a:solidFill>
                <a:latin typeface="+mj-lt"/>
              </a:rPr>
              <a:t> có công với quê h</a:t>
            </a:r>
            <a:r>
              <a:rPr lang="vi-VN" sz="2800">
                <a:solidFill>
                  <a:schemeClr val="bg2">
                    <a:lumMod val="50000"/>
                  </a:schemeClr>
                </a:solidFill>
                <a:latin typeface="+mj-lt"/>
              </a:rPr>
              <a:t>ươn</a:t>
            </a:r>
            <a:r>
              <a:rPr lang="en-US" sz="2800">
                <a:solidFill>
                  <a:schemeClr val="bg2">
                    <a:lumMod val="50000"/>
                  </a:schemeClr>
                </a:solidFill>
                <a:latin typeface="+mj-lt"/>
              </a:rPr>
              <a:t>g, </a:t>
            </a:r>
            <a:r>
              <a:rPr lang="vi-VN" sz="2800">
                <a:solidFill>
                  <a:schemeClr val="bg2">
                    <a:lumMod val="50000"/>
                  </a:schemeClr>
                </a:solidFill>
                <a:latin typeface="+mj-lt"/>
              </a:rPr>
              <a:t>đất</a:t>
            </a:r>
            <a:r>
              <a:rPr lang="en-US" sz="2800">
                <a:solidFill>
                  <a:schemeClr val="bg2">
                    <a:lumMod val="50000"/>
                  </a:schemeClr>
                </a:solidFill>
                <a:latin typeface="+mj-lt"/>
              </a:rPr>
              <a:t> n</a:t>
            </a:r>
            <a:r>
              <a:rPr lang="vi-VN" sz="2800">
                <a:solidFill>
                  <a:schemeClr val="bg2">
                    <a:lumMod val="50000"/>
                  </a:schemeClr>
                </a:solidFill>
                <a:latin typeface="+mj-lt"/>
              </a:rPr>
              <a:t>ướ</a:t>
            </a:r>
            <a:r>
              <a:rPr lang="en-US" sz="2800">
                <a:solidFill>
                  <a:schemeClr val="bg2">
                    <a:lumMod val="50000"/>
                  </a:schemeClr>
                </a:solidFill>
                <a:latin typeface="+mj-lt"/>
              </a:rPr>
              <a:t>c  - Ti </a:t>
            </a:r>
            <a:r>
              <a:rPr lang="en-US" sz="2800" smtClean="0">
                <a:solidFill>
                  <a:schemeClr val="bg2">
                    <a:lumMod val="50000"/>
                  </a:schemeClr>
                </a:solidFill>
                <a:latin typeface="+mj-lt"/>
              </a:rPr>
              <a:t>ết 1</a:t>
            </a:r>
            <a:endParaRPr lang="en-US" sz="2800">
              <a:solidFill>
                <a:schemeClr val="bg2">
                  <a:lumMod val="50000"/>
                </a:schemeClr>
              </a:solidFill>
              <a:latin typeface="+mj-lt"/>
            </a:endParaRPr>
          </a:p>
        </p:txBody>
      </p:sp>
    </p:spTree>
    <p:extLst>
      <p:ext uri="{BB962C8B-B14F-4D97-AF65-F5344CB8AC3E}">
        <p14:creationId xmlns:p14="http://schemas.microsoft.com/office/powerpoint/2010/main" val="38992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62150"/>
            <a:ext cx="8305800" cy="954107"/>
          </a:xfrm>
          <a:prstGeom prst="rect">
            <a:avLst/>
          </a:prstGeom>
        </p:spPr>
        <p:txBody>
          <a:bodyPr wrap="square">
            <a:spAutoFit/>
          </a:bodyPr>
          <a:lstStyle/>
          <a:p>
            <a:r>
              <a:rPr lang="vi-VN" sz="2800" smtClean="0"/>
              <a:t>1. Tìm </a:t>
            </a:r>
            <a:r>
              <a:rPr lang="vi-VN" sz="2800"/>
              <a:t>hiểu những đóng góp của người có công với quê hương đất </a:t>
            </a:r>
            <a:r>
              <a:rPr lang="vi-VN" sz="2800" smtClean="0"/>
              <a:t>nước</a:t>
            </a:r>
            <a:endParaRPr lang="vi-VN" sz="2800"/>
          </a:p>
        </p:txBody>
      </p:sp>
      <p:sp>
        <p:nvSpPr>
          <p:cNvPr id="3" name="Rectangle 2"/>
          <p:cNvSpPr/>
          <p:nvPr/>
        </p:nvSpPr>
        <p:spPr>
          <a:xfrm>
            <a:off x="2927361" y="590550"/>
            <a:ext cx="3223961" cy="769441"/>
          </a:xfrm>
          <a:prstGeom prst="rect">
            <a:avLst/>
          </a:prstGeom>
          <a:noFill/>
        </p:spPr>
        <p:txBody>
          <a:bodyPr wrap="none" lIns="91440" tIns="45720" rIns="91440" bIns="45720">
            <a:spAutoFit/>
          </a:bodyPr>
          <a:lstStyle/>
          <a:p>
            <a:pPr algn="ctr"/>
            <a:r>
              <a:rPr lang="vi-VN"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KHÁM PHÁ</a:t>
            </a:r>
            <a:endParaRPr lang="en-US" sz="4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511629" y="3257550"/>
            <a:ext cx="8001000" cy="523220"/>
          </a:xfrm>
          <a:prstGeom prst="rect">
            <a:avLst/>
          </a:prstGeom>
        </p:spPr>
        <p:txBody>
          <a:bodyPr wrap="square">
            <a:spAutoFit/>
          </a:bodyPr>
          <a:lstStyle/>
          <a:p>
            <a:pPr lvl="0"/>
            <a:r>
              <a:rPr lang="vi-VN" sz="2800">
                <a:solidFill>
                  <a:prstClr val="black"/>
                </a:solidFill>
              </a:rPr>
              <a:t>a. Em hãy đọc thông tin và trả lời câu hỏi:</a:t>
            </a:r>
          </a:p>
        </p:txBody>
      </p:sp>
    </p:spTree>
    <p:extLst>
      <p:ext uri="{BB962C8B-B14F-4D97-AF65-F5344CB8AC3E}">
        <p14:creationId xmlns:p14="http://schemas.microsoft.com/office/powerpoint/2010/main" val="240066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057" y="133350"/>
            <a:ext cx="8839200" cy="4801314"/>
          </a:xfrm>
          <a:prstGeom prst="rect">
            <a:avLst/>
          </a:prstGeom>
          <a:solidFill>
            <a:srgbClr val="FFFF66"/>
          </a:solidFill>
        </p:spPr>
        <p:txBody>
          <a:bodyPr wrap="square">
            <a:spAutoFit/>
          </a:bodyPr>
          <a:lstStyle/>
          <a:p>
            <a:pPr algn="ctr"/>
            <a:r>
              <a:rPr lang="vi-VN" b="1">
                <a:solidFill>
                  <a:srgbClr val="FF0000"/>
                </a:solidFill>
              </a:rPr>
              <a:t>Võ Thị Sáu - nữ anh hùng huyền thoại vùng Đất Đỏ</a:t>
            </a:r>
            <a:endParaRPr lang="vi-VN">
              <a:solidFill>
                <a:srgbClr val="FF0000"/>
              </a:solidFill>
            </a:endParaRPr>
          </a:p>
          <a:p>
            <a:pPr algn="just"/>
            <a:r>
              <a:rPr lang="vi-VN"/>
              <a:t>Chị Võ Thị Sáu (1933-1952), sinh tại xã Phước Thọ, huyện Đất Đỏ, thuộc tỉnh Bà Rịa - Vũng Tàu. Chị tham gia cách mạng từ năm 14 tuổi và trở thành nữ chiến sĩ trình sát nổi tiếng gan da của đội Công an xung phong Đất Đỏ. Tháng 2 năm 1950, khi dùng lựu đạn tập kích ciệt hơi tên ác ôn Cả Suốt. Cả Đay, không may chị bị sa vào tay địch. Bị bắt giam trong tủ, chị Sáu vẫn tiếp tục làm liên lạc và cùng các đồng chỉ đấu tranh đòi cải thiện cuộc sống nhà tù. Kẻ địch dùng mọi cực hình tra tấn nhưng không khai thác được gì nên đã đưa chị về giam ở khám Chí Hoà, Sài Gòn và mở phiên toà, tuyên án tử hình chị. Đứng trước toà, chị Võ Thị Sáu khi ấy mới 17 tuổi lớn giọng đanh thép: "Yêu nước, chống bọn thực dân xâm lược không phải là tội.”</a:t>
            </a:r>
          </a:p>
          <a:p>
            <a:pPr algn="just"/>
            <a:r>
              <a:rPr lang="vi-VN"/>
              <a:t>Thực dân Pháp đưa chị cùng một số người tù cách mạng ra nhà tù Côn Đảo. Đêm trước khi bị hành hình, chị đã gửi lòng mình với đất nước, nhân dân bằng những bài ca cách mạng. Viên cố đạo hỏi chị: "Trước khi chết, con có điều gì ân hận không?". Chị nhìn thẳng vào mặt ông ta, trả lời: "Tôi chỉ ân hận là chưa tiêu diệt hết bọn thực dân cướp nước và lũ tay sai bán nước. Ra đến pháp trường, chị yêu cầu không bịt mắt để được nhìn đất nước thân yêu đến giây phút cuối cùng.</a:t>
            </a:r>
          </a:p>
          <a:p>
            <a:pPr algn="r"/>
            <a:r>
              <a:rPr lang="vi-VN" smtClean="0"/>
              <a:t> </a:t>
            </a:r>
            <a:r>
              <a:rPr lang="vi-VN" sz="1600" smtClean="0"/>
              <a:t>(</a:t>
            </a:r>
            <a:r>
              <a:rPr lang="vi-VN" sz="1600"/>
              <a:t>Theo Bùi Việt Thanh, Hoài Lộc, Võ Thị Sáu, NXB Kim Đồng, 2021)</a:t>
            </a:r>
            <a:endParaRPr lang="vi-VN"/>
          </a:p>
        </p:txBody>
      </p:sp>
    </p:spTree>
    <p:extLst>
      <p:ext uri="{BB962C8B-B14F-4D97-AF65-F5344CB8AC3E}">
        <p14:creationId xmlns:p14="http://schemas.microsoft.com/office/powerpoint/2010/main" val="321412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14350"/>
            <a:ext cx="8458200" cy="3539430"/>
          </a:xfrm>
          <a:prstGeom prst="rect">
            <a:avLst/>
          </a:prstGeom>
          <a:solidFill>
            <a:srgbClr val="FFFF00"/>
          </a:solidFill>
        </p:spPr>
        <p:txBody>
          <a:bodyPr wrap="square">
            <a:spAutoFit/>
          </a:bodyPr>
          <a:lstStyle/>
          <a:p>
            <a:pPr algn="ctr"/>
            <a:r>
              <a:rPr lang="vi-VN" sz="3200">
                <a:solidFill>
                  <a:srgbClr val="FF0000"/>
                </a:solidFill>
              </a:rPr>
              <a:t>Câu hỏi</a:t>
            </a:r>
            <a:r>
              <a:rPr lang="vi-VN" sz="3200" smtClean="0">
                <a:solidFill>
                  <a:srgbClr val="FF0000"/>
                </a:solidFill>
              </a:rPr>
              <a:t>:</a:t>
            </a:r>
          </a:p>
          <a:p>
            <a:pPr algn="ctr"/>
            <a:endParaRPr lang="vi-VN" sz="3200">
              <a:solidFill>
                <a:srgbClr val="FF0000"/>
              </a:solidFill>
            </a:endParaRPr>
          </a:p>
          <a:p>
            <a:r>
              <a:rPr lang="vi-VN" sz="3200" smtClean="0"/>
              <a:t>* Chị </a:t>
            </a:r>
            <a:r>
              <a:rPr lang="vi-VN" sz="3200"/>
              <a:t>Võ Thị Sáu đã có công gì đối với quê hương, đất nước</a:t>
            </a:r>
            <a:r>
              <a:rPr lang="vi-VN" sz="3200" smtClean="0"/>
              <a:t>?</a:t>
            </a:r>
          </a:p>
          <a:p>
            <a:endParaRPr lang="vi-VN" sz="3200"/>
          </a:p>
          <a:p>
            <a:r>
              <a:rPr lang="vi-VN" sz="3200" smtClean="0"/>
              <a:t>* Hãy </a:t>
            </a:r>
            <a:r>
              <a:rPr lang="vi-VN" sz="3200"/>
              <a:t>chia sẻ suy nghĩ, cảm nhận của em về tấm gương đó.</a:t>
            </a:r>
          </a:p>
        </p:txBody>
      </p:sp>
    </p:spTree>
    <p:extLst>
      <p:ext uri="{BB962C8B-B14F-4D97-AF65-F5344CB8AC3E}">
        <p14:creationId xmlns:p14="http://schemas.microsoft.com/office/powerpoint/2010/main" val="1804476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19150"/>
            <a:ext cx="8610600" cy="3046988"/>
          </a:xfrm>
          <a:prstGeom prst="rect">
            <a:avLst/>
          </a:prstGeom>
          <a:solidFill>
            <a:srgbClr val="FFFF00"/>
          </a:solidFill>
        </p:spPr>
        <p:txBody>
          <a:bodyPr wrap="square">
            <a:spAutoFit/>
          </a:bodyPr>
          <a:lstStyle/>
          <a:p>
            <a:pPr algn="just"/>
            <a:r>
              <a:rPr lang="vi-VN" sz="3200"/>
              <a:t> </a:t>
            </a:r>
            <a:r>
              <a:rPr lang="vi-VN" sz="3200" smtClean="0"/>
              <a:t>    Chị </a:t>
            </a:r>
            <a:r>
              <a:rPr lang="vi-VN" sz="3200"/>
              <a:t>Võ Thị Sáu đã tham gia cách mạng từ năm 14 tuổi; trở thành chiến sĩ trinh sát nổi tiếng gan dạ, chiến đầu tiêu diệt kẻ thù; bị tra tấn vẫn hiên ngang.... những việc làm anh dũng của chị góp phần bảo vệ quê hương, đất nước.</a:t>
            </a:r>
            <a:endParaRPr lang="en-US" sz="3200"/>
          </a:p>
        </p:txBody>
      </p:sp>
    </p:spTree>
    <p:extLst>
      <p:ext uri="{BB962C8B-B14F-4D97-AF65-F5344CB8AC3E}">
        <p14:creationId xmlns:p14="http://schemas.microsoft.com/office/powerpoint/2010/main" val="1022322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763000" cy="646331"/>
          </a:xfrm>
          <a:prstGeom prst="rect">
            <a:avLst/>
          </a:prstGeom>
          <a:solidFill>
            <a:srgbClr val="FFFF00"/>
          </a:solidFill>
        </p:spPr>
        <p:txBody>
          <a:bodyPr wrap="square">
            <a:spAutoFit/>
          </a:bodyPr>
          <a:lstStyle/>
          <a:p>
            <a:r>
              <a:rPr lang="vi-VN"/>
              <a:t>b) Em hãy quan sát, tìm hiểu về các nhân vật trong những bức ảnh dưới đây và thực hiện yêu cầu:</a:t>
            </a:r>
            <a:endParaRPr lang="en-US"/>
          </a:p>
        </p:txBody>
      </p:sp>
      <p:sp>
        <p:nvSpPr>
          <p:cNvPr id="3" name="AutoShape 2" descr="Đạo đức lớp 5 Kết nối tri thức Bài 1: Biết ơn những người có công với quê hương, đất nướ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200400" y="546655"/>
            <a:ext cx="6096000" cy="4638417"/>
          </a:xfrm>
          <a:prstGeom prst="rect">
            <a:avLst/>
          </a:prstGeom>
        </p:spPr>
      </p:pic>
      <p:sp>
        <p:nvSpPr>
          <p:cNvPr id="5" name="Rectangle 4"/>
          <p:cNvSpPr/>
          <p:nvPr/>
        </p:nvSpPr>
        <p:spPr>
          <a:xfrm>
            <a:off x="152400" y="1733550"/>
            <a:ext cx="2884714" cy="1631216"/>
          </a:xfrm>
          <a:prstGeom prst="rect">
            <a:avLst/>
          </a:prstGeom>
          <a:solidFill>
            <a:schemeClr val="accent5">
              <a:lumMod val="20000"/>
              <a:lumOff val="80000"/>
            </a:schemeClr>
          </a:solidFill>
        </p:spPr>
        <p:txBody>
          <a:bodyPr wrap="square">
            <a:spAutoFit/>
          </a:bodyPr>
          <a:lstStyle/>
          <a:p>
            <a:pPr algn="ctr"/>
            <a:r>
              <a:rPr lang="vi-VN" sz="2000"/>
              <a:t>Câu hỏi:</a:t>
            </a:r>
          </a:p>
          <a:p>
            <a:pPr algn="just"/>
            <a:r>
              <a:rPr lang="vi-VN" sz="2000"/>
              <a:t>- Nêu những đóng góp cho quê hương, đất nước của các nhân vật trong mỗi bức ảnh trên</a:t>
            </a:r>
            <a:r>
              <a:rPr lang="vi-VN" sz="2000" smtClean="0"/>
              <a:t>.</a:t>
            </a:r>
            <a:endParaRPr lang="vi-VN" sz="2000"/>
          </a:p>
        </p:txBody>
      </p:sp>
      <p:sp>
        <p:nvSpPr>
          <p:cNvPr id="7" name="Chevron 6">
            <a:hlinkClick r:id="rId4" action="ppaction://hlinksldjump"/>
          </p:cNvPr>
          <p:cNvSpPr/>
          <p:nvPr/>
        </p:nvSpPr>
        <p:spPr>
          <a:xfrm>
            <a:off x="3962400" y="2114550"/>
            <a:ext cx="152400" cy="76200"/>
          </a:xfrm>
          <a:prstGeom prst="chevr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a:hlinkClick r:id="rId5" action="ppaction://hlinksldjump"/>
          </p:cNvPr>
          <p:cNvSpPr/>
          <p:nvPr/>
        </p:nvSpPr>
        <p:spPr>
          <a:xfrm>
            <a:off x="6096000" y="2122714"/>
            <a:ext cx="152400" cy="76200"/>
          </a:xfrm>
          <a:prstGeom prst="chevr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a:hlinkClick r:id="rId6" action="ppaction://hlinksldjump"/>
          </p:cNvPr>
          <p:cNvSpPr/>
          <p:nvPr/>
        </p:nvSpPr>
        <p:spPr>
          <a:xfrm>
            <a:off x="7848600" y="2122714"/>
            <a:ext cx="152400" cy="76200"/>
          </a:xfrm>
          <a:prstGeom prst="chevr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a:hlinkClick r:id="rId7" action="ppaction://hlinksldjump"/>
          </p:cNvPr>
          <p:cNvSpPr/>
          <p:nvPr/>
        </p:nvSpPr>
        <p:spPr>
          <a:xfrm>
            <a:off x="6019800" y="4283529"/>
            <a:ext cx="152400" cy="76200"/>
          </a:xfrm>
          <a:prstGeom prst="chevr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a:hlinkClick r:id="rId8" action="ppaction://hlinksldjump"/>
          </p:cNvPr>
          <p:cNvSpPr/>
          <p:nvPr/>
        </p:nvSpPr>
        <p:spPr>
          <a:xfrm>
            <a:off x="4332514" y="4324350"/>
            <a:ext cx="152400" cy="76200"/>
          </a:xfrm>
          <a:prstGeom prst="chevr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hlinkClick r:id="rId9" action="ppaction://hlinksldjump"/>
          </p:cNvPr>
          <p:cNvSpPr/>
          <p:nvPr/>
        </p:nvSpPr>
        <p:spPr>
          <a:xfrm>
            <a:off x="7892143" y="4327071"/>
            <a:ext cx="152400" cy="76200"/>
          </a:xfrm>
          <a:prstGeom prst="chevr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809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143" t="2289" r="65922" b="53826"/>
          <a:stretch/>
        </p:blipFill>
        <p:spPr>
          <a:xfrm>
            <a:off x="108857" y="438150"/>
            <a:ext cx="3497865" cy="3657600"/>
          </a:xfrm>
          <a:prstGeom prst="rect">
            <a:avLst/>
          </a:prstGeom>
        </p:spPr>
      </p:pic>
      <p:sp>
        <p:nvSpPr>
          <p:cNvPr id="3" name="Rectangle 2"/>
          <p:cNvSpPr/>
          <p:nvPr/>
        </p:nvSpPr>
        <p:spPr>
          <a:xfrm>
            <a:off x="3733800" y="438150"/>
            <a:ext cx="5230584" cy="4401205"/>
          </a:xfrm>
          <a:prstGeom prst="rect">
            <a:avLst/>
          </a:prstGeom>
          <a:solidFill>
            <a:schemeClr val="accent5">
              <a:lumMod val="20000"/>
              <a:lumOff val="80000"/>
            </a:schemeClr>
          </a:solidFill>
        </p:spPr>
        <p:txBody>
          <a:bodyPr wrap="square">
            <a:spAutoFit/>
          </a:bodyPr>
          <a:lstStyle/>
          <a:p>
            <a:pPr algn="just"/>
            <a:r>
              <a:rPr lang="vi-VN" sz="2800"/>
              <a:t>Đại tướng Võ Nguyên Giáp: Được bình chọn là 1 trong 10 vị tướng giỏi nhất thế giới, là đại tướng đầu tiên của Việt Nam khi mới 37 tuổi, Tổng tư lệnh tối cao của quân đội Việt Nam, chỉ huy thành công chiến dịch Điện Biên Phủ, tổ chức chiến dịch Hồ Chí Minh huyền thoại trong kháng chiến chống Mỹ.</a:t>
            </a:r>
            <a:endParaRPr lang="en-US" sz="2800"/>
          </a:p>
        </p:txBody>
      </p:sp>
      <p:sp>
        <p:nvSpPr>
          <p:cNvPr id="6" name="Left Arrow 5">
            <a:hlinkClick r:id="rId4" action="ppaction://hlinksldjump"/>
          </p:cNvPr>
          <p:cNvSpPr/>
          <p:nvPr/>
        </p:nvSpPr>
        <p:spPr>
          <a:xfrm>
            <a:off x="8591546" y="4696152"/>
            <a:ext cx="372838" cy="286405"/>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189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638</TotalTime>
  <Words>1934</Words>
  <Application>Microsoft Office PowerPoint</Application>
  <PresentationFormat>On-screen Show (16:9)</PresentationFormat>
  <Paragraphs>87</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ASUS</cp:lastModifiedBy>
  <cp:revision>17</cp:revision>
  <dcterms:created xsi:type="dcterms:W3CDTF">2006-08-16T00:00:00Z</dcterms:created>
  <dcterms:modified xsi:type="dcterms:W3CDTF">2025-09-21T10:58:05Z</dcterms:modified>
</cp:coreProperties>
</file>