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0"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007" autoAdjust="0"/>
  </p:normalViewPr>
  <p:slideViewPr>
    <p:cSldViewPr>
      <p:cViewPr>
        <p:scale>
          <a:sx n="87" d="100"/>
          <a:sy n="87" d="100"/>
        </p:scale>
        <p:origin x="-876"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2A65F-306E-4073-A19B-4AEA902DEFD9}" type="datetimeFigureOut">
              <a:rPr lang="en-US" smtClean="0"/>
              <a:t>11/3/2023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73E133-CAF1-4C90-B11F-BAB235A7D201}" type="slidenum">
              <a:rPr lang="en-US" smtClean="0"/>
              <a:t>‹#›</a:t>
            </a:fld>
            <a:endParaRPr lang="en-US"/>
          </a:p>
        </p:txBody>
      </p:sp>
    </p:spTree>
    <p:extLst>
      <p:ext uri="{BB962C8B-B14F-4D97-AF65-F5344CB8AC3E}">
        <p14:creationId xmlns:p14="http://schemas.microsoft.com/office/powerpoint/2010/main" val="128352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luận</a:t>
            </a:r>
            <a:r>
              <a:rPr lang="en-US" baseline="0">
                <a:latin typeface="Times New Roman" panose="02020603050405020304" pitchFamily="18" charset="0"/>
                <a:cs typeface="Times New Roman" panose="02020603050405020304" pitchFamily="18" charset="0"/>
              </a:rPr>
              <a:t> </a:t>
            </a:r>
            <a:r>
              <a:rPr lang="en-US" baseline="0" smtClean="0">
                <a:latin typeface="Times New Roman" panose="02020603050405020304" pitchFamily="18" charset="0"/>
                <a:cs typeface="Times New Roman" panose="02020603050405020304" pitchFamily="18" charset="0"/>
              </a:rPr>
              <a:t>đề xuất ý 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anose="02020603050405020304" pitchFamily="18" charset="0"/>
                <a:cs typeface="Times New Roman" panose="02020603050405020304" pitchFamily="18" charset="0"/>
              </a:rPr>
              <a:t>- Các</a:t>
            </a:r>
            <a:r>
              <a:rPr lang="en-US" baseline="0" smtClean="0">
                <a:latin typeface="Times New Roman" panose="02020603050405020304" pitchFamily="18" charset="0"/>
                <a:cs typeface="Times New Roman" panose="02020603050405020304" pitchFamily="18" charset="0"/>
              </a:rPr>
              <a:t> nhóm báo cáo sự chuẩn bị bật liệu, dụng cụ.</a:t>
            </a:r>
          </a:p>
          <a:p>
            <a:r>
              <a:rPr lang="en-US" baseline="0" smtClean="0">
                <a:latin typeface="Times New Roman" panose="02020603050405020304" pitchFamily="18" charset="0"/>
                <a:cs typeface="Times New Roman" panose="02020603050405020304" pitchFamily="18" charset="0"/>
              </a:rPr>
              <a:t>- Các nhóm thảo luận, đề xuất ý tưởng, vẽ bản thiết kế của nhóm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ECDF5-6FE2-437D-8200-CCD44FD7EF3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78266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ECDF5-6FE2-437D-8200-CCD44FD7EF3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402767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ECDF5-6FE2-437D-8200-CCD44FD7EF3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1381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ECDF5-6FE2-437D-8200-CCD44FD7EF3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407115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ECDF5-6FE2-437D-8200-CCD44FD7EF3A}"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302945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ECDF5-6FE2-437D-8200-CCD44FD7EF3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238895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ECDF5-6FE2-437D-8200-CCD44FD7EF3A}"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101014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ECDF5-6FE2-437D-8200-CCD44FD7EF3A}"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383915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ECDF5-6FE2-437D-8200-CCD44FD7EF3A}"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2481513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ECDF5-6FE2-437D-8200-CCD44FD7EF3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367108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ECDF5-6FE2-437D-8200-CCD44FD7EF3A}"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E180-9B58-440F-8AA5-4D3C7BE01F4B}" type="slidenum">
              <a:rPr lang="en-US" smtClean="0"/>
              <a:t>‹#›</a:t>
            </a:fld>
            <a:endParaRPr lang="en-US"/>
          </a:p>
        </p:txBody>
      </p:sp>
    </p:spTree>
    <p:extLst>
      <p:ext uri="{BB962C8B-B14F-4D97-AF65-F5344CB8AC3E}">
        <p14:creationId xmlns:p14="http://schemas.microsoft.com/office/powerpoint/2010/main" val="296742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ECDF5-6FE2-437D-8200-CCD44FD7EF3A}" type="datetimeFigureOut">
              <a:rPr lang="en-US" smtClean="0"/>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5E180-9B58-440F-8AA5-4D3C7BE01F4B}" type="slidenum">
              <a:rPr lang="en-US" smtClean="0"/>
              <a:t>‹#›</a:t>
            </a:fld>
            <a:endParaRPr lang="en-US"/>
          </a:p>
        </p:txBody>
      </p:sp>
    </p:spTree>
    <p:extLst>
      <p:ext uri="{BB962C8B-B14F-4D97-AF65-F5344CB8AC3E}">
        <p14:creationId xmlns:p14="http://schemas.microsoft.com/office/powerpoint/2010/main" val="13978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xml"/><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6.jpeg"/><Relationship Id="rId5" Type="http://schemas.openxmlformats.org/officeDocument/2006/relationships/slide" Target="slide8.xml"/><Relationship Id="rId10" Type="http://schemas.openxmlformats.org/officeDocument/2006/relationships/image" Target="../media/image5.jpeg"/><Relationship Id="rId4" Type="http://schemas.openxmlformats.org/officeDocument/2006/relationships/slide" Target="slide4.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5.thuthuatphanmem.vn/uploads/2022/01/12/anh-nen-chao-mung-cuc-dep-cho-thuyet-trinh-powerpoint_0154117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1"/>
            <a:ext cx="14253319" cy="6957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360" y="502806"/>
            <a:ext cx="9421058"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các thầy, cô giáo</a:t>
            </a:r>
          </a:p>
          <a:p>
            <a:pPr algn="ctr"/>
            <a:r>
              <a:rPr lang="en-US" sz="5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về dự giờ lớp 4A</a:t>
            </a:r>
            <a:r>
              <a:rPr lang="en-US" sz="54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168489" y="1239227"/>
            <a:ext cx="7200800" cy="369332"/>
          </a:xfrm>
          <a:prstGeom prst="rect">
            <a:avLst/>
          </a:prstGeom>
          <a:noFill/>
        </p:spPr>
        <p:txBody>
          <a:bodyPr wrap="square" rtlCol="0">
            <a:spAutoFit/>
          </a:bodyPr>
          <a:lstStyle/>
          <a:p>
            <a:endParaRPr lang="en-US">
              <a:latin typeface="Times New Roman" pitchFamily="18" charset="0"/>
              <a:cs typeface="Times New Roman" pitchFamily="18" charset="0"/>
            </a:endParaRPr>
          </a:p>
        </p:txBody>
      </p:sp>
      <p:sp>
        <p:nvSpPr>
          <p:cNvPr id="7" name="Rectangle 6"/>
          <p:cNvSpPr/>
          <p:nvPr/>
        </p:nvSpPr>
        <p:spPr>
          <a:xfrm>
            <a:off x="2552220" y="2967335"/>
            <a:ext cx="4039567" cy="923330"/>
          </a:xfrm>
          <a:prstGeom prst="rect">
            <a:avLst/>
          </a:prstGeom>
          <a:noFill/>
        </p:spPr>
        <p:txBody>
          <a:bodyPr wrap="none" lIns="91440" tIns="45720" rIns="91440" bIns="45720">
            <a:spAutoFit/>
          </a:bodyPr>
          <a:lstStyle/>
          <a:p>
            <a:pPr algn="ctr"/>
            <a:r>
              <a:rPr lang="en-US" sz="5400" b="1" cap="none" spc="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Bài học STEM</a:t>
            </a:r>
            <a:endParaRPr lang="en-US"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TextBox 7"/>
          <p:cNvSpPr txBox="1"/>
          <p:nvPr/>
        </p:nvSpPr>
        <p:spPr>
          <a:xfrm>
            <a:off x="8586" y="6115230"/>
            <a:ext cx="4513643" cy="461665"/>
          </a:xfrm>
          <a:prstGeom prst="rect">
            <a:avLst/>
          </a:prstGeom>
          <a:noFill/>
        </p:spPr>
        <p:txBody>
          <a:bodyPr wrap="square" rtlCol="0">
            <a:spAutoFit/>
          </a:bodyPr>
          <a:lstStyle/>
          <a:p>
            <a:r>
              <a:rPr lang="en-US" sz="2400" smtClean="0">
                <a:latin typeface="Times New Roman" pitchFamily="18" charset="0"/>
                <a:cs typeface="Times New Roman" pitchFamily="18" charset="0"/>
              </a:rPr>
              <a:t>Người thực hiện: Nông Thị Lương</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699661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97197" y="611121"/>
            <a:ext cx="58401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mj-lt"/>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7" y="845"/>
            <a:ext cx="1684913" cy="1550366"/>
          </a:xfrm>
          <a:prstGeom prst="rect">
            <a:avLst/>
          </a:prstGeom>
        </p:spPr>
      </p:pic>
      <p:sp>
        <p:nvSpPr>
          <p:cNvPr id="7" name="TextBox 6"/>
          <p:cNvSpPr txBox="1"/>
          <p:nvPr/>
        </p:nvSpPr>
        <p:spPr>
          <a:xfrm>
            <a:off x="354562" y="1772816"/>
            <a:ext cx="8066825" cy="2554545"/>
          </a:xfrm>
          <a:prstGeom prst="rect">
            <a:avLst/>
          </a:prstGeom>
          <a:noFill/>
        </p:spPr>
        <p:txBody>
          <a:bodyPr wrap="square" rtlCol="0">
            <a:spAutoFit/>
          </a:bodyPr>
          <a:lstStyle/>
          <a:p>
            <a:pPr algn="just"/>
            <a:endParaRPr lang="en-US" sz="3200" b="1" smtClean="0">
              <a:solidFill>
                <a:schemeClr val="tx2">
                  <a:lumMod val="50000"/>
                </a:schemeClr>
              </a:solidFill>
              <a:latin typeface="Times New Roman" pitchFamily="18" charset="0"/>
              <a:cs typeface="Times New Roman" pitchFamily="18" charset="0"/>
            </a:endParaRPr>
          </a:p>
          <a:p>
            <a:pPr algn="just"/>
            <a:r>
              <a:rPr lang="en-US" sz="3200" b="1" smtClean="0">
                <a:solidFill>
                  <a:schemeClr val="tx2">
                    <a:lumMod val="50000"/>
                  </a:schemeClr>
                </a:solidFill>
                <a:latin typeface="Times New Roman" pitchFamily="18" charset="0"/>
                <a:cs typeface="Times New Roman" pitchFamily="18" charset="0"/>
              </a:rPr>
              <a:t>- Bình có nắp chắc chắn, chứa được khoảng 350ml đến 1l nước.</a:t>
            </a:r>
          </a:p>
          <a:p>
            <a:pPr algn="just"/>
            <a:r>
              <a:rPr lang="en-US" sz="3200" b="1" smtClean="0">
                <a:solidFill>
                  <a:schemeClr val="tx2">
                    <a:lumMod val="50000"/>
                  </a:schemeClr>
                </a:solidFill>
                <a:latin typeface="Times New Roman" pitchFamily="18" charset="0"/>
                <a:cs typeface="Times New Roman" pitchFamily="18" charset="0"/>
              </a:rPr>
              <a:t>- Bình phải giữ được nhiệt.</a:t>
            </a:r>
          </a:p>
          <a:p>
            <a:pPr algn="just"/>
            <a:r>
              <a:rPr lang="en-US" sz="3200" b="1" smtClean="0">
                <a:solidFill>
                  <a:schemeClr val="tx2">
                    <a:lumMod val="50000"/>
                  </a:schemeClr>
                </a:solidFill>
                <a:latin typeface="Times New Roman" pitchFamily="18" charset="0"/>
                <a:cs typeface="Times New Roman" pitchFamily="18" charset="0"/>
              </a:rPr>
              <a:t>- Bình được trang trí đẹp mắt.</a:t>
            </a:r>
            <a:endParaRPr lang="en-US" sz="3200" b="1">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607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down)">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7" y="845"/>
            <a:ext cx="1684913" cy="1550366"/>
          </a:xfrm>
          <a:prstGeom prst="rect">
            <a:avLst/>
          </a:prstGeom>
        </p:spPr>
      </p:pic>
      <p:sp>
        <p:nvSpPr>
          <p:cNvPr id="2" name="Rectangle 1"/>
          <p:cNvSpPr/>
          <p:nvPr/>
        </p:nvSpPr>
        <p:spPr>
          <a:xfrm>
            <a:off x="1861322" y="2750360"/>
            <a:ext cx="5421356" cy="646331"/>
          </a:xfrm>
          <a:prstGeom prst="rect">
            <a:avLst/>
          </a:prstGeom>
          <a:noFill/>
        </p:spPr>
        <p:txBody>
          <a:bodyPr wrap="none" lIns="91440" tIns="45720" rIns="91440" bIns="45720">
            <a:spAutoFit/>
          </a:bodyPr>
          <a:lstStyle/>
          <a:p>
            <a:pPr algn="ctr"/>
            <a:r>
              <a:rPr kumimoji="0" lang="vi-VN" altLang="zh-CN" sz="3600" b="1" i="0" u="none" strike="noStrike" kern="1200" cap="none" spc="0" normalizeH="0" baseline="0" noProof="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Roboto" panose="02000000000000000000" pitchFamily="2" charset="0"/>
                <a:cs typeface="Times New Roman" pitchFamily="18" charset="0"/>
              </a:rPr>
              <a:t>GIỚI THIỆU </a:t>
            </a:r>
            <a:r>
              <a:rPr kumimoji="0" lang="en-US" altLang="zh-CN" sz="3600" b="1" i="0" u="none" strike="noStrike" kern="1200" cap="none" spc="0" normalizeH="0" noProof="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Roboto" panose="02000000000000000000" pitchFamily="2" charset="0"/>
                <a:cs typeface="Times New Roman" pitchFamily="18" charset="0"/>
              </a:rPr>
              <a:t>SẢN </a:t>
            </a:r>
            <a:r>
              <a:rPr kumimoji="0" lang="en-US" altLang="zh-CN" sz="3600" b="1" i="0" u="none" strike="noStrike" kern="1200" cap="none" spc="0" normalizeH="0" noProof="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Roboto" panose="02000000000000000000" pitchFamily="2" charset="0"/>
                <a:cs typeface="Times New Roman" pitchFamily="18" charset="0"/>
              </a:rPr>
              <a:t>PHẨM</a:t>
            </a:r>
            <a:endParaRPr lang="en-US" sz="36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0038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433192" y="278969"/>
            <a:ext cx="8710808" cy="6198730"/>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1187624" y="2569215"/>
            <a:ext cx="7595192"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2060"/>
                </a:solidFill>
                <a:effectLst/>
                <a:uLnTx/>
                <a:uFillTx/>
                <a:latin typeface="Times New Roman" pitchFamily="18" charset="0"/>
                <a:ea typeface="Roboto Black" panose="02000000000000000000" pitchFamily="2" charset="0"/>
                <a:cs typeface="Times New Roman" pitchFamily="18" charset="0"/>
              </a:rPr>
              <a:t>BÌNH</a:t>
            </a:r>
            <a:r>
              <a:rPr kumimoji="0" lang="en-US" sz="4800" b="1" i="0" u="none" strike="noStrike" kern="1200" cap="none" spc="0" normalizeH="0" noProof="0" smtClean="0">
                <a:ln>
                  <a:noFill/>
                </a:ln>
                <a:solidFill>
                  <a:srgbClr val="002060"/>
                </a:solidFill>
                <a:effectLst/>
                <a:uLnTx/>
                <a:uFillTx/>
                <a:latin typeface="Times New Roman" pitchFamily="18" charset="0"/>
                <a:ea typeface="Roboto Black" panose="02000000000000000000" pitchFamily="2" charset="0"/>
                <a:cs typeface="Times New Roman" pitchFamily="18" charset="0"/>
              </a:rPr>
              <a:t> CHỌN SẢN PHẨM</a:t>
            </a:r>
            <a:endParaRPr kumimoji="0" lang="en-US" sz="4800" b="1" i="0" u="none" strike="noStrike" kern="1200" cap="none" spc="0" normalizeH="0" baseline="0" noProof="0" dirty="0">
              <a:ln>
                <a:noFill/>
              </a:ln>
              <a:solidFill>
                <a:srgbClr val="002060"/>
              </a:solidFill>
              <a:effectLst/>
              <a:uLnTx/>
              <a:uFillTx/>
              <a:latin typeface="Times New Roman" pitchFamily="18" charset="0"/>
              <a:ea typeface="Roboto Black" panose="02000000000000000000" pitchFamily="2"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504" y="4266798"/>
            <a:ext cx="1857335"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84913" cy="1550366"/>
          </a:xfrm>
          <a:prstGeom prst="rect">
            <a:avLst/>
          </a:prstGeom>
        </p:spPr>
      </p:pic>
    </p:spTree>
    <p:extLst>
      <p:ext uri="{BB962C8B-B14F-4D97-AF65-F5344CB8AC3E}">
        <p14:creationId xmlns:p14="http://schemas.microsoft.com/office/powerpoint/2010/main" val="7076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01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3697" y="624226"/>
            <a:ext cx="52226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rPr>
              <a:t>ĐÁNH GIÁ SẢN PHẨM</a:t>
            </a:r>
            <a:endParaRPr kumimoji="0" lang="vi-VN" altLang="zh-CN" sz="32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84913" cy="1550366"/>
          </a:xfrm>
          <a:prstGeom prst="rect">
            <a:avLst/>
          </a:prstGeom>
        </p:spPr>
      </p:pic>
      <p:pic>
        <p:nvPicPr>
          <p:cNvPr id="19" name="Picture 18">
            <a:extLst>
              <a:ext uri="{FF2B5EF4-FFF2-40B4-BE49-F238E27FC236}">
                <a16:creationId xmlns:a16="http://schemas.microsoft.com/office/drawing/2014/main" xmlns="" id="{571028BF-4394-59CC-577D-5A0DC1AF07B2}"/>
              </a:ext>
            </a:extLst>
          </p:cNvPr>
          <p:cNvPicPr>
            <a:picLocks noChangeAspect="1"/>
          </p:cNvPicPr>
          <p:nvPr/>
        </p:nvPicPr>
        <p:blipFill>
          <a:blip r:embed="rId4"/>
          <a:stretch>
            <a:fillRect/>
          </a:stretch>
        </p:blipFill>
        <p:spPr>
          <a:xfrm>
            <a:off x="107504" y="1209001"/>
            <a:ext cx="8144705" cy="5462133"/>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rotWithShape="1">
          <a:blip r:embed="rId5"/>
          <a:srcRect l="6827" t="7035" r="5654" b="3542"/>
          <a:stretch/>
        </p:blipFill>
        <p:spPr>
          <a:xfrm>
            <a:off x="5144230" y="3445278"/>
            <a:ext cx="651446"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6160430" y="4503728"/>
            <a:ext cx="636700" cy="848933"/>
          </a:xfrm>
          <a:prstGeom prst="ellipse">
            <a:avLst/>
          </a:prstGeom>
        </p:spPr>
      </p:pic>
      <p:pic>
        <p:nvPicPr>
          <p:cNvPr id="23" name="Picture 22"/>
          <p:cNvPicPr>
            <a:picLocks noChangeAspect="1"/>
          </p:cNvPicPr>
          <p:nvPr/>
        </p:nvPicPr>
        <p:blipFill rotWithShape="1">
          <a:blip r:embed="rId7"/>
          <a:srcRect l="5642" t="6399" r="6278" b="6897"/>
          <a:stretch/>
        </p:blipFill>
        <p:spPr>
          <a:xfrm>
            <a:off x="7176228" y="5496744"/>
            <a:ext cx="659098" cy="878797"/>
          </a:xfrm>
          <a:prstGeom prst="ellipse">
            <a:avLst/>
          </a:prstGeom>
        </p:spPr>
      </p:pic>
      <p:sp>
        <p:nvSpPr>
          <p:cNvPr id="12" name="TextBox 11"/>
          <p:cNvSpPr txBox="1"/>
          <p:nvPr/>
        </p:nvSpPr>
        <p:spPr>
          <a:xfrm>
            <a:off x="326422" y="3437207"/>
            <a:ext cx="4029554" cy="1200329"/>
          </a:xfrm>
          <a:prstGeom prst="rect">
            <a:avLst/>
          </a:prstGeom>
          <a:noFill/>
        </p:spPr>
        <p:txBody>
          <a:bodyPr wrap="square" rtlCol="0">
            <a:spAutoFit/>
          </a:bodyPr>
          <a:lstStyle/>
          <a:p>
            <a:pPr lvl="0">
              <a:defRPr/>
            </a:pPr>
            <a:r>
              <a:rPr lang="vi-VN" altLang="zh-CN" sz="2400">
                <a:solidFill>
                  <a:srgbClr val="002060"/>
                </a:solidFill>
                <a:latin typeface="+mj-lt"/>
                <a:ea typeface="Roboto" panose="02000000000000000000" pitchFamily="2" charset="0"/>
              </a:rPr>
              <a:t>Bình có nắp chắc chắn, chứa</a:t>
            </a:r>
            <a:r>
              <a:rPr lang="en-US" altLang="zh-CN" sz="2400">
                <a:solidFill>
                  <a:srgbClr val="002060"/>
                </a:solidFill>
                <a:latin typeface="+mj-lt"/>
                <a:ea typeface="Roboto" panose="02000000000000000000" pitchFamily="2" charset="0"/>
              </a:rPr>
              <a:t> </a:t>
            </a:r>
            <a:r>
              <a:rPr lang="vi-VN" altLang="zh-CN" sz="2400">
                <a:solidFill>
                  <a:srgbClr val="002060"/>
                </a:solidFill>
                <a:latin typeface="+mj-lt"/>
                <a:ea typeface="Roboto" panose="02000000000000000000" pitchFamily="2" charset="0"/>
              </a:rPr>
              <a:t>được</a:t>
            </a:r>
            <a:r>
              <a:rPr lang="en-US" altLang="zh-CN" sz="2400">
                <a:solidFill>
                  <a:srgbClr val="002060"/>
                </a:solidFill>
                <a:latin typeface="+mj-lt"/>
                <a:ea typeface="Roboto" panose="02000000000000000000" pitchFamily="2" charset="0"/>
              </a:rPr>
              <a:t> </a:t>
            </a:r>
            <a:r>
              <a:rPr lang="vi-VN" altLang="zh-CN" sz="2400">
                <a:solidFill>
                  <a:srgbClr val="002060"/>
                </a:solidFill>
                <a:latin typeface="+mj-lt"/>
                <a:ea typeface="Roboto" panose="02000000000000000000" pitchFamily="2" charset="0"/>
              </a:rPr>
              <a:t>khoảng 300 ml đến 1</a:t>
            </a:r>
            <a:r>
              <a:rPr lang="vi-VN" altLang="zh-CN" sz="2400" i="1">
                <a:solidFill>
                  <a:srgbClr val="002060"/>
                </a:solidFill>
                <a:latin typeface="+mj-lt"/>
                <a:ea typeface="Roboto" panose="02000000000000000000" pitchFamily="2" charset="0"/>
              </a:rPr>
              <a:t>l</a:t>
            </a:r>
            <a:r>
              <a:rPr lang="vi-VN" altLang="zh-CN" sz="2400">
                <a:solidFill>
                  <a:srgbClr val="002060"/>
                </a:solidFill>
                <a:latin typeface="+mj-lt"/>
                <a:ea typeface="Roboto" panose="02000000000000000000" pitchFamily="2" charset="0"/>
              </a:rPr>
              <a:t> nước</a:t>
            </a:r>
          </a:p>
        </p:txBody>
      </p:sp>
      <p:sp>
        <p:nvSpPr>
          <p:cNvPr id="13" name="TextBox 12"/>
          <p:cNvSpPr txBox="1"/>
          <p:nvPr/>
        </p:nvSpPr>
        <p:spPr>
          <a:xfrm>
            <a:off x="611560" y="5496744"/>
            <a:ext cx="3568296" cy="461665"/>
          </a:xfrm>
          <a:prstGeom prst="rect">
            <a:avLst/>
          </a:prstGeom>
          <a:noFill/>
        </p:spPr>
        <p:txBody>
          <a:bodyPr wrap="square" rtlCol="0">
            <a:spAutoFit/>
          </a:bodyPr>
          <a:lstStyle/>
          <a:p>
            <a:pPr lvl="0">
              <a:defRPr/>
            </a:pPr>
            <a:r>
              <a:rPr lang="vi-VN" altLang="zh-CN" sz="2400">
                <a:solidFill>
                  <a:srgbClr val="002060"/>
                </a:solidFill>
                <a:latin typeface="Times New Roman" pitchFamily="18" charset="0"/>
                <a:ea typeface="Roboto" panose="02000000000000000000" pitchFamily="2" charset="0"/>
                <a:cs typeface="Times New Roman" pitchFamily="18" charset="0"/>
              </a:rPr>
              <a:t>Màu sắc tươi sáng, hài hoà</a:t>
            </a:r>
          </a:p>
        </p:txBody>
      </p:sp>
      <p:sp>
        <p:nvSpPr>
          <p:cNvPr id="14" name="TextBox 13"/>
          <p:cNvSpPr txBox="1"/>
          <p:nvPr/>
        </p:nvSpPr>
        <p:spPr>
          <a:xfrm>
            <a:off x="107504" y="4313873"/>
            <a:ext cx="4248472" cy="830997"/>
          </a:xfrm>
          <a:prstGeom prst="rect">
            <a:avLst/>
          </a:prstGeom>
          <a:noFill/>
        </p:spPr>
        <p:txBody>
          <a:bodyPr wrap="square" rtlCol="0">
            <a:spAutoFit/>
          </a:bodyPr>
          <a:lstStyle/>
          <a:p>
            <a:pPr lvl="0" algn="just">
              <a:defRPr/>
            </a:pPr>
            <a:r>
              <a:rPr lang="vi-VN" altLang="zh-CN" sz="2400">
                <a:solidFill>
                  <a:srgbClr val="002060"/>
                </a:solidFill>
                <a:latin typeface="+mj-lt"/>
                <a:ea typeface="Roboto" panose="02000000000000000000" pitchFamily="2" charset="0"/>
              </a:rPr>
              <a:t>Bình có thể giữ nóng hoặc giữ</a:t>
            </a:r>
            <a:r>
              <a:rPr lang="en-US" altLang="zh-CN" sz="2400">
                <a:solidFill>
                  <a:srgbClr val="002060"/>
                </a:solidFill>
                <a:latin typeface="+mj-lt"/>
                <a:ea typeface="Roboto" panose="02000000000000000000" pitchFamily="2" charset="0"/>
              </a:rPr>
              <a:t> </a:t>
            </a:r>
            <a:r>
              <a:rPr lang="vi-VN" altLang="zh-CN" sz="2400">
                <a:solidFill>
                  <a:srgbClr val="002060"/>
                </a:solidFill>
                <a:latin typeface="+mj-lt"/>
                <a:ea typeface="Roboto" panose="02000000000000000000" pitchFamily="2" charset="0"/>
              </a:rPr>
              <a:t>lạnh</a:t>
            </a:r>
            <a:r>
              <a:rPr lang="en-US" altLang="zh-CN" sz="2400">
                <a:solidFill>
                  <a:srgbClr val="002060"/>
                </a:solidFill>
                <a:latin typeface="+mj-lt"/>
                <a:ea typeface="Roboto" panose="02000000000000000000" pitchFamily="2" charset="0"/>
              </a:rPr>
              <a:t> </a:t>
            </a:r>
            <a:r>
              <a:rPr lang="vi-VN" altLang="zh-CN" sz="2400">
                <a:solidFill>
                  <a:srgbClr val="002060"/>
                </a:solidFill>
                <a:latin typeface="+mj-lt"/>
                <a:ea typeface="Roboto" panose="02000000000000000000" pitchFamily="2" charset="0"/>
              </a:rPr>
              <a:t>thức uống chứa trong nó</a:t>
            </a:r>
            <a:endParaRPr kumimoji="0" lang="vi-VN" altLang="zh-CN" sz="2400" b="0" i="0" u="none" strike="noStrike" kern="1200" cap="none" spc="0" normalizeH="0" baseline="0" noProof="0" dirty="0">
              <a:ln>
                <a:noFill/>
              </a:ln>
              <a:solidFill>
                <a:srgbClr val="002060"/>
              </a:solidFill>
              <a:effectLst/>
              <a:uLnTx/>
              <a:uFillTx/>
              <a:latin typeface="+mj-lt"/>
              <a:ea typeface="Roboto" panose="02000000000000000000" pitchFamily="2" charset="0"/>
            </a:endParaRPr>
          </a:p>
        </p:txBody>
      </p:sp>
    </p:spTree>
    <p:extLst>
      <p:ext uri="{BB962C8B-B14F-4D97-AF65-F5344CB8AC3E}">
        <p14:creationId xmlns:p14="http://schemas.microsoft.com/office/powerpoint/2010/main" val="217077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WordArt 6"/>
          <p:cNvSpPr>
            <a:spLocks noChangeArrowheads="1" noChangeShapeType="1" noTextEdit="1"/>
          </p:cNvSpPr>
          <p:nvPr/>
        </p:nvSpPr>
        <p:spPr bwMode="auto">
          <a:xfrm>
            <a:off x="62773" y="756834"/>
            <a:ext cx="7483098" cy="914400"/>
          </a:xfrm>
          <a:prstGeom prst="rect">
            <a:avLst/>
          </a:prstGeom>
          <a:extLst>
            <a:ext uri="{AF507438-7753-43E0-B8FC-AC1667EBCBE1}">
              <a14:hiddenEffects xmlns:a14="http://schemas.microsoft.com/office/drawing/2010/main">
                <a:effectLst/>
              </a14:hiddenEffects>
            </a:ext>
          </a:extLst>
        </p:spPr>
        <p:txBody>
          <a:bodyPr wrap="none" fromWordArt="1">
            <a:prstTxWarp prst="textInflate">
              <a:avLst>
                <a:gd name="adj" fmla="val 21431"/>
              </a:avLst>
            </a:prstTxWarp>
          </a:bodyPr>
          <a:lstStyle/>
          <a:p>
            <a:pPr algn="ctr"/>
            <a:r>
              <a:rPr lang="en-US" sz="3600" b="1" smtClean="0">
                <a:ln w="11430"/>
                <a:solidFill>
                  <a:schemeClr val="accent1"/>
                </a:solidFill>
                <a:effectLst>
                  <a:outerShdw blurRad="50800" dist="39000" dir="5460000" algn="tl">
                    <a:srgbClr val="000000">
                      <a:alpha val="38000"/>
                    </a:srgbClr>
                  </a:outerShdw>
                </a:effectLst>
              </a:rPr>
              <a:t>AI </a:t>
            </a:r>
            <a:r>
              <a:rPr lang="en-US" sz="3600" b="1">
                <a:ln w="11430"/>
                <a:solidFill>
                  <a:schemeClr val="accent1"/>
                </a:solidFill>
                <a:effectLst>
                  <a:outerShdw blurRad="50800" dist="39000" dir="5460000" algn="tl">
                    <a:srgbClr val="000000">
                      <a:alpha val="38000"/>
                    </a:srgbClr>
                  </a:outerShdw>
                </a:effectLst>
              </a:rPr>
              <a:t>LÀ NHÀ THÔNG THÁI</a:t>
            </a:r>
          </a:p>
        </p:txBody>
      </p:sp>
      <p:sp>
        <p:nvSpPr>
          <p:cNvPr id="11273" name="AutoShape 9">
            <a:hlinkClick r:id="rId3" action="ppaction://hlinksldjump" highlightClick="1"/>
          </p:cNvPr>
          <p:cNvSpPr>
            <a:spLocks noChangeArrowheads="1"/>
          </p:cNvSpPr>
          <p:nvPr/>
        </p:nvSpPr>
        <p:spPr bwMode="auto">
          <a:xfrm>
            <a:off x="1778014" y="2210172"/>
            <a:ext cx="2217922" cy="2030524"/>
          </a:xfrm>
          <a:prstGeom prst="actionButtonBlank">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000" b="1" smtClean="0">
                <a:solidFill>
                  <a:srgbClr val="FFFF00"/>
                </a:solidFill>
              </a:rPr>
              <a:t>1 </a:t>
            </a:r>
            <a:endParaRPr lang="en-US" sz="6000" b="1">
              <a:solidFill>
                <a:srgbClr val="FFFF00"/>
              </a:solidFill>
            </a:endParaRPr>
          </a:p>
        </p:txBody>
      </p:sp>
      <p:sp>
        <p:nvSpPr>
          <p:cNvPr id="11279" name="AutoShape 15">
            <a:hlinkClick r:id="rId4" action="ppaction://hlinksldjump" highlightClick="1"/>
          </p:cNvPr>
          <p:cNvSpPr>
            <a:spLocks noChangeArrowheads="1"/>
          </p:cNvSpPr>
          <p:nvPr/>
        </p:nvSpPr>
        <p:spPr bwMode="auto">
          <a:xfrm>
            <a:off x="4139952" y="2210172"/>
            <a:ext cx="1981200" cy="2030524"/>
          </a:xfrm>
          <a:prstGeom prst="actionButtonBlank">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000" b="1">
                <a:solidFill>
                  <a:srgbClr val="FFFF00"/>
                </a:solidFill>
              </a:rPr>
              <a:t>2</a:t>
            </a:r>
          </a:p>
        </p:txBody>
      </p:sp>
      <p:sp>
        <p:nvSpPr>
          <p:cNvPr id="11281" name="AutoShape 17">
            <a:hlinkClick r:id="rId5" action="ppaction://hlinksldjump" highlightClick="1"/>
          </p:cNvPr>
          <p:cNvSpPr>
            <a:spLocks noChangeArrowheads="1"/>
          </p:cNvSpPr>
          <p:nvPr/>
        </p:nvSpPr>
        <p:spPr bwMode="auto">
          <a:xfrm>
            <a:off x="4211960" y="4365104"/>
            <a:ext cx="1981200" cy="1770937"/>
          </a:xfrm>
          <a:prstGeom prst="actionButtonBlank">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000" b="1">
                <a:solidFill>
                  <a:srgbClr val="FFFF00"/>
                </a:solidFill>
              </a:rPr>
              <a:t>4</a:t>
            </a:r>
          </a:p>
        </p:txBody>
      </p:sp>
      <p:sp>
        <p:nvSpPr>
          <p:cNvPr id="11284" name="AutoShape 20">
            <a:hlinkClick r:id="rId6" action="ppaction://hlinksldjump" highlightClick="1"/>
          </p:cNvPr>
          <p:cNvSpPr>
            <a:spLocks noChangeArrowheads="1"/>
          </p:cNvSpPr>
          <p:nvPr/>
        </p:nvSpPr>
        <p:spPr bwMode="auto">
          <a:xfrm>
            <a:off x="1849691" y="4298501"/>
            <a:ext cx="2102355" cy="1837539"/>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000" b="1">
                <a:solidFill>
                  <a:srgbClr val="FFFF00"/>
                </a:solidFill>
              </a:rPr>
              <a:t>3</a:t>
            </a:r>
          </a:p>
        </p:txBody>
      </p:sp>
      <p:pic>
        <p:nvPicPr>
          <p:cNvPr id="15" name="Picture 14">
            <a:extLst>
              <a:ext uri="{FF2B5EF4-FFF2-40B4-BE49-F238E27FC236}">
                <a16:creationId xmlns:a16="http://schemas.microsoft.com/office/drawing/2014/main" xmlns=""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871" y="74093"/>
            <a:ext cx="1598129" cy="1470513"/>
          </a:xfrm>
          <a:prstGeom prst="rect">
            <a:avLst/>
          </a:prstGeom>
        </p:spPr>
      </p:pic>
      <p:pic>
        <p:nvPicPr>
          <p:cNvPr id="8" name="Picture 7"/>
          <p:cNvPicPr>
            <a:picLocks noChangeAspect="1"/>
          </p:cNvPicPr>
          <p:nvPr/>
        </p:nvPicPr>
        <p:blipFill>
          <a:blip r:embed="rId8"/>
          <a:stretch>
            <a:fillRect/>
          </a:stretch>
        </p:blipFill>
        <p:spPr>
          <a:xfrm>
            <a:off x="4130027" y="2210172"/>
            <a:ext cx="2063133" cy="2030524"/>
          </a:xfrm>
          <a:prstGeom prst="rect">
            <a:avLst/>
          </a:prstGeom>
        </p:spPr>
      </p:pic>
      <p:pic>
        <p:nvPicPr>
          <p:cNvPr id="9" name="Picture 8"/>
          <p:cNvPicPr>
            <a:picLocks noChangeAspect="1"/>
          </p:cNvPicPr>
          <p:nvPr/>
        </p:nvPicPr>
        <p:blipFill>
          <a:blip r:embed="rId9"/>
          <a:stretch>
            <a:fillRect/>
          </a:stretch>
        </p:blipFill>
        <p:spPr>
          <a:xfrm>
            <a:off x="4211961" y="4365104"/>
            <a:ext cx="2145066" cy="1804203"/>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8014" y="2210172"/>
            <a:ext cx="2217922" cy="2030524"/>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0102" y="4298501"/>
            <a:ext cx="2181944" cy="1837539"/>
          </a:xfrm>
          <a:prstGeom prst="rect">
            <a:avLst/>
          </a:prstGeom>
        </p:spPr>
      </p:pic>
    </p:spTree>
    <p:extLst>
      <p:ext uri="{BB962C8B-B14F-4D97-AF65-F5344CB8AC3E}">
        <p14:creationId xmlns:p14="http://schemas.microsoft.com/office/powerpoint/2010/main" val="1503181314"/>
      </p:ext>
    </p:extLst>
  </p:cSld>
  <p:clrMapOvr>
    <a:masterClrMapping/>
  </p:clrMapOvr>
  <p:transition>
    <p:sndAc>
      <p:stSnd>
        <p:snd r:embed="rId2" name="Sta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0" fill="hold"/>
                                        <p:tgtEl>
                                          <p:spTgt spid="11270"/>
                                        </p:tgtEl>
                                        <p:attrNameLst>
                                          <p:attrName>ppt_w</p:attrName>
                                        </p:attrNameLst>
                                      </p:cBhvr>
                                      <p:tavLst>
                                        <p:tav tm="0" fmla="#ppt_w*sin(2.5*pi*$)">
                                          <p:val>
                                            <p:fltVal val="0"/>
                                          </p:val>
                                        </p:tav>
                                        <p:tav tm="100000">
                                          <p:val>
                                            <p:fltVal val="1"/>
                                          </p:val>
                                        </p:tav>
                                      </p:tavLst>
                                    </p:anim>
                                    <p:anim calcmode="lin" valueType="num">
                                      <p:cBhvr>
                                        <p:cTn id="8" dur="5000" fill="hold"/>
                                        <p:tgtEl>
                                          <p:spTgt spid="1127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1273"/>
                                        </p:tgtEl>
                                      </p:cBhvr>
                                    </p:animEffect>
                                    <p:set>
                                      <p:cBhvr>
                                        <p:cTn id="21" dur="1" fill="hold">
                                          <p:stCondLst>
                                            <p:cond delay="499"/>
                                          </p:stCondLst>
                                        </p:cTn>
                                        <p:tgtEl>
                                          <p:spTgt spid="1127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11284"/>
                                        </p:tgtEl>
                                      </p:cBhvr>
                                    </p:animEffect>
                                    <p:set>
                                      <p:cBhvr>
                                        <p:cTn id="34" dur="1" fill="hold">
                                          <p:stCondLst>
                                            <p:cond delay="499"/>
                                          </p:stCondLst>
                                        </p:cTn>
                                        <p:tgtEl>
                                          <p:spTgt spid="1128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1279"/>
                                        </p:tgtEl>
                                      </p:cBhvr>
                                    </p:animEffect>
                                    <p:set>
                                      <p:cBhvr>
                                        <p:cTn id="47" dur="1" fill="hold">
                                          <p:stCondLst>
                                            <p:cond delay="499"/>
                                          </p:stCondLst>
                                        </p:cTn>
                                        <p:tgtEl>
                                          <p:spTgt spid="1127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6" presetClass="exit" presetSubtype="21" fill="hold" grpId="0" nodeType="withEffect">
                                  <p:stCondLst>
                                    <p:cond delay="0"/>
                                  </p:stCondLst>
                                  <p:childTnLst>
                                    <p:animEffect transition="out" filter="barn(inVertical)">
                                      <p:cBhvr>
                                        <p:cTn id="59" dur="500"/>
                                        <p:tgtEl>
                                          <p:spTgt spid="11281"/>
                                        </p:tgtEl>
                                      </p:cBhvr>
                                    </p:animEffect>
                                    <p:set>
                                      <p:cBhvr>
                                        <p:cTn id="60" dur="1" fill="hold">
                                          <p:stCondLst>
                                            <p:cond delay="499"/>
                                          </p:stCondLst>
                                        </p:cTn>
                                        <p:tgtEl>
                                          <p:spTgt spid="112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3" grpId="0" animBg="1"/>
      <p:bldP spid="11279" grpId="0" animBg="1"/>
      <p:bldP spid="11281" grpId="0" animBg="1"/>
      <p:bldP spid="112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ình giữ nhiệt DMX - 005 - Nhiều màu sắc lựa chọ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4941152" cy="6618020"/>
          </a:xfrm>
          <a:prstGeom prst="rect">
            <a:avLst/>
          </a:prstGeom>
        </p:spPr>
      </p:pic>
    </p:spTree>
    <p:extLst>
      <p:ext uri="{BB962C8B-B14F-4D97-AF65-F5344CB8AC3E}">
        <p14:creationId xmlns:p14="http://schemas.microsoft.com/office/powerpoint/2010/main" val="2455196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FACDEB0-4136-02B1-00C5-D1D8C06F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871" y="74093"/>
            <a:ext cx="1598129" cy="1470513"/>
          </a:xfrm>
          <a:prstGeom prst="rect">
            <a:avLst/>
          </a:prstGeom>
        </p:spPr>
      </p:pic>
      <p:sp>
        <p:nvSpPr>
          <p:cNvPr id="5" name="TextBox 4"/>
          <p:cNvSpPr txBox="1"/>
          <p:nvPr/>
        </p:nvSpPr>
        <p:spPr>
          <a:xfrm>
            <a:off x="179512" y="1863234"/>
            <a:ext cx="8640960" cy="2862322"/>
          </a:xfrm>
          <a:prstGeom prst="rect">
            <a:avLst/>
          </a:prstGeom>
          <a:noFill/>
        </p:spPr>
        <p:txBody>
          <a:bodyPr wrap="square" rtlCol="0">
            <a:spAutoFit/>
          </a:bodyPr>
          <a:lstStyle/>
          <a:p>
            <a:pPr algn="just"/>
            <a:r>
              <a:rPr lang="en-US" sz="3600" b="1" smtClean="0">
                <a:solidFill>
                  <a:schemeClr val="tx2">
                    <a:lumMod val="75000"/>
                  </a:schemeClr>
                </a:solidFill>
                <a:latin typeface="Times New Roman" pitchFamily="18" charset="0"/>
                <a:cs typeface="Times New Roman" pitchFamily="18" charset="0"/>
              </a:rPr>
              <a:t>Mục tiêu bài học:</a:t>
            </a:r>
          </a:p>
          <a:p>
            <a:pPr algn="just"/>
            <a:r>
              <a:rPr lang="en-US" sz="3600" b="1" smtClean="0">
                <a:solidFill>
                  <a:schemeClr val="tx2">
                    <a:lumMod val="75000"/>
                  </a:schemeClr>
                </a:solidFill>
                <a:latin typeface="Times New Roman" pitchFamily="18" charset="0"/>
                <a:cs typeface="Times New Roman" pitchFamily="18" charset="0"/>
              </a:rPr>
              <a:t>- Bài học này giúp em vận dụng kiến thức về tính dẫn nhiệt của vật, các thao tác đo độ dài và cách tạo hình, trang trí sản phẩm để làm bình giữ nhiệt</a:t>
            </a:r>
            <a:r>
              <a:rPr lang="en-US" sz="3600" b="1" smtClean="0">
                <a:latin typeface="Times New Roman" pitchFamily="18" charset="0"/>
                <a:cs typeface="Times New Roman" pitchFamily="18" charset="0"/>
              </a:rPr>
              <a:t>. </a:t>
            </a:r>
            <a:endParaRPr 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841881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1993"/>
            <a:ext cx="8543441"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HĐ 1: TÌM HIỂU CẤU TẠO CỦA BÌNH GIỮ NHIỆT </a:t>
            </a:r>
            <a:endParaRPr lang="en-US" sz="2800" b="1">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10" y="708326"/>
            <a:ext cx="7334573" cy="6149675"/>
          </a:xfrm>
          <a:prstGeom prst="rect">
            <a:avLst/>
          </a:prstGeom>
        </p:spPr>
      </p:pic>
    </p:spTree>
    <p:extLst>
      <p:ext uri="{BB962C8B-B14F-4D97-AF65-F5344CB8AC3E}">
        <p14:creationId xmlns:p14="http://schemas.microsoft.com/office/powerpoint/2010/main" val="382973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29" y="681925"/>
            <a:ext cx="7508929" cy="6176075"/>
          </a:xfrm>
          <a:prstGeom prst="rect">
            <a:avLst/>
          </a:prstGeom>
        </p:spPr>
      </p:pic>
      <p:sp>
        <p:nvSpPr>
          <p:cNvPr id="5" name="Rectangle 4"/>
          <p:cNvSpPr/>
          <p:nvPr/>
        </p:nvSpPr>
        <p:spPr>
          <a:xfrm>
            <a:off x="351921" y="144673"/>
            <a:ext cx="8626913" cy="523220"/>
          </a:xfrm>
          <a:prstGeom prst="rect">
            <a:avLst/>
          </a:prstGeom>
        </p:spPr>
        <p:txBody>
          <a:bodyPr wrap="none">
            <a:spAutoFit/>
          </a:bodyPr>
          <a:lstStyle/>
          <a:p>
            <a:r>
              <a:rPr lang="en-US" sz="2800" b="1">
                <a:latin typeface="Times New Roman" pitchFamily="18" charset="0"/>
                <a:cs typeface="Times New Roman" pitchFamily="18" charset="0"/>
              </a:rPr>
              <a:t>HĐ 1: TÌM HIỂU CẤU TẠO CỦA BÌNH GIỮ NHIỆT </a:t>
            </a:r>
          </a:p>
        </p:txBody>
      </p:sp>
    </p:spTree>
    <p:extLst>
      <p:ext uri="{BB962C8B-B14F-4D97-AF65-F5344CB8AC3E}">
        <p14:creationId xmlns:p14="http://schemas.microsoft.com/office/powerpoint/2010/main" val="3738385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0" y="137613"/>
            <a:ext cx="7671662" cy="954107"/>
          </a:xfrm>
          <a:prstGeom prst="rect">
            <a:avLst/>
          </a:prstGeom>
          <a:noFill/>
        </p:spPr>
        <p:txBody>
          <a:bodyPr wrap="square" rtlCol="0">
            <a:spAutoFit/>
          </a:bodyPr>
          <a:lstStyle/>
          <a:p>
            <a:pPr lvl="0" algn="ctr">
              <a:defRPr/>
            </a:pPr>
            <a:r>
              <a:rPr lang="en-US" altLang="zh-CN" sz="2800" b="1" smtClean="0">
                <a:solidFill>
                  <a:srgbClr val="002060"/>
                </a:solidFill>
                <a:latin typeface="Times New Roman" pitchFamily="18" charset="0"/>
                <a:ea typeface="Roboto" panose="02000000000000000000" pitchFamily="2" charset="0"/>
                <a:cs typeface="Times New Roman" pitchFamily="18" charset="0"/>
              </a:rPr>
              <a:t>HĐ2: </a:t>
            </a:r>
            <a:r>
              <a:rPr kumimoji="0" lang="vi-VN" altLang="zh-CN" sz="2800" b="1" i="0" u="none" strike="noStrike" kern="1200" cap="none" spc="0" normalizeH="0" baseline="0" noProof="0" smtClean="0">
                <a:ln>
                  <a:noFill/>
                </a:ln>
                <a:solidFill>
                  <a:srgbClr val="002060"/>
                </a:solidFill>
                <a:effectLst/>
                <a:uLnTx/>
                <a:uFillTx/>
                <a:latin typeface="Times New Roman" pitchFamily="18" charset="0"/>
                <a:ea typeface="Roboto" panose="02000000000000000000" pitchFamily="2" charset="0"/>
                <a:cs typeface="Times New Roman" pitchFamily="18" charset="0"/>
              </a:rPr>
              <a:t>ĐỀ </a:t>
            </a:r>
            <a:r>
              <a:rPr kumimoji="0" lang="vi-VN" altLang="zh-CN" sz="28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XUẤT Ý TƯỞNG VÀ CÁCH </a:t>
            </a:r>
            <a:r>
              <a:rPr kumimoji="0" lang="vi-VN" altLang="zh-CN" sz="28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rPr>
              <a:t>LÀM </a:t>
            </a:r>
            <a:r>
              <a:rPr lang="vi-VN" altLang="zh-CN" sz="2800" b="1">
                <a:solidFill>
                  <a:srgbClr val="002060"/>
                </a:solidFill>
                <a:latin typeface="Times New Roman" pitchFamily="18" charset="0"/>
                <a:ea typeface="Roboto" panose="02000000000000000000" pitchFamily="2" charset="0"/>
                <a:cs typeface="Times New Roman" pitchFamily="18" charset="0"/>
              </a:rPr>
              <a:t>BÌNH GIỮ NHIỆT</a:t>
            </a:r>
            <a:endParaRPr kumimoji="0" lang="vi-VN" altLang="zh-CN" sz="28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913" y="-107375"/>
            <a:ext cx="1684913" cy="1550366"/>
          </a:xfrm>
          <a:prstGeom prst="rect">
            <a:avLst/>
          </a:prstGeom>
        </p:spPr>
      </p:pic>
      <p:sp>
        <p:nvSpPr>
          <p:cNvPr id="2" name="TextBox 1"/>
          <p:cNvSpPr txBox="1"/>
          <p:nvPr/>
        </p:nvSpPr>
        <p:spPr>
          <a:xfrm>
            <a:off x="354562" y="1772816"/>
            <a:ext cx="8066825" cy="3046988"/>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Tiêu chí sản phẩm:</a:t>
            </a:r>
          </a:p>
          <a:p>
            <a:pPr algn="just"/>
            <a:endParaRPr lang="en-US" sz="3200" b="1">
              <a:latin typeface="Times New Roman" pitchFamily="18" charset="0"/>
              <a:cs typeface="Times New Roman" pitchFamily="18" charset="0"/>
            </a:endParaRPr>
          </a:p>
          <a:p>
            <a:pPr algn="just"/>
            <a:r>
              <a:rPr lang="en-US" sz="3200" b="1" smtClean="0">
                <a:latin typeface="Times New Roman" pitchFamily="18" charset="0"/>
                <a:cs typeface="Times New Roman" pitchFamily="18" charset="0"/>
              </a:rPr>
              <a:t> </a:t>
            </a:r>
            <a:r>
              <a:rPr lang="en-US" sz="3200" b="1" smtClean="0">
                <a:solidFill>
                  <a:schemeClr val="tx2">
                    <a:lumMod val="50000"/>
                  </a:schemeClr>
                </a:solidFill>
                <a:latin typeface="Times New Roman" pitchFamily="18" charset="0"/>
                <a:cs typeface="Times New Roman" pitchFamily="18" charset="0"/>
              </a:rPr>
              <a:t>- Bình có nắp chắc chắn, chứa được khoảng 350ml đến 1l nước.</a:t>
            </a:r>
          </a:p>
          <a:p>
            <a:pPr algn="just"/>
            <a:r>
              <a:rPr lang="en-US" sz="3200" b="1" smtClean="0">
                <a:solidFill>
                  <a:schemeClr val="tx2">
                    <a:lumMod val="50000"/>
                  </a:schemeClr>
                </a:solidFill>
                <a:latin typeface="Times New Roman" pitchFamily="18" charset="0"/>
                <a:cs typeface="Times New Roman" pitchFamily="18" charset="0"/>
              </a:rPr>
              <a:t>- Bình phải giữ được nhiệt.</a:t>
            </a:r>
          </a:p>
          <a:p>
            <a:pPr algn="just"/>
            <a:r>
              <a:rPr lang="en-US" sz="3200" b="1" smtClean="0">
                <a:solidFill>
                  <a:schemeClr val="tx2">
                    <a:lumMod val="50000"/>
                  </a:schemeClr>
                </a:solidFill>
                <a:latin typeface="Times New Roman" pitchFamily="18" charset="0"/>
                <a:cs typeface="Times New Roman" pitchFamily="18" charset="0"/>
              </a:rPr>
              <a:t>- Bình được trang trí đẹp mắt.</a:t>
            </a:r>
            <a:endParaRPr lang="en-US" sz="3200" b="1">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649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down)">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676" y="-114350"/>
            <a:ext cx="1684913" cy="1550366"/>
          </a:xfrm>
          <a:prstGeom prst="rect">
            <a:avLst/>
          </a:prstGeom>
        </p:spPr>
      </p:pic>
      <p:sp>
        <p:nvSpPr>
          <p:cNvPr id="10" name="TextBox 9"/>
          <p:cNvSpPr txBox="1"/>
          <p:nvPr/>
        </p:nvSpPr>
        <p:spPr>
          <a:xfrm>
            <a:off x="323528" y="2231866"/>
            <a:ext cx="7671662" cy="954107"/>
          </a:xfrm>
          <a:prstGeom prst="rect">
            <a:avLst/>
          </a:prstGeom>
          <a:noFill/>
        </p:spPr>
        <p:txBody>
          <a:bodyPr wrap="square" rtlCol="0">
            <a:spAutoFit/>
          </a:bodyPr>
          <a:lstStyle/>
          <a:p>
            <a:pPr lvl="0" algn="ctr">
              <a:defRPr/>
            </a:pPr>
            <a:r>
              <a:rPr lang="en-US" altLang="zh-CN" sz="2800" b="1" smtClean="0">
                <a:solidFill>
                  <a:srgbClr val="002060"/>
                </a:solidFill>
                <a:latin typeface="Times New Roman" pitchFamily="18" charset="0"/>
                <a:ea typeface="Roboto" panose="02000000000000000000" pitchFamily="2" charset="0"/>
                <a:cs typeface="Times New Roman" pitchFamily="18" charset="0"/>
              </a:rPr>
              <a:t>HĐ2: </a:t>
            </a:r>
            <a:r>
              <a:rPr kumimoji="0" lang="vi-VN" altLang="zh-CN" sz="2800" b="1" i="0" u="none" strike="noStrike" kern="1200" cap="none" spc="0" normalizeH="0" baseline="0" noProof="0" smtClean="0">
                <a:ln>
                  <a:noFill/>
                </a:ln>
                <a:solidFill>
                  <a:srgbClr val="002060"/>
                </a:solidFill>
                <a:effectLst/>
                <a:uLnTx/>
                <a:uFillTx/>
                <a:latin typeface="Times New Roman" pitchFamily="18" charset="0"/>
                <a:ea typeface="Roboto" panose="02000000000000000000" pitchFamily="2" charset="0"/>
                <a:cs typeface="Times New Roman" pitchFamily="18" charset="0"/>
              </a:rPr>
              <a:t>ĐỀ </a:t>
            </a:r>
            <a:r>
              <a:rPr kumimoji="0" lang="vi-VN" altLang="zh-CN" sz="2800" b="1" i="0" u="none" strike="noStrike" kern="1200" cap="none" spc="0" normalizeH="0" baseline="0" noProof="0" dirty="0">
                <a:ln>
                  <a:noFill/>
                </a:ln>
                <a:solidFill>
                  <a:srgbClr val="002060"/>
                </a:solidFill>
                <a:effectLst/>
                <a:uLnTx/>
                <a:uFillTx/>
                <a:latin typeface="Times New Roman" pitchFamily="18" charset="0"/>
                <a:ea typeface="Roboto" panose="02000000000000000000" pitchFamily="2" charset="0"/>
                <a:cs typeface="Times New Roman" pitchFamily="18" charset="0"/>
              </a:rPr>
              <a:t>XUẤT Ý TƯỞNG VÀ CÁCH </a:t>
            </a:r>
            <a:r>
              <a:rPr kumimoji="0" lang="vi-VN" altLang="zh-CN" sz="28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rPr>
              <a:t>LÀM </a:t>
            </a:r>
            <a:r>
              <a:rPr lang="vi-VN" altLang="zh-CN" sz="2800" b="1">
                <a:solidFill>
                  <a:srgbClr val="002060"/>
                </a:solidFill>
                <a:latin typeface="Times New Roman" pitchFamily="18" charset="0"/>
                <a:ea typeface="Roboto" panose="02000000000000000000" pitchFamily="2" charset="0"/>
                <a:cs typeface="Times New Roman" pitchFamily="18" charset="0"/>
              </a:rPr>
              <a:t>BÌNH GIỮ NHIỆT</a:t>
            </a:r>
            <a:endParaRPr kumimoji="0" lang="vi-VN" altLang="zh-CN" sz="2800" b="1" i="0" u="none" strike="noStrike" kern="1200" cap="none" spc="0" normalizeH="0" baseline="0" noProof="0">
              <a:ln>
                <a:noFill/>
              </a:ln>
              <a:solidFill>
                <a:srgbClr val="002060"/>
              </a:solidFill>
              <a:effectLst/>
              <a:uLnTx/>
              <a:uFillTx/>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24960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36199" y="483640"/>
            <a:ext cx="4252917" cy="954107"/>
          </a:xfrm>
          <a:prstGeom prst="rect">
            <a:avLst/>
          </a:prstGeom>
          <a:noFill/>
        </p:spPr>
        <p:txBody>
          <a:bodyPr wrap="square" rtlCol="0">
            <a:spAutoFit/>
          </a:bodyPr>
          <a:lstStyle/>
          <a:p>
            <a:pPr lvl="0" algn="ctr">
              <a:defRPr/>
            </a:pPr>
            <a:r>
              <a:rPr lang="en-US" altLang="zh-CN" sz="2800" b="1" smtClean="0">
                <a:solidFill>
                  <a:srgbClr val="002060"/>
                </a:solidFill>
                <a:latin typeface="Times New Roman" pitchFamily="18" charset="0"/>
                <a:ea typeface="Roboto" panose="02000000000000000000" pitchFamily="2" charset="0"/>
                <a:cs typeface="Times New Roman" pitchFamily="18" charset="0"/>
              </a:rPr>
              <a:t>HĐ 3: </a:t>
            </a:r>
            <a:r>
              <a:rPr lang="vi-VN" altLang="zh-CN" sz="2800" b="1" smtClean="0">
                <a:solidFill>
                  <a:srgbClr val="002060"/>
                </a:solidFill>
                <a:latin typeface="Times New Roman" pitchFamily="18" charset="0"/>
                <a:ea typeface="Roboto" panose="02000000000000000000" pitchFamily="2" charset="0"/>
                <a:cs typeface="Times New Roman" pitchFamily="18" charset="0"/>
              </a:rPr>
              <a:t>LÀM </a:t>
            </a:r>
            <a:r>
              <a:rPr lang="vi-VN" altLang="zh-CN" sz="2800" b="1">
                <a:solidFill>
                  <a:srgbClr val="002060"/>
                </a:solidFill>
                <a:latin typeface="Times New Roman" pitchFamily="18" charset="0"/>
                <a:ea typeface="Roboto" panose="02000000000000000000" pitchFamily="2" charset="0"/>
                <a:cs typeface="Times New Roman" pitchFamily="18" charset="0"/>
              </a:rPr>
              <a:t>BÌNH GIỮ NHIỆT</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7" y="845"/>
            <a:ext cx="1684913" cy="1550366"/>
          </a:xfrm>
          <a:prstGeom prst="rect">
            <a:avLst/>
          </a:prstGeom>
        </p:spPr>
      </p:pic>
    </p:spTree>
    <p:extLst>
      <p:ext uri="{BB962C8B-B14F-4D97-AF65-F5344CB8AC3E}">
        <p14:creationId xmlns:p14="http://schemas.microsoft.com/office/powerpoint/2010/main" val="35062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432</Words>
  <Application>Microsoft Office PowerPoint</Application>
  <PresentationFormat>On-screen Show (4:3)</PresentationFormat>
  <Paragraphs>49</Paragraphs>
  <Slides>14</Slides>
  <Notes>8</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cp:revision>
  <dcterms:created xsi:type="dcterms:W3CDTF">2023-11-02T15:55:48Z</dcterms:created>
  <dcterms:modified xsi:type="dcterms:W3CDTF">2023-11-03T08:09:42Z</dcterms:modified>
</cp:coreProperties>
</file>