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19"/>
  </p:notesMasterIdLst>
  <p:sldIdLst>
    <p:sldId id="311" r:id="rId3"/>
    <p:sldId id="313" r:id="rId4"/>
    <p:sldId id="288" r:id="rId5"/>
    <p:sldId id="298" r:id="rId6"/>
    <p:sldId id="265" r:id="rId7"/>
    <p:sldId id="302" r:id="rId8"/>
    <p:sldId id="300" r:id="rId9"/>
    <p:sldId id="323" r:id="rId10"/>
    <p:sldId id="324" r:id="rId11"/>
    <p:sldId id="325" r:id="rId12"/>
    <p:sldId id="326" r:id="rId13"/>
    <p:sldId id="259" r:id="rId14"/>
    <p:sldId id="318" r:id="rId15"/>
    <p:sldId id="315" r:id="rId16"/>
    <p:sldId id="317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1B"/>
    <a:srgbClr val="2A9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0927" autoAdjust="0"/>
  </p:normalViewPr>
  <p:slideViewPr>
    <p:cSldViewPr showGuides="1">
      <p:cViewPr varScale="1">
        <p:scale>
          <a:sx n="72" d="100"/>
          <a:sy n="72" d="100"/>
        </p:scale>
        <p:origin x="588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D5F3-533C-4873-A84B-E6F1AC90B3E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FEF6-8EAA-413C-8A27-28D0D282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6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7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9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2019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A9010A6-0CF6-4EF0-A582-89391D0CFE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71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B94144E-1F3C-4ADC-998B-BF83ADF197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604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6.svg"/><Relationship Id="rId10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svg"/><Relationship Id="rId3" Type="http://schemas.openxmlformats.org/officeDocument/2006/relationships/image" Target="../media/image6.jpeg"/><Relationship Id="rId21" Type="http://schemas.openxmlformats.org/officeDocument/2006/relationships/image" Target="../media/image26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26.svg"/><Relationship Id="rId19" Type="http://schemas.openxmlformats.org/officeDocument/2006/relationships/image" Target="../media/image29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1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4876800"/>
            <a:ext cx="12230100" cy="2032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-177836" y="-98849"/>
            <a:ext cx="1430655" cy="1575435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385" y="5181600"/>
            <a:ext cx="12233910" cy="19030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7080" y="609600"/>
            <a:ext cx="98267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giáo viên </a:t>
            </a:r>
          </a:p>
          <a:p>
            <a:pPr lvl="0" algn="ctr" defTabSz="457200">
              <a:defRPr/>
            </a:pP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PTDTBT Tiểu học 1 xã Hữu Kiên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Nhiệt liệt chào mừng quý thầy cô giáo đến dự giờ lớp 5</a:t>
            </a:r>
            <a:endParaRPr lang="en-US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0" algn="ctr" defTabSz="457200">
              <a:defRPr/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11001693" y="336955"/>
            <a:ext cx="704215" cy="9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9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Text Box 8"/>
              <p:cNvSpPr txBox="1">
                <a:spLocks noChangeArrowheads="1"/>
              </p:cNvSpPr>
              <p:nvPr/>
            </p:nvSpPr>
            <p:spPr bwMode="auto">
              <a:xfrm>
                <a:off x="1295400" y="4440238"/>
                <a:ext cx="2336800" cy="8757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3600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sz="3600">
                        <a:latin typeface="Cambria Math"/>
                      </a:rPr>
                      <m:t> </m:t>
                    </m:r>
                  </m:oMath>
                </a14:m>
                <a:endParaRPr lang="en-US" altLang="en-US" sz="3500" b="1" dirty="0"/>
              </a:p>
            </p:txBody>
          </p:sp>
        </mc:Choice>
        <mc:Fallback xmlns="">
          <p:sp>
            <p:nvSpPr>
              <p:cNvPr id="2765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440238"/>
                <a:ext cx="2336800" cy="875753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Text Box 9"/>
              <p:cNvSpPr txBox="1">
                <a:spLocks noChangeArrowheads="1"/>
              </p:cNvSpPr>
              <p:nvPr/>
            </p:nvSpPr>
            <p:spPr bwMode="auto">
              <a:xfrm>
                <a:off x="8991600" y="4637881"/>
                <a:ext cx="2336800" cy="88370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nl-NL" sz="3600" dirty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5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1600" y="4637881"/>
                <a:ext cx="2336800" cy="883703"/>
              </a:xfrm>
              <a:prstGeom prst="rect">
                <a:avLst/>
              </a:prstGeom>
              <a:blipFill rotWithShape="1">
                <a:blip r:embed="rId3"/>
                <a:stretch>
                  <a:fillRect b="-1103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0"/>
              <p:cNvSpPr txBox="1">
                <a:spLocks noChangeArrowheads="1"/>
              </p:cNvSpPr>
              <p:nvPr/>
            </p:nvSpPr>
            <p:spPr bwMode="auto">
              <a:xfrm>
                <a:off x="5292725" y="5105400"/>
                <a:ext cx="2336800" cy="8746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nl-NL" sz="3600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6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sz="3600">
                        <a:latin typeface="Cambria Math"/>
                      </a:rPr>
                      <m:t> </m:t>
                    </m:r>
                  </m:oMath>
                </a14:m>
                <a:endParaRPr 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5105400"/>
                <a:ext cx="2336800" cy="874663"/>
              </a:xfrm>
              <a:prstGeom prst="rect">
                <a:avLst/>
              </a:prstGeom>
              <a:blipFill rotWithShape="1">
                <a:blip r:embed="rId4"/>
                <a:stretch>
                  <a:fillRect b="-104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300" name="Text Box 12"/>
              <p:cNvSpPr txBox="1">
                <a:spLocks noChangeArrowheads="1"/>
              </p:cNvSpPr>
              <p:nvPr/>
            </p:nvSpPr>
            <p:spPr bwMode="auto">
              <a:xfrm>
                <a:off x="5292725" y="5105400"/>
                <a:ext cx="2336800" cy="877484"/>
              </a:xfrm>
              <a:prstGeom prst="rect">
                <a:avLst/>
              </a:prstGeom>
              <a:solidFill>
                <a:srgbClr val="D8F5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3600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6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830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5105400"/>
                <a:ext cx="2336800" cy="877484"/>
              </a:xfrm>
              <a:prstGeom prst="rect">
                <a:avLst/>
              </a:prstGeom>
              <a:blipFill rotWithShape="1">
                <a:blip r:embed="rId5"/>
                <a:stretch>
                  <a:fillRect b="-104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14800" y="671374"/>
                <a:ext cx="3096809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lang="nl-NL" sz="40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nl-NL" sz="400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nl-NL" sz="4000">
                        <a:latin typeface="Cambria Math"/>
                      </a:rPr>
                      <m:t> ×</m:t>
                    </m:r>
                    <m:r>
                      <a:rPr lang="nl-NL" sz="4000">
                        <a:latin typeface="Cambria Math"/>
                      </a:rPr>
                      <m:t>𝑥</m:t>
                    </m:r>
                    <m:r>
                      <a:rPr lang="nl-NL" sz="40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400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latin typeface=".VnTime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71374"/>
                <a:ext cx="3096809" cy="966675"/>
              </a:xfrm>
              <a:prstGeom prst="rect">
                <a:avLst/>
              </a:prstGeom>
              <a:blipFill rotWithShape="1">
                <a:blip r:embed="rId6"/>
                <a:stretch>
                  <a:fillRect l="-649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933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76550"/>
            <a:ext cx="2933700" cy="26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2333623"/>
            <a:ext cx="2933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35" y="533400"/>
            <a:ext cx="28575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06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683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Text Box 8"/>
              <p:cNvSpPr txBox="1">
                <a:spLocks noChangeArrowheads="1"/>
              </p:cNvSpPr>
              <p:nvPr/>
            </p:nvSpPr>
            <p:spPr bwMode="auto">
              <a:xfrm>
                <a:off x="1295400" y="4440238"/>
                <a:ext cx="2336800" cy="8792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3600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nl-NL" sz="3600" dirty="0"/>
                  <a:t> </a:t>
                </a:r>
                <a:endParaRPr lang="en-US" altLang="en-US" sz="3500" b="1" dirty="0"/>
              </a:p>
            </p:txBody>
          </p:sp>
        </mc:Choice>
        <mc:Fallback xmlns="">
          <p:sp>
            <p:nvSpPr>
              <p:cNvPr id="2765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440238"/>
                <a:ext cx="2336800" cy="879215"/>
              </a:xfrm>
              <a:prstGeom prst="rect">
                <a:avLst/>
              </a:prstGeom>
              <a:blipFill rotWithShape="1">
                <a:blip r:embed="rId2"/>
                <a:stretch>
                  <a:fillRect b="-1034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Text Box 9"/>
              <p:cNvSpPr txBox="1">
                <a:spLocks noChangeArrowheads="1"/>
              </p:cNvSpPr>
              <p:nvPr/>
            </p:nvSpPr>
            <p:spPr bwMode="auto">
              <a:xfrm>
                <a:off x="8991600" y="4637881"/>
                <a:ext cx="2336800" cy="87697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nl-NL" sz="3600" dirty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5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1600" y="4637881"/>
                <a:ext cx="2336800" cy="876971"/>
              </a:xfrm>
              <a:prstGeom prst="rect">
                <a:avLst/>
              </a:prstGeom>
              <a:blipFill rotWithShape="1">
                <a:blip r:embed="rId3"/>
                <a:stretch>
                  <a:fillRect b="-1041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0"/>
              <p:cNvSpPr txBox="1">
                <a:spLocks noChangeArrowheads="1"/>
              </p:cNvSpPr>
              <p:nvPr/>
            </p:nvSpPr>
            <p:spPr bwMode="auto">
              <a:xfrm>
                <a:off x="5292725" y="5105400"/>
                <a:ext cx="2336800" cy="87812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nl-NL" sz="3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nl-NL" sz="7200">
                        <a:latin typeface="Cambria Math"/>
                      </a:rPr>
                      <m:t> </m:t>
                    </m:r>
                  </m:oMath>
                </a14:m>
                <a:endParaRPr 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5105400"/>
                <a:ext cx="2336800" cy="878126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300" name="Text Box 12"/>
              <p:cNvSpPr txBox="1">
                <a:spLocks noChangeArrowheads="1"/>
              </p:cNvSpPr>
              <p:nvPr/>
            </p:nvSpPr>
            <p:spPr bwMode="auto">
              <a:xfrm>
                <a:off x="5292725" y="5114466"/>
                <a:ext cx="2336800" cy="878126"/>
              </a:xfrm>
              <a:prstGeom prst="rect">
                <a:avLst/>
              </a:prstGeom>
              <a:solidFill>
                <a:srgbClr val="D8F5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3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nl-NL" sz="7200">
                        <a:latin typeface="Cambria Math"/>
                      </a:rPr>
                      <m:t> </m:t>
                    </m:r>
                  </m:oMath>
                </a14:m>
                <a:endParaRPr 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830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5114466"/>
                <a:ext cx="2336800" cy="878126"/>
              </a:xfrm>
              <a:prstGeom prst="rect">
                <a:avLst/>
              </a:prstGeom>
              <a:blipFill rotWithShape="1">
                <a:blip r:embed="rId5"/>
                <a:stretch>
                  <a:fillRect b="-11806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91000" y="900655"/>
                <a:ext cx="3081613" cy="964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4000" dirty="0"/>
                  <a:t>d)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40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l-NL" sz="4000">
                        <a:latin typeface="Cambria Math"/>
                      </a:rPr>
                      <m:t> :</m:t>
                    </m:r>
                    <m:r>
                      <a:rPr lang="nl-NL" sz="4000">
                        <a:latin typeface="Cambria Math"/>
                      </a:rPr>
                      <m:t>𝑥</m:t>
                    </m:r>
                    <m:r>
                      <a:rPr lang="nl-NL" sz="4000">
                        <a:latin typeface="Cambria Math"/>
                      </a:rPr>
                      <m:t>= 5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900655"/>
                <a:ext cx="3081613" cy="964623"/>
              </a:xfrm>
              <a:prstGeom prst="rect">
                <a:avLst/>
              </a:prstGeom>
              <a:blipFill rotWithShape="1">
                <a:blip r:embed="rId6"/>
                <a:stretch>
                  <a:fillRect l="-7129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933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76550"/>
            <a:ext cx="2933700" cy="26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33625"/>
            <a:ext cx="2933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35" y="533400"/>
            <a:ext cx="28575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06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683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 flipH="1">
            <a:off x="1485900" y="381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ai nhanh ai đúng?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1909465"/>
            <a:ext cx="982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60 000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60 000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6282" y="1905000"/>
            <a:ext cx="7547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trước đây </a:t>
            </a:r>
            <a:r>
              <a:rPr lang="en-US" altLang="en-US" sz="40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6282" y="2971800"/>
            <a:ext cx="832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vi-VN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771525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Gợi ý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415290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22657822"/>
      </p:ext>
    </p:extLst>
  </p:cSld>
  <p:clrMapOvr>
    <a:masterClrMapping/>
  </p:clrMapOvr>
  <p:transition spd="slow" advTm="6981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533400" y="619126"/>
            <a:ext cx="11277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3500" b="1" u="sng" dirty="0">
                <a:solidFill>
                  <a:srgbClr val="FF0000"/>
                </a:solidFill>
              </a:rPr>
              <a:t> 4:</a:t>
            </a:r>
            <a:r>
              <a:rPr lang="en-US" altLang="en-US" sz="3500" dirty="0"/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Trước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đây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mua</a:t>
            </a:r>
            <a:r>
              <a:rPr lang="en-US" altLang="en-US" sz="3500" b="1" dirty="0">
                <a:solidFill>
                  <a:srgbClr val="0000FF"/>
                </a:solidFill>
              </a:rPr>
              <a:t> 5 m </a:t>
            </a:r>
            <a:r>
              <a:rPr lang="en-US" altLang="en-US" sz="3500" b="1" dirty="0" err="1">
                <a:solidFill>
                  <a:srgbClr val="0000FF"/>
                </a:solidFill>
              </a:rPr>
              <a:t>vải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phải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trả</a:t>
            </a:r>
            <a:r>
              <a:rPr lang="en-US" altLang="en-US" sz="3500" b="1" dirty="0">
                <a:solidFill>
                  <a:srgbClr val="0000FF"/>
                </a:solidFill>
              </a:rPr>
              <a:t> 60 000 </a:t>
            </a:r>
            <a:r>
              <a:rPr lang="en-US" altLang="en-US" sz="35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3500" b="1" dirty="0">
                <a:solidFill>
                  <a:srgbClr val="0000FF"/>
                </a:solidFill>
              </a:rPr>
              <a:t>. </a:t>
            </a:r>
            <a:r>
              <a:rPr lang="en-US" altLang="en-US" sz="3500" b="1" dirty="0" err="1">
                <a:solidFill>
                  <a:srgbClr val="0000FF"/>
                </a:solidFill>
              </a:rPr>
              <a:t>Hiện</a:t>
            </a:r>
            <a:r>
              <a:rPr lang="en-US" altLang="en-US" sz="3500" b="1" dirty="0">
                <a:solidFill>
                  <a:srgbClr val="0000FF"/>
                </a:solidFill>
              </a:rPr>
              <a:t> nay </a:t>
            </a:r>
            <a:r>
              <a:rPr lang="en-US" altLang="en-US" sz="3500" b="1" dirty="0" err="1">
                <a:solidFill>
                  <a:srgbClr val="0000FF"/>
                </a:solidFill>
              </a:rPr>
              <a:t>giá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bán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mỗi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mét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vải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đã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giảm</a:t>
            </a:r>
            <a:r>
              <a:rPr lang="en-US" altLang="en-US" sz="3500" b="1" dirty="0">
                <a:solidFill>
                  <a:srgbClr val="0000FF"/>
                </a:solidFill>
              </a:rPr>
              <a:t> 2000 </a:t>
            </a:r>
            <a:r>
              <a:rPr lang="en-US" altLang="en-US" sz="35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3500" b="1" dirty="0">
                <a:solidFill>
                  <a:srgbClr val="0000FF"/>
                </a:solidFill>
              </a:rPr>
              <a:t>. </a:t>
            </a:r>
            <a:r>
              <a:rPr lang="en-US" altLang="en-US" sz="3500" b="1" dirty="0" err="1">
                <a:solidFill>
                  <a:srgbClr val="0000FF"/>
                </a:solidFill>
              </a:rPr>
              <a:t>Hỏi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500" b="1" dirty="0">
                <a:solidFill>
                  <a:srgbClr val="0000FF"/>
                </a:solidFill>
              </a:rPr>
              <a:t> 60 000 </a:t>
            </a:r>
            <a:r>
              <a:rPr lang="en-US" altLang="en-US" sz="35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3500" b="1" dirty="0">
                <a:solidFill>
                  <a:srgbClr val="0000FF"/>
                </a:solidFill>
              </a:rPr>
              <a:t>, </a:t>
            </a:r>
            <a:r>
              <a:rPr lang="en-US" altLang="en-US" sz="3500" b="1" dirty="0" err="1">
                <a:solidFill>
                  <a:srgbClr val="0000FF"/>
                </a:solidFill>
              </a:rPr>
              <a:t>hiện</a:t>
            </a:r>
            <a:r>
              <a:rPr lang="en-US" altLang="en-US" sz="3500" b="1" dirty="0">
                <a:solidFill>
                  <a:srgbClr val="0000FF"/>
                </a:solidFill>
              </a:rPr>
              <a:t> nay </a:t>
            </a:r>
            <a:r>
              <a:rPr lang="en-US" altLang="en-US" sz="3500" b="1" dirty="0" err="1">
                <a:solidFill>
                  <a:srgbClr val="0000FF"/>
                </a:solidFill>
              </a:rPr>
              <a:t>có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thể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mua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bao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nhiêu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mét</a:t>
            </a:r>
            <a:r>
              <a:rPr lang="en-US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</a:rPr>
              <a:t>vải</a:t>
            </a:r>
            <a:r>
              <a:rPr lang="en-US" altLang="en-US" sz="3500" b="1" dirty="0">
                <a:solidFill>
                  <a:srgbClr val="0000FF"/>
                </a:solidFill>
              </a:rPr>
              <a:t>?							</a:t>
            </a:r>
            <a:endParaRPr lang="en-US" altLang="en-US" sz="3500" b="1" dirty="0"/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946400" y="3657600"/>
            <a:ext cx="2336800" cy="6302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500" b="1" dirty="0" smtClean="0"/>
              <a:t>A. </a:t>
            </a:r>
            <a:r>
              <a:rPr lang="en-US" altLang="en-US" sz="3500" b="1" dirty="0" err="1" smtClean="0"/>
              <a:t>6m</a:t>
            </a:r>
            <a:r>
              <a:rPr lang="en-US" altLang="en-US" sz="3500" b="1" dirty="0" smtClean="0"/>
              <a:t> </a:t>
            </a:r>
            <a:r>
              <a:rPr lang="en-US" altLang="en-US" sz="3500" b="1" dirty="0" err="1"/>
              <a:t>vải</a:t>
            </a:r>
            <a:endParaRPr lang="en-US" altLang="en-US" sz="3500" b="1" dirty="0"/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7823200" y="3657600"/>
            <a:ext cx="2336800" cy="6302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500" b="1" dirty="0" smtClean="0"/>
              <a:t>B. </a:t>
            </a:r>
            <a:r>
              <a:rPr lang="en-US" altLang="en-US" sz="3500" b="1" dirty="0" err="1" smtClean="0"/>
              <a:t>8m</a:t>
            </a:r>
            <a:r>
              <a:rPr lang="en-US" altLang="en-US" sz="3500" b="1" dirty="0" smtClean="0"/>
              <a:t> </a:t>
            </a:r>
            <a:r>
              <a:rPr lang="en-US" altLang="en-US" sz="3500" b="1" dirty="0" err="1"/>
              <a:t>vải</a:t>
            </a:r>
            <a:endParaRPr lang="en-US" altLang="en-US" sz="3500" b="1" dirty="0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2946400" y="4953000"/>
            <a:ext cx="2336800" cy="6302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500" b="1" dirty="0" smtClean="0"/>
              <a:t>C. </a:t>
            </a:r>
            <a:r>
              <a:rPr lang="en-US" altLang="en-US" sz="3500" b="1" dirty="0" err="1" smtClean="0"/>
              <a:t>7m</a:t>
            </a:r>
            <a:r>
              <a:rPr lang="en-US" altLang="en-US" sz="3500" b="1" dirty="0" smtClean="0"/>
              <a:t> </a:t>
            </a:r>
            <a:r>
              <a:rPr lang="en-US" altLang="en-US" sz="3500" b="1" dirty="0" err="1"/>
              <a:t>vải</a:t>
            </a:r>
            <a:endParaRPr lang="en-US" altLang="en-US" sz="3500" b="1" dirty="0"/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7823200" y="4953000"/>
            <a:ext cx="2336800" cy="6302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500" b="1" dirty="0" smtClean="0"/>
              <a:t>D. </a:t>
            </a:r>
            <a:r>
              <a:rPr lang="en-US" altLang="en-US" sz="3500" b="1" dirty="0" err="1" smtClean="0"/>
              <a:t>9m</a:t>
            </a:r>
            <a:r>
              <a:rPr lang="en-US" altLang="en-US" sz="3500" b="1" dirty="0" smtClean="0"/>
              <a:t> </a:t>
            </a:r>
            <a:r>
              <a:rPr lang="en-US" altLang="en-US" sz="3500" b="1" dirty="0" err="1"/>
              <a:t>vải</a:t>
            </a:r>
            <a:endParaRPr lang="en-US" altLang="en-US" sz="3500" b="1" dirty="0"/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2955925" y="3657600"/>
            <a:ext cx="2336800" cy="630238"/>
          </a:xfrm>
          <a:prstGeom prst="rect">
            <a:avLst/>
          </a:prstGeom>
          <a:solidFill>
            <a:srgbClr val="D8F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500" b="1" dirty="0" smtClean="0">
                <a:solidFill>
                  <a:srgbClr val="FF0000"/>
                </a:solidFill>
              </a:rPr>
              <a:t>A. </a:t>
            </a:r>
            <a:r>
              <a:rPr lang="en-US" altLang="en-US" sz="3500" b="1" dirty="0" err="1" smtClean="0">
                <a:solidFill>
                  <a:srgbClr val="FF0000"/>
                </a:solidFill>
              </a:rPr>
              <a:t>6m</a:t>
            </a:r>
            <a:r>
              <a:rPr lang="en-US" altLang="en-US" sz="35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</a:rPr>
              <a:t>vải</a:t>
            </a:r>
            <a:endParaRPr lang="en-US" alt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95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6"/>
          <p:cNvSpPr>
            <a:spLocks noChangeArrowheads="1" noChangeShapeType="1" noTextEdit="1"/>
          </p:cNvSpPr>
          <p:nvPr/>
        </p:nvSpPr>
        <p:spPr bwMode="auto">
          <a:xfrm>
            <a:off x="508000" y="228601"/>
            <a:ext cx="16256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latin typeface="Ravie"/>
              </a:rPr>
              <a:t>Toán</a:t>
            </a: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482600" y="0"/>
            <a:ext cx="11277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</a:rPr>
              <a:t>		</a:t>
            </a:r>
            <a:r>
              <a:rPr lang="vi-VN" altLang="en-US" sz="4000" b="1" dirty="0" smtClean="0">
                <a:solidFill>
                  <a:srgbClr val="0000FF"/>
                </a:solidFill>
              </a:rPr>
              <a:t>Bài g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iải</a:t>
            </a:r>
            <a:endParaRPr lang="vi-VN" altLang="en-US" sz="4000" b="1" dirty="0" smtClean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336600"/>
                </a:solidFill>
              </a:rPr>
              <a:t>Giá</a:t>
            </a:r>
            <a:r>
              <a:rPr lang="en-US" altLang="en-US" sz="4000" b="1" dirty="0" smtClean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của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mỗi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mét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vải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lúc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trước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là</a:t>
            </a:r>
            <a:r>
              <a:rPr lang="en-US" altLang="en-US" sz="4000" b="1" dirty="0">
                <a:solidFill>
                  <a:srgbClr val="336600"/>
                </a:solidFill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</a:rPr>
              <a:t>	</a:t>
            </a:r>
            <a:endParaRPr lang="vi-VN" altLang="en-US" sz="4000" b="1" dirty="0" smtClean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</a:rPr>
              <a:t>60000 </a:t>
            </a:r>
            <a:r>
              <a:rPr lang="en-US" altLang="en-US" sz="4000" b="1" dirty="0">
                <a:solidFill>
                  <a:srgbClr val="FF0000"/>
                </a:solidFill>
              </a:rPr>
              <a:t>: 5 =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12000</a:t>
            </a:r>
            <a:r>
              <a:rPr lang="vi-VN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4000" b="1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vi-VN" altLang="en-US" sz="4000" b="1" dirty="0" smtClean="0">
                <a:solidFill>
                  <a:srgbClr val="336600"/>
                </a:solidFill>
              </a:rPr>
              <a:t>          </a:t>
            </a:r>
            <a:r>
              <a:rPr lang="en-US" altLang="en-US" sz="4000" b="1" dirty="0" err="1" smtClean="0">
                <a:solidFill>
                  <a:srgbClr val="336600"/>
                </a:solidFill>
              </a:rPr>
              <a:t>Giá</a:t>
            </a:r>
            <a:r>
              <a:rPr lang="en-US" altLang="en-US" sz="4000" b="1" dirty="0" smtClean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của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mỗi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mét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vải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sau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khi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336600"/>
                </a:solidFill>
              </a:rPr>
              <a:t>giảm</a:t>
            </a:r>
            <a:r>
              <a:rPr lang="vi-VN" altLang="en-US" sz="4000" b="1" dirty="0" smtClean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336600"/>
                </a:solidFill>
              </a:rPr>
              <a:t>là</a:t>
            </a:r>
            <a:r>
              <a:rPr lang="en-US" altLang="en-US" sz="4000" b="1" dirty="0">
                <a:solidFill>
                  <a:srgbClr val="336600"/>
                </a:solidFill>
              </a:rPr>
              <a:t>:</a:t>
            </a:r>
          </a:p>
          <a:p>
            <a:pPr algn="ctr" eaLnBrk="1" hangingPunct="1"/>
            <a:r>
              <a:rPr lang="en-US" altLang="en-US" sz="4000" b="1" dirty="0">
                <a:solidFill>
                  <a:srgbClr val="336600"/>
                </a:solidFill>
              </a:rPr>
              <a:t>    </a:t>
            </a:r>
            <a:r>
              <a:rPr lang="vi-VN" altLang="en-US" sz="4000" b="1" dirty="0" smtClean="0">
                <a:solidFill>
                  <a:srgbClr val="336600"/>
                </a:solidFill>
              </a:rPr>
              <a:t> 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12000 </a:t>
            </a:r>
            <a:r>
              <a:rPr lang="en-US" altLang="en-US" sz="4000" b="1" dirty="0">
                <a:solidFill>
                  <a:srgbClr val="FF0000"/>
                </a:solidFill>
              </a:rPr>
              <a:t>– 2000 = 10000(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4000" b="1" dirty="0">
                <a:solidFill>
                  <a:srgbClr val="FF0000"/>
                </a:solidFill>
              </a:rPr>
              <a:t>)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336600"/>
                </a:solidFill>
              </a:rPr>
              <a:t>Số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mét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vải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mua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được</a:t>
            </a:r>
            <a:r>
              <a:rPr lang="en-US" altLang="en-US" sz="4000" b="1" dirty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là</a:t>
            </a:r>
            <a:r>
              <a:rPr lang="en-US" altLang="en-US" sz="4000" b="1" dirty="0">
                <a:solidFill>
                  <a:srgbClr val="336600"/>
                </a:solidFill>
              </a:rPr>
              <a:t>: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336600"/>
                </a:solidFill>
              </a:rPr>
              <a:t>         </a:t>
            </a:r>
            <a:r>
              <a:rPr lang="en-US" altLang="en-US" sz="4000" b="1" dirty="0">
                <a:solidFill>
                  <a:srgbClr val="FF0000"/>
                </a:solidFill>
              </a:rPr>
              <a:t>60000 : 10000 = 6(m)</a:t>
            </a:r>
          </a:p>
          <a:p>
            <a:pPr lvl="4" algn="ctr" eaLnBrk="1" hangingPunct="1"/>
            <a:r>
              <a:rPr lang="en-US" altLang="en-US" sz="4000" b="1" dirty="0">
                <a:solidFill>
                  <a:srgbClr val="0000FF"/>
                </a:solidFill>
              </a:rPr>
              <a:t>			</a:t>
            </a:r>
            <a:r>
              <a:rPr lang="vi-VN" altLang="en-US" sz="4000" b="1" dirty="0" smtClean="0">
                <a:solidFill>
                  <a:srgbClr val="0000FF"/>
                </a:solidFill>
              </a:rPr>
              <a:t>             </a:t>
            </a:r>
            <a:r>
              <a:rPr lang="en-US" altLang="en-US" sz="4000" b="1" dirty="0" err="1" smtClean="0">
                <a:solidFill>
                  <a:srgbClr val="336600"/>
                </a:solidFill>
              </a:rPr>
              <a:t>Đáp</a:t>
            </a:r>
            <a:r>
              <a:rPr lang="en-US" altLang="en-US" sz="4000" b="1" dirty="0" smtClean="0">
                <a:solidFill>
                  <a:srgbClr val="336600"/>
                </a:solidFill>
              </a:rPr>
              <a:t> </a:t>
            </a:r>
            <a:r>
              <a:rPr lang="en-US" altLang="en-US" sz="4000" b="1" dirty="0" err="1">
                <a:solidFill>
                  <a:srgbClr val="336600"/>
                </a:solidFill>
              </a:rPr>
              <a:t>số</a:t>
            </a:r>
            <a:r>
              <a:rPr lang="en-US" altLang="en-US" sz="4000" b="1" dirty="0">
                <a:solidFill>
                  <a:srgbClr val="336600"/>
                </a:solidFill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6m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vải</a:t>
            </a:r>
            <a:r>
              <a:rPr lang="en-US" altLang="en-US" sz="4000" b="1" dirty="0">
                <a:solidFill>
                  <a:srgbClr val="FF0000"/>
                </a:solidFill>
              </a:rPr>
              <a:t>	</a:t>
            </a:r>
            <a:r>
              <a:rPr lang="en-US" altLang="en-US" sz="4000" b="1" dirty="0">
                <a:solidFill>
                  <a:srgbClr val="0000FF"/>
                </a:solidFill>
              </a:rPr>
              <a:t>			</a:t>
            </a:r>
            <a:endParaRPr lang="en-US" altLang="en-US" sz="4000" b="1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715000" y="676276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49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254566" flipH="1">
            <a:off x="179012" y="-25858"/>
            <a:ext cx="4839108" cy="2538694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65791" y="1559310"/>
              <a:ext cx="2997449" cy="34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CA555-A665-4ACE-B610-EA73E2D3DD46}"/>
              </a:ext>
            </a:extLst>
          </p:cNvPr>
          <p:cNvGrpSpPr/>
          <p:nvPr/>
        </p:nvGrpSpPr>
        <p:grpSpPr>
          <a:xfrm flipH="1">
            <a:off x="5257800" y="678696"/>
            <a:ext cx="6565976" cy="2750304"/>
            <a:chOff x="-1239811" y="-615536"/>
            <a:chExt cx="4351939" cy="251387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0F1CC2E-1EC8-4D85-AE56-D450429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92A64-E2DA-4991-A4FE-0A16DD646FAF}"/>
                </a:ext>
              </a:extLst>
            </p:cNvPr>
            <p:cNvSpPr txBox="1"/>
            <p:nvPr/>
          </p:nvSpPr>
          <p:spPr>
            <a:xfrm>
              <a:off x="-1117547" y="37311"/>
              <a:ext cx="4107410" cy="125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4698" y="4191000"/>
            <a:ext cx="8559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vi-VN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429000"/>
            <a:ext cx="2678402" cy="27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5400" y="498901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0" y="1600200"/>
                <a:ext cx="96012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00200"/>
                <a:ext cx="9601200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1270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2" descr="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29" y="5068358"/>
            <a:ext cx="1223391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00200" y="1126433"/>
                <a:ext cx="7720829" cy="419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vi-VN" sz="3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</a:p>
              <a:p>
                <a:pPr marL="514350" marR="0" lvl="0" indent="-51435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vi-V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457200"/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vi-V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457200"/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457200"/>
                <a:r>
                  <a:rPr lang="vi-VN" sz="3200" b="1" noProof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noProof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26433"/>
                <a:ext cx="7720829" cy="4196149"/>
              </a:xfrm>
              <a:prstGeom prst="rect">
                <a:avLst/>
              </a:prstGeom>
              <a:blipFill rotWithShape="1">
                <a:blip r:embed="rId6"/>
                <a:stretch>
                  <a:fillRect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71" y="18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16583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2155" y="58677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640" y="378414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7119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35" y="4227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27059" y="422784"/>
            <a:ext cx="5767541" cy="3075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4003" y="1553006"/>
                <a:ext cx="48156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3" y="1553006"/>
                <a:ext cx="4815604" cy="803682"/>
              </a:xfrm>
              <a:prstGeom prst="rect">
                <a:avLst/>
              </a:prstGeom>
              <a:blipFill>
                <a:blip r:embed="rId16"/>
                <a:stretch>
                  <a:fillRect l="-1646" r="-177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 rot="21119452">
            <a:off x="6138404" y="410248"/>
            <a:ext cx="5615281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480548">
                  <a:off x="5763297" y="1140096"/>
                  <a:ext cx="2714090" cy="762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Muốn biết 1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làm</a:t>
                  </a:r>
                  <a:r>
                    <a:rPr kumimoji="0" lang="en-US" sz="2800" b="1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như thế nào?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5763297" y="1140096"/>
                  <a:ext cx="2714090" cy="762810"/>
                </a:xfrm>
                <a:prstGeom prst="rect">
                  <a:avLst/>
                </a:prstGeom>
                <a:blipFill>
                  <a:blip r:embed="rId19"/>
                  <a:stretch>
                    <a:fillRect t="-5319" r="-1609" b="-53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9591B8-C875-468C-9D10-3DA4CD7BF43F}"/>
              </a:ext>
            </a:extLst>
          </p:cNvPr>
          <p:cNvGrpSpPr/>
          <p:nvPr/>
        </p:nvGrpSpPr>
        <p:grpSpPr>
          <a:xfrm rot="21119452">
            <a:off x="6138404" y="410248"/>
            <a:ext cx="5615281" cy="3166745"/>
            <a:chOff x="5553975" y="585310"/>
            <a:chExt cx="3355327" cy="2108666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E1ACCFC0-50C7-48A4-99BF-B87FAC58E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553975" y="585310"/>
              <a:ext cx="3355327" cy="210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6AB688F-F7AD-4362-87C7-1FAB3D0E894A}"/>
                    </a:ext>
                  </a:extLst>
                </p:cNvPr>
                <p:cNvSpPr txBox="1"/>
                <p:nvPr/>
              </p:nvSpPr>
              <p:spPr>
                <a:xfrm rot="480548">
                  <a:off x="5598066" y="1185188"/>
                  <a:ext cx="3129435" cy="890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lấy 1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10 (lần).</a:t>
                  </a:r>
                </a:p>
                <a:p>
                  <a:pPr lvl="0" algn="ctr" defTabSz="457200">
                    <a:defRPr/>
                  </a:pPr>
                  <a:r>
                    <a:rPr lang="en-US" sz="2800" b="1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1 gấp 10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6AB688F-F7AD-4362-87C7-1FAB3D0E8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5598066" y="1185188"/>
                  <a:ext cx="3129435" cy="890301"/>
                </a:xfrm>
                <a:prstGeom prst="rect">
                  <a:avLst/>
                </a:prstGeom>
                <a:blipFill>
                  <a:blip r:embed="rId21"/>
                  <a:stretch>
                    <a:fillRect l="-2429" r="-2294" b="-45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285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049A16-8729-43EF-B8B2-E0776CE33E21}"/>
                  </a:ext>
                </a:extLst>
              </p:cNvPr>
              <p:cNvSpPr txBox="1"/>
              <p:nvPr/>
            </p:nvSpPr>
            <p:spPr>
              <a:xfrm flipH="1">
                <a:off x="1371600" y="1752600"/>
                <a:ext cx="9829800" cy="324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spc="-2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</a:t>
                </a:r>
                <a:r>
                  <a:rPr lang="en-US" sz="4000" b="1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3:</a:t>
                </a:r>
                <a:r>
                  <a:rPr lang="en-US" sz="40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40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Một vòi nước chảy vào bể. Giờ đầu chảy vào được</a:t>
                </a:r>
                <a:r>
                  <a:rPr lang="en-US" sz="40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pc="-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pc="-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pc="-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40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bể, giờ thứ hai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pc="-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pc="-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spc="-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40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bể. Hỏi trung bình mỗi giờ vòi nước đó chảy vào  được bao nhiêu phần của bể? </a:t>
                </a:r>
              </a:p>
              <a:p>
                <a:pPr lvl="0" algn="just" defTabSz="457200"/>
                <a:r>
                  <a:rPr lang="en-US" sz="2800" b="1" spc="-2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kumimoji="0" lang="en-US" sz="2800" b="1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049A16-8729-43EF-B8B2-E0776CE33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71600" y="1752600"/>
                <a:ext cx="9829800" cy="3244221"/>
              </a:xfrm>
              <a:prstGeom prst="rect">
                <a:avLst/>
              </a:prstGeom>
              <a:blipFill rotWithShape="1">
                <a:blip r:embed="rId4"/>
                <a:stretch>
                  <a:fillRect l="-2170" t="-3383" r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623FCF34-0D25-4553-A360-AF370ABE7DCD}"/>
              </a:ext>
            </a:extLst>
          </p:cNvPr>
          <p:cNvSpPr/>
          <p:nvPr/>
        </p:nvSpPr>
        <p:spPr>
          <a:xfrm>
            <a:off x="152400" y="1104900"/>
            <a:ext cx="6857998" cy="5753100"/>
          </a:xfrm>
          <a:prstGeom prst="cube">
            <a:avLst>
              <a:gd name="adj" fmla="val 21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FC3A76-3E4B-4381-A55B-48F45A2CEE0E}"/>
              </a:ext>
            </a:extLst>
          </p:cNvPr>
          <p:cNvCxnSpPr>
            <a:cxnSpLocks/>
          </p:cNvCxnSpPr>
          <p:nvPr/>
        </p:nvCxnSpPr>
        <p:spPr>
          <a:xfrm>
            <a:off x="5787571" y="6591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6E7FC4-E935-453F-912A-5D62662ECB0A}"/>
              </a:ext>
            </a:extLst>
          </p:cNvPr>
          <p:cNvCxnSpPr>
            <a:cxnSpLocks/>
          </p:cNvCxnSpPr>
          <p:nvPr/>
        </p:nvCxnSpPr>
        <p:spPr>
          <a:xfrm>
            <a:off x="5787571" y="6286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582FD-8F16-402A-BB98-BCEB518ECC65}"/>
              </a:ext>
            </a:extLst>
          </p:cNvPr>
          <p:cNvCxnSpPr>
            <a:cxnSpLocks/>
          </p:cNvCxnSpPr>
          <p:nvPr/>
        </p:nvCxnSpPr>
        <p:spPr>
          <a:xfrm>
            <a:off x="5787571" y="5981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51DEF3-7003-4E64-BE6A-41BB7C09DE2D}"/>
              </a:ext>
            </a:extLst>
          </p:cNvPr>
          <p:cNvCxnSpPr>
            <a:cxnSpLocks/>
          </p:cNvCxnSpPr>
          <p:nvPr/>
        </p:nvCxnSpPr>
        <p:spPr>
          <a:xfrm>
            <a:off x="5787571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A6DD5D-7AB4-45C4-AE14-A1DF65D4F0A1}"/>
              </a:ext>
            </a:extLst>
          </p:cNvPr>
          <p:cNvCxnSpPr>
            <a:cxnSpLocks/>
          </p:cNvCxnSpPr>
          <p:nvPr/>
        </p:nvCxnSpPr>
        <p:spPr>
          <a:xfrm>
            <a:off x="5787571" y="5676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9F00F-14DB-4F5B-B641-EF2386E1BCDF}"/>
              </a:ext>
            </a:extLst>
          </p:cNvPr>
          <p:cNvCxnSpPr>
            <a:cxnSpLocks/>
          </p:cNvCxnSpPr>
          <p:nvPr/>
        </p:nvCxnSpPr>
        <p:spPr>
          <a:xfrm>
            <a:off x="5787571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E3DE16-61FD-40DE-B723-6B1964481CA6}"/>
              </a:ext>
            </a:extLst>
          </p:cNvPr>
          <p:cNvCxnSpPr>
            <a:cxnSpLocks/>
          </p:cNvCxnSpPr>
          <p:nvPr/>
        </p:nvCxnSpPr>
        <p:spPr>
          <a:xfrm>
            <a:off x="5787571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1C5B8A-E461-4091-B217-689649866AB7}"/>
              </a:ext>
            </a:extLst>
          </p:cNvPr>
          <p:cNvCxnSpPr>
            <a:cxnSpLocks/>
          </p:cNvCxnSpPr>
          <p:nvPr/>
        </p:nvCxnSpPr>
        <p:spPr>
          <a:xfrm>
            <a:off x="5787571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A0EB5-A24B-4BB1-A99C-09A406E4EFAE}"/>
              </a:ext>
            </a:extLst>
          </p:cNvPr>
          <p:cNvCxnSpPr>
            <a:cxnSpLocks/>
          </p:cNvCxnSpPr>
          <p:nvPr/>
        </p:nvCxnSpPr>
        <p:spPr>
          <a:xfrm>
            <a:off x="5787571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13EEE2-DBA9-4BF4-838C-8AA2317493AC}"/>
              </a:ext>
            </a:extLst>
          </p:cNvPr>
          <p:cNvCxnSpPr>
            <a:cxnSpLocks/>
          </p:cNvCxnSpPr>
          <p:nvPr/>
        </p:nvCxnSpPr>
        <p:spPr>
          <a:xfrm>
            <a:off x="5787571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0F6E2-B84D-452F-ABD9-EB018DE55E36}"/>
              </a:ext>
            </a:extLst>
          </p:cNvPr>
          <p:cNvCxnSpPr>
            <a:cxnSpLocks/>
          </p:cNvCxnSpPr>
          <p:nvPr/>
        </p:nvCxnSpPr>
        <p:spPr>
          <a:xfrm>
            <a:off x="5787571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D745D-B2CE-47AD-B1E3-EAB4DA1FFEE8}"/>
              </a:ext>
            </a:extLst>
          </p:cNvPr>
          <p:cNvCxnSpPr>
            <a:cxnSpLocks/>
          </p:cNvCxnSpPr>
          <p:nvPr/>
        </p:nvCxnSpPr>
        <p:spPr>
          <a:xfrm>
            <a:off x="5787571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AB95C5-B09E-49A9-B927-6F13BCF924D6}"/>
              </a:ext>
            </a:extLst>
          </p:cNvPr>
          <p:cNvCxnSpPr>
            <a:cxnSpLocks/>
          </p:cNvCxnSpPr>
          <p:nvPr/>
        </p:nvCxnSpPr>
        <p:spPr>
          <a:xfrm>
            <a:off x="5787571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B83B0-5E2B-4C9E-B1A4-8DEF6EC728F9}"/>
              </a:ext>
            </a:extLst>
          </p:cNvPr>
          <p:cNvCxnSpPr>
            <a:cxnSpLocks/>
          </p:cNvCxnSpPr>
          <p:nvPr/>
        </p:nvCxnSpPr>
        <p:spPr>
          <a:xfrm>
            <a:off x="5787571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E1D2B7-5AF9-4F0A-AFC8-37E2708F3AA7}"/>
              </a:ext>
            </a:extLst>
          </p:cNvPr>
          <p:cNvCxnSpPr>
            <a:cxnSpLocks/>
          </p:cNvCxnSpPr>
          <p:nvPr/>
        </p:nvCxnSpPr>
        <p:spPr>
          <a:xfrm>
            <a:off x="5787571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763580-EAC5-4EEF-B4EF-9E38A22BE349}"/>
              </a:ext>
            </a:extLst>
          </p:cNvPr>
          <p:cNvCxnSpPr/>
          <p:nvPr/>
        </p:nvCxnSpPr>
        <p:spPr>
          <a:xfrm flipH="1">
            <a:off x="152400" y="65913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C6F3D7-B741-4315-AFFC-9A3EDDA5F134}"/>
              </a:ext>
            </a:extLst>
          </p:cNvPr>
          <p:cNvCxnSpPr/>
          <p:nvPr/>
        </p:nvCxnSpPr>
        <p:spPr>
          <a:xfrm flipH="1">
            <a:off x="152400" y="6293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09E92-1A2C-4606-9C32-016C925B15A9}"/>
              </a:ext>
            </a:extLst>
          </p:cNvPr>
          <p:cNvCxnSpPr/>
          <p:nvPr/>
        </p:nvCxnSpPr>
        <p:spPr>
          <a:xfrm flipH="1">
            <a:off x="152400" y="5979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AAED1A-A73E-4071-B142-26A1B58E9006}"/>
              </a:ext>
            </a:extLst>
          </p:cNvPr>
          <p:cNvCxnSpPr/>
          <p:nvPr/>
        </p:nvCxnSpPr>
        <p:spPr>
          <a:xfrm flipH="1">
            <a:off x="152400" y="56651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49A73-831C-4BD8-A749-0153F34E6519}"/>
              </a:ext>
            </a:extLst>
          </p:cNvPr>
          <p:cNvCxnSpPr/>
          <p:nvPr/>
        </p:nvCxnSpPr>
        <p:spPr>
          <a:xfrm flipH="1">
            <a:off x="145142" y="53984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5CDC81-36A7-4C48-90C0-E4301F29F3AF}"/>
              </a:ext>
            </a:extLst>
          </p:cNvPr>
          <p:cNvCxnSpPr/>
          <p:nvPr/>
        </p:nvCxnSpPr>
        <p:spPr>
          <a:xfrm flipH="1">
            <a:off x="145142" y="50841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33F786-3F9C-46E3-BDFC-ADAB93AFB15C}"/>
              </a:ext>
            </a:extLst>
          </p:cNvPr>
          <p:cNvCxnSpPr/>
          <p:nvPr/>
        </p:nvCxnSpPr>
        <p:spPr>
          <a:xfrm flipH="1">
            <a:off x="145142" y="4769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AD8CE9-BF59-4CC9-A72F-0E4B5367433E}"/>
              </a:ext>
            </a:extLst>
          </p:cNvPr>
          <p:cNvCxnSpPr/>
          <p:nvPr/>
        </p:nvCxnSpPr>
        <p:spPr>
          <a:xfrm flipH="1">
            <a:off x="145142" y="4455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B7744E-9D09-4BB2-B242-16F432BE7235}"/>
              </a:ext>
            </a:extLst>
          </p:cNvPr>
          <p:cNvCxnSpPr/>
          <p:nvPr/>
        </p:nvCxnSpPr>
        <p:spPr>
          <a:xfrm flipH="1">
            <a:off x="159658" y="4152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F29879-8319-4B1D-83D6-828F809E61A2}"/>
              </a:ext>
            </a:extLst>
          </p:cNvPr>
          <p:cNvCxnSpPr/>
          <p:nvPr/>
        </p:nvCxnSpPr>
        <p:spPr>
          <a:xfrm flipH="1">
            <a:off x="159658" y="38385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E46163-0C95-41CE-9EE3-BF3FFC3C77C8}"/>
              </a:ext>
            </a:extLst>
          </p:cNvPr>
          <p:cNvCxnSpPr/>
          <p:nvPr/>
        </p:nvCxnSpPr>
        <p:spPr>
          <a:xfrm flipH="1">
            <a:off x="152400" y="35718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BE289F-F113-4797-808B-C78466BCDD30}"/>
              </a:ext>
            </a:extLst>
          </p:cNvPr>
          <p:cNvCxnSpPr/>
          <p:nvPr/>
        </p:nvCxnSpPr>
        <p:spPr>
          <a:xfrm flipH="1">
            <a:off x="152400" y="32575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3B15C0-0ECC-476E-B47D-F4D7A7C9C883}"/>
              </a:ext>
            </a:extLst>
          </p:cNvPr>
          <p:cNvCxnSpPr/>
          <p:nvPr/>
        </p:nvCxnSpPr>
        <p:spPr>
          <a:xfrm flipH="1">
            <a:off x="152400" y="29432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7EF5BC-887D-49D8-9410-B7341D6640C6}"/>
              </a:ext>
            </a:extLst>
          </p:cNvPr>
          <p:cNvCxnSpPr/>
          <p:nvPr/>
        </p:nvCxnSpPr>
        <p:spPr>
          <a:xfrm flipH="1">
            <a:off x="152400" y="2628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BC102F-4E00-461A-B9EC-948F68520BBA}"/>
              </a:ext>
            </a:extLst>
          </p:cNvPr>
          <p:cNvCxnSpPr>
            <a:cxnSpLocks/>
          </p:cNvCxnSpPr>
          <p:nvPr/>
        </p:nvCxnSpPr>
        <p:spPr>
          <a:xfrm>
            <a:off x="7010398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BB1669-FFCD-490B-BE1F-1EAE8281DDF6}"/>
              </a:ext>
            </a:extLst>
          </p:cNvPr>
          <p:cNvCxnSpPr>
            <a:cxnSpLocks/>
          </p:cNvCxnSpPr>
          <p:nvPr/>
        </p:nvCxnSpPr>
        <p:spPr>
          <a:xfrm>
            <a:off x="7010398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A55C0-B2FF-4332-BF9A-CF93B21D8CF8}"/>
              </a:ext>
            </a:extLst>
          </p:cNvPr>
          <p:cNvCxnSpPr>
            <a:cxnSpLocks/>
          </p:cNvCxnSpPr>
          <p:nvPr/>
        </p:nvCxnSpPr>
        <p:spPr>
          <a:xfrm>
            <a:off x="7010398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17C125-C09E-4072-82A5-6D5C51BFE378}"/>
              </a:ext>
            </a:extLst>
          </p:cNvPr>
          <p:cNvCxnSpPr>
            <a:cxnSpLocks/>
          </p:cNvCxnSpPr>
          <p:nvPr/>
        </p:nvCxnSpPr>
        <p:spPr>
          <a:xfrm>
            <a:off x="7010398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830643-C5B1-4124-9318-BFFA2C281B52}"/>
              </a:ext>
            </a:extLst>
          </p:cNvPr>
          <p:cNvCxnSpPr>
            <a:cxnSpLocks/>
          </p:cNvCxnSpPr>
          <p:nvPr/>
        </p:nvCxnSpPr>
        <p:spPr>
          <a:xfrm>
            <a:off x="7010398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F12BBD-13DE-44E6-9DA9-AF892E0B9AE6}"/>
              </a:ext>
            </a:extLst>
          </p:cNvPr>
          <p:cNvCxnSpPr>
            <a:cxnSpLocks/>
          </p:cNvCxnSpPr>
          <p:nvPr/>
        </p:nvCxnSpPr>
        <p:spPr>
          <a:xfrm>
            <a:off x="7010398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D28562-7E2B-4B42-92FF-D1E439741633}"/>
              </a:ext>
            </a:extLst>
          </p:cNvPr>
          <p:cNvCxnSpPr>
            <a:cxnSpLocks/>
          </p:cNvCxnSpPr>
          <p:nvPr/>
        </p:nvCxnSpPr>
        <p:spPr>
          <a:xfrm>
            <a:off x="7010398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59B2F0-D3E7-4004-9C0C-7C900CBBA875}"/>
              </a:ext>
            </a:extLst>
          </p:cNvPr>
          <p:cNvCxnSpPr>
            <a:cxnSpLocks/>
          </p:cNvCxnSpPr>
          <p:nvPr/>
        </p:nvCxnSpPr>
        <p:spPr>
          <a:xfrm>
            <a:off x="7010398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46F2F8-48CD-49CD-A50A-6CBF66BBD13A}"/>
              </a:ext>
            </a:extLst>
          </p:cNvPr>
          <p:cNvCxnSpPr>
            <a:cxnSpLocks/>
          </p:cNvCxnSpPr>
          <p:nvPr/>
        </p:nvCxnSpPr>
        <p:spPr>
          <a:xfrm>
            <a:off x="7010398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3E12741-9F01-40E5-8FC1-92E3B7ED6C24}"/>
              </a:ext>
            </a:extLst>
          </p:cNvPr>
          <p:cNvCxnSpPr>
            <a:cxnSpLocks/>
          </p:cNvCxnSpPr>
          <p:nvPr/>
        </p:nvCxnSpPr>
        <p:spPr>
          <a:xfrm>
            <a:off x="7010398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AFF588-184A-4522-9406-F46CD69B0F78}"/>
              </a:ext>
            </a:extLst>
          </p:cNvPr>
          <p:cNvCxnSpPr>
            <a:cxnSpLocks/>
          </p:cNvCxnSpPr>
          <p:nvPr/>
        </p:nvCxnSpPr>
        <p:spPr>
          <a:xfrm>
            <a:off x="7010398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E4CFA9-60B9-431F-BA79-ABF3D48C587A}"/>
              </a:ext>
            </a:extLst>
          </p:cNvPr>
          <p:cNvCxnSpPr>
            <a:cxnSpLocks/>
          </p:cNvCxnSpPr>
          <p:nvPr/>
        </p:nvCxnSpPr>
        <p:spPr>
          <a:xfrm>
            <a:off x="7010398" y="2019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B6FE59-BD79-45F5-B777-A1A6B17CB2A2}"/>
              </a:ext>
            </a:extLst>
          </p:cNvPr>
          <p:cNvCxnSpPr>
            <a:cxnSpLocks/>
          </p:cNvCxnSpPr>
          <p:nvPr/>
        </p:nvCxnSpPr>
        <p:spPr>
          <a:xfrm>
            <a:off x="7010398" y="1714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A6A157-A3F0-4801-AF40-D25F8B4F6854}"/>
              </a:ext>
            </a:extLst>
          </p:cNvPr>
          <p:cNvCxnSpPr>
            <a:cxnSpLocks/>
          </p:cNvCxnSpPr>
          <p:nvPr/>
        </p:nvCxnSpPr>
        <p:spPr>
          <a:xfrm>
            <a:off x="7010398" y="1409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D4C2DA-5794-4769-A618-D207187EDE61}"/>
              </a:ext>
            </a:extLst>
          </p:cNvPr>
          <p:cNvCxnSpPr>
            <a:cxnSpLocks/>
          </p:cNvCxnSpPr>
          <p:nvPr/>
        </p:nvCxnSpPr>
        <p:spPr>
          <a:xfrm>
            <a:off x="7010398" y="1104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9A5BC4-B903-4369-81A8-FE04BDC9B7B7}"/>
              </a:ext>
            </a:extLst>
          </p:cNvPr>
          <p:cNvCxnSpPr>
            <a:cxnSpLocks/>
          </p:cNvCxnSpPr>
          <p:nvPr/>
        </p:nvCxnSpPr>
        <p:spPr>
          <a:xfrm flipH="1">
            <a:off x="5812517" y="5355300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90E9EE-9109-4E64-99AE-A8C958E3A94D}"/>
              </a:ext>
            </a:extLst>
          </p:cNvPr>
          <p:cNvCxnSpPr>
            <a:cxnSpLocks/>
          </p:cNvCxnSpPr>
          <p:nvPr/>
        </p:nvCxnSpPr>
        <p:spPr>
          <a:xfrm flipH="1">
            <a:off x="5798458" y="5046032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6B312B-C020-4ED3-A8DC-4BF3504DD476}"/>
              </a:ext>
            </a:extLst>
          </p:cNvPr>
          <p:cNvCxnSpPr>
            <a:cxnSpLocks/>
          </p:cNvCxnSpPr>
          <p:nvPr/>
        </p:nvCxnSpPr>
        <p:spPr>
          <a:xfrm flipH="1">
            <a:off x="5791201" y="4753561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F8F338-085C-4D36-B4F4-6CD3293A5C00}"/>
              </a:ext>
            </a:extLst>
          </p:cNvPr>
          <p:cNvCxnSpPr>
            <a:cxnSpLocks/>
          </p:cNvCxnSpPr>
          <p:nvPr/>
        </p:nvCxnSpPr>
        <p:spPr>
          <a:xfrm flipH="1">
            <a:off x="5769884" y="4429739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9EC1E8-A299-40D0-9DDB-A275C907A0D1}"/>
              </a:ext>
            </a:extLst>
          </p:cNvPr>
          <p:cNvCxnSpPr>
            <a:cxnSpLocks/>
          </p:cNvCxnSpPr>
          <p:nvPr/>
        </p:nvCxnSpPr>
        <p:spPr>
          <a:xfrm flipH="1">
            <a:off x="5794829" y="413276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187B52-998D-45C6-8A55-8BAE8F608509}"/>
              </a:ext>
            </a:extLst>
          </p:cNvPr>
          <p:cNvCxnSpPr>
            <a:cxnSpLocks/>
          </p:cNvCxnSpPr>
          <p:nvPr/>
        </p:nvCxnSpPr>
        <p:spPr>
          <a:xfrm flipH="1">
            <a:off x="5794829" y="383579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E7474E-42EE-428F-8C25-572F148F8E0C}"/>
              </a:ext>
            </a:extLst>
          </p:cNvPr>
          <p:cNvCxnSpPr>
            <a:cxnSpLocks/>
          </p:cNvCxnSpPr>
          <p:nvPr/>
        </p:nvCxnSpPr>
        <p:spPr>
          <a:xfrm flipH="1">
            <a:off x="5825851" y="3532945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AA2643-08F5-4E58-AB57-8BD45B113575}"/>
              </a:ext>
            </a:extLst>
          </p:cNvPr>
          <p:cNvCxnSpPr>
            <a:cxnSpLocks/>
          </p:cNvCxnSpPr>
          <p:nvPr/>
        </p:nvCxnSpPr>
        <p:spPr>
          <a:xfrm flipH="1">
            <a:off x="5811792" y="3223677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A59343-4290-40F5-A067-73D0C793473F}"/>
              </a:ext>
            </a:extLst>
          </p:cNvPr>
          <p:cNvCxnSpPr>
            <a:cxnSpLocks/>
          </p:cNvCxnSpPr>
          <p:nvPr/>
        </p:nvCxnSpPr>
        <p:spPr>
          <a:xfrm flipH="1">
            <a:off x="5804535" y="2931206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472BAD-CF8F-4360-A58C-4027572AF525}"/>
              </a:ext>
            </a:extLst>
          </p:cNvPr>
          <p:cNvCxnSpPr>
            <a:cxnSpLocks/>
          </p:cNvCxnSpPr>
          <p:nvPr/>
        </p:nvCxnSpPr>
        <p:spPr>
          <a:xfrm flipH="1">
            <a:off x="5783218" y="2607384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2BA8B0-523F-4FD3-833E-8E374DE7EF2D}"/>
              </a:ext>
            </a:extLst>
          </p:cNvPr>
          <p:cNvCxnSpPr>
            <a:cxnSpLocks/>
          </p:cNvCxnSpPr>
          <p:nvPr/>
        </p:nvCxnSpPr>
        <p:spPr>
          <a:xfrm flipH="1">
            <a:off x="5808163" y="231041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17EED0-2098-4369-9F72-656A6749D15F}"/>
              </a:ext>
            </a:extLst>
          </p:cNvPr>
          <p:cNvCxnSpPr>
            <a:cxnSpLocks/>
          </p:cNvCxnSpPr>
          <p:nvPr/>
        </p:nvCxnSpPr>
        <p:spPr>
          <a:xfrm flipH="1">
            <a:off x="5808163" y="201344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0934B1-13D3-455D-8EFB-270FAFF5E119}"/>
              </a:ext>
            </a:extLst>
          </p:cNvPr>
          <p:cNvCxnSpPr>
            <a:cxnSpLocks/>
          </p:cNvCxnSpPr>
          <p:nvPr/>
        </p:nvCxnSpPr>
        <p:spPr>
          <a:xfrm flipH="1">
            <a:off x="5786347" y="170208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526FC-8783-4C02-B725-18F3C2089759}"/>
              </a:ext>
            </a:extLst>
          </p:cNvPr>
          <p:cNvCxnSpPr>
            <a:cxnSpLocks/>
          </p:cNvCxnSpPr>
          <p:nvPr/>
        </p:nvCxnSpPr>
        <p:spPr>
          <a:xfrm flipH="1">
            <a:off x="5786347" y="140511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0934AE1-FFD2-45EF-9A29-8D3A5E83BFD0}"/>
              </a:ext>
            </a:extLst>
          </p:cNvPr>
          <p:cNvSpPr/>
          <p:nvPr/>
        </p:nvSpPr>
        <p:spPr>
          <a:xfrm>
            <a:off x="159658" y="6574503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DBB99B-6CB4-4F63-9457-7E5D525349E8}"/>
              </a:ext>
            </a:extLst>
          </p:cNvPr>
          <p:cNvSpPr/>
          <p:nvPr/>
        </p:nvSpPr>
        <p:spPr>
          <a:xfrm>
            <a:off x="159658" y="6283429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A1DB33-8550-42F2-BF99-06D592369E4E}"/>
              </a:ext>
            </a:extLst>
          </p:cNvPr>
          <p:cNvSpPr/>
          <p:nvPr/>
        </p:nvSpPr>
        <p:spPr>
          <a:xfrm>
            <a:off x="159658" y="5992353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7F8C52-8337-4075-AF8D-135689A7D962}"/>
              </a:ext>
            </a:extLst>
          </p:cNvPr>
          <p:cNvSpPr/>
          <p:nvPr/>
        </p:nvSpPr>
        <p:spPr>
          <a:xfrm>
            <a:off x="159658" y="5701277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48BF53-4E71-4231-AD7D-D98525885AB6}"/>
              </a:ext>
            </a:extLst>
          </p:cNvPr>
          <p:cNvSpPr/>
          <p:nvPr/>
        </p:nvSpPr>
        <p:spPr>
          <a:xfrm>
            <a:off x="159658" y="5410201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C4EDF5C-0FF1-479F-8DB1-D757A12665C4}"/>
              </a:ext>
            </a:extLst>
          </p:cNvPr>
          <p:cNvSpPr/>
          <p:nvPr/>
        </p:nvSpPr>
        <p:spPr>
          <a:xfrm>
            <a:off x="5791655" y="5052252"/>
            <a:ext cx="1198880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12570">
                <a:moveTo>
                  <a:pt x="15240" y="1512570"/>
                </a:moveTo>
                <a:lnTo>
                  <a:pt x="0" y="1219200"/>
                </a:lnTo>
                <a:lnTo>
                  <a:pt x="1198880" y="0"/>
                </a:lnTo>
                <a:lnTo>
                  <a:pt x="1195070" y="294640"/>
                </a:lnTo>
                <a:lnTo>
                  <a:pt x="15240" y="15125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3FDD69-1294-4DEC-9EBF-1F1B41452962}"/>
              </a:ext>
            </a:extLst>
          </p:cNvPr>
          <p:cNvSpPr/>
          <p:nvPr/>
        </p:nvSpPr>
        <p:spPr>
          <a:xfrm>
            <a:off x="5801360" y="5328857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  <a:gd name="connsiteX0" fmla="*/ 0 w 1198880"/>
              <a:gd name="connsiteY0" fmla="*/ 1506220 h 1506220"/>
              <a:gd name="connsiteX1" fmla="*/ 381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381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E93B234-DCB8-4FF1-8E94-78E4F99B8BE5}"/>
              </a:ext>
            </a:extLst>
          </p:cNvPr>
          <p:cNvSpPr/>
          <p:nvPr/>
        </p:nvSpPr>
        <p:spPr>
          <a:xfrm>
            <a:off x="5801180" y="4467713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6426007-D54A-4283-BD71-2A22D18C5713}"/>
              </a:ext>
            </a:extLst>
          </p:cNvPr>
          <p:cNvSpPr/>
          <p:nvPr/>
        </p:nvSpPr>
        <p:spPr>
          <a:xfrm>
            <a:off x="5801360" y="4744318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1016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D932245-394C-49BC-A34C-70ED464A805D}"/>
              </a:ext>
            </a:extLst>
          </p:cNvPr>
          <p:cNvSpPr/>
          <p:nvPr/>
        </p:nvSpPr>
        <p:spPr>
          <a:xfrm>
            <a:off x="5803268" y="4152900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59AF298-533A-4C9C-98DC-B8F01C507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9500" y1="60250" x2="41000" y2="70500"/>
                        <a14:backgroundMark x1="72500" y1="36250" x2="84500" y2="47750"/>
                        <a14:backgroundMark x1="72000" y1="42750" x2="73000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709" y="-396413"/>
            <a:ext cx="3505201" cy="350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/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200" b="1" u="sng" spc="-22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Tóm tắt:</a:t>
                </a:r>
                <a:r>
                  <a:rPr lang="vi-VN" sz="3200" b="1" spc="-22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spc="-22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spc="-22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spc="-220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đầu      : </a:t>
                </a:r>
                <a:r>
                  <a:rPr lang="vi-VN" sz="3200" spc="-22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spc="-220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spc="-220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 dirty="0" err="1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200" spc="-220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 dirty="0" err="1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spc="-220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 dirty="0" err="1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spc="-220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vi-VN" sz="3200" spc="-22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spc="-220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spc="-220" dirty="0" err="1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  <a:endParaRPr lang="en-US" sz="3200" spc="-22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spc="-22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3200" spc="-22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3200" spc="-22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spc="-22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200" spc="-22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  … </a:t>
                </a:r>
                <a:r>
                  <a:rPr lang="en-US" sz="3200" spc="-22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spc="-22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3200" spc="-22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75E1A0D-7BAA-4A10-9252-572B5445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blipFill rotWithShape="1">
                <a:blip r:embed="rId4"/>
                <a:stretch>
                  <a:fillRect l="-3030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35909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A8835E99-CC43-4818-AAEE-DAFDF93CF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35797" y="933287"/>
            <a:ext cx="11120406" cy="499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/>
              <p:nvPr/>
            </p:nvSpPr>
            <p:spPr>
              <a:xfrm>
                <a:off x="1181100" y="1462757"/>
                <a:ext cx="9829801" cy="449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giải</a:t>
                </a:r>
                <a:endPara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Trung bình mỗi giờ vòi nước đó chảy </a:t>
                </a:r>
                <a:r>
                  <a:rPr lang="en-US" sz="3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bể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được là: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  :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(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Đáp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bể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</a:t>
                </a:r>
                <a:endParaRPr lang="vi-V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2DC497D-126B-453B-85F9-70FA79E2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462757"/>
                <a:ext cx="9829801" cy="44976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>
            <a:extLst>
              <a:ext uri="{FF2B5EF4-FFF2-40B4-BE49-F238E27FC236}">
                <a16:creationId xmlns:a16="http://schemas.microsoft.com/office/drawing/2014/main" id="{D2F8C243-A5D4-4A4A-B217-6D89F7653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96441"/>
            <a:ext cx="2203010" cy="224510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562600" y="22860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57585"/>
      </p:ext>
    </p:extLst>
  </p:cSld>
  <p:clrMapOvr>
    <a:masterClrMapping/>
  </p:clrMapOvr>
  <p:transition spd="slow" advTm="69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Text Box 8"/>
              <p:cNvSpPr txBox="1">
                <a:spLocks noChangeArrowheads="1"/>
              </p:cNvSpPr>
              <p:nvPr/>
            </p:nvSpPr>
            <p:spPr bwMode="auto">
              <a:xfrm>
                <a:off x="1295400" y="4440238"/>
                <a:ext cx="2336800" cy="8746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3600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sz="3500" b="1" dirty="0"/>
              </a:p>
            </p:txBody>
          </p:sp>
        </mc:Choice>
        <mc:Fallback xmlns="">
          <p:sp>
            <p:nvSpPr>
              <p:cNvPr id="2765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440238"/>
                <a:ext cx="2336800" cy="874663"/>
              </a:xfrm>
              <a:prstGeom prst="rect">
                <a:avLst/>
              </a:prstGeom>
              <a:blipFill rotWithShape="1">
                <a:blip r:embed="rId2"/>
                <a:stretch>
                  <a:fillRect b="-1041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Text Box 9"/>
              <p:cNvSpPr txBox="1">
                <a:spLocks noChangeArrowheads="1"/>
              </p:cNvSpPr>
              <p:nvPr/>
            </p:nvSpPr>
            <p:spPr bwMode="auto">
              <a:xfrm>
                <a:off x="8991600" y="4637881"/>
                <a:ext cx="2336800" cy="87748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nl-NL" sz="3600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60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5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1600" y="4637881"/>
                <a:ext cx="2336800" cy="877484"/>
              </a:xfrm>
              <a:prstGeom prst="rect">
                <a:avLst/>
              </a:prstGeom>
              <a:blipFill rotWithShape="1">
                <a:blip r:embed="rId3"/>
                <a:stretch>
                  <a:fillRect b="-1041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0"/>
              <p:cNvSpPr txBox="1">
                <a:spLocks noChangeArrowheads="1"/>
              </p:cNvSpPr>
              <p:nvPr/>
            </p:nvSpPr>
            <p:spPr bwMode="auto">
              <a:xfrm>
                <a:off x="5292725" y="5105400"/>
                <a:ext cx="2336800" cy="8746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nl-NL" sz="3600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6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sz="3600">
                        <a:latin typeface="Cambria Math"/>
                      </a:rPr>
                      <m:t> </m:t>
                    </m:r>
                  </m:oMath>
                </a14:m>
                <a:endParaRPr 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5105400"/>
                <a:ext cx="2336800" cy="874663"/>
              </a:xfrm>
              <a:prstGeom prst="rect">
                <a:avLst/>
              </a:prstGeom>
              <a:blipFill rotWithShape="1">
                <a:blip r:embed="rId4"/>
                <a:stretch>
                  <a:fillRect b="-104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300" name="Text Box 12"/>
              <p:cNvSpPr txBox="1">
                <a:spLocks noChangeArrowheads="1"/>
              </p:cNvSpPr>
              <p:nvPr/>
            </p:nvSpPr>
            <p:spPr bwMode="auto">
              <a:xfrm>
                <a:off x="8991600" y="4646612"/>
                <a:ext cx="2336800" cy="877484"/>
              </a:xfrm>
              <a:prstGeom prst="rect">
                <a:avLst/>
              </a:prstGeom>
              <a:solidFill>
                <a:srgbClr val="D8F5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3600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60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830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1600" y="4646612"/>
                <a:ext cx="2336800" cy="877484"/>
              </a:xfrm>
              <a:prstGeom prst="rect">
                <a:avLst/>
              </a:prstGeom>
              <a:blipFill rotWithShape="1">
                <a:blip r:embed="rId5"/>
                <a:stretch>
                  <a:fillRect b="-1041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91000" y="900655"/>
                <a:ext cx="3064750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457200">
                  <a:defRPr/>
                </a:pPr>
                <a:r>
                  <a:rPr lang="nl-NL" sz="4000" dirty="0"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sz="4000">
                        <a:latin typeface="Cambria Math"/>
                      </a:rPr>
                      <m:t> + </m:t>
                    </m:r>
                    <m:r>
                      <a:rPr lang="nl-NL" sz="4000">
                        <a:latin typeface="Cambria Math"/>
                      </a:rPr>
                      <m:t>𝑥</m:t>
                    </m:r>
                    <m:r>
                      <a:rPr lang="nl-NL" sz="4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NL" sz="400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900655"/>
                <a:ext cx="3064750" cy="975460"/>
              </a:xfrm>
              <a:prstGeom prst="rect">
                <a:avLst/>
              </a:prstGeom>
              <a:blipFill rotWithShape="1">
                <a:blip r:embed="rId6"/>
                <a:stretch>
                  <a:fillRect l="-6773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933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76550"/>
            <a:ext cx="2933700" cy="26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85585"/>
            <a:ext cx="2933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35" y="533400"/>
            <a:ext cx="28575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0964" y="0"/>
            <a:ext cx="2337499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Vận dụng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5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68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Text Box 8"/>
              <p:cNvSpPr txBox="1">
                <a:spLocks noChangeArrowheads="1"/>
              </p:cNvSpPr>
              <p:nvPr/>
            </p:nvSpPr>
            <p:spPr bwMode="auto">
              <a:xfrm>
                <a:off x="1028700" y="4468813"/>
                <a:ext cx="2336800" cy="8757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3600" dirty="0"/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 altLang="en-US" sz="3500" b="1" dirty="0"/>
              </a:p>
            </p:txBody>
          </p:sp>
        </mc:Choice>
        <mc:Fallback xmlns="">
          <p:sp>
            <p:nvSpPr>
              <p:cNvPr id="2765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700" y="4468813"/>
                <a:ext cx="2336800" cy="875753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Text Box 9"/>
              <p:cNvSpPr txBox="1">
                <a:spLocks noChangeArrowheads="1"/>
              </p:cNvSpPr>
              <p:nvPr/>
            </p:nvSpPr>
            <p:spPr bwMode="auto">
              <a:xfrm>
                <a:off x="8991600" y="4637881"/>
                <a:ext cx="2336800" cy="8757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nl-NL" sz="3600" dirty="0"/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1</m:t>
                        </m:r>
                        <m:r>
                          <a:rPr lang="vi-VN" sz="360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5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1600" y="4637881"/>
                <a:ext cx="2336800" cy="875753"/>
              </a:xfrm>
              <a:prstGeom prst="rect">
                <a:avLst/>
              </a:prstGeom>
              <a:blipFill rotWithShape="1">
                <a:blip r:embed="rId3"/>
                <a:stretch>
                  <a:fillRect b="-1188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0"/>
              <p:cNvSpPr txBox="1">
                <a:spLocks noChangeArrowheads="1"/>
              </p:cNvSpPr>
              <p:nvPr/>
            </p:nvSpPr>
            <p:spPr bwMode="auto">
              <a:xfrm>
                <a:off x="5251450" y="5105400"/>
                <a:ext cx="2336800" cy="8757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nl-NL" sz="3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nl-NL" sz="3600">
                        <a:latin typeface="Cambria Math"/>
                      </a:rPr>
                      <m:t> </m:t>
                    </m:r>
                    <m:r>
                      <a:rPr lang="nl-NL" sz="7200">
                        <a:latin typeface="Cambria Math"/>
                      </a:rPr>
                      <m:t> </m:t>
                    </m:r>
                  </m:oMath>
                </a14:m>
                <a:endParaRPr 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1450" y="5105400"/>
                <a:ext cx="2336800" cy="875753"/>
              </a:xfrm>
              <a:prstGeom prst="rect">
                <a:avLst/>
              </a:prstGeom>
              <a:blipFill rotWithShape="1">
                <a:blip r:embed="rId4"/>
                <a:stretch>
                  <a:fillRect b="-1258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300" name="Text Box 12"/>
              <p:cNvSpPr txBox="1">
                <a:spLocks noChangeArrowheads="1"/>
              </p:cNvSpPr>
              <p:nvPr/>
            </p:nvSpPr>
            <p:spPr bwMode="auto">
              <a:xfrm>
                <a:off x="1028700" y="4468812"/>
                <a:ext cx="2336800" cy="875753"/>
              </a:xfrm>
              <a:prstGeom prst="rect">
                <a:avLst/>
              </a:prstGeom>
              <a:solidFill>
                <a:srgbClr val="D8F5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3600" dirty="0"/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nl-NL" sz="360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830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700" y="4468812"/>
                <a:ext cx="2336800" cy="875753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933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76550"/>
            <a:ext cx="2933700" cy="26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2304256"/>
            <a:ext cx="2933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35" y="533400"/>
            <a:ext cx="28575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3000" y="714152"/>
                <a:ext cx="3205814" cy="965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000" dirty="0">
                    <a:latin typeface="Times New Roman" pitchFamily="18" charset="0"/>
                    <a:cs typeface="Times New Roman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40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l-NL" sz="4000">
                        <a:latin typeface="Cambria Math"/>
                      </a:rPr>
                      <m:t> −</m:t>
                    </m:r>
                    <m:r>
                      <a:rPr lang="nl-NL" sz="4000">
                        <a:latin typeface="Cambria Math"/>
                      </a:rPr>
                      <m:t>𝑥</m:t>
                    </m:r>
                    <m:r>
                      <a:rPr lang="nl-NL" sz="400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400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714152"/>
                <a:ext cx="3205814" cy="965905"/>
              </a:xfrm>
              <a:prstGeom prst="rect">
                <a:avLst/>
              </a:prstGeom>
              <a:blipFill rotWithShape="1">
                <a:blip r:embed="rId9"/>
                <a:stretch>
                  <a:fillRect l="-6857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906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6830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1303</TotalTime>
  <Words>313</Words>
  <Application>Microsoft Office PowerPoint</Application>
  <PresentationFormat>Widescreen</PresentationFormat>
  <Paragraphs>79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Cambria Math</vt:lpstr>
      <vt:lpstr>等线</vt:lpstr>
      <vt:lpstr>等线 Light</vt:lpstr>
      <vt:lpstr>Ravie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Admin</cp:lastModifiedBy>
  <cp:revision>73</cp:revision>
  <dcterms:created xsi:type="dcterms:W3CDTF">2021-10-07T16:32:41Z</dcterms:created>
  <dcterms:modified xsi:type="dcterms:W3CDTF">2024-08-12T09:24:59Z</dcterms:modified>
  <cp:category>9Slide.vn</cp:category>
  <cp:contentStatus>9Slide</cp:contentStatus>
</cp:coreProperties>
</file>