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444" r:id="rId3"/>
    <p:sldId id="469" r:id="rId4"/>
    <p:sldId id="445" r:id="rId5"/>
    <p:sldId id="350" r:id="rId6"/>
    <p:sldId id="484" r:id="rId7"/>
    <p:sldId id="485" r:id="rId8"/>
    <p:sldId id="487" r:id="rId9"/>
    <p:sldId id="488" r:id="rId10"/>
    <p:sldId id="474" r:id="rId11"/>
    <p:sldId id="491" r:id="rId12"/>
    <p:sldId id="492" r:id="rId13"/>
    <p:sldId id="495" r:id="rId14"/>
    <p:sldId id="496" r:id="rId15"/>
    <p:sldId id="498" r:id="rId16"/>
    <p:sldId id="499" r:id="rId17"/>
    <p:sldId id="500" r:id="rId18"/>
    <p:sldId id="509" r:id="rId19"/>
    <p:sldId id="502" r:id="rId20"/>
    <p:sldId id="506" r:id="rId21"/>
    <p:sldId id="505" r:id="rId22"/>
    <p:sldId id="507" r:id="rId23"/>
    <p:sldId id="479" r:id="rId24"/>
    <p:sldId id="4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56" autoAdjust="0"/>
  </p:normalViewPr>
  <p:slideViewPr>
    <p:cSldViewPr snapToGrid="0">
      <p:cViewPr varScale="1">
        <p:scale>
          <a:sx n="51" d="100"/>
          <a:sy n="51" d="100"/>
        </p:scale>
        <p:origin x="-1262"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61C3E-BF17-4048-BD31-A9A1696F413C}" type="datetimeFigureOut">
              <a:rPr lang="en-US" smtClean="0"/>
              <a:t>10/8/2024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221AB-A117-4CE8-8ED2-DF66F44B99AA}" type="slidenum">
              <a:rPr lang="en-US" smtClean="0"/>
              <a:t>‹#›</a:t>
            </a:fld>
            <a:endParaRPr lang="en-US"/>
          </a:p>
        </p:txBody>
      </p:sp>
    </p:spTree>
    <p:extLst>
      <p:ext uri="{BB962C8B-B14F-4D97-AF65-F5344CB8AC3E}">
        <p14:creationId xmlns:p14="http://schemas.microsoft.com/office/powerpoint/2010/main" val="307842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 xmlns:a16="http://schemas.microsoft.com/office/drawing/2014/main" id="{98E0246C-E44A-454F-6200-2C1F4F8BFF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382E55B2-8009-4930-89AC-AEFE2AF05EFF}" type="slidenum">
              <a:rPr lang="en-US" altLang="en-US" sz="1200" b="0" smtClean="0">
                <a:latin typeface="Arial" panose="020B0604020202020204" pitchFamily="34" charset="0"/>
              </a:rPr>
              <a:pPr/>
              <a:t>1</a:t>
            </a:fld>
            <a:endParaRPr lang="en-US" altLang="en-US" sz="1200" b="0">
              <a:latin typeface="Arial" panose="020B0604020202020204" pitchFamily="34" charset="0"/>
            </a:endParaRPr>
          </a:p>
        </p:txBody>
      </p:sp>
      <p:sp>
        <p:nvSpPr>
          <p:cNvPr id="15363" name="Rectangle 2">
            <a:extLst>
              <a:ext uri="{FF2B5EF4-FFF2-40B4-BE49-F238E27FC236}">
                <a16:creationId xmlns="" xmlns:a16="http://schemas.microsoft.com/office/drawing/2014/main" id="{0015BA2F-1A64-58EF-132D-25DC95AD4BDA}"/>
              </a:ext>
            </a:extLst>
          </p:cNvPr>
          <p:cNvSpPr>
            <a:spLocks noGrp="1" noRot="1" noChangeAspect="1" noChangeArrowheads="1" noTextEdit="1"/>
          </p:cNvSpPr>
          <p:nvPr>
            <p:ph type="sldImg"/>
          </p:nvPr>
        </p:nvSpPr>
        <p:spPr>
          <a:ln/>
        </p:spPr>
      </p:sp>
      <p:sp>
        <p:nvSpPr>
          <p:cNvPr id="15364" name="Rectangle 3">
            <a:extLst>
              <a:ext uri="{FF2B5EF4-FFF2-40B4-BE49-F238E27FC236}">
                <a16:creationId xmlns="" xmlns:a16="http://schemas.microsoft.com/office/drawing/2014/main" id="{91C7F227-CCB2-BDC7-674C-3DE32803B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10</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8289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11</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91333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12</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20198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13</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6277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14</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99605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15</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65417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16</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8113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17</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0164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18</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18574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19</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0872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 xmlns:a16="http://schemas.microsoft.com/office/drawing/2014/main" id="{314A5595-DAB5-AD4E-C33C-42CBABF6D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A072DD4E-698D-405B-AF8F-036D9268F555}" type="slidenum">
              <a:rPr lang="en-US" altLang="en-US" sz="1200" b="0" smtClean="0">
                <a:latin typeface="Arial" panose="020B0604020202020204" pitchFamily="34" charset="0"/>
              </a:rPr>
              <a:pPr/>
              <a:t>2</a:t>
            </a:fld>
            <a:endParaRPr lang="en-US" altLang="en-US" sz="1200" b="0">
              <a:latin typeface="Arial" panose="020B0604020202020204" pitchFamily="34" charset="0"/>
            </a:endParaRPr>
          </a:p>
        </p:txBody>
      </p:sp>
      <p:sp>
        <p:nvSpPr>
          <p:cNvPr id="17411" name="Rectangle 2">
            <a:extLst>
              <a:ext uri="{FF2B5EF4-FFF2-40B4-BE49-F238E27FC236}">
                <a16:creationId xmlns="" xmlns:a16="http://schemas.microsoft.com/office/drawing/2014/main" id="{13048945-5E2F-2C51-0B57-B324CC1F539A}"/>
              </a:ext>
            </a:extLst>
          </p:cNvPr>
          <p:cNvSpPr>
            <a:spLocks noGrp="1" noRot="1" noChangeAspect="1" noChangeArrowheads="1" noTextEdit="1"/>
          </p:cNvSpPr>
          <p:nvPr>
            <p:ph type="sldImg"/>
          </p:nvPr>
        </p:nvSpPr>
        <p:spPr>
          <a:ln/>
        </p:spPr>
      </p:sp>
      <p:sp>
        <p:nvSpPr>
          <p:cNvPr id="17412" name="Rectangle 3">
            <a:extLst>
              <a:ext uri="{FF2B5EF4-FFF2-40B4-BE49-F238E27FC236}">
                <a16:creationId xmlns="" xmlns:a16="http://schemas.microsoft.com/office/drawing/2014/main" id="{A0F008D8-E22B-CDFA-8D47-273C26557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20</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64712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21</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56607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22</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9266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23</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51646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24</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6268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 xmlns:a16="http://schemas.microsoft.com/office/drawing/2014/main" id="{314A5595-DAB5-AD4E-C33C-42CBABF6D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A072DD4E-698D-405B-AF8F-036D9268F555}" type="slidenum">
              <a:rPr lang="en-US" altLang="en-US" sz="1200" b="0" smtClean="0">
                <a:latin typeface="Arial" panose="020B0604020202020204" pitchFamily="34" charset="0"/>
              </a:rPr>
              <a:pPr/>
              <a:t>3</a:t>
            </a:fld>
            <a:endParaRPr lang="en-US" altLang="en-US" sz="1200" b="0">
              <a:latin typeface="Arial" panose="020B0604020202020204" pitchFamily="34" charset="0"/>
            </a:endParaRPr>
          </a:p>
        </p:txBody>
      </p:sp>
      <p:sp>
        <p:nvSpPr>
          <p:cNvPr id="17411" name="Rectangle 2">
            <a:extLst>
              <a:ext uri="{FF2B5EF4-FFF2-40B4-BE49-F238E27FC236}">
                <a16:creationId xmlns="" xmlns:a16="http://schemas.microsoft.com/office/drawing/2014/main" id="{13048945-5E2F-2C51-0B57-B324CC1F539A}"/>
              </a:ext>
            </a:extLst>
          </p:cNvPr>
          <p:cNvSpPr>
            <a:spLocks noGrp="1" noRot="1" noChangeAspect="1" noChangeArrowheads="1" noTextEdit="1"/>
          </p:cNvSpPr>
          <p:nvPr>
            <p:ph type="sldImg"/>
          </p:nvPr>
        </p:nvSpPr>
        <p:spPr>
          <a:ln/>
        </p:spPr>
      </p:sp>
      <p:sp>
        <p:nvSpPr>
          <p:cNvPr id="17412" name="Rectangle 3">
            <a:extLst>
              <a:ext uri="{FF2B5EF4-FFF2-40B4-BE49-F238E27FC236}">
                <a16:creationId xmlns="" xmlns:a16="http://schemas.microsoft.com/office/drawing/2014/main" id="{A0F008D8-E22B-CDFA-8D47-273C26557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2617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 xmlns:a16="http://schemas.microsoft.com/office/drawing/2014/main" id="{31C85B9F-3815-44CF-6ED8-5CD1AFFBF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BD625D46-6350-41EA-8793-4E61C8160157}" type="slidenum">
              <a:rPr lang="en-US" altLang="en-US" sz="1200" b="0" smtClean="0">
                <a:latin typeface="Arial" panose="020B0604020202020204" pitchFamily="34" charset="0"/>
              </a:rPr>
              <a:pPr/>
              <a:t>4</a:t>
            </a:fld>
            <a:endParaRPr lang="en-US" altLang="en-US" sz="1200" b="0">
              <a:latin typeface="Arial" panose="020B0604020202020204" pitchFamily="34" charset="0"/>
            </a:endParaRPr>
          </a:p>
        </p:txBody>
      </p:sp>
      <p:sp>
        <p:nvSpPr>
          <p:cNvPr id="19459" name="Rectangle 2">
            <a:extLst>
              <a:ext uri="{FF2B5EF4-FFF2-40B4-BE49-F238E27FC236}">
                <a16:creationId xmlns="" xmlns:a16="http://schemas.microsoft.com/office/drawing/2014/main" id="{A1AE0BD6-6859-3B6C-B4CD-F1AFAB7D3CA8}"/>
              </a:ext>
            </a:extLst>
          </p:cNvPr>
          <p:cNvSpPr>
            <a:spLocks noGrp="1" noRot="1" noChangeAspect="1" noChangeArrowheads="1" noTextEdit="1"/>
          </p:cNvSpPr>
          <p:nvPr>
            <p:ph type="sldImg"/>
          </p:nvPr>
        </p:nvSpPr>
        <p:spPr>
          <a:ln/>
        </p:spPr>
      </p:sp>
      <p:sp>
        <p:nvSpPr>
          <p:cNvPr id="19460" name="Rectangle 3">
            <a:extLst>
              <a:ext uri="{FF2B5EF4-FFF2-40B4-BE49-F238E27FC236}">
                <a16:creationId xmlns="" xmlns:a16="http://schemas.microsoft.com/office/drawing/2014/main" id="{E111C2ED-0D96-6455-38E3-76803BE88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5</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6</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0166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7</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408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8</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34861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9</a:t>
            </a:fld>
            <a:endParaRPr lang="en-US" altLang="en-US" sz="1200" b="0">
              <a:latin typeface="Arial" panose="020B0604020202020204" pitchFamily="34" charset="0"/>
            </a:endParaRPr>
          </a:p>
        </p:txBody>
      </p:sp>
      <p:sp>
        <p:nvSpPr>
          <p:cNvPr id="48131" name="Rectangle 2">
            <a:extLst>
              <a:ext uri="{FF2B5EF4-FFF2-40B4-BE49-F238E27FC236}">
                <a16:creationId xmlns=""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03496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48179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418103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95676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62062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94D84-6E42-4913-8A0E-8DEA5F788C1D}"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96455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594D84-6E42-4913-8A0E-8DEA5F788C1D}"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30967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594D84-6E42-4913-8A0E-8DEA5F788C1D}"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85348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594D84-6E42-4913-8A0E-8DEA5F788C1D}"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4176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94D84-6E42-4913-8A0E-8DEA5F788C1D}"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46082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94D84-6E42-4913-8A0E-8DEA5F788C1D}"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38604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94D84-6E42-4913-8A0E-8DEA5F788C1D}"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190037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94D84-6E42-4913-8A0E-8DEA5F788C1D}" type="datetimeFigureOut">
              <a:rPr lang="en-US" smtClean="0"/>
              <a:t>10/8/2024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8AC0A-BB5E-48B6-BC83-7092385B442A}" type="slidenum">
              <a:rPr lang="en-US" smtClean="0"/>
              <a:t>‹#›</a:t>
            </a:fld>
            <a:endParaRPr lang="en-US"/>
          </a:p>
        </p:txBody>
      </p:sp>
    </p:spTree>
    <p:extLst>
      <p:ext uri="{BB962C8B-B14F-4D97-AF65-F5344CB8AC3E}">
        <p14:creationId xmlns:p14="http://schemas.microsoft.com/office/powerpoint/2010/main" val="3608528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gif"/><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gif"/><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gif"/><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4.gif"/><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gif"/><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gif"/><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thuvienphapluat.vn/van-ban/Giao-thong-Van-tai/Luat-bien-Viet-Nam-2012-143494.aspx"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thuvienphapluat.vn/van-ban/Giao-thong-Van-tai/Cong-uoc-Lien-hop-quoc-ve-Luat-bien-10-12-1982-86219.aspx" TargetMode="External"/><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gif"/><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gif"/><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gif"/><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gif"/><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gif"/><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gif"/><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1" name="Picture 21" descr="Book-03">
            <a:extLst>
              <a:ext uri="{FF2B5EF4-FFF2-40B4-BE49-F238E27FC236}">
                <a16:creationId xmlns="" xmlns:a16="http://schemas.microsoft.com/office/drawing/2014/main" id="{1CEF5FCF-AA2A-21E1-3C89-55777D762F1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3979863"/>
            <a:ext cx="10731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BD21318_">
            <a:extLst>
              <a:ext uri="{FF2B5EF4-FFF2-40B4-BE49-F238E27FC236}">
                <a16:creationId xmlns="" xmlns:a16="http://schemas.microsoft.com/office/drawing/2014/main" id="{EEC04886-E20A-E908-5ABF-A89EBE2C2CF7}"/>
              </a:ext>
            </a:extLst>
          </p:cNvPr>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1738858" y="0"/>
            <a:ext cx="7405141" cy="1447800"/>
          </a:xfrm>
          <a:prstGeom prst="rect">
            <a:avLst/>
          </a:prstGeom>
          <a:ln>
            <a:noFill/>
          </a:ln>
          <a:effectLst>
            <a:softEdge rad="112500"/>
          </a:effectLst>
        </p:spPr>
      </p:pic>
      <p:pic>
        <p:nvPicPr>
          <p:cNvPr id="14342" name="Picture 8" descr="quocky">
            <a:extLst>
              <a:ext uri="{FF2B5EF4-FFF2-40B4-BE49-F238E27FC236}">
                <a16:creationId xmlns="" xmlns:a16="http://schemas.microsoft.com/office/drawing/2014/main" id="{ACEA8FE7-D62D-D508-6AB5-129B14B94B4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ringworld2_w">
            <a:extLst>
              <a:ext uri="{FF2B5EF4-FFF2-40B4-BE49-F238E27FC236}">
                <a16:creationId xmlns="" xmlns:a16="http://schemas.microsoft.com/office/drawing/2014/main" id="{C334269B-6268-3E3D-5D6E-595842B36D6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860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1">
            <a:extLst>
              <a:ext uri="{FF2B5EF4-FFF2-40B4-BE49-F238E27FC236}">
                <a16:creationId xmlns="" xmlns:a16="http://schemas.microsoft.com/office/drawing/2014/main" id="{D9C10B41-D9F4-49C7-FAAD-43AE2311443B}"/>
              </a:ext>
            </a:extLst>
          </p:cNvPr>
          <p:cNvSpPr txBox="1">
            <a:spLocks noChangeArrowheads="1"/>
          </p:cNvSpPr>
          <p:nvPr/>
        </p:nvSpPr>
        <p:spPr bwMode="auto">
          <a:xfrm>
            <a:off x="539646" y="228600"/>
            <a:ext cx="80497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3200" dirty="0">
                <a:solidFill>
                  <a:srgbClr val="FFFF00"/>
                </a:solidFill>
                <a:latin typeface="Constantia" panose="02030602050306030303" pitchFamily="18" charset="0"/>
              </a:rPr>
              <a:t>SỞ GIÁO DỤC &amp; </a:t>
            </a:r>
            <a:r>
              <a:rPr lang="en-US" altLang="en-US" sz="3200">
                <a:solidFill>
                  <a:srgbClr val="FFFF00"/>
                </a:solidFill>
                <a:latin typeface="Constantia" panose="02030602050306030303" pitchFamily="18" charset="0"/>
              </a:rPr>
              <a:t>ĐÀO </a:t>
            </a:r>
            <a:r>
              <a:rPr lang="en-US" altLang="en-US" sz="3200" smtClean="0">
                <a:solidFill>
                  <a:srgbClr val="FFFF00"/>
                </a:solidFill>
                <a:latin typeface="Constantia" panose="02030602050306030303" pitchFamily="18" charset="0"/>
              </a:rPr>
              <a:t>TẠO LAI CHÂU  </a:t>
            </a:r>
            <a:endParaRPr lang="en-US" altLang="en-US" sz="3200" dirty="0">
              <a:solidFill>
                <a:srgbClr val="FFFF00"/>
              </a:solidFill>
              <a:latin typeface="Constantia" panose="02030602050306030303" pitchFamily="18" charset="0"/>
            </a:endParaRPr>
          </a:p>
          <a:p>
            <a:pPr algn="ctr"/>
            <a:r>
              <a:rPr lang="en-US" altLang="en-US" sz="3200" dirty="0" err="1">
                <a:solidFill>
                  <a:srgbClr val="FFFF00"/>
                </a:solidFill>
                <a:latin typeface="Constantia" panose="02030602050306030303" pitchFamily="18" charset="0"/>
              </a:rPr>
              <a:t>Trường</a:t>
            </a:r>
            <a:r>
              <a:rPr lang="en-US" altLang="en-US" sz="3200" dirty="0">
                <a:solidFill>
                  <a:srgbClr val="FFFF00"/>
                </a:solidFill>
                <a:latin typeface="Constantia" panose="02030602050306030303" pitchFamily="18" charset="0"/>
              </a:rPr>
              <a:t> THPT </a:t>
            </a:r>
          </a:p>
        </p:txBody>
      </p:sp>
      <p:sp>
        <p:nvSpPr>
          <p:cNvPr id="32" name="Rectangle 31">
            <a:extLst>
              <a:ext uri="{FF2B5EF4-FFF2-40B4-BE49-F238E27FC236}">
                <a16:creationId xmlns="" xmlns:a16="http://schemas.microsoft.com/office/drawing/2014/main" id="{E575463E-51FA-05A0-E119-23DF3AC163EA}"/>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a:t>
            </a:r>
            <a:r>
              <a:rPr lang="en-US" sz="1200">
                <a:solidFill>
                  <a:srgbClr val="FFFF00"/>
                </a:solidFill>
                <a:latin typeface="Times New Roman" pitchFamily="18" charset="0"/>
                <a:cs typeface="Times New Roman" pitchFamily="18" charset="0"/>
              </a:rPr>
              <a:t>KHỐI </a:t>
            </a:r>
            <a:r>
              <a:rPr lang="en-US" sz="1200" smtClean="0">
                <a:solidFill>
                  <a:srgbClr val="FFFF00"/>
                </a:solidFill>
                <a:latin typeface="Times New Roman" pitchFamily="18" charset="0"/>
                <a:cs typeface="Times New Roman" pitchFamily="18" charset="0"/>
              </a:rPr>
              <a:t>11</a:t>
            </a:r>
            <a:endParaRPr lang="en-US" sz="1200" dirty="0">
              <a:solidFill>
                <a:srgbClr val="FFFF00"/>
              </a:solidFill>
              <a:latin typeface="Times New Roman" pitchFamily="18" charset="0"/>
              <a:cs typeface="Times New Roman" pitchFamily="18" charset="0"/>
            </a:endParaRPr>
          </a:p>
        </p:txBody>
      </p:sp>
      <p:sp>
        <p:nvSpPr>
          <p:cNvPr id="12" name="Rectangle 9">
            <a:extLst>
              <a:ext uri="{FF2B5EF4-FFF2-40B4-BE49-F238E27FC236}">
                <a16:creationId xmlns="" xmlns:a16="http://schemas.microsoft.com/office/drawing/2014/main" id="{17C1D644-3681-BA31-473F-AE235A3E4778}"/>
              </a:ext>
            </a:extLst>
          </p:cNvPr>
          <p:cNvSpPr>
            <a:spLocks noChangeArrowheads="1"/>
          </p:cNvSpPr>
          <p:nvPr/>
        </p:nvSpPr>
        <p:spPr bwMode="auto">
          <a:xfrm rot="10800000" flipV="1">
            <a:off x="3898913" y="3552619"/>
            <a:ext cx="1406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ts val="600"/>
              </a:spcBef>
              <a:buClr>
                <a:schemeClr val="accent1"/>
              </a:buClr>
              <a:buSzPct val="70000"/>
              <a:buFont typeface="Wingdings" panose="05000000000000000000" pitchFamily="2" charset="2"/>
              <a:buNone/>
            </a:pPr>
            <a:r>
              <a:rPr lang="en-US" altLang="en-US" u="sng">
                <a:solidFill>
                  <a:srgbClr val="002060"/>
                </a:solidFill>
                <a:latin typeface="Arial" panose="020B0604020202020204" pitchFamily="34" charset="0"/>
                <a:cs typeface="Arial" panose="020B0604020202020204" pitchFamily="34" charset="0"/>
              </a:rPr>
              <a:t>2 tiết</a:t>
            </a:r>
            <a:endParaRPr lang="en-US" altLang="en-US">
              <a:solidFill>
                <a:srgbClr val="00206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 xmlns:a16="http://schemas.microsoft.com/office/drawing/2014/main" id="{EA1FF61B-7750-039E-8BD6-B7D7364DEB1C}"/>
              </a:ext>
            </a:extLst>
          </p:cNvPr>
          <p:cNvSpPr txBox="1">
            <a:spLocks noChangeArrowheads="1"/>
          </p:cNvSpPr>
          <p:nvPr/>
        </p:nvSpPr>
        <p:spPr>
          <a:xfrm>
            <a:off x="0" y="1610498"/>
            <a:ext cx="8991600" cy="1752600"/>
          </a:xfrm>
          <a:prstGeom prst="rect">
            <a:avLst/>
          </a:prstGeom>
        </p:spPr>
        <p:txBody>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eaLnBrk="1" hangingPunct="1">
              <a:lnSpc>
                <a:spcPct val="115000"/>
              </a:lnSpc>
              <a:spcBef>
                <a:spcPct val="25000"/>
              </a:spcBef>
              <a:defRPr/>
            </a:pPr>
            <a:r>
              <a:rPr lang="en-US" altLang="en-US" sz="3600" b="0" u="sng" dirty="0" err="1">
                <a:solidFill>
                  <a:srgbClr val="FF0000"/>
                </a:solidFill>
                <a:latin typeface="Times New Roman" panose="02020603050405020304" pitchFamily="18" charset="0"/>
              </a:rPr>
              <a:t>Bài</a:t>
            </a:r>
            <a:r>
              <a:rPr lang="en-US" altLang="en-US" sz="3600" b="0" u="sng" dirty="0">
                <a:solidFill>
                  <a:srgbClr val="FF0000"/>
                </a:solidFill>
                <a:latin typeface="Times New Roman" panose="02020603050405020304" pitchFamily="18" charset="0"/>
              </a:rPr>
              <a:t> 1: </a:t>
            </a:r>
            <a:r>
              <a:rPr lang="en-US" altLang="en-US" sz="3600" b="0" dirty="0">
                <a:solidFill>
                  <a:srgbClr val="008000"/>
                </a:solidFill>
                <a:latin typeface="Times New Roman" panose="02020603050405020304" pitchFamily="18" charset="0"/>
              </a:rPr>
              <a:t>BẢO VỆ CHỦ QUYỀN LÃNH THỔ, BIÊN GIỚI QUỐC GIA CỘNG HÒA XÃ HỘI CHỦ NGHĨA </a:t>
            </a:r>
            <a:r>
              <a:rPr lang="en-US" altLang="en-US" sz="3600" b="0">
                <a:solidFill>
                  <a:srgbClr val="008000"/>
                </a:solidFill>
                <a:latin typeface="Times New Roman" panose="02020603050405020304" pitchFamily="18" charset="0"/>
              </a:rPr>
              <a:t>VIỆT </a:t>
            </a:r>
            <a:r>
              <a:rPr lang="en-US" altLang="en-US" sz="3600" b="0" smtClean="0">
                <a:solidFill>
                  <a:srgbClr val="008000"/>
                </a:solidFill>
                <a:latin typeface="Times New Roman" panose="02020603050405020304" pitchFamily="18" charset="0"/>
              </a:rPr>
              <a:t>NAM</a:t>
            </a:r>
            <a:endParaRPr lang="en-US" altLang="en-US" sz="3600" b="0" dirty="0">
              <a:solidFill>
                <a:srgbClr val="008000"/>
              </a:solidFill>
              <a:latin typeface="Times New Roman" panose="02020603050405020304" pitchFamily="18" charset="0"/>
            </a:endParaRPr>
          </a:p>
        </p:txBody>
      </p:sp>
      <p:sp>
        <p:nvSpPr>
          <p:cNvPr id="2" name="Rectangle 1"/>
          <p:cNvSpPr/>
          <p:nvPr/>
        </p:nvSpPr>
        <p:spPr>
          <a:xfrm>
            <a:off x="4495800" y="5748703"/>
            <a:ext cx="3314699" cy="400110"/>
          </a:xfrm>
          <a:prstGeom prst="rect">
            <a:avLst/>
          </a:prstGeom>
        </p:spPr>
        <p:txBody>
          <a:bodyPr wrap="square">
            <a:spAutoFit/>
          </a:bodyPr>
          <a:lstStyle/>
          <a:p>
            <a:pPr algn="ctr">
              <a:spcBef>
                <a:spcPts val="600"/>
              </a:spcBef>
              <a:buClr>
                <a:schemeClr val="accent1"/>
              </a:buClr>
              <a:buSzPct val="70000"/>
              <a:buFont typeface="Wingdings" panose="05000000000000000000" pitchFamily="2" charset="2"/>
              <a:buNone/>
            </a:pPr>
            <a:r>
              <a:rPr lang="en-US" altLang="en-US" sz="2000" smtClean="0">
                <a:solidFill>
                  <a:srgbClr val="002060"/>
                </a:solidFill>
                <a:latin typeface="Arial" panose="020B0604020202020204" pitchFamily="34" charset="0"/>
                <a:cs typeface="Arial" panose="020B0604020202020204" pitchFamily="34" charset="0"/>
              </a:rPr>
              <a:t>GV: Đinh Văn Thắng</a:t>
            </a:r>
            <a:endParaRPr lang="en-US" altLang="en-US" sz="2000">
              <a:solidFill>
                <a:srgbClr val="00206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5141"/>
                                        </p:tgtEl>
                                        <p:attrNameLst>
                                          <p:attrName>style.visibility</p:attrName>
                                        </p:attrNameLst>
                                      </p:cBhvr>
                                      <p:to>
                                        <p:strVal val="visible"/>
                                      </p:to>
                                    </p:set>
                                    <p:anim calcmode="lin" valueType="num">
                                      <p:cBhvr additive="base">
                                        <p:cTn id="7" dur="5000" fill="hold"/>
                                        <p:tgtEl>
                                          <p:spTgt spid="5141"/>
                                        </p:tgtEl>
                                        <p:attrNameLst>
                                          <p:attrName>ppt_x</p:attrName>
                                        </p:attrNameLst>
                                      </p:cBhvr>
                                      <p:tavLst>
                                        <p:tav tm="0">
                                          <p:val>
                                            <p:strVal val="#ppt_x"/>
                                          </p:val>
                                        </p:tav>
                                        <p:tav tm="100000">
                                          <p:val>
                                            <p:strVal val="#ppt_x"/>
                                          </p:val>
                                        </p:tav>
                                      </p:tavLst>
                                    </p:anim>
                                    <p:anim calcmode="lin" valueType="num">
                                      <p:cBhvr additive="base">
                                        <p:cTn id="8" dur="5000" fill="hold"/>
                                        <p:tgtEl>
                                          <p:spTgt spid="5141"/>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0" fill="hold"/>
                                        <p:tgtEl>
                                          <p:spTgt spid="12"/>
                                        </p:tgtEl>
                                        <p:attrNameLst>
                                          <p:attrName>ppt_x</p:attrName>
                                        </p:attrNameLst>
                                      </p:cBhvr>
                                      <p:tavLst>
                                        <p:tav tm="0">
                                          <p:val>
                                            <p:strVal val="#ppt_x"/>
                                          </p:val>
                                        </p:tav>
                                        <p:tav tm="100000">
                                          <p:val>
                                            <p:strVal val="#ppt_x"/>
                                          </p:val>
                                        </p:tav>
                                      </p:tavLst>
                                    </p:anim>
                                    <p:anim calcmode="lin" valueType="num">
                                      <p:cBhvr additive="base">
                                        <p:cTn id="12"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83258"/>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 xmlns:a16="http://schemas.microsoft.com/office/drawing/2014/main" id="{2E3FE7CB-9F2B-AFAB-06B7-67870B7DE7FA}"/>
              </a:ext>
            </a:extLst>
          </p:cNvPr>
          <p:cNvSpPr txBox="1">
            <a:spLocks noChangeArrowheads="1"/>
          </p:cNvSpPr>
          <p:nvPr/>
        </p:nvSpPr>
        <p:spPr bwMode="auto">
          <a:xfrm>
            <a:off x="315884" y="3585392"/>
            <a:ext cx="89444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smtClean="0">
                <a:solidFill>
                  <a:srgbClr val="C00000"/>
                </a:solidFill>
                <a:latin typeface="Arial" panose="020B0604020202020204" pitchFamily="34" charset="0"/>
                <a:cs typeface="Arial" panose="020B0604020202020204" pitchFamily="34" charset="0"/>
              </a:rPr>
              <a:t>CÂU HỎI KIỂM TRA KIẾN THỨC</a:t>
            </a: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23" name="TextBox 16">
            <a:extLst>
              <a:ext uri="{FF2B5EF4-FFF2-40B4-BE49-F238E27FC236}">
                <a16:creationId xmlns="" xmlns:a16="http://schemas.microsoft.com/office/drawing/2014/main" id="{FEA10588-443C-7A20-3DAF-D8D7D1747FB9}"/>
              </a:ext>
            </a:extLst>
          </p:cNvPr>
          <p:cNvSpPr txBox="1">
            <a:spLocks noChangeArrowheads="1"/>
          </p:cNvSpPr>
          <p:nvPr/>
        </p:nvSpPr>
        <p:spPr bwMode="auto">
          <a:xfrm rot="10800000" flipV="1">
            <a:off x="315884" y="4386748"/>
            <a:ext cx="86757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a:r>
              <a:rPr lang="vi-VN" b="0" i="1" dirty="0">
                <a:solidFill>
                  <a:srgbClr val="00B050"/>
                </a:solidFill>
                <a:latin typeface="Arial" panose="020B0604020202020204" pitchFamily="34" charset="0"/>
                <a:cs typeface="Arial" panose="020B0604020202020204" pitchFamily="34" charset="0"/>
              </a:rPr>
              <a:t>Biên g</a:t>
            </a:r>
            <a:r>
              <a:rPr lang="en-US" b="0" i="1" dirty="0" err="1">
                <a:solidFill>
                  <a:srgbClr val="00B050"/>
                </a:solidFill>
                <a:latin typeface="Arial" panose="020B0604020202020204" pitchFamily="34" charset="0"/>
                <a:cs typeface="Arial" panose="020B0604020202020204" pitchFamily="34" charset="0"/>
              </a:rPr>
              <a:t>i</a:t>
            </a:r>
            <a:r>
              <a:rPr lang="vi-VN" b="0" i="1" dirty="0">
                <a:solidFill>
                  <a:srgbClr val="00B050"/>
                </a:solidFill>
                <a:latin typeface="Arial" panose="020B0604020202020204" pitchFamily="34" charset="0"/>
                <a:cs typeface="Arial" panose="020B0604020202020204" pitchFamily="34" charset="0"/>
              </a:rPr>
              <a:t>ới quốc gia trên đ</a:t>
            </a:r>
            <a:r>
              <a:rPr lang="en-US" b="0" i="1" dirty="0">
                <a:solidFill>
                  <a:srgbClr val="00B050"/>
                </a:solidFill>
                <a:latin typeface="Arial" panose="020B0604020202020204" pitchFamily="34" charset="0"/>
                <a:cs typeface="Arial" panose="020B0604020202020204" pitchFamily="34" charset="0"/>
              </a:rPr>
              <a:t>ấ</a:t>
            </a:r>
            <a:r>
              <a:rPr lang="vi-VN" b="0" i="1" dirty="0">
                <a:solidFill>
                  <a:srgbClr val="00B050"/>
                </a:solidFill>
                <a:latin typeface="Arial" panose="020B0604020202020204" pitchFamily="34" charset="0"/>
                <a:cs typeface="Arial" panose="020B0604020202020204" pitchFamily="34" charset="0"/>
              </a:rPr>
              <a:t>t </a:t>
            </a:r>
            <a:r>
              <a:rPr lang="en-US" b="0" i="1" dirty="0" err="1">
                <a:solidFill>
                  <a:srgbClr val="00B050"/>
                </a:solidFill>
                <a:latin typeface="Arial" panose="020B0604020202020204" pitchFamily="34" charset="0"/>
                <a:cs typeface="Arial" panose="020B0604020202020204" pitchFamily="34" charset="0"/>
              </a:rPr>
              <a:t>liề</a:t>
            </a:r>
            <a:r>
              <a:rPr lang="vi-VN" b="0" i="1" dirty="0">
                <a:solidFill>
                  <a:srgbClr val="00B050"/>
                </a:solidFill>
                <a:latin typeface="Arial" panose="020B0604020202020204" pitchFamily="34" charset="0"/>
                <a:cs typeface="Arial" panose="020B0604020202020204" pitchFamily="34" charset="0"/>
              </a:rPr>
              <a:t>n</a:t>
            </a:r>
            <a:r>
              <a:rPr lang="en-US" b="0" i="1" dirty="0">
                <a:solidFill>
                  <a:srgbClr val="00B050"/>
                </a:solidFill>
                <a:latin typeface="Arial" panose="020B0604020202020204" pitchFamily="34" charset="0"/>
                <a:cs typeface="Arial" panose="020B0604020202020204" pitchFamily="34" charset="0"/>
              </a:rPr>
              <a:t>,</a:t>
            </a:r>
            <a:r>
              <a:rPr lang="vi-VN" b="0" i="1" dirty="0">
                <a:solidFill>
                  <a:srgbClr val="00B050"/>
                </a:solidFill>
                <a:latin typeface="Arial" panose="020B0604020202020204" pitchFamily="34" charset="0"/>
                <a:cs typeface="Arial" panose="020B0604020202020204" pitchFamily="34" charset="0"/>
              </a:rPr>
              <a:t> biên gi</a:t>
            </a:r>
            <a:r>
              <a:rPr lang="en-US" b="0" i="1" dirty="0">
                <a:solidFill>
                  <a:srgbClr val="00B050"/>
                </a:solidFill>
                <a:latin typeface="Arial" panose="020B0604020202020204" pitchFamily="34" charset="0"/>
                <a:cs typeface="Arial" panose="020B0604020202020204" pitchFamily="34" charset="0"/>
              </a:rPr>
              <a:t>ớ</a:t>
            </a:r>
            <a:r>
              <a:rPr lang="vi-VN" b="0" i="1" dirty="0">
                <a:solidFill>
                  <a:srgbClr val="00B050"/>
                </a:solidFill>
                <a:latin typeface="Arial" panose="020B0604020202020204" pitchFamily="34" charset="0"/>
                <a:cs typeface="Arial" panose="020B0604020202020204" pitchFamily="34" charset="0"/>
              </a:rPr>
              <a:t>i quốc gia tr</a:t>
            </a:r>
            <a:r>
              <a:rPr lang="en-US" b="0" i="1" dirty="0">
                <a:solidFill>
                  <a:srgbClr val="00B050"/>
                </a:solidFill>
                <a:latin typeface="Arial" panose="020B0604020202020204" pitchFamily="34" charset="0"/>
                <a:cs typeface="Arial" panose="020B0604020202020204" pitchFamily="34" charset="0"/>
              </a:rPr>
              <a:t>ê</a:t>
            </a:r>
            <a:r>
              <a:rPr lang="vi-VN" b="0" i="1" dirty="0">
                <a:solidFill>
                  <a:srgbClr val="00B050"/>
                </a:solidFill>
                <a:latin typeface="Arial" panose="020B0604020202020204" pitchFamily="34" charset="0"/>
                <a:cs typeface="Arial" panose="020B0604020202020204" pitchFamily="34" charset="0"/>
              </a:rPr>
              <a:t>n bi</a:t>
            </a:r>
            <a:r>
              <a:rPr lang="en-US" b="0" i="1" dirty="0">
                <a:solidFill>
                  <a:srgbClr val="00B050"/>
                </a:solidFill>
                <a:latin typeface="Arial" panose="020B0604020202020204" pitchFamily="34" charset="0"/>
                <a:cs typeface="Arial" panose="020B0604020202020204" pitchFamily="34" charset="0"/>
              </a:rPr>
              <a:t>ể</a:t>
            </a:r>
            <a:r>
              <a:rPr lang="vi-VN" b="0" i="1" dirty="0">
                <a:solidFill>
                  <a:srgbClr val="00B050"/>
                </a:solidFill>
                <a:latin typeface="Arial" panose="020B0604020202020204" pitchFamily="34" charset="0"/>
                <a:cs typeface="Arial" panose="020B0604020202020204" pitchFamily="34" charset="0"/>
              </a:rPr>
              <a:t>n, biên giới quốc gia trong lòng đ</a:t>
            </a:r>
            <a:r>
              <a:rPr lang="en-US" b="0" i="1" dirty="0">
                <a:solidFill>
                  <a:srgbClr val="00B050"/>
                </a:solidFill>
                <a:latin typeface="Arial" panose="020B0604020202020204" pitchFamily="34" charset="0"/>
                <a:cs typeface="Arial" panose="020B0604020202020204" pitchFamily="34" charset="0"/>
              </a:rPr>
              <a:t>ấ</a:t>
            </a:r>
            <a:r>
              <a:rPr lang="vi-VN" b="0" i="1" dirty="0">
                <a:solidFill>
                  <a:srgbClr val="00B050"/>
                </a:solidFill>
                <a:latin typeface="Arial" panose="020B0604020202020204" pitchFamily="34" charset="0"/>
                <a:cs typeface="Arial" panose="020B0604020202020204" pitchFamily="34" charset="0"/>
              </a:rPr>
              <a:t>t và biên gi</a:t>
            </a:r>
            <a:r>
              <a:rPr lang="en-US" b="0" i="1" dirty="0">
                <a:solidFill>
                  <a:srgbClr val="00B050"/>
                </a:solidFill>
                <a:latin typeface="Arial" panose="020B0604020202020204" pitchFamily="34" charset="0"/>
                <a:cs typeface="Arial" panose="020B0604020202020204" pitchFamily="34" charset="0"/>
              </a:rPr>
              <a:t>ớ</a:t>
            </a:r>
            <a:r>
              <a:rPr lang="vi-VN" b="0" i="1" dirty="0">
                <a:solidFill>
                  <a:srgbClr val="00B050"/>
                </a:solidFill>
                <a:latin typeface="Arial" panose="020B0604020202020204" pitchFamily="34" charset="0"/>
                <a:cs typeface="Arial" panose="020B0604020202020204" pitchFamily="34" charset="0"/>
              </a:rPr>
              <a:t>i quốc gia tr</a:t>
            </a:r>
            <a:r>
              <a:rPr lang="en-US" b="0" i="1" dirty="0">
                <a:solidFill>
                  <a:srgbClr val="00B050"/>
                </a:solidFill>
                <a:latin typeface="Arial" panose="020B0604020202020204" pitchFamily="34" charset="0"/>
                <a:cs typeface="Arial" panose="020B0604020202020204" pitchFamily="34" charset="0"/>
              </a:rPr>
              <a:t>ê</a:t>
            </a:r>
            <a:r>
              <a:rPr lang="vi-VN" b="0" i="1" dirty="0">
                <a:solidFill>
                  <a:srgbClr val="00B050"/>
                </a:solidFill>
                <a:latin typeface="Arial" panose="020B0604020202020204" pitchFamily="34" charset="0"/>
                <a:cs typeface="Arial" panose="020B0604020202020204" pitchFamily="34" charset="0"/>
              </a:rPr>
              <a:t>n không được x</a:t>
            </a:r>
            <a:r>
              <a:rPr lang="en-US" b="0" i="1" dirty="0">
                <a:solidFill>
                  <a:srgbClr val="00B050"/>
                </a:solidFill>
                <a:latin typeface="Arial" panose="020B0604020202020204" pitchFamily="34" charset="0"/>
                <a:cs typeface="Arial" panose="020B0604020202020204" pitchFamily="34" charset="0"/>
              </a:rPr>
              <a:t>á</a:t>
            </a:r>
            <a:r>
              <a:rPr lang="vi-VN" b="0" i="1" dirty="0">
                <a:solidFill>
                  <a:srgbClr val="00B050"/>
                </a:solidFill>
                <a:latin typeface="Arial" panose="020B0604020202020204" pitchFamily="34" charset="0"/>
                <a:cs typeface="Arial" panose="020B0604020202020204" pitchFamily="34" charset="0"/>
              </a:rPr>
              <a:t>c định như thể nào?</a:t>
            </a:r>
            <a:endParaRPr lang="en-US" b="0" dirty="0">
              <a:solidFill>
                <a:srgbClr val="00B050"/>
              </a:solidFill>
              <a:latin typeface="Arial" panose="020B0604020202020204" pitchFamily="34" charset="0"/>
              <a:cs typeface="Arial" panose="020B0604020202020204" pitchFamily="34" charset="0"/>
            </a:endParaRPr>
          </a:p>
        </p:txBody>
      </p:sp>
      <p:sp>
        <p:nvSpPr>
          <p:cNvPr id="7" name="Rectangle 23">
            <a:extLst>
              <a:ext uri="{FF2B5EF4-FFF2-40B4-BE49-F238E27FC236}">
                <a16:creationId xmlns="" xmlns:a16="http://schemas.microsoft.com/office/drawing/2014/main" id="{2583364C-B58F-8F99-70C3-2CCEA19F1336}"/>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3" name="Rectangle 2"/>
          <p:cNvSpPr/>
          <p:nvPr/>
        </p:nvSpPr>
        <p:spPr>
          <a:xfrm>
            <a:off x="24679" y="1506007"/>
            <a:ext cx="9235699" cy="1569660"/>
          </a:xfrm>
          <a:prstGeom prst="rect">
            <a:avLst/>
          </a:prstGeom>
        </p:spPr>
        <p:txBody>
          <a:bodyPr wrap="square">
            <a:spAutoFit/>
          </a:bodyPr>
          <a:lstStyle/>
          <a:p>
            <a:pPr marL="30480" marR="30480" algn="just">
              <a:spcBef>
                <a:spcPts val="0"/>
              </a:spcBef>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5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21" name="TextBox 20">
            <a:extLst>
              <a:ext uri="{FF2B5EF4-FFF2-40B4-BE49-F238E27FC236}">
                <a16:creationId xmlns="" xmlns:a16="http://schemas.microsoft.com/office/drawing/2014/main" id="{C22D2601-F016-0E0D-4101-89A8EC57A6BF}"/>
              </a:ext>
            </a:extLst>
          </p:cNvPr>
          <p:cNvSpPr txBox="1"/>
          <p:nvPr/>
        </p:nvSpPr>
        <p:spPr>
          <a:xfrm>
            <a:off x="-23812" y="1287948"/>
            <a:ext cx="3310710" cy="461665"/>
          </a:xfrm>
          <a:prstGeom prst="rect">
            <a:avLst/>
          </a:prstGeom>
          <a:noFill/>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3. </a:t>
            </a:r>
            <a:r>
              <a:rPr lang="en-US" sz="2400" b="1" dirty="0" err="1">
                <a:solidFill>
                  <a:srgbClr val="FF0000"/>
                </a:solidFill>
                <a:latin typeface="Arial" panose="020B0604020202020204" pitchFamily="34" charset="0"/>
                <a:cs typeface="Arial" panose="020B0604020202020204" pitchFamily="34" charset="0"/>
              </a:rPr>
              <a:t>Khu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vực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biên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giới</a:t>
            </a:r>
            <a:endParaRPr lang="en-US" sz="2400" dirty="0">
              <a:solidFill>
                <a:srgbClr val="FF0000"/>
              </a:solidFill>
              <a:latin typeface="Arial" panose="020B0604020202020204" pitchFamily="34" charset="0"/>
              <a:cs typeface="Arial" panose="020B0604020202020204" pitchFamily="34" charset="0"/>
            </a:endParaRPr>
          </a:p>
        </p:txBody>
      </p:sp>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7" name="TextBox 6">
            <a:extLst>
              <a:ext uri="{FF2B5EF4-FFF2-40B4-BE49-F238E27FC236}">
                <a16:creationId xmlns="" xmlns:a16="http://schemas.microsoft.com/office/drawing/2014/main" id="{291312A4-B5DF-8067-027B-14B8210BF18A}"/>
              </a:ext>
            </a:extLst>
          </p:cNvPr>
          <p:cNvSpPr txBox="1"/>
          <p:nvPr/>
        </p:nvSpPr>
        <p:spPr>
          <a:xfrm>
            <a:off x="0" y="1734690"/>
            <a:ext cx="9120188" cy="2308324"/>
          </a:xfrm>
          <a:prstGeom prst="rect">
            <a:avLst/>
          </a:prstGeom>
          <a:noFill/>
        </p:spPr>
        <p:txBody>
          <a:bodyPr wrap="square">
            <a:spAutoFit/>
          </a:bodyPr>
          <a:lstStyle/>
          <a:p>
            <a:pPr marL="30480" marR="30480" algn="just">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km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 xmlns:a16="http://schemas.microsoft.com/office/drawing/2014/main" id="{2E252AF8-9571-F09E-2218-8FA4D8F2901A}"/>
              </a:ext>
            </a:extLst>
          </p:cNvPr>
          <p:cNvPicPr>
            <a:picLocks noChangeAspect="1"/>
          </p:cNvPicPr>
          <p:nvPr/>
        </p:nvPicPr>
        <p:blipFill rotWithShape="1">
          <a:blip r:embed="rId6"/>
          <a:srcRect r="48911"/>
          <a:stretch/>
        </p:blipFill>
        <p:spPr>
          <a:xfrm>
            <a:off x="4455622" y="4043013"/>
            <a:ext cx="4688377" cy="2814987"/>
          </a:xfrm>
          <a:prstGeom prst="rect">
            <a:avLst/>
          </a:prstGeom>
        </p:spPr>
      </p:pic>
      <p:pic>
        <p:nvPicPr>
          <p:cNvPr id="3" name="Picture 2" descr="Lý thuyết GDQP 11 Kết nối tri thức Bài 1: Bảo vệ chủ quyền lãnh thổ, biên giới quốc gia nước Cộng hòa xã hội chủ nghĩa Việt Nam | Giáo dục quốc phòng 11">
            <a:extLst>
              <a:ext uri="{FF2B5EF4-FFF2-40B4-BE49-F238E27FC236}">
                <a16:creationId xmlns="" xmlns:a16="http://schemas.microsoft.com/office/drawing/2014/main" id="{CE32A361-304D-1528-D3AE-C602A96285AC}"/>
              </a:ext>
            </a:extLst>
          </p:cNvPr>
          <p:cNvPicPr>
            <a:picLocks noChangeAspect="1"/>
          </p:cNvPicPr>
          <p:nvPr/>
        </p:nvPicPr>
        <p:blipFill rotWithShape="1">
          <a:blip r:embed="rId7">
            <a:extLst>
              <a:ext uri="{28A0092B-C50C-407E-A947-70E740481C1C}">
                <a14:useLocalDpi xmlns:a14="http://schemas.microsoft.com/office/drawing/2010/main" val="0"/>
              </a:ext>
            </a:extLst>
          </a:blip>
          <a:srcRect l="50773"/>
          <a:stretch/>
        </p:blipFill>
        <p:spPr bwMode="auto">
          <a:xfrm>
            <a:off x="24679" y="4043015"/>
            <a:ext cx="4430942" cy="2814986"/>
          </a:xfrm>
          <a:prstGeom prst="rect">
            <a:avLst/>
          </a:prstGeom>
          <a:noFill/>
          <a:ln>
            <a:noFill/>
          </a:ln>
        </p:spPr>
      </p:pic>
    </p:spTree>
    <p:extLst>
      <p:ext uri="{BB962C8B-B14F-4D97-AF65-F5344CB8AC3E}">
        <p14:creationId xmlns:p14="http://schemas.microsoft.com/office/powerpoint/2010/main" val="400434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21" name="TextBox 20">
            <a:extLst>
              <a:ext uri="{FF2B5EF4-FFF2-40B4-BE49-F238E27FC236}">
                <a16:creationId xmlns="" xmlns:a16="http://schemas.microsoft.com/office/drawing/2014/main" id="{C22D2601-F016-0E0D-4101-89A8EC57A6BF}"/>
              </a:ext>
            </a:extLst>
          </p:cNvPr>
          <p:cNvSpPr txBox="1"/>
          <p:nvPr/>
        </p:nvSpPr>
        <p:spPr>
          <a:xfrm>
            <a:off x="-23812" y="1218747"/>
            <a:ext cx="3310710" cy="461665"/>
          </a:xfrm>
          <a:prstGeom prst="rect">
            <a:avLst/>
          </a:prstGeom>
          <a:noFill/>
        </p:spPr>
        <p:txBody>
          <a:bodyPr wrap="square">
            <a:spAutoFit/>
          </a:bodyPr>
          <a:lstStyle/>
          <a:p>
            <a:pPr algn="just"/>
            <a:r>
              <a:rPr lang="en-US" sz="2200" b="1" dirty="0">
                <a:solidFill>
                  <a:srgbClr val="FF0000"/>
                </a:solidFill>
                <a:latin typeface="Arial" panose="020B0604020202020204" pitchFamily="34" charset="0"/>
                <a:cs typeface="Arial" panose="020B0604020202020204" pitchFamily="34" charset="0"/>
              </a:rPr>
              <a:t>4</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vi </a:t>
            </a:r>
            <a:r>
              <a:rPr lang="en-US" sz="2400" b="1" dirty="0" err="1">
                <a:solidFill>
                  <a:srgbClr val="FF0000"/>
                </a:solidFill>
                <a:latin typeface="Times New Roman" panose="02020603050405020304" pitchFamily="18" charset="0"/>
                <a:cs typeface="Times New Roman" panose="02020603050405020304" pitchFamily="18" charset="0"/>
              </a:rPr>
              <a:t>bị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cấm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2" name="TextBox 1">
            <a:extLst>
              <a:ext uri="{FF2B5EF4-FFF2-40B4-BE49-F238E27FC236}">
                <a16:creationId xmlns="" xmlns:a16="http://schemas.microsoft.com/office/drawing/2014/main" id="{3E1CBF05-A29C-43DC-2FA1-994681E80215}"/>
              </a:ext>
            </a:extLst>
          </p:cNvPr>
          <p:cNvSpPr txBox="1"/>
          <p:nvPr/>
        </p:nvSpPr>
        <p:spPr>
          <a:xfrm>
            <a:off x="24678" y="1593401"/>
            <a:ext cx="9119321" cy="5509200"/>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Xê</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chệch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ngập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buôn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tệ</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tuý</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02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 xmlns:a16="http://schemas.microsoft.com/office/drawing/2014/main" id="{2E3FE7CB-9F2B-AFAB-06B7-67870B7DE7FA}"/>
              </a:ext>
            </a:extLst>
          </p:cNvPr>
          <p:cNvSpPr txBox="1">
            <a:spLocks noChangeArrowheads="1"/>
          </p:cNvSpPr>
          <p:nvPr/>
        </p:nvSpPr>
        <p:spPr bwMode="auto">
          <a:xfrm>
            <a:off x="407774" y="1179513"/>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Times New Roman" panose="02020603050405020304" pitchFamily="18" charset="0"/>
                <a:cs typeface="Times New Roman" panose="02020603050405020304" pitchFamily="18" charset="0"/>
              </a:rPr>
              <a:t>III</a:t>
            </a:r>
            <a:r>
              <a:rPr lang="en-US" altLang="en-US" dirty="0">
                <a:solidFill>
                  <a:srgbClr val="C00000"/>
                </a:solidFill>
                <a:latin typeface="Times New Roman" panose="02020603050405020304" pitchFamily="18" charset="0"/>
                <a:cs typeface="Times New Roman" panose="02020603050405020304" pitchFamily="18" charset="0"/>
              </a:rPr>
              <a:t>. MỘT SỐ NỘI DUNG</a:t>
            </a:r>
            <a:r>
              <a:rPr lang="vi-VN" sz="1800" dirty="0">
                <a:solidFill>
                  <a:srgbClr val="000000"/>
                </a:solidFill>
                <a:effectLst/>
                <a:latin typeface="Times New Roman" panose="02020603050405020304" pitchFamily="18" charset="0"/>
                <a:cs typeface="Times New Roman" panose="02020603050405020304" pitchFamily="18" charset="0"/>
              </a:rPr>
              <a:t> </a:t>
            </a:r>
            <a:r>
              <a:rPr lang="vi-VN" dirty="0">
                <a:solidFill>
                  <a:srgbClr val="C00000"/>
                </a:solidFill>
                <a:effectLst/>
                <a:latin typeface="Times New Roman" panose="02020603050405020304" pitchFamily="18" charset="0"/>
                <a:cs typeface="Times New Roman" panose="02020603050405020304" pitchFamily="18" charset="0"/>
              </a:rPr>
              <a:t>CÔNG U</a:t>
            </a:r>
            <a:r>
              <a:rPr lang="en-US" dirty="0">
                <a:solidFill>
                  <a:srgbClr val="C00000"/>
                </a:solidFill>
                <a:effectLst/>
                <a:latin typeface="Times New Roman" panose="02020603050405020304" pitchFamily="18" charset="0"/>
                <a:cs typeface="Times New Roman" panose="02020603050405020304" pitchFamily="18" charset="0"/>
              </a:rPr>
              <a:t>Ớ</a:t>
            </a:r>
            <a:r>
              <a:rPr lang="vi-VN" dirty="0">
                <a:solidFill>
                  <a:srgbClr val="C00000"/>
                </a:solidFill>
                <a:effectLst/>
                <a:latin typeface="Times New Roman" panose="02020603050405020304" pitchFamily="18" charset="0"/>
                <a:cs typeface="Times New Roman" panose="02020603050405020304" pitchFamily="18" charset="0"/>
              </a:rPr>
              <a:t>C LIÊN HỢP QUỒC V</a:t>
            </a:r>
            <a:r>
              <a:rPr lang="en-US" dirty="0">
                <a:solidFill>
                  <a:srgbClr val="C00000"/>
                </a:solidFill>
                <a:effectLst/>
                <a:latin typeface="Times New Roman" panose="02020603050405020304" pitchFamily="18" charset="0"/>
                <a:cs typeface="Times New Roman" panose="02020603050405020304" pitchFamily="18" charset="0"/>
              </a:rPr>
              <a:t>Ề</a:t>
            </a:r>
            <a:r>
              <a:rPr lang="vi-VN" dirty="0">
                <a:solidFill>
                  <a:srgbClr val="C00000"/>
                </a:solidFill>
                <a:effectLst/>
                <a:latin typeface="Times New Roman" panose="02020603050405020304" pitchFamily="18" charset="0"/>
                <a:cs typeface="Times New Roman" panose="02020603050405020304" pitchFamily="18" charset="0"/>
              </a:rPr>
              <a:t> LU</a:t>
            </a:r>
            <a:r>
              <a:rPr lang="en-US" dirty="0">
                <a:solidFill>
                  <a:srgbClr val="C00000"/>
                </a:solidFill>
                <a:effectLst/>
                <a:latin typeface="Times New Roman" panose="02020603050405020304" pitchFamily="18" charset="0"/>
                <a:cs typeface="Times New Roman" panose="02020603050405020304" pitchFamily="18" charset="0"/>
              </a:rPr>
              <a:t>Ậ</a:t>
            </a:r>
            <a:r>
              <a:rPr lang="vi-VN" dirty="0">
                <a:solidFill>
                  <a:srgbClr val="C00000"/>
                </a:solidFill>
                <a:effectLst/>
                <a:latin typeface="Times New Roman" panose="02020603050405020304" pitchFamily="18" charset="0"/>
                <a:cs typeface="Times New Roman" panose="02020603050405020304" pitchFamily="18" charset="0"/>
              </a:rPr>
              <a:t>T BI</a:t>
            </a:r>
            <a:r>
              <a:rPr lang="en-US" dirty="0">
                <a:solidFill>
                  <a:srgbClr val="C00000"/>
                </a:solidFill>
                <a:effectLst/>
                <a:latin typeface="Times New Roman" panose="02020603050405020304" pitchFamily="18" charset="0"/>
                <a:cs typeface="Times New Roman" panose="02020603050405020304" pitchFamily="18" charset="0"/>
              </a:rPr>
              <a:t>Ể</a:t>
            </a:r>
            <a:r>
              <a:rPr lang="vi-VN" dirty="0">
                <a:solidFill>
                  <a:srgbClr val="C00000"/>
                </a:solidFill>
                <a:effectLst/>
                <a:latin typeface="Times New Roman" panose="02020603050405020304" pitchFamily="18" charset="0"/>
                <a:cs typeface="Times New Roman" panose="02020603050405020304" pitchFamily="18" charset="0"/>
              </a:rPr>
              <a:t>N N</a:t>
            </a:r>
            <a:r>
              <a:rPr lang="en-US" dirty="0">
                <a:solidFill>
                  <a:srgbClr val="C00000"/>
                </a:solidFill>
                <a:latin typeface="Times New Roman" panose="02020603050405020304" pitchFamily="18" charset="0"/>
                <a:cs typeface="Times New Roman" panose="02020603050405020304" pitchFamily="18" charset="0"/>
              </a:rPr>
              <a:t>Ă</a:t>
            </a:r>
            <a:r>
              <a:rPr lang="vi-VN" dirty="0">
                <a:solidFill>
                  <a:srgbClr val="C00000"/>
                </a:solidFill>
                <a:effectLst/>
                <a:latin typeface="Times New Roman" panose="02020603050405020304" pitchFamily="18" charset="0"/>
                <a:cs typeface="Times New Roman" panose="02020603050405020304" pitchFamily="18" charset="0"/>
              </a:rPr>
              <a:t>M 1982 VÀ LUẬT </a:t>
            </a:r>
            <a:r>
              <a:rPr lang="en-US" dirty="0">
                <a:solidFill>
                  <a:srgbClr val="C00000"/>
                </a:solidFill>
                <a:latin typeface="Times New Roman" panose="02020603050405020304" pitchFamily="18" charset="0"/>
                <a:cs typeface="Times New Roman" panose="02020603050405020304" pitchFamily="18" charset="0"/>
              </a:rPr>
              <a:t> BIỂN</a:t>
            </a:r>
            <a:r>
              <a:rPr lang="vi-VN"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VI</a:t>
            </a:r>
            <a:r>
              <a:rPr lang="en-US"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Ệ</a:t>
            </a:r>
            <a:r>
              <a:rPr lang="vi-VN"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 NAM</a:t>
            </a:r>
            <a:endParaRPr lang="en-US"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1" name="TextBox 20">
            <a:extLst>
              <a:ext uri="{FF2B5EF4-FFF2-40B4-BE49-F238E27FC236}">
                <a16:creationId xmlns="" xmlns:a16="http://schemas.microsoft.com/office/drawing/2014/main" id="{C22D2601-F016-0E0D-4101-89A8EC57A6BF}"/>
              </a:ext>
            </a:extLst>
          </p:cNvPr>
          <p:cNvSpPr txBox="1"/>
          <p:nvPr/>
        </p:nvSpPr>
        <p:spPr>
          <a:xfrm>
            <a:off x="-1" y="1916171"/>
            <a:ext cx="7574693" cy="461665"/>
          </a:xfrm>
          <a:prstGeom prst="rect">
            <a:avLst/>
          </a:prstGeom>
          <a:noFill/>
        </p:spPr>
        <p:txBody>
          <a:bodyPr wrap="squar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1. </a:t>
            </a:r>
            <a:r>
              <a:rPr lang="vi-VN" sz="2400" b="1" dirty="0">
                <a:solidFill>
                  <a:srgbClr val="FF0000"/>
                </a:solidFill>
                <a:latin typeface="Times New Roman" panose="02020603050405020304" pitchFamily="18" charset="0"/>
                <a:cs typeface="Times New Roman" panose="02020603050405020304" pitchFamily="18" charset="0"/>
              </a:rPr>
              <a:t>Công ước </a:t>
            </a:r>
            <a:r>
              <a:rPr lang="vi-VN" sz="2400" b="1" dirty="0" smtClean="0">
                <a:solidFill>
                  <a:srgbClr val="FF0000"/>
                </a:solidFill>
                <a:latin typeface="Times New Roman" panose="02020603050405020304" pitchFamily="18" charset="0"/>
                <a:cs typeface="Times New Roman" panose="02020603050405020304" pitchFamily="18" charset="0"/>
              </a:rPr>
              <a:t>L</a:t>
            </a:r>
            <a:r>
              <a:rPr lang="en-US" sz="2400" b="1" dirty="0" err="1" smtClean="0">
                <a:solidFill>
                  <a:srgbClr val="FF0000"/>
                </a:solidFill>
                <a:latin typeface="Times New Roman" panose="02020603050405020304" pitchFamily="18" charset="0"/>
                <a:cs typeface="Times New Roman" panose="02020603050405020304" pitchFamily="18" charset="0"/>
              </a:rPr>
              <a:t>iên</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hợp quốc về Luật </a:t>
            </a:r>
            <a:r>
              <a:rPr lang="vi-VN" sz="2400" b="1" dirty="0" smtClean="0">
                <a:solidFill>
                  <a:srgbClr val="FF0000"/>
                </a:solidFill>
                <a:latin typeface="Times New Roman" panose="02020603050405020304" pitchFamily="18" charset="0"/>
                <a:cs typeface="Times New Roman" panose="02020603050405020304" pitchFamily="18" charset="0"/>
              </a:rPr>
              <a:t>B</a:t>
            </a:r>
            <a:r>
              <a:rPr lang="en-US" sz="2400" b="1" dirty="0" err="1" smtClean="0">
                <a:solidFill>
                  <a:srgbClr val="FF0000"/>
                </a:solidFill>
                <a:latin typeface="Times New Roman" panose="02020603050405020304" pitchFamily="18" charset="0"/>
                <a:cs typeface="Times New Roman" panose="02020603050405020304" pitchFamily="18" charset="0"/>
              </a:rPr>
              <a:t>iển</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năm 1982</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7" name="TextBox 6">
            <a:extLst>
              <a:ext uri="{FF2B5EF4-FFF2-40B4-BE49-F238E27FC236}">
                <a16:creationId xmlns="" xmlns:a16="http://schemas.microsoft.com/office/drawing/2014/main" id="{291312A4-B5DF-8067-027B-14B8210BF18A}"/>
              </a:ext>
            </a:extLst>
          </p:cNvPr>
          <p:cNvSpPr txBox="1"/>
          <p:nvPr/>
        </p:nvSpPr>
        <p:spPr>
          <a:xfrm>
            <a:off x="-1" y="2411937"/>
            <a:ext cx="4256907" cy="4154984"/>
          </a:xfrm>
          <a:prstGeom prst="rect">
            <a:avLst/>
          </a:prstGeom>
          <a:noFill/>
        </p:spPr>
        <p:txBody>
          <a:bodyPr wrap="square">
            <a:spAutoFit/>
          </a:bodyPr>
          <a:lstStyle/>
          <a:p>
            <a:pPr marL="30480" marR="3048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Liên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1982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10/12/1982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16/11/1994, bao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17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320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 xmlns:a16="http://schemas.microsoft.com/office/drawing/2014/main" id="{760DCC00-D234-738E-9EB3-7AE972F49173}"/>
              </a:ext>
            </a:extLst>
          </p:cNvPr>
          <p:cNvPicPr>
            <a:picLocks noChangeAspect="1"/>
          </p:cNvPicPr>
          <p:nvPr/>
        </p:nvPicPr>
        <p:blipFill>
          <a:blip r:embed="rId6"/>
          <a:stretch>
            <a:fillRect/>
          </a:stretch>
        </p:blipFill>
        <p:spPr>
          <a:xfrm>
            <a:off x="4256906" y="2358762"/>
            <a:ext cx="4887094" cy="4499238"/>
          </a:xfrm>
          <a:prstGeom prst="rect">
            <a:avLst/>
          </a:prstGeom>
        </p:spPr>
      </p:pic>
    </p:spTree>
    <p:extLst>
      <p:ext uri="{BB962C8B-B14F-4D97-AF65-F5344CB8AC3E}">
        <p14:creationId xmlns:p14="http://schemas.microsoft.com/office/powerpoint/2010/main" val="232710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21" name="TextBox 20">
            <a:extLst>
              <a:ext uri="{FF2B5EF4-FFF2-40B4-BE49-F238E27FC236}">
                <a16:creationId xmlns="" xmlns:a16="http://schemas.microsoft.com/office/drawing/2014/main" id="{C22D2601-F016-0E0D-4101-89A8EC57A6BF}"/>
              </a:ext>
            </a:extLst>
          </p:cNvPr>
          <p:cNvSpPr txBox="1"/>
          <p:nvPr/>
        </p:nvSpPr>
        <p:spPr>
          <a:xfrm>
            <a:off x="24679" y="1247955"/>
            <a:ext cx="7550014" cy="430887"/>
          </a:xfrm>
          <a:prstGeom prst="rect">
            <a:avLst/>
          </a:prstGeom>
          <a:noFill/>
        </p:spPr>
        <p:txBody>
          <a:bodyPr wrap="square">
            <a:spAutoFit/>
          </a:bodyPr>
          <a:lstStyle/>
          <a:p>
            <a:pPr algn="just"/>
            <a:r>
              <a:rPr lang="en-US" sz="2200" b="1" dirty="0">
                <a:solidFill>
                  <a:srgbClr val="FF0000"/>
                </a:solidFill>
                <a:latin typeface="Arial" panose="020B0604020202020204" pitchFamily="34" charset="0"/>
                <a:cs typeface="Arial" panose="020B0604020202020204" pitchFamily="34" charset="0"/>
              </a:rPr>
              <a:t>1. </a:t>
            </a:r>
            <a:r>
              <a:rPr lang="vi-VN" sz="2200" b="1" dirty="0">
                <a:solidFill>
                  <a:srgbClr val="FF0000"/>
                </a:solidFill>
              </a:rPr>
              <a:t>Công ước Liền hợp quốc về Luật Biên năm 1982</a:t>
            </a:r>
            <a:endParaRPr lang="en-US" sz="2200" b="1" dirty="0">
              <a:solidFill>
                <a:srgbClr val="FF0000"/>
              </a:solidFill>
            </a:endParaRPr>
          </a:p>
        </p:txBody>
      </p:sp>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2" name="TextBox 1">
            <a:extLst>
              <a:ext uri="{FF2B5EF4-FFF2-40B4-BE49-F238E27FC236}">
                <a16:creationId xmlns="" xmlns:a16="http://schemas.microsoft.com/office/drawing/2014/main" id="{52DF1104-A031-D217-32D7-0101C765CEE1}"/>
              </a:ext>
            </a:extLst>
          </p:cNvPr>
          <p:cNvSpPr txBox="1"/>
          <p:nvPr/>
        </p:nvSpPr>
        <p:spPr>
          <a:xfrm>
            <a:off x="182879" y="1625350"/>
            <a:ext cx="8937307" cy="5170646"/>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23/6/1994,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CHXHCNVN </a:t>
            </a:r>
            <a:r>
              <a:rPr lang="en-US" sz="2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US"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IX,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Liên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1982.</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VN </a:t>
            </a:r>
            <a:r>
              <a:rPr lang="en-US" sz="2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thuỷ</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thềm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VN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Hoàng Sa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Liên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1982.</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84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21" name="TextBox 20">
            <a:extLst>
              <a:ext uri="{FF2B5EF4-FFF2-40B4-BE49-F238E27FC236}">
                <a16:creationId xmlns="" xmlns:a16="http://schemas.microsoft.com/office/drawing/2014/main" id="{C22D2601-F016-0E0D-4101-89A8EC57A6BF}"/>
              </a:ext>
            </a:extLst>
          </p:cNvPr>
          <p:cNvSpPr txBox="1"/>
          <p:nvPr/>
        </p:nvSpPr>
        <p:spPr>
          <a:xfrm>
            <a:off x="24678" y="1249058"/>
            <a:ext cx="3366915" cy="461665"/>
          </a:xfrm>
          <a:prstGeom prst="rect">
            <a:avLst/>
          </a:prstGeom>
          <a:noFill/>
        </p:spPr>
        <p:txBody>
          <a:bodyPr wrap="squar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2. </a:t>
            </a:r>
            <a:r>
              <a:rPr 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Luật Bi</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ể</a:t>
            </a:r>
            <a:r>
              <a:rPr 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n Việt Nam</a:t>
            </a:r>
            <a:endPar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2" name="TextBox 1">
            <a:extLst>
              <a:ext uri="{FF2B5EF4-FFF2-40B4-BE49-F238E27FC236}">
                <a16:creationId xmlns="" xmlns:a16="http://schemas.microsoft.com/office/drawing/2014/main" id="{E2C3C8B8-2FAA-26D5-3F65-7E9C008672F3}"/>
              </a:ext>
            </a:extLst>
          </p:cNvPr>
          <p:cNvSpPr txBox="1"/>
          <p:nvPr/>
        </p:nvSpPr>
        <p:spPr>
          <a:xfrm>
            <a:off x="24678" y="1734690"/>
            <a:ext cx="5639005" cy="5663089"/>
          </a:xfrm>
          <a:prstGeom prst="rect">
            <a:avLst/>
          </a:prstGeom>
          <a:noFill/>
        </p:spPr>
        <p:txBody>
          <a:bodyPr wrap="square">
            <a:spAutoFit/>
          </a:bodyPr>
          <a:lstStyle/>
          <a:p>
            <a:pPr marL="30480" marR="30480" algn="just">
              <a:spcBef>
                <a:spcPts val="0"/>
              </a:spcBef>
              <a:spcAft>
                <a:spcPts val="0"/>
              </a:spcAft>
            </a:pP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VN </a:t>
            </a:r>
            <a:r>
              <a:rPr lang="en-US" sz="25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21/6/2012 bao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55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01/01/2013.</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VN </a:t>
            </a:r>
            <a:r>
              <a:rPr lang="en-US" sz="25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5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thuỷ</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thềm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Hoàng Sa,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VN ;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28600" algn="just">
              <a:spcBef>
                <a:spcPts val="0"/>
              </a:spcBef>
              <a:spcAft>
                <a:spcPts val="0"/>
              </a:spcAft>
            </a:pPr>
            <a:endParaRPr lang="en-US" sz="2400" dirty="0">
              <a:effectLst/>
              <a:latin typeface="Arial" panose="020B0604020202020204" pitchFamily="34" charset="0"/>
              <a:ea typeface="Arial" panose="020B0604020202020204" pitchFamily="34" charset="0"/>
            </a:endParaRPr>
          </a:p>
        </p:txBody>
      </p:sp>
      <p:pic>
        <p:nvPicPr>
          <p:cNvPr id="3" name="Picture 9">
            <a:extLst>
              <a:ext uri="{FF2B5EF4-FFF2-40B4-BE49-F238E27FC236}">
                <a16:creationId xmlns="" xmlns:a16="http://schemas.microsoft.com/office/drawing/2014/main" id="{E3485088-BFA6-DF0A-93A5-4B1DBDD951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682" y="1249058"/>
            <a:ext cx="3480318" cy="560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84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21" name="TextBox 20">
            <a:extLst>
              <a:ext uri="{FF2B5EF4-FFF2-40B4-BE49-F238E27FC236}">
                <a16:creationId xmlns="" xmlns:a16="http://schemas.microsoft.com/office/drawing/2014/main" id="{C22D2601-F016-0E0D-4101-89A8EC57A6BF}"/>
              </a:ext>
            </a:extLst>
          </p:cNvPr>
          <p:cNvSpPr txBox="1"/>
          <p:nvPr/>
        </p:nvSpPr>
        <p:spPr>
          <a:xfrm>
            <a:off x="24679" y="1287948"/>
            <a:ext cx="3632921" cy="461665"/>
          </a:xfrm>
          <a:prstGeom prst="rect">
            <a:avLst/>
          </a:prstGeom>
          <a:noFill/>
        </p:spPr>
        <p:txBody>
          <a:bodyPr wrap="squar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2. </a:t>
            </a:r>
            <a:r>
              <a:rPr 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Luật Bi</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ể</a:t>
            </a:r>
            <a:r>
              <a:rPr 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n Việt Nam</a:t>
            </a:r>
            <a:endPar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2" name="TextBox 1">
            <a:extLst>
              <a:ext uri="{FF2B5EF4-FFF2-40B4-BE49-F238E27FC236}">
                <a16:creationId xmlns="" xmlns:a16="http://schemas.microsoft.com/office/drawing/2014/main" id="{E2C3C8B8-2FAA-26D5-3F65-7E9C008672F3}"/>
              </a:ext>
            </a:extLst>
          </p:cNvPr>
          <p:cNvSpPr txBox="1"/>
          <p:nvPr/>
        </p:nvSpPr>
        <p:spPr>
          <a:xfrm>
            <a:off x="24678" y="1606678"/>
            <a:ext cx="5890677" cy="430887"/>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BC7000FA-FC58-3792-0742-E175E862A5B9}"/>
              </a:ext>
            </a:extLst>
          </p:cNvPr>
          <p:cNvSpPr txBox="1"/>
          <p:nvPr/>
        </p:nvSpPr>
        <p:spPr>
          <a:xfrm>
            <a:off x="24677" y="1975336"/>
            <a:ext cx="5480384" cy="3139321"/>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bao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thuỷ</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thềm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Liên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1982.</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C70EA2EE-7B05-A4C0-ECAB-BB079ED0667B}"/>
              </a:ext>
            </a:extLst>
          </p:cNvPr>
          <p:cNvSpPr txBox="1"/>
          <p:nvPr/>
        </p:nvSpPr>
        <p:spPr>
          <a:xfrm>
            <a:off x="24676" y="5226784"/>
            <a:ext cx="9095511" cy="1708160"/>
          </a:xfrm>
          <a:prstGeom prst="rect">
            <a:avLst/>
          </a:prstGeom>
          <a:noFill/>
        </p:spPr>
        <p:txBody>
          <a:bodyPr wrap="square">
            <a:spAutoFit/>
          </a:bodyPr>
          <a:lstStyle/>
          <a:p>
            <a:pPr marL="30480" marR="30480" algn="just">
              <a:spcBef>
                <a:spcPts val="0"/>
              </a:spcBef>
              <a:spcAft>
                <a:spcPts val="0"/>
              </a:spcAft>
            </a:pP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đáy</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đáy</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Picture 7">
            <a:extLst>
              <a:ext uri="{FF2B5EF4-FFF2-40B4-BE49-F238E27FC236}">
                <a16:creationId xmlns="" xmlns:a16="http://schemas.microsoft.com/office/drawing/2014/main" id="{9AC21A03-CE2B-E499-6FC9-2E2B68B39C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3552" y="1287948"/>
            <a:ext cx="3443491" cy="388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4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21" name="TextBox 20">
            <a:extLst>
              <a:ext uri="{FF2B5EF4-FFF2-40B4-BE49-F238E27FC236}">
                <a16:creationId xmlns="" xmlns:a16="http://schemas.microsoft.com/office/drawing/2014/main" id="{C22D2601-F016-0E0D-4101-89A8EC57A6BF}"/>
              </a:ext>
            </a:extLst>
          </p:cNvPr>
          <p:cNvSpPr txBox="1"/>
          <p:nvPr/>
        </p:nvSpPr>
        <p:spPr>
          <a:xfrm>
            <a:off x="24679" y="1200330"/>
            <a:ext cx="4081808" cy="430887"/>
          </a:xfrm>
          <a:prstGeom prst="rect">
            <a:avLst/>
          </a:prstGeom>
          <a:noFill/>
        </p:spPr>
        <p:txBody>
          <a:bodyPr wrap="square">
            <a:spAutoFit/>
          </a:bodyPr>
          <a:lstStyle/>
          <a:p>
            <a:pPr algn="just"/>
            <a:r>
              <a:rPr lang="en-US" sz="2200" b="1" dirty="0">
                <a:solidFill>
                  <a:srgbClr val="FF0000"/>
                </a:solidFill>
                <a:latin typeface="Arial" panose="020B0604020202020204" pitchFamily="34" charset="0"/>
                <a:cs typeface="Arial" panose="020B0604020202020204" pitchFamily="34" charset="0"/>
              </a:rPr>
              <a:t>2. </a:t>
            </a:r>
            <a:r>
              <a:rPr lang="vi-VN" sz="2200" b="1" dirty="0">
                <a:solidFill>
                  <a:srgbClr val="FF0000"/>
                </a:solidFill>
                <a:latin typeface="Arial" panose="020B0604020202020204" pitchFamily="34" charset="0"/>
                <a:ea typeface="Arial" panose="020B0604020202020204" pitchFamily="34" charset="0"/>
                <a:cs typeface="Arial" panose="020B0604020202020204" pitchFamily="34" charset="0"/>
              </a:rPr>
              <a:t>Luật Bi</a:t>
            </a:r>
            <a:r>
              <a:rPr lang="en-US" sz="2200" b="1" dirty="0">
                <a:solidFill>
                  <a:srgbClr val="FF0000"/>
                </a:solidFill>
                <a:latin typeface="Arial" panose="020B0604020202020204" pitchFamily="34" charset="0"/>
                <a:ea typeface="Arial" panose="020B0604020202020204" pitchFamily="34" charset="0"/>
                <a:cs typeface="Arial" panose="020B0604020202020204" pitchFamily="34" charset="0"/>
              </a:rPr>
              <a:t>ể</a:t>
            </a:r>
            <a:r>
              <a:rPr lang="vi-VN" sz="2200" b="1" dirty="0">
                <a:solidFill>
                  <a:srgbClr val="FF0000"/>
                </a:solidFill>
                <a:latin typeface="Arial" panose="020B0604020202020204" pitchFamily="34" charset="0"/>
                <a:ea typeface="Arial" panose="020B0604020202020204" pitchFamily="34" charset="0"/>
                <a:cs typeface="Arial" panose="020B0604020202020204" pitchFamily="34" charset="0"/>
              </a:rPr>
              <a:t>n Việt Nam</a:t>
            </a:r>
            <a:endParaRPr lang="en-US" sz="2200" b="1" dirty="0">
              <a:solidFill>
                <a:srgbClr val="FF0000"/>
              </a:solidFill>
              <a:latin typeface="Arial" panose="020B0604020202020204" pitchFamily="34" charset="0"/>
              <a:ea typeface="Arial" panose="020B0604020202020204" pitchFamily="34" charset="0"/>
              <a:cs typeface="Arial" panose="020B0604020202020204" pitchFamily="34" charset="0"/>
            </a:endParaRPr>
          </a:p>
        </p:txBody>
      </p:sp>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2" name="TextBox 1">
            <a:extLst>
              <a:ext uri="{FF2B5EF4-FFF2-40B4-BE49-F238E27FC236}">
                <a16:creationId xmlns="" xmlns:a16="http://schemas.microsoft.com/office/drawing/2014/main" id="{E2C3C8B8-2FAA-26D5-3F65-7E9C008672F3}"/>
              </a:ext>
            </a:extLst>
          </p:cNvPr>
          <p:cNvSpPr txBox="1"/>
          <p:nvPr/>
        </p:nvSpPr>
        <p:spPr>
          <a:xfrm>
            <a:off x="24679" y="1582266"/>
            <a:ext cx="4519328" cy="3277820"/>
          </a:xfrm>
          <a:prstGeom prst="rect">
            <a:avLst/>
          </a:prstGeom>
          <a:noFill/>
        </p:spPr>
        <p:txBody>
          <a:bodyPr wrap="square">
            <a:spAutoFit/>
          </a:bodyPr>
          <a:lstStyle/>
          <a:p>
            <a:pPr marL="30480" marR="30480" algn="just">
              <a:spcBef>
                <a:spcPts val="0"/>
              </a:spcBef>
              <a:spcAft>
                <a:spcPts val="0"/>
              </a:spcAft>
            </a:pP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thuỷ</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123DA4B3-092C-63C6-2C24-6FA194D94EDD}"/>
              </a:ext>
            </a:extLst>
          </p:cNvPr>
          <p:cNvPicPr>
            <a:picLocks noChangeAspect="1"/>
          </p:cNvPicPr>
          <p:nvPr/>
        </p:nvPicPr>
        <p:blipFill>
          <a:blip r:embed="rId6"/>
          <a:stretch>
            <a:fillRect/>
          </a:stretch>
        </p:blipFill>
        <p:spPr>
          <a:xfrm>
            <a:off x="24679" y="1335573"/>
            <a:ext cx="9119321" cy="5522427"/>
          </a:xfrm>
          <a:prstGeom prst="rect">
            <a:avLst/>
          </a:prstGeom>
        </p:spPr>
      </p:pic>
      <p:sp>
        <p:nvSpPr>
          <p:cNvPr id="6" name="TextBox 5">
            <a:extLst>
              <a:ext uri="{FF2B5EF4-FFF2-40B4-BE49-F238E27FC236}">
                <a16:creationId xmlns="" xmlns:a16="http://schemas.microsoft.com/office/drawing/2014/main" id="{F84EEA14-5255-06DC-BDFA-BA553585C20C}"/>
              </a:ext>
            </a:extLst>
          </p:cNvPr>
          <p:cNvSpPr txBox="1"/>
          <p:nvPr/>
        </p:nvSpPr>
        <p:spPr>
          <a:xfrm>
            <a:off x="0" y="5174826"/>
            <a:ext cx="9120188" cy="1785104"/>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36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14143" y="-48728"/>
            <a:ext cx="9534331" cy="1289699"/>
            <a:chOff x="-390331" y="-8659"/>
            <a:chExt cx="9534331"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90331" y="705556"/>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21" name="TextBox 20">
            <a:extLst>
              <a:ext uri="{FF2B5EF4-FFF2-40B4-BE49-F238E27FC236}">
                <a16:creationId xmlns="" xmlns:a16="http://schemas.microsoft.com/office/drawing/2014/main" id="{C22D2601-F016-0E0D-4101-89A8EC57A6BF}"/>
              </a:ext>
            </a:extLst>
          </p:cNvPr>
          <p:cNvSpPr txBox="1"/>
          <p:nvPr/>
        </p:nvSpPr>
        <p:spPr>
          <a:xfrm>
            <a:off x="24679" y="1240971"/>
            <a:ext cx="4264688" cy="430887"/>
          </a:xfrm>
          <a:prstGeom prst="rect">
            <a:avLst/>
          </a:prstGeom>
          <a:noFill/>
        </p:spPr>
        <p:txBody>
          <a:bodyPr wrap="square">
            <a:spAutoFit/>
          </a:bodyPr>
          <a:lstStyle/>
          <a:p>
            <a:pPr algn="just"/>
            <a:r>
              <a:rPr lang="en-US" sz="2200" b="1" dirty="0">
                <a:solidFill>
                  <a:srgbClr val="FF0000"/>
                </a:solidFill>
                <a:latin typeface="Arial" panose="020B0604020202020204" pitchFamily="34" charset="0"/>
                <a:cs typeface="Arial" panose="020B0604020202020204" pitchFamily="34" charset="0"/>
              </a:rPr>
              <a:t>2. </a:t>
            </a:r>
            <a:r>
              <a:rPr lang="vi-VN" sz="2200" b="1" dirty="0">
                <a:solidFill>
                  <a:srgbClr val="FF0000"/>
                </a:solidFill>
                <a:latin typeface="Arial" panose="020B0604020202020204" pitchFamily="34" charset="0"/>
                <a:ea typeface="Arial" panose="020B0604020202020204" pitchFamily="34" charset="0"/>
                <a:cs typeface="Arial" panose="020B0604020202020204" pitchFamily="34" charset="0"/>
              </a:rPr>
              <a:t>Luật Bi</a:t>
            </a:r>
            <a:r>
              <a:rPr lang="en-US" sz="2200" b="1" dirty="0">
                <a:solidFill>
                  <a:srgbClr val="FF0000"/>
                </a:solidFill>
                <a:latin typeface="Arial" panose="020B0604020202020204" pitchFamily="34" charset="0"/>
                <a:ea typeface="Arial" panose="020B0604020202020204" pitchFamily="34" charset="0"/>
                <a:cs typeface="Arial" panose="020B0604020202020204" pitchFamily="34" charset="0"/>
              </a:rPr>
              <a:t>ể</a:t>
            </a:r>
            <a:r>
              <a:rPr lang="vi-VN" sz="2200" b="1" dirty="0">
                <a:solidFill>
                  <a:srgbClr val="FF0000"/>
                </a:solidFill>
                <a:latin typeface="Arial" panose="020B0604020202020204" pitchFamily="34" charset="0"/>
                <a:ea typeface="Arial" panose="020B0604020202020204" pitchFamily="34" charset="0"/>
                <a:cs typeface="Arial" panose="020B0604020202020204" pitchFamily="34" charset="0"/>
              </a:rPr>
              <a:t>n Việt Nam</a:t>
            </a:r>
            <a:endParaRPr lang="en-US" sz="2200" b="1" dirty="0">
              <a:solidFill>
                <a:srgbClr val="FF0000"/>
              </a:solidFill>
              <a:latin typeface="Arial" panose="020B0604020202020204" pitchFamily="34" charset="0"/>
              <a:ea typeface="Arial" panose="020B0604020202020204" pitchFamily="34" charset="0"/>
              <a:cs typeface="Arial" panose="020B0604020202020204" pitchFamily="34" charset="0"/>
            </a:endParaRPr>
          </a:p>
        </p:txBody>
      </p:sp>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27900" y="83976"/>
            <a:ext cx="8473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BIÊN GIỚI QUỐC GIA CỘNG HÒA  XÃ HỘI CHỦ NGHĨA VIỆT  NAM</a:t>
            </a:r>
          </a:p>
        </p:txBody>
      </p:sp>
      <p:sp>
        <p:nvSpPr>
          <p:cNvPr id="2" name="TextBox 1">
            <a:extLst>
              <a:ext uri="{FF2B5EF4-FFF2-40B4-BE49-F238E27FC236}">
                <a16:creationId xmlns="" xmlns:a16="http://schemas.microsoft.com/office/drawing/2014/main" id="{E2C3C8B8-2FAA-26D5-3F65-7E9C008672F3}"/>
              </a:ext>
            </a:extLst>
          </p:cNvPr>
          <p:cNvSpPr txBox="1"/>
          <p:nvPr/>
        </p:nvSpPr>
        <p:spPr>
          <a:xfrm>
            <a:off x="24679" y="1618293"/>
            <a:ext cx="4556652" cy="3139321"/>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Thềm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rìa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thềm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350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2750760B-E233-51F8-7C0C-97AEB7CA0411}"/>
              </a:ext>
            </a:extLst>
          </p:cNvPr>
          <p:cNvPicPr>
            <a:picLocks noChangeAspect="1"/>
          </p:cNvPicPr>
          <p:nvPr/>
        </p:nvPicPr>
        <p:blipFill>
          <a:blip r:embed="rId6"/>
          <a:stretch>
            <a:fillRect/>
          </a:stretch>
        </p:blipFill>
        <p:spPr>
          <a:xfrm>
            <a:off x="4535025" y="1218082"/>
            <a:ext cx="4608975" cy="3792458"/>
          </a:xfrm>
          <a:prstGeom prst="rect">
            <a:avLst/>
          </a:prstGeom>
        </p:spPr>
      </p:pic>
      <p:sp>
        <p:nvSpPr>
          <p:cNvPr id="6" name="TextBox 5">
            <a:extLst>
              <a:ext uri="{FF2B5EF4-FFF2-40B4-BE49-F238E27FC236}">
                <a16:creationId xmlns="" xmlns:a16="http://schemas.microsoft.com/office/drawing/2014/main" id="{CF13BB15-2D3C-5F29-E946-D14B3B70A91A}"/>
              </a:ext>
            </a:extLst>
          </p:cNvPr>
          <p:cNvSpPr txBox="1"/>
          <p:nvPr/>
        </p:nvSpPr>
        <p:spPr>
          <a:xfrm>
            <a:off x="0" y="5072896"/>
            <a:ext cx="9043988" cy="1446550"/>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thuỷ</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chẽ</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45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 xmlns:a16="http://schemas.microsoft.com/office/drawing/2014/main" id="{2E3FE7CB-9F2B-AFAB-06B7-67870B7DE7FA}"/>
              </a:ext>
            </a:extLst>
          </p:cNvPr>
          <p:cNvSpPr txBox="1">
            <a:spLocks noChangeArrowheads="1"/>
          </p:cNvSpPr>
          <p:nvPr/>
        </p:nvSpPr>
        <p:spPr bwMode="auto">
          <a:xfrm>
            <a:off x="407774" y="1179513"/>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III</a:t>
            </a:r>
            <a:r>
              <a:rPr lang="en-US" altLang="en-US" dirty="0">
                <a:solidFill>
                  <a:srgbClr val="C00000"/>
                </a:solidFill>
                <a:latin typeface="Arial" panose="020B0604020202020204" pitchFamily="34" charset="0"/>
                <a:cs typeface="Arial" panose="020B0604020202020204" pitchFamily="34" charset="0"/>
              </a:rPr>
              <a:t>. MỘT SỐ NỘI DUNG</a:t>
            </a:r>
            <a:r>
              <a:rPr lang="vi-VN" sz="1800" dirty="0">
                <a:solidFill>
                  <a:srgbClr val="000000"/>
                </a:solidFill>
                <a:effectLst/>
                <a:latin typeface="Arial Unicode MS"/>
              </a:rPr>
              <a:t> </a:t>
            </a:r>
            <a:r>
              <a:rPr lang="vi-VN" dirty="0">
                <a:solidFill>
                  <a:srgbClr val="C00000"/>
                </a:solidFill>
                <a:effectLst/>
                <a:latin typeface="Arial" panose="020B0604020202020204" pitchFamily="34" charset="0"/>
                <a:cs typeface="Arial" panose="020B0604020202020204" pitchFamily="34" charset="0"/>
              </a:rPr>
              <a:t>CÔNG U</a:t>
            </a:r>
            <a:r>
              <a:rPr lang="en-US" dirty="0">
                <a:solidFill>
                  <a:srgbClr val="C00000"/>
                </a:solidFill>
                <a:effectLst/>
                <a:latin typeface="Arial" panose="020B0604020202020204" pitchFamily="34" charset="0"/>
                <a:cs typeface="Arial" panose="020B0604020202020204" pitchFamily="34" charset="0"/>
              </a:rPr>
              <a:t>Ớ</a:t>
            </a:r>
            <a:r>
              <a:rPr lang="vi-VN" dirty="0">
                <a:solidFill>
                  <a:srgbClr val="C00000"/>
                </a:solidFill>
                <a:effectLst/>
                <a:latin typeface="Arial" panose="020B0604020202020204" pitchFamily="34" charset="0"/>
                <a:cs typeface="Arial" panose="020B0604020202020204" pitchFamily="34" charset="0"/>
              </a:rPr>
              <a:t>C LIÊN HỢP QUỒC V</a:t>
            </a:r>
            <a:r>
              <a:rPr lang="en-US" dirty="0">
                <a:solidFill>
                  <a:srgbClr val="C00000"/>
                </a:solidFill>
                <a:effectLst/>
                <a:latin typeface="Arial" panose="020B0604020202020204" pitchFamily="34" charset="0"/>
                <a:cs typeface="Arial" panose="020B0604020202020204" pitchFamily="34" charset="0"/>
              </a:rPr>
              <a:t>Ề</a:t>
            </a:r>
            <a:r>
              <a:rPr lang="vi-VN" dirty="0">
                <a:solidFill>
                  <a:srgbClr val="C00000"/>
                </a:solidFill>
                <a:effectLst/>
                <a:latin typeface="Arial" panose="020B0604020202020204" pitchFamily="34" charset="0"/>
                <a:cs typeface="Arial" panose="020B0604020202020204" pitchFamily="34" charset="0"/>
              </a:rPr>
              <a:t> LU</a:t>
            </a:r>
            <a:r>
              <a:rPr lang="en-US" dirty="0">
                <a:solidFill>
                  <a:srgbClr val="C00000"/>
                </a:solidFill>
                <a:effectLst/>
                <a:latin typeface="Arial" panose="020B0604020202020204" pitchFamily="34" charset="0"/>
                <a:cs typeface="Arial" panose="020B0604020202020204" pitchFamily="34" charset="0"/>
              </a:rPr>
              <a:t>Ậ</a:t>
            </a:r>
            <a:r>
              <a:rPr lang="vi-VN" dirty="0">
                <a:solidFill>
                  <a:srgbClr val="C00000"/>
                </a:solidFill>
                <a:effectLst/>
                <a:latin typeface="Arial" panose="020B0604020202020204" pitchFamily="34" charset="0"/>
                <a:cs typeface="Arial" panose="020B0604020202020204" pitchFamily="34" charset="0"/>
              </a:rPr>
              <a:t>T BI</a:t>
            </a:r>
            <a:r>
              <a:rPr lang="en-US" dirty="0">
                <a:solidFill>
                  <a:srgbClr val="C00000"/>
                </a:solidFill>
                <a:effectLst/>
                <a:latin typeface="Arial" panose="020B0604020202020204" pitchFamily="34" charset="0"/>
                <a:cs typeface="Arial" panose="020B0604020202020204" pitchFamily="34" charset="0"/>
              </a:rPr>
              <a:t>Ể</a:t>
            </a:r>
            <a:r>
              <a:rPr lang="vi-VN" dirty="0">
                <a:solidFill>
                  <a:srgbClr val="C00000"/>
                </a:solidFill>
                <a:effectLst/>
                <a:latin typeface="Arial" panose="020B0604020202020204" pitchFamily="34" charset="0"/>
                <a:cs typeface="Arial" panose="020B0604020202020204" pitchFamily="34" charset="0"/>
              </a:rPr>
              <a:t>N N</a:t>
            </a:r>
            <a:r>
              <a:rPr lang="en-US" dirty="0">
                <a:solidFill>
                  <a:srgbClr val="C00000"/>
                </a:solidFill>
                <a:latin typeface="Arial" panose="020B0604020202020204" pitchFamily="34" charset="0"/>
                <a:cs typeface="Arial" panose="020B0604020202020204" pitchFamily="34" charset="0"/>
              </a:rPr>
              <a:t>Ă</a:t>
            </a:r>
            <a:r>
              <a:rPr lang="vi-VN" dirty="0">
                <a:solidFill>
                  <a:srgbClr val="C00000"/>
                </a:solidFill>
                <a:effectLst/>
                <a:latin typeface="Arial" panose="020B0604020202020204" pitchFamily="34" charset="0"/>
                <a:cs typeface="Arial" panose="020B0604020202020204" pitchFamily="34" charset="0"/>
              </a:rPr>
              <a:t>M 1982 VÀ LUẬT </a:t>
            </a:r>
            <a:r>
              <a:rPr lang="en-US" dirty="0">
                <a:solidFill>
                  <a:srgbClr val="C00000"/>
                </a:solidFill>
                <a:latin typeface="Arial" panose="020B0604020202020204" pitchFamily="34" charset="0"/>
                <a:cs typeface="Arial" panose="020B0604020202020204" pitchFamily="34" charset="0"/>
              </a:rPr>
              <a:t> BIỂN</a:t>
            </a:r>
            <a:r>
              <a:rPr lang="vi-VN" dirty="0">
                <a:solidFill>
                  <a:srgbClr val="C00000"/>
                </a:solidFill>
                <a:effectLst/>
                <a:latin typeface="Arial" panose="020B0604020202020204" pitchFamily="34" charset="0"/>
                <a:ea typeface="Arial" panose="020B0604020202020204" pitchFamily="34" charset="0"/>
                <a:cs typeface="Arial" panose="020B0604020202020204" pitchFamily="34" charset="0"/>
              </a:rPr>
              <a:t> VI</a:t>
            </a:r>
            <a:r>
              <a:rPr lang="en-US" dirty="0">
                <a:solidFill>
                  <a:srgbClr val="C00000"/>
                </a:solidFill>
                <a:effectLst/>
                <a:latin typeface="Arial" panose="020B0604020202020204" pitchFamily="34" charset="0"/>
                <a:ea typeface="Arial" panose="020B0604020202020204" pitchFamily="34" charset="0"/>
                <a:cs typeface="Arial" panose="020B0604020202020204" pitchFamily="34" charset="0"/>
              </a:rPr>
              <a:t>Ệ</a:t>
            </a:r>
            <a:r>
              <a:rPr lang="vi-VN" dirty="0">
                <a:solidFill>
                  <a:srgbClr val="C00000"/>
                </a:solidFill>
                <a:effectLst/>
                <a:latin typeface="Arial" panose="020B0604020202020204" pitchFamily="34" charset="0"/>
                <a:ea typeface="Arial" panose="020B0604020202020204" pitchFamily="34" charset="0"/>
                <a:cs typeface="Arial" panose="020B0604020202020204" pitchFamily="34" charset="0"/>
              </a:rPr>
              <a:t>T NAM</a:t>
            </a:r>
            <a:endParaRPr lang="en-US"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C22D2601-F016-0E0D-4101-89A8EC57A6BF}"/>
              </a:ext>
            </a:extLst>
          </p:cNvPr>
          <p:cNvSpPr txBox="1"/>
          <p:nvPr/>
        </p:nvSpPr>
        <p:spPr>
          <a:xfrm>
            <a:off x="0" y="1977954"/>
            <a:ext cx="7574693" cy="461665"/>
          </a:xfrm>
          <a:prstGeom prst="rect">
            <a:avLst/>
          </a:prstGeom>
          <a:noFill/>
        </p:spPr>
        <p:txBody>
          <a:bodyPr wrap="square">
            <a:spAutoFit/>
          </a:bodyPr>
          <a:lstStyle/>
          <a:p>
            <a:pPr algn="just"/>
            <a:r>
              <a:rPr lang="en-US" sz="2400" b="1" dirty="0" err="1">
                <a:solidFill>
                  <a:srgbClr val="00B0F0"/>
                </a:solidFill>
                <a:latin typeface="Arial" panose="020B0604020202020204" pitchFamily="34" charset="0"/>
                <a:cs typeface="Arial" panose="020B0604020202020204" pitchFamily="34" charset="0"/>
              </a:rPr>
              <a:t>Em</a:t>
            </a:r>
            <a:r>
              <a:rPr lang="en-US" sz="2400" b="1" dirty="0">
                <a:solidFill>
                  <a:srgbClr val="00B0F0"/>
                </a:solidFill>
                <a:latin typeface="Arial" panose="020B0604020202020204" pitchFamily="34" charset="0"/>
                <a:cs typeface="Arial" panose="020B0604020202020204" pitchFamily="34" charset="0"/>
              </a:rPr>
              <a:t> </a:t>
            </a:r>
            <a:r>
              <a:rPr lang="en-US" sz="2400" b="1" dirty="0" err="1">
                <a:solidFill>
                  <a:srgbClr val="00B0F0"/>
                </a:solidFill>
                <a:latin typeface="Arial" panose="020B0604020202020204" pitchFamily="34" charset="0"/>
                <a:cs typeface="Arial" panose="020B0604020202020204" pitchFamily="34" charset="0"/>
              </a:rPr>
              <a:t>có</a:t>
            </a:r>
            <a:r>
              <a:rPr lang="en-US" sz="2400" b="1" dirty="0">
                <a:solidFill>
                  <a:srgbClr val="00B0F0"/>
                </a:solidFill>
                <a:latin typeface="Arial" panose="020B0604020202020204" pitchFamily="34" charset="0"/>
                <a:cs typeface="Arial" panose="020B0604020202020204" pitchFamily="34" charset="0"/>
              </a:rPr>
              <a:t> </a:t>
            </a:r>
            <a:r>
              <a:rPr lang="en-US" sz="2400" b="1" dirty="0" err="1">
                <a:solidFill>
                  <a:srgbClr val="00B0F0"/>
                </a:solidFill>
                <a:latin typeface="Arial" panose="020B0604020202020204" pitchFamily="34" charset="0"/>
                <a:cs typeface="Arial" panose="020B0604020202020204" pitchFamily="34" charset="0"/>
              </a:rPr>
              <a:t>biết</a:t>
            </a:r>
            <a:endParaRPr lang="en-US" sz="2400" b="1" dirty="0">
              <a:solidFill>
                <a:srgbClr val="00B0F0"/>
              </a:solidFill>
              <a:latin typeface="Arial" panose="020B0604020202020204" pitchFamily="34" charset="0"/>
              <a:ea typeface="Arial" panose="020B0604020202020204" pitchFamily="34" charset="0"/>
              <a:cs typeface="Arial" panose="020B0604020202020204" pitchFamily="34" charset="0"/>
            </a:endParaRPr>
          </a:p>
        </p:txBody>
      </p:sp>
      <p:pic>
        <p:nvPicPr>
          <p:cNvPr id="22" name="Picture 21">
            <a:extLst>
              <a:ext uri="{FF2B5EF4-FFF2-40B4-BE49-F238E27FC236}">
                <a16:creationId xmlns=""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2" name="TextBox 1">
            <a:extLst>
              <a:ext uri="{FF2B5EF4-FFF2-40B4-BE49-F238E27FC236}">
                <a16:creationId xmlns="" xmlns:a16="http://schemas.microsoft.com/office/drawing/2014/main" id="{E2C3C8B8-2FAA-26D5-3F65-7E9C008672F3}"/>
              </a:ext>
            </a:extLst>
          </p:cNvPr>
          <p:cNvSpPr txBox="1"/>
          <p:nvPr/>
        </p:nvSpPr>
        <p:spPr>
          <a:xfrm>
            <a:off x="0" y="2387224"/>
            <a:ext cx="9045146" cy="4278094"/>
          </a:xfrm>
          <a:prstGeom prst="rect">
            <a:avLst/>
          </a:prstGeom>
          <a:noFill/>
        </p:spPr>
        <p:txBody>
          <a:bodyPr wrap="square">
            <a:spAutoFit/>
          </a:bodyPr>
          <a:lstStyle/>
          <a:p>
            <a:pPr marL="0" marR="0" indent="228600" algn="just">
              <a:spcBef>
                <a:spcPts val="0"/>
              </a:spcBef>
              <a:spcAft>
                <a:spcPts val="0"/>
              </a:spcAft>
            </a:pPr>
            <a:r>
              <a:rPr lang="vi-VN" sz="3400" dirty="0">
                <a:effectLst/>
                <a:latin typeface="+mj-lt"/>
                <a:ea typeface="Arial" panose="020B0604020202020204" pitchFamily="34" charset="0"/>
              </a:rPr>
              <a:t>Qu</a:t>
            </a:r>
            <a:r>
              <a:rPr lang="en-US" sz="3400" dirty="0">
                <a:effectLst/>
                <a:latin typeface="+mj-lt"/>
                <a:ea typeface="Arial" panose="020B0604020202020204" pitchFamily="34" charset="0"/>
              </a:rPr>
              <a:t>ầ</a:t>
            </a:r>
            <a:r>
              <a:rPr lang="vi-VN" sz="3400" dirty="0">
                <a:effectLst/>
                <a:latin typeface="+mj-lt"/>
                <a:ea typeface="Arial" panose="020B0604020202020204" pitchFamily="34" charset="0"/>
              </a:rPr>
              <a:t>n đ</a:t>
            </a:r>
            <a:r>
              <a:rPr lang="en-US" sz="3400" dirty="0">
                <a:latin typeface="+mj-lt"/>
                <a:ea typeface="Arial" panose="020B0604020202020204" pitchFamily="34" charset="0"/>
              </a:rPr>
              <a:t>ả</a:t>
            </a:r>
            <a:r>
              <a:rPr lang="vi-VN" sz="3400" dirty="0">
                <a:effectLst/>
                <a:latin typeface="+mj-lt"/>
                <a:ea typeface="Arial" panose="020B0604020202020204" pitchFamily="34" charset="0"/>
              </a:rPr>
              <a:t>o Trường Sa thuộc t</a:t>
            </a:r>
            <a:r>
              <a:rPr lang="en-US" sz="3400" dirty="0">
                <a:latin typeface="+mj-lt"/>
                <a:ea typeface="Arial" panose="020B0604020202020204" pitchFamily="34" charset="0"/>
              </a:rPr>
              <a:t>ỉ</a:t>
            </a:r>
            <a:r>
              <a:rPr lang="vi-VN" sz="3400" dirty="0">
                <a:effectLst/>
                <a:latin typeface="+mj-lt"/>
                <a:ea typeface="Arial" panose="020B0604020202020204" pitchFamily="34" charset="0"/>
              </a:rPr>
              <a:t>nh Khánh </a:t>
            </a:r>
            <a:r>
              <a:rPr lang="vi-VN" sz="3400" dirty="0" smtClean="0">
                <a:effectLst/>
                <a:latin typeface="+mj-lt"/>
                <a:ea typeface="Arial" panose="020B0604020202020204" pitchFamily="34" charset="0"/>
              </a:rPr>
              <a:t>H</a:t>
            </a:r>
            <a:r>
              <a:rPr lang="en-US" sz="3400" dirty="0" err="1" smtClean="0">
                <a:effectLst/>
                <a:latin typeface="+mj-lt"/>
                <a:ea typeface="Arial" panose="020B0604020202020204" pitchFamily="34" charset="0"/>
              </a:rPr>
              <a:t>oà</a:t>
            </a:r>
            <a:r>
              <a:rPr lang="vi-VN" sz="3400" dirty="0" smtClean="0">
                <a:effectLst/>
                <a:latin typeface="+mj-lt"/>
                <a:ea typeface="Arial" panose="020B0604020202020204" pitchFamily="34" charset="0"/>
              </a:rPr>
              <a:t> </a:t>
            </a:r>
            <a:r>
              <a:rPr lang="vi-VN" sz="3400" dirty="0">
                <a:effectLst/>
                <a:latin typeface="+mj-lt"/>
                <a:ea typeface="Arial" panose="020B0604020202020204" pitchFamily="34" charset="0"/>
              </a:rPr>
              <a:t>bao g</a:t>
            </a:r>
            <a:r>
              <a:rPr lang="en-US" sz="3400" dirty="0">
                <a:effectLst/>
                <a:latin typeface="+mj-lt"/>
                <a:ea typeface="Arial" panose="020B0604020202020204" pitchFamily="34" charset="0"/>
              </a:rPr>
              <a:t>ồ</a:t>
            </a:r>
            <a:r>
              <a:rPr lang="vi-VN" sz="3400" dirty="0">
                <a:effectLst/>
                <a:latin typeface="+mj-lt"/>
                <a:ea typeface="Arial" panose="020B0604020202020204" pitchFamily="34" charset="0"/>
              </a:rPr>
              <a:t>m nhi</a:t>
            </a:r>
            <a:r>
              <a:rPr lang="en-US" sz="3400" dirty="0">
                <a:effectLst/>
                <a:latin typeface="+mj-lt"/>
                <a:ea typeface="Arial" panose="020B0604020202020204" pitchFamily="34" charset="0"/>
              </a:rPr>
              <a:t>ề</a:t>
            </a:r>
            <a:r>
              <a:rPr lang="vi-VN" sz="3400" dirty="0">
                <a:effectLst/>
                <a:latin typeface="+mj-lt"/>
                <a:ea typeface="Arial" panose="020B0604020202020204" pitchFamily="34" charset="0"/>
              </a:rPr>
              <a:t>u đ</a:t>
            </a:r>
            <a:r>
              <a:rPr lang="en-US" sz="3400" dirty="0">
                <a:latin typeface="+mj-lt"/>
                <a:ea typeface="Arial" panose="020B0604020202020204" pitchFamily="34" charset="0"/>
              </a:rPr>
              <a:t>ả</a:t>
            </a:r>
            <a:r>
              <a:rPr lang="vi-VN" sz="3400" dirty="0">
                <a:effectLst/>
                <a:latin typeface="+mj-lt"/>
                <a:ea typeface="Arial" panose="020B0604020202020204" pitchFamily="34" charset="0"/>
              </a:rPr>
              <a:t>o, bãi ng</a:t>
            </a:r>
            <a:r>
              <a:rPr lang="en-US" sz="3400" dirty="0">
                <a:effectLst/>
                <a:latin typeface="+mj-lt"/>
                <a:ea typeface="Arial" panose="020B0604020202020204" pitchFamily="34" charset="0"/>
              </a:rPr>
              <a:t>ầ</a:t>
            </a:r>
            <a:r>
              <a:rPr lang="vi-VN" sz="3400" dirty="0">
                <a:effectLst/>
                <a:latin typeface="+mj-lt"/>
                <a:ea typeface="Arial" panose="020B0604020202020204" pitchFamily="34" charset="0"/>
              </a:rPr>
              <a:t>m, c</a:t>
            </a:r>
            <a:r>
              <a:rPr lang="en-US" sz="3400" dirty="0">
                <a:effectLst/>
                <a:latin typeface="+mj-lt"/>
                <a:ea typeface="Arial" panose="020B0604020202020204" pitchFamily="34" charset="0"/>
              </a:rPr>
              <a:t>ồ</a:t>
            </a:r>
            <a:r>
              <a:rPr lang="vi-VN" sz="3400" dirty="0">
                <a:effectLst/>
                <a:latin typeface="+mj-lt"/>
                <a:ea typeface="Arial" panose="020B0604020202020204" pitchFamily="34" charset="0"/>
              </a:rPr>
              <a:t>n cát, bãi đ</a:t>
            </a:r>
            <a:r>
              <a:rPr lang="en-US" sz="3400" dirty="0">
                <a:latin typeface="+mj-lt"/>
                <a:ea typeface="Arial" panose="020B0604020202020204" pitchFamily="34" charset="0"/>
              </a:rPr>
              <a:t>á</a:t>
            </a:r>
            <a:r>
              <a:rPr lang="vi-VN" sz="3400" dirty="0">
                <a:effectLst/>
                <a:latin typeface="+mj-lt"/>
                <a:ea typeface="Arial" panose="020B0604020202020204" pitchFamily="34" charset="0"/>
              </a:rPr>
              <a:t>, san h</a:t>
            </a:r>
            <a:r>
              <a:rPr lang="en-US" sz="3400" dirty="0">
                <a:latin typeface="+mj-lt"/>
                <a:ea typeface="Arial" panose="020B0604020202020204" pitchFamily="34" charset="0"/>
              </a:rPr>
              <a:t>ô,</a:t>
            </a:r>
            <a:r>
              <a:rPr lang="vi-VN" sz="3400" dirty="0">
                <a:effectLst/>
                <a:latin typeface="+mj-lt"/>
                <a:ea typeface="Arial" panose="020B0604020202020204" pitchFamily="34" charset="0"/>
              </a:rPr>
              <a:t> ba</a:t>
            </a:r>
            <a:r>
              <a:rPr lang="en-US" sz="3400" dirty="0">
                <a:effectLst/>
                <a:latin typeface="+mj-lt"/>
                <a:ea typeface="Arial" panose="020B0604020202020204" pitchFamily="34" charset="0"/>
              </a:rPr>
              <a:t>o</a:t>
            </a:r>
            <a:r>
              <a:rPr lang="vi-VN" sz="3400" dirty="0">
                <a:effectLst/>
                <a:latin typeface="+mj-lt"/>
                <a:ea typeface="Arial" panose="020B0604020202020204" pitchFamily="34" charset="0"/>
              </a:rPr>
              <a:t> bọc m</a:t>
            </a:r>
            <a:r>
              <a:rPr lang="en-US" sz="3400" dirty="0">
                <a:effectLst/>
                <a:latin typeface="+mj-lt"/>
                <a:ea typeface="Arial" panose="020B0604020202020204" pitchFamily="34" charset="0"/>
              </a:rPr>
              <a:t>ộ</a:t>
            </a:r>
            <a:r>
              <a:rPr lang="vi-VN" sz="3400" dirty="0">
                <a:effectLst/>
                <a:latin typeface="+mj-lt"/>
                <a:ea typeface="Arial" panose="020B0604020202020204" pitchFamily="34" charset="0"/>
              </a:rPr>
              <a:t>t vùng biển rộng lớn. Pho</a:t>
            </a:r>
            <a:r>
              <a:rPr lang="en-US" sz="3400" dirty="0">
                <a:effectLst/>
                <a:latin typeface="+mj-lt"/>
                <a:ea typeface="Arial" panose="020B0604020202020204" pitchFamily="34" charset="0"/>
              </a:rPr>
              <a:t>n</a:t>
            </a:r>
            <a:r>
              <a:rPr lang="vi-VN" sz="3400" dirty="0">
                <a:effectLst/>
                <a:latin typeface="+mj-lt"/>
                <a:ea typeface="Arial" panose="020B0604020202020204" pitchFamily="34" charset="0"/>
              </a:rPr>
              <a:t>g cảnh </a:t>
            </a:r>
            <a:r>
              <a:rPr lang="en-US" sz="3400" dirty="0">
                <a:effectLst/>
                <a:latin typeface="+mj-lt"/>
                <a:ea typeface="Arial" panose="020B0604020202020204" pitchFamily="34" charset="0"/>
              </a:rPr>
              <a:t>ở</a:t>
            </a:r>
            <a:r>
              <a:rPr lang="vi-VN" sz="3400" dirty="0">
                <a:effectLst/>
                <a:latin typeface="+mj-lt"/>
                <a:ea typeface="Arial" panose="020B0604020202020204" pitchFamily="34" charset="0"/>
              </a:rPr>
              <a:t> đ</a:t>
            </a:r>
            <a:r>
              <a:rPr lang="en-US" sz="3400" dirty="0">
                <a:latin typeface="+mj-lt"/>
                <a:ea typeface="Arial" panose="020B0604020202020204" pitchFamily="34" charset="0"/>
              </a:rPr>
              <a:t>â</a:t>
            </a:r>
            <a:r>
              <a:rPr lang="vi-VN" sz="3400" dirty="0">
                <a:effectLst/>
                <a:latin typeface="+mj-lt"/>
                <a:ea typeface="Arial" panose="020B0604020202020204" pitchFamily="34" charset="0"/>
              </a:rPr>
              <a:t>y th</a:t>
            </a:r>
            <a:r>
              <a:rPr lang="en-US" sz="3400" dirty="0" err="1">
                <a:effectLst/>
                <a:latin typeface="+mj-lt"/>
                <a:ea typeface="Arial" panose="020B0604020202020204" pitchFamily="34" charset="0"/>
              </a:rPr>
              <a:t>ật</a:t>
            </a:r>
            <a:r>
              <a:rPr lang="vi-VN" sz="3400" dirty="0">
                <a:effectLst/>
                <a:latin typeface="+mj-lt"/>
                <a:ea typeface="Arial" panose="020B0604020202020204" pitchFamily="34" charset="0"/>
              </a:rPr>
              <a:t> đẹp</a:t>
            </a:r>
            <a:r>
              <a:rPr lang="en-US" sz="3400" dirty="0">
                <a:effectLst/>
                <a:latin typeface="+mj-lt"/>
                <a:ea typeface="Arial" panose="020B0604020202020204" pitchFamily="34" charset="0"/>
              </a:rPr>
              <a:t>,</a:t>
            </a:r>
            <a:r>
              <a:rPr lang="vi-VN" sz="3400" dirty="0">
                <a:effectLst/>
                <a:latin typeface="+mj-lt"/>
                <a:ea typeface="Arial" panose="020B0604020202020204" pitchFamily="34" charset="0"/>
              </a:rPr>
              <a:t> những t</a:t>
            </a:r>
            <a:r>
              <a:rPr lang="en-US" sz="3400" dirty="0">
                <a:latin typeface="+mj-lt"/>
                <a:ea typeface="Arial" panose="020B0604020202020204" pitchFamily="34" charset="0"/>
              </a:rPr>
              <a:t>á</a:t>
            </a:r>
            <a:r>
              <a:rPr lang="vi-VN" sz="3400" dirty="0">
                <a:effectLst/>
                <a:latin typeface="+mj-lt"/>
                <a:ea typeface="Arial" panose="020B0604020202020204" pitchFamily="34" charset="0"/>
              </a:rPr>
              <a:t>n bàng vuông, phong ba phủ xanh giữa bi</a:t>
            </a:r>
            <a:r>
              <a:rPr lang="en-US" sz="3400" dirty="0">
                <a:effectLst/>
                <a:latin typeface="+mj-lt"/>
                <a:ea typeface="Arial" panose="020B0604020202020204" pitchFamily="34" charset="0"/>
              </a:rPr>
              <a:t>ể</a:t>
            </a:r>
            <a:r>
              <a:rPr lang="vi-VN" sz="3400" dirty="0">
                <a:effectLst/>
                <a:latin typeface="+mj-lt"/>
                <a:ea typeface="Arial" panose="020B0604020202020204" pitchFamily="34" charset="0"/>
              </a:rPr>
              <a:t>n trời bao la</a:t>
            </a:r>
            <a:r>
              <a:rPr lang="en-US" sz="3400" dirty="0">
                <a:effectLst/>
                <a:latin typeface="+mj-lt"/>
                <a:ea typeface="Arial" panose="020B0604020202020204" pitchFamily="34" charset="0"/>
              </a:rPr>
              <a:t>.</a:t>
            </a:r>
            <a:r>
              <a:rPr lang="vi-VN" sz="3400" dirty="0">
                <a:effectLst/>
                <a:latin typeface="+mj-lt"/>
                <a:ea typeface="Arial" panose="020B0604020202020204" pitchFamily="34" charset="0"/>
              </a:rPr>
              <a:t> Các chiến sĩ H</a:t>
            </a:r>
            <a:r>
              <a:rPr lang="en-US" sz="3400" dirty="0">
                <a:latin typeface="+mj-lt"/>
                <a:ea typeface="Arial" panose="020B0604020202020204" pitchFamily="34" charset="0"/>
              </a:rPr>
              <a:t>ả</a:t>
            </a:r>
            <a:r>
              <a:rPr lang="vi-VN" sz="3400" dirty="0">
                <a:effectLst/>
                <a:latin typeface="+mj-lt"/>
                <a:ea typeface="Arial" panose="020B0604020202020204" pitchFamily="34" charset="0"/>
              </a:rPr>
              <a:t>i </a:t>
            </a:r>
            <a:r>
              <a:rPr lang="en-US" sz="3400" dirty="0" err="1">
                <a:effectLst/>
                <a:latin typeface="+mj-lt"/>
                <a:ea typeface="Arial" panose="020B0604020202020204" pitchFamily="34" charset="0"/>
              </a:rPr>
              <a:t>Quâ</a:t>
            </a:r>
            <a:r>
              <a:rPr lang="vi-VN" sz="3400" dirty="0">
                <a:effectLst/>
                <a:latin typeface="+mj-lt"/>
                <a:ea typeface="Arial" panose="020B0604020202020204" pitchFamily="34" charset="0"/>
              </a:rPr>
              <a:t>n Qu</a:t>
            </a:r>
            <a:r>
              <a:rPr lang="en-US" sz="3400" dirty="0">
                <a:latin typeface="+mj-lt"/>
                <a:ea typeface="Arial" panose="020B0604020202020204" pitchFamily="34" charset="0"/>
              </a:rPr>
              <a:t>â</a:t>
            </a:r>
            <a:r>
              <a:rPr lang="vi-VN" sz="3400" dirty="0">
                <a:effectLst/>
                <a:latin typeface="+mj-lt"/>
                <a:ea typeface="Arial" panose="020B0604020202020204" pitchFamily="34" charset="0"/>
              </a:rPr>
              <a:t>n đội nh</a:t>
            </a:r>
            <a:r>
              <a:rPr lang="en-US" sz="3400" dirty="0">
                <a:latin typeface="+mj-lt"/>
                <a:ea typeface="Arial" panose="020B0604020202020204" pitchFamily="34" charset="0"/>
              </a:rPr>
              <a:t>â</a:t>
            </a:r>
            <a:r>
              <a:rPr lang="vi-VN" sz="3400" dirty="0">
                <a:effectLst/>
                <a:latin typeface="+mj-lt"/>
                <a:ea typeface="Arial" panose="020B0604020202020204" pitchFamily="34" charset="0"/>
              </a:rPr>
              <a:t>n d</a:t>
            </a:r>
            <a:r>
              <a:rPr lang="en-US" sz="3400" dirty="0">
                <a:latin typeface="+mj-lt"/>
                <a:ea typeface="Arial" panose="020B0604020202020204" pitchFamily="34" charset="0"/>
              </a:rPr>
              <a:t>â</a:t>
            </a:r>
            <a:r>
              <a:rPr lang="vi-VN" sz="3400" dirty="0">
                <a:effectLst/>
                <a:latin typeface="+mj-lt"/>
                <a:ea typeface="Arial" panose="020B0604020202020204" pitchFamily="34" charset="0"/>
              </a:rPr>
              <a:t>n Việt Nam ng</a:t>
            </a:r>
            <a:r>
              <a:rPr lang="en-US" sz="3400" dirty="0">
                <a:latin typeface="+mj-lt"/>
                <a:ea typeface="Arial" panose="020B0604020202020204" pitchFamily="34" charset="0"/>
              </a:rPr>
              <a:t>à</a:t>
            </a:r>
            <a:r>
              <a:rPr lang="vi-VN" sz="3400" dirty="0">
                <a:effectLst/>
                <a:latin typeface="+mj-lt"/>
                <a:ea typeface="Arial" panose="020B0604020202020204" pitchFamily="34" charset="0"/>
              </a:rPr>
              <a:t>y đêm vữrg vàng tay súng, quyết t</a:t>
            </a:r>
            <a:r>
              <a:rPr lang="en-US" sz="3400" dirty="0">
                <a:latin typeface="+mj-lt"/>
                <a:ea typeface="Arial" panose="020B0604020202020204" pitchFamily="34" charset="0"/>
              </a:rPr>
              <a:t>â</a:t>
            </a:r>
            <a:r>
              <a:rPr lang="vi-VN" sz="3400" dirty="0">
                <a:effectLst/>
                <a:latin typeface="+mj-lt"/>
                <a:ea typeface="Arial" panose="020B0604020202020204" pitchFamily="34" charset="0"/>
              </a:rPr>
              <a:t>m b</a:t>
            </a:r>
            <a:r>
              <a:rPr lang="en-US" sz="3400" dirty="0">
                <a:latin typeface="+mj-lt"/>
                <a:ea typeface="Arial" panose="020B0604020202020204" pitchFamily="34" charset="0"/>
              </a:rPr>
              <a:t>ả</a:t>
            </a:r>
            <a:r>
              <a:rPr lang="vi-VN" sz="3400" dirty="0">
                <a:effectLst/>
                <a:latin typeface="+mj-lt"/>
                <a:ea typeface="Arial" panose="020B0604020202020204" pitchFamily="34" charset="0"/>
              </a:rPr>
              <a:t>o v</a:t>
            </a:r>
            <a:r>
              <a:rPr lang="en-US" sz="3400" dirty="0">
                <a:effectLst/>
                <a:latin typeface="+mj-lt"/>
                <a:ea typeface="Arial" panose="020B0604020202020204" pitchFamily="34" charset="0"/>
              </a:rPr>
              <a:t>ệ</a:t>
            </a:r>
            <a:r>
              <a:rPr lang="vi-VN" sz="3400" dirty="0">
                <a:effectLst/>
                <a:latin typeface="+mj-lt"/>
                <a:ea typeface="Arial" panose="020B0604020202020204" pitchFamily="34" charset="0"/>
              </a:rPr>
              <a:t> vững ch</a:t>
            </a:r>
            <a:r>
              <a:rPr lang="en-US" sz="3400" dirty="0">
                <a:effectLst/>
                <a:latin typeface="+mj-lt"/>
                <a:ea typeface="Arial" panose="020B0604020202020204" pitchFamily="34" charset="0"/>
              </a:rPr>
              <a:t>ắ</a:t>
            </a:r>
            <a:r>
              <a:rPr lang="vi-VN" sz="3400" dirty="0">
                <a:effectLst/>
                <a:latin typeface="+mj-lt"/>
                <a:ea typeface="Arial" panose="020B0604020202020204" pitchFamily="34" charset="0"/>
              </a:rPr>
              <a:t>c chủ quyền thiêng li</a:t>
            </a:r>
            <a:r>
              <a:rPr lang="en-US" sz="3400" dirty="0">
                <a:latin typeface="+mj-lt"/>
                <a:ea typeface="Arial" panose="020B0604020202020204" pitchFamily="34" charset="0"/>
              </a:rPr>
              <a:t>ê</a:t>
            </a:r>
            <a:r>
              <a:rPr lang="vi-VN" sz="3400" dirty="0">
                <a:effectLst/>
                <a:latin typeface="+mj-lt"/>
                <a:ea typeface="Arial" panose="020B0604020202020204" pitchFamily="34" charset="0"/>
              </a:rPr>
              <a:t>ng</a:t>
            </a:r>
            <a:r>
              <a:rPr lang="en-US" sz="3400" dirty="0">
                <a:effectLst/>
                <a:latin typeface="+mj-lt"/>
                <a:ea typeface="Arial" panose="020B0604020202020204" pitchFamily="34" charset="0"/>
              </a:rPr>
              <a:t> </a:t>
            </a:r>
            <a:r>
              <a:rPr lang="vi-VN" sz="3400" dirty="0">
                <a:effectLst/>
                <a:latin typeface="+mj-lt"/>
                <a:ea typeface="Arial" panose="020B0604020202020204" pitchFamily="34" charset="0"/>
              </a:rPr>
              <a:t>c</a:t>
            </a:r>
            <a:r>
              <a:rPr lang="en-US" sz="3400" dirty="0">
                <a:latin typeface="+mj-lt"/>
                <a:ea typeface="Arial" panose="020B0604020202020204" pitchFamily="34" charset="0"/>
              </a:rPr>
              <a:t>ủ</a:t>
            </a:r>
            <a:r>
              <a:rPr lang="vi-VN" sz="3400" dirty="0">
                <a:effectLst/>
                <a:latin typeface="+mj-lt"/>
                <a:ea typeface="Arial" panose="020B0604020202020204" pitchFamily="34" charset="0"/>
              </a:rPr>
              <a:t>a T</a:t>
            </a:r>
            <a:r>
              <a:rPr lang="en-US" sz="3400" dirty="0">
                <a:latin typeface="+mj-lt"/>
                <a:ea typeface="Arial" panose="020B0604020202020204" pitchFamily="34" charset="0"/>
              </a:rPr>
              <a:t>ổ</a:t>
            </a:r>
            <a:r>
              <a:rPr lang="vi-VN" sz="3400" dirty="0">
                <a:effectLst/>
                <a:latin typeface="+mj-lt"/>
                <a:ea typeface="Arial" panose="020B0604020202020204" pitchFamily="34" charset="0"/>
              </a:rPr>
              <a:t> quốc.</a:t>
            </a:r>
            <a:endParaRPr lang="en-US" sz="3400" dirty="0">
              <a:effectLst/>
              <a:latin typeface="+mj-lt"/>
              <a:ea typeface="Arial" panose="020B0604020202020204" pitchFamily="34" charset="0"/>
            </a:endParaRPr>
          </a:p>
        </p:txBody>
      </p:sp>
    </p:spTree>
    <p:extLst>
      <p:ext uri="{BB962C8B-B14F-4D97-AF65-F5344CB8AC3E}">
        <p14:creationId xmlns:p14="http://schemas.microsoft.com/office/powerpoint/2010/main" val="3768401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 xmlns:a16="http://schemas.microsoft.com/office/drawing/2014/main" id="{7D93A3D8-2C2E-ACC9-22CB-2D51299E8B62}"/>
              </a:ext>
            </a:extLst>
          </p:cNvPr>
          <p:cNvSpPr>
            <a:spLocks noChangeArrowheads="1"/>
          </p:cNvSpPr>
          <p:nvPr/>
        </p:nvSpPr>
        <p:spPr bwMode="auto">
          <a:xfrm>
            <a:off x="438150" y="1536056"/>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r>
              <a:rPr lang="en-US" altLang="en-US" sz="3600" dirty="0" err="1">
                <a:solidFill>
                  <a:srgbClr val="FF0000"/>
                </a:solidFill>
                <a:latin typeface="Times New Roman" panose="02020603050405020304" pitchFamily="18" charset="0"/>
                <a:ea typeface="Liberation Mono"/>
                <a:cs typeface="Times New Roman" panose="02020603050405020304" pitchFamily="18" charset="0"/>
              </a:rPr>
              <a:t>Yêu</a:t>
            </a:r>
            <a:r>
              <a:rPr lang="en-US" altLang="en-US" sz="3600" dirty="0">
                <a:solidFill>
                  <a:srgbClr val="FF0000"/>
                </a:solidFill>
                <a:latin typeface="Times New Roman" panose="02020603050405020304" pitchFamily="18" charset="0"/>
                <a:ea typeface="Liberation Mono"/>
                <a:cs typeface="Times New Roman" panose="02020603050405020304" pitchFamily="18" charset="0"/>
              </a:rPr>
              <a:t> </a:t>
            </a:r>
            <a:r>
              <a:rPr lang="en-US" altLang="en-US" sz="3600" dirty="0" err="1">
                <a:solidFill>
                  <a:srgbClr val="FF0000"/>
                </a:solidFill>
                <a:latin typeface="Times New Roman" panose="02020603050405020304" pitchFamily="18" charset="0"/>
                <a:ea typeface="Liberation Mono"/>
                <a:cs typeface="Times New Roman" panose="02020603050405020304" pitchFamily="18" charset="0"/>
              </a:rPr>
              <a:t>cầu</a:t>
            </a:r>
            <a:r>
              <a:rPr lang="en-US" altLang="en-US" sz="3600" dirty="0">
                <a:solidFill>
                  <a:srgbClr val="FF0000"/>
                </a:solidFill>
                <a:latin typeface="Times New Roman" panose="02020603050405020304" pitchFamily="18" charset="0"/>
                <a:ea typeface="Liberation Mono"/>
                <a:cs typeface="Times New Roman" panose="02020603050405020304" pitchFamily="18" charset="0"/>
              </a:rPr>
              <a:t> </a:t>
            </a:r>
            <a:r>
              <a:rPr lang="en-US" altLang="en-US" sz="3600" dirty="0" err="1">
                <a:solidFill>
                  <a:srgbClr val="FF0000"/>
                </a:solidFill>
                <a:latin typeface="Times New Roman" panose="02020603050405020304" pitchFamily="18" charset="0"/>
                <a:ea typeface="Liberation Mono"/>
                <a:cs typeface="Times New Roman" panose="02020603050405020304" pitchFamily="18" charset="0"/>
              </a:rPr>
              <a:t>cần</a:t>
            </a:r>
            <a:r>
              <a:rPr lang="en-US" altLang="en-US" sz="3600" dirty="0">
                <a:solidFill>
                  <a:srgbClr val="FF0000"/>
                </a:solidFill>
                <a:latin typeface="Times New Roman" panose="02020603050405020304" pitchFamily="18" charset="0"/>
                <a:ea typeface="Liberation Mono"/>
                <a:cs typeface="Times New Roman" panose="02020603050405020304" pitchFamily="18" charset="0"/>
              </a:rPr>
              <a:t> </a:t>
            </a:r>
            <a:r>
              <a:rPr lang="en-US" altLang="en-US" sz="3600" dirty="0" err="1">
                <a:solidFill>
                  <a:srgbClr val="FF0000"/>
                </a:solidFill>
                <a:latin typeface="Times New Roman" panose="02020603050405020304" pitchFamily="18" charset="0"/>
                <a:ea typeface="Liberation Mono"/>
                <a:cs typeface="Times New Roman" panose="02020603050405020304" pitchFamily="18" charset="0"/>
              </a:rPr>
              <a:t>đạt</a:t>
            </a:r>
            <a:r>
              <a:rPr lang="en-US" altLang="en-US" sz="3600" dirty="0">
                <a:solidFill>
                  <a:srgbClr val="FF0000"/>
                </a:solidFill>
                <a:latin typeface="Times New Roman" panose="02020603050405020304" pitchFamily="18" charset="0"/>
                <a:ea typeface="Liberation Mono"/>
                <a:cs typeface="Times New Roman" panose="02020603050405020304" pitchFamily="18" charset="0"/>
              </a:rPr>
              <a:t> </a:t>
            </a:r>
            <a:r>
              <a:rPr lang="en-US" altLang="en-US" sz="3600" dirty="0" err="1">
                <a:solidFill>
                  <a:srgbClr val="FF0000"/>
                </a:solidFill>
                <a:latin typeface="Times New Roman" panose="02020603050405020304" pitchFamily="18" charset="0"/>
                <a:ea typeface="Liberation Mono"/>
                <a:cs typeface="Times New Roman" panose="02020603050405020304" pitchFamily="18" charset="0"/>
              </a:rPr>
              <a:t>đối</a:t>
            </a:r>
            <a:r>
              <a:rPr lang="en-US" altLang="en-US" sz="3600" dirty="0">
                <a:solidFill>
                  <a:srgbClr val="FF0000"/>
                </a:solidFill>
                <a:latin typeface="Times New Roman" panose="02020603050405020304" pitchFamily="18" charset="0"/>
                <a:ea typeface="Liberation Mono"/>
                <a:cs typeface="Times New Roman" panose="02020603050405020304" pitchFamily="18" charset="0"/>
              </a:rPr>
              <a:t> </a:t>
            </a:r>
            <a:r>
              <a:rPr lang="en-US" altLang="en-US" sz="3600" dirty="0" err="1">
                <a:solidFill>
                  <a:srgbClr val="FF0000"/>
                </a:solidFill>
                <a:latin typeface="Times New Roman" panose="02020603050405020304" pitchFamily="18" charset="0"/>
                <a:ea typeface="Liberation Mono"/>
                <a:cs typeface="Times New Roman" panose="02020603050405020304" pitchFamily="18" charset="0"/>
              </a:rPr>
              <a:t>với</a:t>
            </a:r>
            <a:r>
              <a:rPr lang="en-US" altLang="en-US" sz="3600" dirty="0">
                <a:solidFill>
                  <a:srgbClr val="FF0000"/>
                </a:solidFill>
                <a:latin typeface="Times New Roman" panose="02020603050405020304" pitchFamily="18" charset="0"/>
                <a:ea typeface="Liberation Mono"/>
                <a:cs typeface="Times New Roman" panose="02020603050405020304" pitchFamily="18" charset="0"/>
              </a:rPr>
              <a:t> </a:t>
            </a:r>
            <a:r>
              <a:rPr lang="en-US" altLang="en-US" sz="3600" dirty="0" err="1">
                <a:solidFill>
                  <a:srgbClr val="FF0000"/>
                </a:solidFill>
                <a:latin typeface="Times New Roman" panose="02020603050405020304" pitchFamily="18" charset="0"/>
                <a:ea typeface="Liberation Mono"/>
                <a:cs typeface="Times New Roman" panose="02020603050405020304" pitchFamily="18" charset="0"/>
              </a:rPr>
              <a:t>học</a:t>
            </a:r>
            <a:r>
              <a:rPr lang="en-US" altLang="en-US" sz="3600" dirty="0">
                <a:solidFill>
                  <a:srgbClr val="FF0000"/>
                </a:solidFill>
                <a:latin typeface="Times New Roman" panose="02020603050405020304" pitchFamily="18" charset="0"/>
                <a:ea typeface="Liberation Mono"/>
                <a:cs typeface="Times New Roman" panose="02020603050405020304" pitchFamily="18" charset="0"/>
              </a:rPr>
              <a:t> </a:t>
            </a:r>
            <a:r>
              <a:rPr lang="en-US" altLang="en-US" sz="3600" dirty="0" err="1">
                <a:solidFill>
                  <a:srgbClr val="FF0000"/>
                </a:solidFill>
                <a:latin typeface="Times New Roman" panose="02020603050405020304" pitchFamily="18" charset="0"/>
                <a:ea typeface="Liberation Mono"/>
                <a:cs typeface="Times New Roman" panose="02020603050405020304" pitchFamily="18" charset="0"/>
              </a:rPr>
              <a:t>sinh</a:t>
            </a:r>
            <a:endParaRPr lang="en-US" altLang="en-US" sz="3600" dirty="0">
              <a:solidFill>
                <a:srgbClr val="FF0000"/>
              </a:solidFill>
              <a:latin typeface="Times New Roman" panose="02020603050405020304" pitchFamily="18" charset="0"/>
              <a:ea typeface="Liberation Mono"/>
              <a:cs typeface="Times New Roman" panose="02020603050405020304" pitchFamily="18" charset="0"/>
            </a:endParaRPr>
          </a:p>
        </p:txBody>
      </p:sp>
      <p:pic>
        <p:nvPicPr>
          <p:cNvPr id="14" name="Picture 2" descr="BD21318_">
            <a:extLst>
              <a:ext uri="{FF2B5EF4-FFF2-40B4-BE49-F238E27FC236}">
                <a16:creationId xmlns="" xmlns:a16="http://schemas.microsoft.com/office/drawing/2014/main" id="{D5E9D1B0-F9E5-DCC4-5702-523CC76FF569}"/>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1676400"/>
          </a:xfrm>
          <a:prstGeom prst="rect">
            <a:avLst/>
          </a:prstGeom>
          <a:ln>
            <a:noFill/>
          </a:ln>
          <a:effectLst>
            <a:softEdge rad="112500"/>
          </a:effectLst>
        </p:spPr>
      </p:pic>
      <p:pic>
        <p:nvPicPr>
          <p:cNvPr id="16389" name="Picture 8" descr="quocky">
            <a:extLst>
              <a:ext uri="{FF2B5EF4-FFF2-40B4-BE49-F238E27FC236}">
                <a16:creationId xmlns="" xmlns:a16="http://schemas.microsoft.com/office/drawing/2014/main" id="{0A282504-4864-BD53-F101-09ECABAA65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15240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ringworld2_w">
            <a:extLst>
              <a:ext uri="{FF2B5EF4-FFF2-40B4-BE49-F238E27FC236}">
                <a16:creationId xmlns="" xmlns:a16="http://schemas.microsoft.com/office/drawing/2014/main" id="{38CD301D-BF56-3531-88DF-A8EF6F18DBA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103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 xmlns:a16="http://schemas.microsoft.com/office/drawing/2014/main" id="{F3674EAE-D01E-794A-C50A-75F3571DB4A3}"/>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11</a:t>
            </a:r>
          </a:p>
        </p:txBody>
      </p:sp>
      <p:sp>
        <p:nvSpPr>
          <p:cNvPr id="16393" name="Rectangle 23">
            <a:extLst>
              <a:ext uri="{FF2B5EF4-FFF2-40B4-BE49-F238E27FC236}">
                <a16:creationId xmlns="" xmlns:a16="http://schemas.microsoft.com/office/drawing/2014/main" id="{BAE429EF-45E7-E9A7-4732-D7E4ACCF2DF0}"/>
              </a:ext>
            </a:extLst>
          </p:cNvPr>
          <p:cNvSpPr>
            <a:spLocks noChangeArrowheads="1"/>
          </p:cNvSpPr>
          <p:nvPr/>
        </p:nvSpPr>
        <p:spPr bwMode="auto">
          <a:xfrm>
            <a:off x="700001" y="308447"/>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3" name="TextBox 2">
            <a:extLst>
              <a:ext uri="{FF2B5EF4-FFF2-40B4-BE49-F238E27FC236}">
                <a16:creationId xmlns="" xmlns:a16="http://schemas.microsoft.com/office/drawing/2014/main" id="{81D3BB15-3B3E-AC1C-D99C-65C42BC7E459}"/>
              </a:ext>
            </a:extLst>
          </p:cNvPr>
          <p:cNvSpPr txBox="1"/>
          <p:nvPr/>
        </p:nvSpPr>
        <p:spPr>
          <a:xfrm>
            <a:off x="92675" y="2140151"/>
            <a:ext cx="8890687" cy="4401205"/>
          </a:xfrm>
          <a:prstGeom prst="rect">
            <a:avLst/>
          </a:prstGeom>
          <a:noFill/>
        </p:spPr>
        <p:txBody>
          <a:bodyPr wrap="square" rtlCol="0">
            <a:spAutoFit/>
          </a:bodyPr>
          <a:lstStyle/>
          <a:p>
            <a:pPr algn="just">
              <a:spcBef>
                <a:spcPts val="600"/>
              </a:spcBef>
              <a:spcAft>
                <a:spcPts val="600"/>
              </a:spcAft>
            </a:pPr>
            <a:r>
              <a:rPr lang="vi-VN" altLang="en-US" sz="2600" b="0" dirty="0">
                <a:solidFill>
                  <a:srgbClr val="000000"/>
                </a:solidFill>
                <a:latin typeface="+mj-lt"/>
              </a:rPr>
              <a:t>- Nêu được những nội dung cơ bản Chiến lược bảo vệ Tổ quốc Việt Nam xã hội chủ nghĩa trong tình hình mới;</a:t>
            </a:r>
          </a:p>
          <a:p>
            <a:pPr algn="just">
              <a:spcBef>
                <a:spcPts val="600"/>
              </a:spcBef>
              <a:spcAft>
                <a:spcPts val="600"/>
              </a:spcAft>
            </a:pPr>
            <a:r>
              <a:rPr lang="vi-VN" altLang="en-US" sz="2600" b="0" dirty="0">
                <a:solidFill>
                  <a:srgbClr val="000000"/>
                </a:solidFill>
                <a:latin typeface="+mj-lt"/>
              </a:rPr>
              <a:t>- Nêu và phân tích được những nội dung cơ bản về chủ quyền lãnh thổ và biên giới quốc gia; những nội dung cơ bản của </a:t>
            </a:r>
            <a:r>
              <a:rPr lang="vi-VN" altLang="en-US" sz="2600" b="0" dirty="0">
                <a:solidFill>
                  <a:srgbClr val="0E70C3"/>
                </a:solidFill>
                <a:latin typeface="+mj-lt"/>
                <a:hlinkClick r:id="rId6"/>
              </a:rPr>
              <a:t>Công ước Liên hợp quốc về Luật biển 1982</a:t>
            </a:r>
            <a:r>
              <a:rPr lang="vi-VN" altLang="en-US" sz="2600" b="0" dirty="0">
                <a:solidFill>
                  <a:srgbClr val="000000"/>
                </a:solidFill>
                <a:latin typeface="+mj-lt"/>
              </a:rPr>
              <a:t>; </a:t>
            </a:r>
            <a:r>
              <a:rPr lang="vi-VN" altLang="en-US" sz="2600" b="0" dirty="0">
                <a:solidFill>
                  <a:srgbClr val="0E70C3"/>
                </a:solidFill>
                <a:latin typeface="+mj-lt"/>
                <a:hlinkClick r:id="rId7"/>
              </a:rPr>
              <a:t>Luật biển Việt Nam</a:t>
            </a:r>
            <a:r>
              <a:rPr lang="vi-VN" altLang="en-US" sz="2600" b="0" dirty="0">
                <a:solidFill>
                  <a:srgbClr val="000000"/>
                </a:solidFill>
                <a:latin typeface="+mj-lt"/>
              </a:rPr>
              <a:t>; những khái niệm về biên giới và đường biên giới đất liền, trên biển, thềm lục địa, trên không, trong lòng đất, đặc biệt là chủ quyền 02 quần đảo Hoàng Sa và Trường Sa của Việt Nam;</a:t>
            </a:r>
          </a:p>
          <a:p>
            <a:pPr algn="just">
              <a:spcBef>
                <a:spcPts val="600"/>
              </a:spcBef>
              <a:spcAft>
                <a:spcPts val="600"/>
              </a:spcAft>
            </a:pPr>
            <a:r>
              <a:rPr lang="vi-VN" altLang="en-US" sz="2600" b="0" dirty="0">
                <a:solidFill>
                  <a:srgbClr val="000000"/>
                </a:solidFill>
                <a:latin typeface="+mj-lt"/>
              </a:rPr>
              <a:t>- Xác định và thực hiện được ý thức trách nhiệm của công dân trong quản lý, xây dựng và bảo vệ biên giới quốc gia.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a:t>
              </a:r>
              <a:r>
                <a:rPr lang="en-US" sz="1200">
                  <a:solidFill>
                    <a:srgbClr val="FFFF00"/>
                  </a:solidFill>
                  <a:latin typeface="Times New Roman" pitchFamily="18" charset="0"/>
                  <a:cs typeface="Times New Roman" pitchFamily="18" charset="0"/>
                </a:rPr>
                <a:t>KHỐI </a:t>
              </a:r>
              <a:r>
                <a:rPr lang="en-US" sz="1200" smtClean="0">
                  <a:solidFill>
                    <a:srgbClr val="FFFF00"/>
                  </a:solidFill>
                  <a:latin typeface="Times New Roman" pitchFamily="18" charset="0"/>
                  <a:cs typeface="Times New Roman" pitchFamily="18" charset="0"/>
                </a:rPr>
                <a:t>11</a:t>
              </a:r>
              <a:endParaRPr lang="en-US" sz="1200" dirty="0">
                <a:solidFill>
                  <a:srgbClr val="FFFF00"/>
                </a:solidFill>
                <a:latin typeface="Times New Roman" pitchFamily="18" charset="0"/>
                <a:cs typeface="Times New Roman" pitchFamily="18" charset="0"/>
              </a:endParaRPr>
            </a:p>
          </p:txBody>
        </p:sp>
      </p:grpSp>
      <p:sp>
        <p:nvSpPr>
          <p:cNvPr id="47108" name="Rectangle 13">
            <a:extLst>
              <a:ext uri="{FF2B5EF4-FFF2-40B4-BE49-F238E27FC236}">
                <a16:creationId xmlns="" xmlns:a16="http://schemas.microsoft.com/office/drawing/2014/main" id="{B151ABB5-C4A9-1F66-63EC-1706D31149A6}"/>
              </a:ext>
            </a:extLst>
          </p:cNvPr>
          <p:cNvSpPr>
            <a:spLocks noChangeArrowheads="1"/>
          </p:cNvSpPr>
          <p:nvPr/>
        </p:nvSpPr>
        <p:spPr bwMode="auto">
          <a:xfrm>
            <a:off x="518161" y="254099"/>
            <a:ext cx="78747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smtClean="0">
                <a:solidFill>
                  <a:srgbClr val="FFFF00"/>
                </a:solidFill>
                <a:latin typeface="Times New Roman" panose="02020603050405020304" pitchFamily="18" charset="0"/>
                <a:cs typeface="Times New Roman" panose="02020603050405020304" pitchFamily="18" charset="0"/>
              </a:rPr>
              <a:t>BÀI 2</a:t>
            </a:r>
            <a:r>
              <a:rPr lang="en-US" altLang="en-US" smtClean="0">
                <a:solidFill>
                  <a:srgbClr val="FFFF00"/>
                </a:solidFill>
              </a:rPr>
              <a:t>: </a:t>
            </a:r>
            <a:r>
              <a:rPr lang="en-US" altLang="en-US" smtClean="0">
                <a:solidFill>
                  <a:srgbClr val="FFFF00"/>
                </a:solidFill>
                <a:latin typeface="Arial" panose="020B0604020202020204" pitchFamily="34" charset="0"/>
                <a:cs typeface="Arial" panose="020B0604020202020204" pitchFamily="34" charset="0"/>
              </a:rPr>
              <a:t>BẢO VỆ CHỦ QUYỀN LÃNH THỔ, BIÊN GIỚI QUỐC GIA NƯỚC CỘNG HÒA XÃ HỘI CHỦ NGHĨA VIỆT NAM</a:t>
            </a:r>
          </a:p>
        </p:txBody>
      </p:sp>
      <p:sp>
        <p:nvSpPr>
          <p:cNvPr id="47109" name="TextBox 16">
            <a:extLst>
              <a:ext uri="{FF2B5EF4-FFF2-40B4-BE49-F238E27FC236}">
                <a16:creationId xmlns="" xmlns:a16="http://schemas.microsoft.com/office/drawing/2014/main" id="{2E3FE7CB-9F2B-AFAB-06B7-67870B7DE7FA}"/>
              </a:ext>
            </a:extLst>
          </p:cNvPr>
          <p:cNvSpPr txBox="1">
            <a:spLocks noChangeArrowheads="1"/>
          </p:cNvSpPr>
          <p:nvPr/>
        </p:nvSpPr>
        <p:spPr bwMode="auto">
          <a:xfrm>
            <a:off x="1218738" y="4006735"/>
            <a:ext cx="6872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endParaRPr lang="en-US" altLang="en-US" sz="2800" dirty="0" smtClean="0">
              <a:solidFill>
                <a:srgbClr val="C00000"/>
              </a:solidFill>
              <a:latin typeface="Arial" panose="020B0604020202020204" pitchFamily="34" charset="0"/>
              <a:cs typeface="Arial" panose="020B0604020202020204" pitchFamily="34" charset="0"/>
            </a:endParaRPr>
          </a:p>
          <a:p>
            <a:pPr algn="ctr">
              <a:spcBef>
                <a:spcPct val="0"/>
              </a:spcBef>
              <a:buClrTx/>
              <a:buSzTx/>
              <a:buFontTx/>
              <a:buNone/>
            </a:pPr>
            <a:endParaRPr lang="en-US" altLang="en-US" sz="2800" dirty="0">
              <a:solidFill>
                <a:srgbClr val="C00000"/>
              </a:solidFill>
              <a:latin typeface="Arial" panose="020B0604020202020204" pitchFamily="34" charset="0"/>
              <a:cs typeface="Arial" panose="020B0604020202020204" pitchFamily="34" charset="0"/>
            </a:endParaRPr>
          </a:p>
          <a:p>
            <a:pPr algn="ctr">
              <a:spcBef>
                <a:spcPct val="0"/>
              </a:spcBef>
              <a:buClrTx/>
              <a:buSzTx/>
              <a:buFontTx/>
              <a:buNone/>
            </a:pPr>
            <a:r>
              <a:rPr lang="en-US" altLang="en-US" sz="2800" dirty="0" smtClean="0">
                <a:solidFill>
                  <a:srgbClr val="C00000"/>
                </a:solidFill>
                <a:latin typeface="Arial" panose="020B0604020202020204" pitchFamily="34" charset="0"/>
                <a:cs typeface="Arial" panose="020B0604020202020204" pitchFamily="34" charset="0"/>
              </a:rPr>
              <a:t>CÂU </a:t>
            </a:r>
            <a:r>
              <a:rPr lang="en-US" altLang="en-US" sz="2800" dirty="0">
                <a:solidFill>
                  <a:srgbClr val="C00000"/>
                </a:solidFill>
                <a:latin typeface="Arial" panose="020B0604020202020204" pitchFamily="34" charset="0"/>
                <a:cs typeface="Arial" panose="020B0604020202020204" pitchFamily="34" charset="0"/>
              </a:rPr>
              <a:t>HỎI KIỂM TRA KIẾN THỨC</a:t>
            </a:r>
            <a:endParaRPr lang="en-US" altLang="en-US" sz="2600" i="1" dirty="0">
              <a:solidFill>
                <a:srgbClr val="C00000"/>
              </a:solidFill>
              <a:latin typeface="Arial" panose="020B0604020202020204" pitchFamily="34" charset="0"/>
              <a:cs typeface="Arial" panose="020B0604020202020204" pitchFamily="34" charset="0"/>
            </a:endParaRPr>
          </a:p>
        </p:txBody>
      </p:sp>
      <p:pic>
        <p:nvPicPr>
          <p:cNvPr id="17" name="Picture 7">
            <a:extLst>
              <a:ext uri="{FF2B5EF4-FFF2-40B4-BE49-F238E27FC236}">
                <a16:creationId xmlns="" xmlns:a16="http://schemas.microsoft.com/office/drawing/2014/main" id="{60895A56-3F4F-F406-3FB7-3222225BCA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488" y="4940579"/>
            <a:ext cx="518650" cy="45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6">
            <a:extLst>
              <a:ext uri="{FF2B5EF4-FFF2-40B4-BE49-F238E27FC236}">
                <a16:creationId xmlns="" xmlns:a16="http://schemas.microsoft.com/office/drawing/2014/main" id="{FEA10588-443C-7A20-3DAF-D8D7D1747FB9}"/>
              </a:ext>
            </a:extLst>
          </p:cNvPr>
          <p:cNvSpPr txBox="1">
            <a:spLocks noChangeArrowheads="1"/>
          </p:cNvSpPr>
          <p:nvPr/>
        </p:nvSpPr>
        <p:spPr bwMode="auto">
          <a:xfrm>
            <a:off x="1218738" y="5052317"/>
            <a:ext cx="78252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endParaRPr lang="en-US" sz="3000" i="1" dirty="0" smtClean="0">
              <a:latin typeface="+mj-lt"/>
            </a:endParaRPr>
          </a:p>
          <a:p>
            <a:r>
              <a:rPr lang="en-US" sz="3000" i="1" dirty="0" smtClean="0">
                <a:latin typeface="+mj-lt"/>
              </a:rPr>
              <a:t>       </a:t>
            </a:r>
            <a:r>
              <a:rPr lang="vi-VN" sz="3000" i="1" dirty="0" smtClean="0">
                <a:latin typeface="+mj-lt"/>
              </a:rPr>
              <a:t>Em </a:t>
            </a:r>
            <a:r>
              <a:rPr lang="vi-VN" sz="3000" i="1" dirty="0">
                <a:latin typeface="+mj-lt"/>
              </a:rPr>
              <a:t>hãy vẽ sơ </a:t>
            </a:r>
            <a:r>
              <a:rPr lang="vi-VN" sz="3000" i="1" dirty="0" smtClean="0">
                <a:latin typeface="+mj-lt"/>
              </a:rPr>
              <a:t>đ</a:t>
            </a:r>
            <a:r>
              <a:rPr lang="en-US" sz="3000" i="1" dirty="0" smtClean="0">
                <a:latin typeface="Times New Roman" panose="02020603050405020304" pitchFamily="18" charset="0"/>
                <a:cs typeface="Times New Roman" panose="02020603050405020304" pitchFamily="18" charset="0"/>
              </a:rPr>
              <a:t>ồ</a:t>
            </a:r>
            <a:r>
              <a:rPr lang="vi-VN" sz="3000" i="1" dirty="0" smtClean="0">
                <a:latin typeface="+mj-lt"/>
              </a:rPr>
              <a:t> </a:t>
            </a:r>
            <a:r>
              <a:rPr lang="vi-VN" sz="3000" i="1" dirty="0">
                <a:latin typeface="+mj-lt"/>
              </a:rPr>
              <a:t>vùng </a:t>
            </a:r>
            <a:r>
              <a:rPr lang="vi-VN" sz="3000" i="1" dirty="0" smtClean="0">
                <a:latin typeface="+mj-lt"/>
              </a:rPr>
              <a:t>b</a:t>
            </a:r>
            <a:r>
              <a:rPr lang="en-US" sz="3000" i="1" dirty="0" err="1" smtClean="0">
                <a:latin typeface="Times New Roman" panose="02020603050405020304" pitchFamily="18" charset="0"/>
                <a:cs typeface="Times New Roman" panose="02020603050405020304" pitchFamily="18" charset="0"/>
              </a:rPr>
              <a:t>iển</a:t>
            </a:r>
            <a:r>
              <a:rPr lang="vi-VN" sz="3000" i="1" dirty="0" smtClean="0">
                <a:latin typeface="+mj-lt"/>
              </a:rPr>
              <a:t> </a:t>
            </a:r>
            <a:r>
              <a:rPr lang="vi-VN" sz="3000" i="1" dirty="0">
                <a:latin typeface="+mj-lt"/>
              </a:rPr>
              <a:t>Việt Nam</a:t>
            </a:r>
            <a:endParaRPr lang="en-US" sz="3000" dirty="0">
              <a:latin typeface="+mj-lt"/>
            </a:endParaRPr>
          </a:p>
        </p:txBody>
      </p:sp>
      <p:sp>
        <p:nvSpPr>
          <p:cNvPr id="2" name="Rectangle 1"/>
          <p:cNvSpPr/>
          <p:nvPr/>
        </p:nvSpPr>
        <p:spPr>
          <a:xfrm>
            <a:off x="266238" y="1560465"/>
            <a:ext cx="8628380" cy="2400657"/>
          </a:xfrm>
          <a:prstGeom prst="rect">
            <a:avLst/>
          </a:prstGeom>
        </p:spPr>
        <p:txBody>
          <a:bodyPr wrap="square">
            <a:spAutoFit/>
          </a:bodyPr>
          <a:lstStyle/>
          <a:p>
            <a:pPr algn="just"/>
            <a:r>
              <a:rPr lang="vi-VN" sz="3000" dirty="0">
                <a:solidFill>
                  <a:srgbClr val="202124"/>
                </a:solidFill>
                <a:latin typeface="+mj-lt"/>
              </a:rPr>
              <a:t>Quần đảo Trường Sa (huyện Trường Sa, tỉnh Khánh Hòa) hiện có </a:t>
            </a:r>
            <a:r>
              <a:rPr lang="vi-VN" sz="3000" dirty="0">
                <a:solidFill>
                  <a:srgbClr val="040C28"/>
                </a:solidFill>
                <a:latin typeface="+mj-lt"/>
              </a:rPr>
              <a:t>21 đảo</a:t>
            </a:r>
            <a:r>
              <a:rPr lang="vi-VN" sz="3000" dirty="0">
                <a:solidFill>
                  <a:srgbClr val="202124"/>
                </a:solidFill>
                <a:latin typeface="+mj-lt"/>
              </a:rPr>
              <a:t> với 33 điểm đóng quân, trong đó có 12 đảo chìm; được hình thành bởi những rạn san hô, tạo thành núi san hô khổng lồ và luôn luôn ngập nước ở độ sâu từ 1-3m.</a:t>
            </a:r>
            <a:endParaRPr lang="en-US" sz="3000" dirty="0">
              <a:latin typeface="+mj-lt"/>
            </a:endParaRPr>
          </a:p>
        </p:txBody>
      </p:sp>
    </p:spTree>
    <p:extLst>
      <p:ext uri="{BB962C8B-B14F-4D97-AF65-F5344CB8AC3E}">
        <p14:creationId xmlns:p14="http://schemas.microsoft.com/office/powerpoint/2010/main" val="29650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 xmlns:a16="http://schemas.microsoft.com/office/drawing/2014/main" id="{2E3FE7CB-9F2B-AFAB-06B7-67870B7DE7FA}"/>
              </a:ext>
            </a:extLst>
          </p:cNvPr>
          <p:cNvSpPr txBox="1">
            <a:spLocks noChangeArrowheads="1"/>
          </p:cNvSpPr>
          <p:nvPr/>
        </p:nvSpPr>
        <p:spPr bwMode="auto">
          <a:xfrm>
            <a:off x="407774" y="1179513"/>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2600" dirty="0">
                <a:solidFill>
                  <a:schemeClr val="bg1"/>
                </a:solidFill>
                <a:latin typeface="Arial" panose="020B0604020202020204" pitchFamily="34" charset="0"/>
                <a:cs typeface="Arial" panose="020B0604020202020204" pitchFamily="34" charset="0"/>
              </a:rPr>
              <a:t> </a:t>
            </a:r>
            <a:r>
              <a:rPr lang="vi-VN" dirty="0">
                <a:solidFill>
                  <a:srgbClr val="C00000"/>
                </a:solidFill>
                <a:effectLst/>
                <a:latin typeface="+mj-lt"/>
                <a:ea typeface="Arial" panose="020B0604020202020204" pitchFamily="34" charset="0"/>
              </a:rPr>
              <a:t>IV. TRÁCH NHI</a:t>
            </a:r>
            <a:r>
              <a:rPr lang="en-US" dirty="0">
                <a:solidFill>
                  <a:srgbClr val="C00000"/>
                </a:solidFill>
                <a:latin typeface="+mj-lt"/>
                <a:ea typeface="Arial" panose="020B0604020202020204" pitchFamily="34" charset="0"/>
              </a:rPr>
              <a:t>Ệ</a:t>
            </a:r>
            <a:r>
              <a:rPr lang="vi-VN" dirty="0">
                <a:solidFill>
                  <a:srgbClr val="C00000"/>
                </a:solidFill>
                <a:effectLst/>
                <a:latin typeface="+mj-lt"/>
                <a:ea typeface="Arial" panose="020B0604020202020204" pitchFamily="34" charset="0"/>
              </a:rPr>
              <a:t>M TRONG B</a:t>
            </a:r>
            <a:r>
              <a:rPr lang="en-US" dirty="0">
                <a:solidFill>
                  <a:srgbClr val="C00000"/>
                </a:solidFill>
                <a:latin typeface="+mj-lt"/>
                <a:ea typeface="Arial" panose="020B0604020202020204" pitchFamily="34" charset="0"/>
              </a:rPr>
              <a:t>Ả</a:t>
            </a:r>
            <a:r>
              <a:rPr lang="vi-VN" dirty="0">
                <a:solidFill>
                  <a:srgbClr val="C00000"/>
                </a:solidFill>
                <a:effectLst/>
                <a:latin typeface="+mj-lt"/>
                <a:ea typeface="Arial" panose="020B0604020202020204" pitchFamily="34" charset="0"/>
              </a:rPr>
              <a:t>O VỆ CH</a:t>
            </a:r>
            <a:r>
              <a:rPr lang="en-US" dirty="0">
                <a:solidFill>
                  <a:srgbClr val="C00000"/>
                </a:solidFill>
                <a:latin typeface="+mj-lt"/>
                <a:ea typeface="Arial" panose="020B0604020202020204" pitchFamily="34" charset="0"/>
              </a:rPr>
              <a:t>Ủ</a:t>
            </a:r>
            <a:r>
              <a:rPr lang="vi-VN" dirty="0">
                <a:solidFill>
                  <a:srgbClr val="C00000"/>
                </a:solidFill>
                <a:effectLst/>
                <a:latin typeface="+mj-lt"/>
                <a:ea typeface="Arial" panose="020B0604020202020204" pitchFamily="34" charset="0"/>
              </a:rPr>
              <a:t> QUYỀN L</a:t>
            </a:r>
            <a:r>
              <a:rPr lang="en-US" dirty="0">
                <a:solidFill>
                  <a:srgbClr val="C00000"/>
                </a:solidFill>
                <a:latin typeface="+mj-lt"/>
                <a:ea typeface="Arial" panose="020B0604020202020204" pitchFamily="34" charset="0"/>
              </a:rPr>
              <a:t>Ã</a:t>
            </a:r>
            <a:r>
              <a:rPr lang="vi-VN" dirty="0">
                <a:solidFill>
                  <a:srgbClr val="C00000"/>
                </a:solidFill>
                <a:effectLst/>
                <a:latin typeface="+mj-lt"/>
                <a:ea typeface="Arial" panose="020B0604020202020204" pitchFamily="34" charset="0"/>
              </a:rPr>
              <a:t>NH TH</a:t>
            </a:r>
            <a:r>
              <a:rPr lang="en-US" dirty="0">
                <a:solidFill>
                  <a:srgbClr val="C00000"/>
                </a:solidFill>
                <a:effectLst/>
                <a:latin typeface="+mj-lt"/>
                <a:ea typeface="Arial" panose="020B0604020202020204" pitchFamily="34" charset="0"/>
              </a:rPr>
              <a:t>Ổ</a:t>
            </a:r>
            <a:r>
              <a:rPr lang="en-US" dirty="0">
                <a:solidFill>
                  <a:srgbClr val="C00000"/>
                </a:solidFill>
                <a:latin typeface="+mj-lt"/>
                <a:ea typeface="Arial" panose="020B0604020202020204" pitchFamily="34" charset="0"/>
              </a:rPr>
              <a:t>,</a:t>
            </a:r>
            <a:r>
              <a:rPr lang="vi-VN" dirty="0">
                <a:solidFill>
                  <a:srgbClr val="C00000"/>
                </a:solidFill>
                <a:effectLst/>
                <a:latin typeface="+mj-lt"/>
                <a:ea typeface="Arial" panose="020B0604020202020204" pitchFamily="34" charset="0"/>
              </a:rPr>
              <a:t> BIÊN GIỚI QUỐC GIA NƯỚC CHXHN VIỆT NAM</a:t>
            </a:r>
            <a:endParaRPr lang="en-US" dirty="0">
              <a:solidFill>
                <a:srgbClr val="C00000"/>
              </a:solidFill>
              <a:effectLst/>
              <a:latin typeface="+mj-lt"/>
              <a:ea typeface="Arial" panose="020B0604020202020204" pitchFamily="34" charset="0"/>
            </a:endParaRPr>
          </a:p>
        </p:txBody>
      </p:sp>
      <p:sp>
        <p:nvSpPr>
          <p:cNvPr id="21" name="TextBox 20">
            <a:extLst>
              <a:ext uri="{FF2B5EF4-FFF2-40B4-BE49-F238E27FC236}">
                <a16:creationId xmlns="" xmlns:a16="http://schemas.microsoft.com/office/drawing/2014/main" id="{C22D2601-F016-0E0D-4101-89A8EC57A6BF}"/>
              </a:ext>
            </a:extLst>
          </p:cNvPr>
          <p:cNvSpPr txBox="1"/>
          <p:nvPr/>
        </p:nvSpPr>
        <p:spPr>
          <a:xfrm>
            <a:off x="0" y="1916170"/>
            <a:ext cx="7574693" cy="461665"/>
          </a:xfrm>
          <a:prstGeom prst="rect">
            <a:avLst/>
          </a:prstGeom>
          <a:noFill/>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1</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Trách nhiệm của công dân</a:t>
            </a:r>
            <a:endPar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22" name="Picture 21">
            <a:extLst>
              <a:ext uri="{FF2B5EF4-FFF2-40B4-BE49-F238E27FC236}">
                <a16:creationId xmlns=""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2" name="TextBox 1">
            <a:extLst>
              <a:ext uri="{FF2B5EF4-FFF2-40B4-BE49-F238E27FC236}">
                <a16:creationId xmlns="" xmlns:a16="http://schemas.microsoft.com/office/drawing/2014/main" id="{E2C3C8B8-2FAA-26D5-3F65-7E9C008672F3}"/>
              </a:ext>
            </a:extLst>
          </p:cNvPr>
          <p:cNvSpPr txBox="1"/>
          <p:nvPr/>
        </p:nvSpPr>
        <p:spPr>
          <a:xfrm>
            <a:off x="0" y="2287032"/>
            <a:ext cx="5085184" cy="4770537"/>
          </a:xfrm>
          <a:prstGeom prst="rect">
            <a:avLst/>
          </a:prstGeom>
          <a:noFill/>
        </p:spPr>
        <p:txBody>
          <a:bodyPr wrap="square">
            <a:spAutoFit/>
          </a:bodyPr>
          <a:lstStyle/>
          <a:p>
            <a:pPr algn="just"/>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Chủ</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tập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nghiên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cứu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nắm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chắc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chấp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nghiêm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pháp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luật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chủ</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quyền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lãnh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giới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gia</a:t>
            </a:r>
            <a:r>
              <a:rPr lang="en-US" sz="1900" dirty="0">
                <a:latin typeface="Times New Roman" panose="02020603050405020304" pitchFamily="18" charset="0"/>
                <a:cs typeface="Times New Roman" panose="02020603050405020304" pitchFamily="18" charset="0"/>
              </a:rPr>
              <a:t>.</a:t>
            </a:r>
          </a:p>
          <a:p>
            <a:pPr algn="just"/>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xuyên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nêu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cao</a:t>
            </a:r>
            <a:r>
              <a:rPr lang="en-US" sz="1900" dirty="0">
                <a:latin typeface="Times New Roman" panose="02020603050405020304" pitchFamily="18" charset="0"/>
                <a:cs typeface="Times New Roman" panose="02020603050405020304" pitchFamily="18" charset="0"/>
              </a:rPr>
              <a:t> ý </a:t>
            </a:r>
            <a:r>
              <a:rPr lang="en-US" sz="1900" dirty="0" err="1">
                <a:latin typeface="Times New Roman" panose="02020603050405020304" pitchFamily="18" charset="0"/>
                <a:cs typeface="Times New Roman" panose="02020603050405020304" pitchFamily="18" charset="0"/>
              </a:rPr>
              <a:t>thức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trong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quản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lí</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bảo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vệ</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chủ</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quyền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lãnh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giới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cảnh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âm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mưu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thủ</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đoạn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chống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thù</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phản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sẵn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sàng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tham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bảo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vệ</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cần</a:t>
            </a:r>
            <a:r>
              <a:rPr lang="en-US" sz="1900" dirty="0">
                <a:latin typeface="Times New Roman" panose="02020603050405020304" pitchFamily="18" charset="0"/>
                <a:cs typeface="Times New Roman" panose="02020603050405020304" pitchFamily="18" charset="0"/>
              </a:rPr>
              <a:t>.</a:t>
            </a:r>
          </a:p>
          <a:p>
            <a:pPr algn="just"/>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Tích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tham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tuyên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truyền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pháp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luật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chủ</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quyền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lãnh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giới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vận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thân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đình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nhân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dân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phương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chấp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nghiêm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pháp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luật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kịp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quyền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hoặc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lượng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năng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nhất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những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xâm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hại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chủ</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quyền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lãnh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giới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gia</a:t>
            </a:r>
            <a:r>
              <a:rPr lang="en-US" sz="1900" dirty="0">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 xmlns:a16="http://schemas.microsoft.com/office/drawing/2014/main" id="{EDBB20D0-C18B-60B1-BBE8-53F52243DB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3845" y="2004527"/>
            <a:ext cx="404015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 xmlns:a16="http://schemas.microsoft.com/office/drawing/2014/main" id="{F194FAB0-0EE2-654D-16CD-D9AC16EE17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438" r="7803"/>
          <a:stretch>
            <a:fillRect/>
          </a:stretch>
        </p:blipFill>
        <p:spPr bwMode="auto">
          <a:xfrm>
            <a:off x="5105400" y="4506686"/>
            <a:ext cx="4038600" cy="235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29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7109"/>
                                        </p:tgtEl>
                                        <p:attrNameLst>
                                          <p:attrName>style.visibility</p:attrName>
                                        </p:attrNameLst>
                                      </p:cBhvr>
                                      <p:to>
                                        <p:strVal val="visible"/>
                                      </p:to>
                                    </p:set>
                                    <p:animEffect transition="in" filter="randombar(horizontal)">
                                      <p:cBhvr>
                                        <p:cTn id="14" dur="500"/>
                                        <p:tgtEl>
                                          <p:spTgt spid="4710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fade">
                                      <p:cBhvr>
                                        <p:cTn id="38" dur="1000"/>
                                        <p:tgtEl>
                                          <p:spTgt spid="2">
                                            <p:txEl>
                                              <p:pRg st="2" end="2"/>
                                            </p:txEl>
                                          </p:spTgt>
                                        </p:tgtEl>
                                      </p:cBhvr>
                                    </p:animEffect>
                                    <p:anim calcmode="lin" valueType="num">
                                      <p:cBhvr>
                                        <p:cTn id="3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in)">
                                      <p:cBhvr>
                                        <p:cTn id="4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21" name="TextBox 20">
            <a:extLst>
              <a:ext uri="{FF2B5EF4-FFF2-40B4-BE49-F238E27FC236}">
                <a16:creationId xmlns="" xmlns:a16="http://schemas.microsoft.com/office/drawing/2014/main" id="{C22D2601-F016-0E0D-4101-89A8EC57A6BF}"/>
              </a:ext>
            </a:extLst>
          </p:cNvPr>
          <p:cNvSpPr txBox="1"/>
          <p:nvPr/>
        </p:nvSpPr>
        <p:spPr>
          <a:xfrm>
            <a:off x="-23811" y="1249058"/>
            <a:ext cx="4545936" cy="461665"/>
          </a:xfrm>
          <a:prstGeom prst="rect">
            <a:avLst/>
          </a:prstGeom>
          <a:noFill/>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1. </a:t>
            </a:r>
            <a:r>
              <a:rPr lang="vi-VN" sz="2400" b="1" dirty="0">
                <a:solidFill>
                  <a:srgbClr val="FF0000"/>
                </a:solidFill>
                <a:latin typeface="+mj-lt"/>
                <a:ea typeface="Arial" panose="020B0604020202020204" pitchFamily="34" charset="0"/>
                <a:cs typeface="Arial" panose="020B0604020202020204" pitchFamily="34" charset="0"/>
              </a:rPr>
              <a:t>Trách nhiệm của </a:t>
            </a:r>
            <a:r>
              <a:rPr lang="en-US" sz="2400" b="1" dirty="0" err="1">
                <a:solidFill>
                  <a:srgbClr val="FF0000"/>
                </a:solidFill>
                <a:latin typeface="+mj-lt"/>
                <a:ea typeface="Arial" panose="020B0604020202020204" pitchFamily="34" charset="0"/>
                <a:cs typeface="Arial" panose="020B0604020202020204" pitchFamily="34" charset="0"/>
              </a:rPr>
              <a:t>học</a:t>
            </a:r>
            <a:r>
              <a:rPr lang="en-US" sz="2400" b="1" dirty="0">
                <a:solidFill>
                  <a:srgbClr val="FF0000"/>
                </a:solidFill>
                <a:latin typeface="+mj-lt"/>
                <a:ea typeface="Arial" panose="020B0604020202020204" pitchFamily="34" charset="0"/>
                <a:cs typeface="Arial" panose="020B0604020202020204" pitchFamily="34" charset="0"/>
              </a:rPr>
              <a:t> </a:t>
            </a:r>
            <a:r>
              <a:rPr lang="en-US" sz="2400" b="1" dirty="0" err="1">
                <a:solidFill>
                  <a:srgbClr val="FF0000"/>
                </a:solidFill>
                <a:latin typeface="+mj-lt"/>
                <a:ea typeface="Arial" panose="020B0604020202020204" pitchFamily="34" charset="0"/>
                <a:cs typeface="Arial" panose="020B0604020202020204" pitchFamily="34" charset="0"/>
              </a:rPr>
              <a:t>sinh</a:t>
            </a:r>
            <a:endParaRPr lang="en-US" sz="2400" b="1" dirty="0">
              <a:solidFill>
                <a:srgbClr val="FF0000"/>
              </a:solidFill>
              <a:latin typeface="+mj-lt"/>
              <a:ea typeface="Arial" panose="020B0604020202020204" pitchFamily="34" charset="0"/>
              <a:cs typeface="Arial" panose="020B0604020202020204" pitchFamily="34" charset="0"/>
            </a:endParaRPr>
          </a:p>
        </p:txBody>
      </p:sp>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2" name="TextBox 1">
            <a:extLst>
              <a:ext uri="{FF2B5EF4-FFF2-40B4-BE49-F238E27FC236}">
                <a16:creationId xmlns="" xmlns:a16="http://schemas.microsoft.com/office/drawing/2014/main" id="{E2C3C8B8-2FAA-26D5-3F65-7E9C008672F3}"/>
              </a:ext>
            </a:extLst>
          </p:cNvPr>
          <p:cNvSpPr txBox="1"/>
          <p:nvPr/>
        </p:nvSpPr>
        <p:spPr>
          <a:xfrm>
            <a:off x="24679" y="1734690"/>
            <a:ext cx="4626890" cy="2861617"/>
          </a:xfrm>
          <a:prstGeom prst="rect">
            <a:avLst/>
          </a:prstGeom>
          <a:noFill/>
        </p:spPr>
        <p:txBody>
          <a:bodyPr wrap="square">
            <a:spAutoFit/>
          </a:bodyPr>
          <a:lstStyle/>
          <a:p>
            <a:pPr marL="30480" marR="30480" algn="just">
              <a:spcBef>
                <a:spcPts val="0"/>
              </a:spcBef>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2000" b="1" kern="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 xmlns:a16="http://schemas.microsoft.com/office/drawing/2014/main" id="{BDA067E8-B830-955D-5F48-A656B3F3CB6C}"/>
              </a:ext>
            </a:extLst>
          </p:cNvPr>
          <p:cNvPicPr>
            <a:picLocks noChangeAspect="1"/>
          </p:cNvPicPr>
          <p:nvPr/>
        </p:nvPicPr>
        <p:blipFill>
          <a:blip r:embed="rId6"/>
          <a:stretch>
            <a:fillRect/>
          </a:stretch>
        </p:blipFill>
        <p:spPr>
          <a:xfrm>
            <a:off x="4651569" y="2030850"/>
            <a:ext cx="3895271" cy="2591025"/>
          </a:xfrm>
          <a:prstGeom prst="rect">
            <a:avLst/>
          </a:prstGeom>
        </p:spPr>
      </p:pic>
      <p:sp>
        <p:nvSpPr>
          <p:cNvPr id="6" name="TextBox 5">
            <a:extLst>
              <a:ext uri="{FF2B5EF4-FFF2-40B4-BE49-F238E27FC236}">
                <a16:creationId xmlns="" xmlns:a16="http://schemas.microsoft.com/office/drawing/2014/main" id="{7C0CD579-E69C-23B7-57E6-EF9D6FB5FF5A}"/>
              </a:ext>
            </a:extLst>
          </p:cNvPr>
          <p:cNvSpPr txBox="1"/>
          <p:nvPr/>
        </p:nvSpPr>
        <p:spPr>
          <a:xfrm>
            <a:off x="-23812" y="4658328"/>
            <a:ext cx="9067799" cy="2139047"/>
          </a:xfrm>
          <a:prstGeom prst="rect">
            <a:avLst/>
          </a:prstGeom>
          <a:noFill/>
        </p:spPr>
        <p:txBody>
          <a:bodyPr wrap="square">
            <a:spAutoFit/>
          </a:bodyPr>
          <a:lstStyle/>
          <a:p>
            <a:pPr marL="30480" marR="30480" algn="just">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ngăn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kịp</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3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360850" y="-48728"/>
            <a:ext cx="9481038" cy="1292761"/>
            <a:chOff x="-337038" y="-8659"/>
            <a:chExt cx="9481038" cy="1400234"/>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00234"/>
              <a:chOff x="0" y="-8659"/>
              <a:chExt cx="9144000" cy="1400234"/>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00234"/>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126" y="42737"/>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37038" y="552878"/>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 xmlns:a16="http://schemas.microsoft.com/office/drawing/2014/main" id="{2E3FE7CB-9F2B-AFAB-06B7-67870B7DE7FA}"/>
              </a:ext>
            </a:extLst>
          </p:cNvPr>
          <p:cNvSpPr txBox="1">
            <a:spLocks noChangeArrowheads="1"/>
          </p:cNvSpPr>
          <p:nvPr/>
        </p:nvSpPr>
        <p:spPr bwMode="auto">
          <a:xfrm>
            <a:off x="823912" y="1152870"/>
            <a:ext cx="64458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LUYỆN TẬP</a:t>
            </a: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23" name="TextBox 16">
            <a:extLst>
              <a:ext uri="{FF2B5EF4-FFF2-40B4-BE49-F238E27FC236}">
                <a16:creationId xmlns="" xmlns:a16="http://schemas.microsoft.com/office/drawing/2014/main" id="{FEA10588-443C-7A20-3DAF-D8D7D1747FB9}"/>
              </a:ext>
            </a:extLst>
          </p:cNvPr>
          <p:cNvSpPr txBox="1">
            <a:spLocks noChangeArrowheads="1"/>
          </p:cNvSpPr>
          <p:nvPr/>
        </p:nvSpPr>
        <p:spPr bwMode="auto">
          <a:xfrm>
            <a:off x="23812" y="1618337"/>
            <a:ext cx="91201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lvl="0"/>
            <a:r>
              <a:rPr lang="en-US" dirty="0" err="1">
                <a:solidFill>
                  <a:srgbClr val="00B0F0"/>
                </a:solidFill>
                <a:latin typeface="Times New Roman" panose="02020603050405020304" pitchFamily="18" charset="0"/>
                <a:cs typeface="Times New Roman" panose="02020603050405020304" pitchFamily="18" charset="0"/>
              </a:rPr>
              <a:t>Câu</a:t>
            </a:r>
            <a:r>
              <a:rPr lang="en-US" dirty="0">
                <a:solidFill>
                  <a:srgbClr val="00B0F0"/>
                </a:solidFill>
                <a:latin typeface="Times New Roman" panose="02020603050405020304" pitchFamily="18" charset="0"/>
                <a:cs typeface="Times New Roman" panose="02020603050405020304" pitchFamily="18" charset="0"/>
              </a:rPr>
              <a:t> 1. </a:t>
            </a:r>
            <a:r>
              <a:rPr lang="vi-VN" dirty="0">
                <a:solidFill>
                  <a:srgbClr val="00B0F0"/>
                </a:solidFill>
                <a:latin typeface="Times New Roman" panose="02020603050405020304" pitchFamily="18" charset="0"/>
                <a:cs typeface="Times New Roman" panose="02020603050405020304" pitchFamily="18" charset="0"/>
              </a:rPr>
              <a:t>Mục </a:t>
            </a:r>
            <a:r>
              <a:rPr lang="en-US" dirty="0" err="1">
                <a:solidFill>
                  <a:srgbClr val="00B0F0"/>
                </a:solidFill>
                <a:latin typeface="Times New Roman" panose="02020603050405020304" pitchFamily="18" charset="0"/>
                <a:cs typeface="Times New Roman" panose="02020603050405020304" pitchFamily="18" charset="0"/>
              </a:rPr>
              <a:t>tiê</a:t>
            </a:r>
            <a:r>
              <a:rPr lang="vi-VN" dirty="0">
                <a:solidFill>
                  <a:srgbClr val="00B0F0"/>
                </a:solidFill>
                <a:latin typeface="Times New Roman" panose="02020603050405020304" pitchFamily="18" charset="0"/>
                <a:cs typeface="Times New Roman" panose="02020603050405020304" pitchFamily="18" charset="0"/>
              </a:rPr>
              <a:t>u</a:t>
            </a:r>
            <a:r>
              <a:rPr lang="en-US" dirty="0">
                <a:solidFill>
                  <a:srgbClr val="00B0F0"/>
                </a:solidFill>
                <a:latin typeface="Times New Roman" panose="02020603050405020304" pitchFamily="18" charset="0"/>
                <a:cs typeface="Times New Roman" panose="02020603050405020304" pitchFamily="18" charset="0"/>
              </a:rPr>
              <a:t>,</a:t>
            </a:r>
            <a:r>
              <a:rPr lang="vi-VN" dirty="0">
                <a:solidFill>
                  <a:srgbClr val="00B0F0"/>
                </a:solidFill>
                <a:latin typeface="Times New Roman" panose="02020603050405020304" pitchFamily="18" charset="0"/>
                <a:cs typeface="Times New Roman" panose="02020603050405020304" pitchFamily="18" charset="0"/>
              </a:rPr>
              <a:t> quan đ</a:t>
            </a:r>
            <a:r>
              <a:rPr lang="en-US" dirty="0" err="1">
                <a:solidFill>
                  <a:srgbClr val="00B0F0"/>
                </a:solidFill>
                <a:latin typeface="Times New Roman" panose="02020603050405020304" pitchFamily="18" charset="0"/>
                <a:cs typeface="Times New Roman" panose="02020603050405020304" pitchFamily="18" charset="0"/>
              </a:rPr>
              <a:t>iể</a:t>
            </a:r>
            <a:r>
              <a:rPr lang="vi-VN" dirty="0">
                <a:solidFill>
                  <a:srgbClr val="00B0F0"/>
                </a:solidFill>
                <a:latin typeface="Times New Roman" panose="02020603050405020304" pitchFamily="18" charset="0"/>
                <a:cs typeface="Times New Roman" panose="02020603050405020304" pitchFamily="18" charset="0"/>
              </a:rPr>
              <a:t>m c</a:t>
            </a:r>
            <a:r>
              <a:rPr lang="en-US" dirty="0">
                <a:solidFill>
                  <a:srgbClr val="00B0F0"/>
                </a:solidFill>
                <a:latin typeface="Times New Roman" panose="02020603050405020304" pitchFamily="18" charset="0"/>
                <a:cs typeface="Times New Roman" panose="02020603050405020304" pitchFamily="18" charset="0"/>
              </a:rPr>
              <a:t>ủ</a:t>
            </a:r>
            <a:r>
              <a:rPr lang="vi-VN" dirty="0">
                <a:solidFill>
                  <a:srgbClr val="00B0F0"/>
                </a:solidFill>
                <a:latin typeface="Times New Roman" panose="02020603050405020304" pitchFamily="18" charset="0"/>
                <a:cs typeface="Times New Roman" panose="02020603050405020304" pitchFamily="18" charset="0"/>
              </a:rPr>
              <a:t>a Đ</a:t>
            </a:r>
            <a:r>
              <a:rPr lang="en-US" dirty="0">
                <a:solidFill>
                  <a:srgbClr val="00B0F0"/>
                </a:solidFill>
                <a:latin typeface="Times New Roman" panose="02020603050405020304" pitchFamily="18" charset="0"/>
                <a:cs typeface="Times New Roman" panose="02020603050405020304" pitchFamily="18" charset="0"/>
              </a:rPr>
              <a:t>ả</a:t>
            </a:r>
            <a:r>
              <a:rPr lang="vi-VN" dirty="0">
                <a:solidFill>
                  <a:srgbClr val="00B0F0"/>
                </a:solidFill>
                <a:latin typeface="Times New Roman" panose="02020603050405020304" pitchFamily="18" charset="0"/>
                <a:cs typeface="Times New Roman" panose="02020603050405020304" pitchFamily="18" charset="0"/>
              </a:rPr>
              <a:t>ng v</a:t>
            </a:r>
            <a:r>
              <a:rPr lang="en-US" dirty="0">
                <a:solidFill>
                  <a:srgbClr val="00B0F0"/>
                </a:solidFill>
                <a:latin typeface="Times New Roman" panose="02020603050405020304" pitchFamily="18" charset="0"/>
                <a:cs typeface="Times New Roman" panose="02020603050405020304" pitchFamily="18" charset="0"/>
              </a:rPr>
              <a:t>ề</a:t>
            </a:r>
            <a:r>
              <a:rPr lang="vi-VN" dirty="0">
                <a:solidFill>
                  <a:srgbClr val="00B0F0"/>
                </a:solidFill>
                <a:latin typeface="Times New Roman" panose="02020603050405020304" pitchFamily="18" charset="0"/>
                <a:cs typeface="Times New Roman" panose="02020603050405020304" pitchFamily="18" charset="0"/>
              </a:rPr>
              <a:t> bảo vệ T</a:t>
            </a:r>
            <a:r>
              <a:rPr lang="en-US" dirty="0">
                <a:solidFill>
                  <a:srgbClr val="00B0F0"/>
                </a:solidFill>
                <a:latin typeface="Times New Roman" panose="02020603050405020304" pitchFamily="18" charset="0"/>
                <a:cs typeface="Times New Roman" panose="02020603050405020304" pitchFamily="18" charset="0"/>
              </a:rPr>
              <a:t>ổ</a:t>
            </a:r>
            <a:r>
              <a:rPr lang="vi-VN" dirty="0">
                <a:solidFill>
                  <a:srgbClr val="00B0F0"/>
                </a:solidFill>
                <a:latin typeface="Times New Roman" panose="02020603050405020304" pitchFamily="18" charset="0"/>
                <a:cs typeface="Times New Roman" panose="02020603050405020304" pitchFamily="18" charset="0"/>
              </a:rPr>
              <a:t> q</a:t>
            </a:r>
            <a:r>
              <a:rPr lang="en-US" dirty="0" err="1">
                <a:solidFill>
                  <a:srgbClr val="00B0F0"/>
                </a:solidFill>
                <a:latin typeface="Times New Roman" panose="02020603050405020304" pitchFamily="18" charset="0"/>
                <a:cs typeface="Times New Roman" panose="02020603050405020304" pitchFamily="18" charset="0"/>
              </a:rPr>
              <a:t>uốc</a:t>
            </a:r>
            <a:r>
              <a:rPr lang="vi-VN" dirty="0">
                <a:solidFill>
                  <a:srgbClr val="00B0F0"/>
                </a:solidFill>
                <a:latin typeface="Times New Roman" panose="02020603050405020304" pitchFamily="18" charset="0"/>
                <a:cs typeface="Times New Roman" panose="02020603050405020304" pitchFamily="18" charset="0"/>
              </a:rPr>
              <a:t> Việt Nam xã hội chủ nghĩa trong t</a:t>
            </a:r>
            <a:r>
              <a:rPr lang="en-US" dirty="0">
                <a:solidFill>
                  <a:srgbClr val="00B0F0"/>
                </a:solidFill>
                <a:latin typeface="Times New Roman" panose="02020603050405020304" pitchFamily="18" charset="0"/>
                <a:cs typeface="Times New Roman" panose="02020603050405020304" pitchFamily="18" charset="0"/>
              </a:rPr>
              <a:t>ì</a:t>
            </a:r>
            <a:r>
              <a:rPr lang="vi-VN" dirty="0">
                <a:solidFill>
                  <a:srgbClr val="00B0F0"/>
                </a:solidFill>
                <a:latin typeface="Times New Roman" panose="02020603050405020304" pitchFamily="18" charset="0"/>
                <a:cs typeface="Times New Roman" panose="02020603050405020304" pitchFamily="18" charset="0"/>
              </a:rPr>
              <a:t>nh h</a:t>
            </a:r>
            <a:r>
              <a:rPr lang="en-US" dirty="0">
                <a:solidFill>
                  <a:srgbClr val="00B0F0"/>
                </a:solidFill>
                <a:latin typeface="Times New Roman" panose="02020603050405020304" pitchFamily="18" charset="0"/>
                <a:cs typeface="Times New Roman" panose="02020603050405020304" pitchFamily="18" charset="0"/>
              </a:rPr>
              <a:t>ì</a:t>
            </a:r>
            <a:r>
              <a:rPr lang="vi-VN" dirty="0">
                <a:solidFill>
                  <a:srgbClr val="00B0F0"/>
                </a:solidFill>
                <a:latin typeface="Times New Roman" panose="02020603050405020304" pitchFamily="18" charset="0"/>
                <a:cs typeface="Times New Roman" panose="02020603050405020304" pitchFamily="18" charset="0"/>
              </a:rPr>
              <a:t>nh m</a:t>
            </a:r>
            <a:r>
              <a:rPr lang="en-US" dirty="0" err="1">
                <a:solidFill>
                  <a:srgbClr val="00B0F0"/>
                </a:solidFill>
                <a:latin typeface="Times New Roman" panose="02020603050405020304" pitchFamily="18" charset="0"/>
                <a:cs typeface="Times New Roman" panose="02020603050405020304" pitchFamily="18" charset="0"/>
              </a:rPr>
              <a:t>ới</a:t>
            </a:r>
            <a:r>
              <a:rPr lang="en-US" dirty="0">
                <a:solidFill>
                  <a:srgbClr val="00B0F0"/>
                </a:solidFill>
                <a:latin typeface="Times New Roman" panose="02020603050405020304" pitchFamily="18" charset="0"/>
                <a:cs typeface="Times New Roman" panose="02020603050405020304" pitchFamily="18" charset="0"/>
              </a:rPr>
              <a:t> </a:t>
            </a:r>
            <a:r>
              <a:rPr lang="vi-VN" dirty="0">
                <a:solidFill>
                  <a:srgbClr val="00B0F0"/>
                </a:solidFill>
                <a:latin typeface="Times New Roman" panose="02020603050405020304" pitchFamily="18" charset="0"/>
                <a:cs typeface="Times New Roman" panose="02020603050405020304" pitchFamily="18" charset="0"/>
              </a:rPr>
              <a:t>là</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gì</a:t>
            </a:r>
            <a:r>
              <a:rPr lang="vi-VN" dirty="0">
                <a:solidFill>
                  <a:srgbClr val="00B0F0"/>
                </a:solidFill>
                <a:latin typeface="Times New Roman" panose="02020603050405020304" pitchFamily="18" charset="0"/>
                <a:cs typeface="Times New Roman" panose="02020603050405020304" pitchFamily="18" charset="0"/>
              </a:rPr>
              <a:t>?</a:t>
            </a:r>
            <a:endParaRPr lang="en-US" dirty="0">
              <a:solidFill>
                <a:srgbClr val="00B0F0"/>
              </a:solidFill>
              <a:latin typeface="Times New Roman" panose="02020603050405020304" pitchFamily="18" charset="0"/>
              <a:cs typeface="Times New Roman" panose="02020603050405020304" pitchFamily="18" charset="0"/>
            </a:endParaRPr>
          </a:p>
          <a:p>
            <a:r>
              <a:rPr lang="en-US" dirty="0" err="1">
                <a:solidFill>
                  <a:srgbClr val="00B0F0"/>
                </a:solidFill>
                <a:latin typeface="Times New Roman" panose="02020603050405020304" pitchFamily="18" charset="0"/>
                <a:cs typeface="Times New Roman" panose="02020603050405020304" pitchFamily="18" charset="0"/>
              </a:rPr>
              <a:t>Câu</a:t>
            </a:r>
            <a:r>
              <a:rPr lang="en-US" dirty="0">
                <a:solidFill>
                  <a:srgbClr val="00B0F0"/>
                </a:solidFill>
                <a:latin typeface="Times New Roman" panose="02020603050405020304" pitchFamily="18" charset="0"/>
                <a:cs typeface="Times New Roman" panose="02020603050405020304" pitchFamily="18" charset="0"/>
              </a:rPr>
              <a:t> </a:t>
            </a:r>
            <a:r>
              <a:rPr lang="vi-VN" dirty="0">
                <a:solidFill>
                  <a:srgbClr val="00B0F0"/>
                </a:solidFill>
                <a:latin typeface="Times New Roman" panose="02020603050405020304" pitchFamily="18" charset="0"/>
                <a:cs typeface="Times New Roman" panose="02020603050405020304" pitchFamily="18" charset="0"/>
              </a:rPr>
              <a:t>2</a:t>
            </a:r>
            <a:r>
              <a:rPr lang="en-US" dirty="0">
                <a:solidFill>
                  <a:srgbClr val="00B0F0"/>
                </a:solidFill>
                <a:latin typeface="Times New Roman" panose="02020603050405020304" pitchFamily="18" charset="0"/>
                <a:cs typeface="Times New Roman" panose="02020603050405020304" pitchFamily="18" charset="0"/>
              </a:rPr>
              <a:t>.</a:t>
            </a:r>
            <a:r>
              <a:rPr lang="vi-VN" dirty="0">
                <a:solidFill>
                  <a:srgbClr val="00B0F0"/>
                </a:solidFill>
                <a:latin typeface="Times New Roman" panose="02020603050405020304" pitchFamily="18" charset="0"/>
                <a:cs typeface="Times New Roman" panose="02020603050405020304" pitchFamily="18" charset="0"/>
              </a:rPr>
              <a:t> Theo Luật B</a:t>
            </a:r>
            <a:r>
              <a:rPr lang="en-US" dirty="0" err="1">
                <a:solidFill>
                  <a:srgbClr val="00B0F0"/>
                </a:solidFill>
                <a:latin typeface="Times New Roman" panose="02020603050405020304" pitchFamily="18" charset="0"/>
                <a:cs typeface="Times New Roman" panose="02020603050405020304" pitchFamily="18" charset="0"/>
              </a:rPr>
              <a:t>i</a:t>
            </a:r>
            <a:r>
              <a:rPr lang="vi-VN" dirty="0">
                <a:solidFill>
                  <a:srgbClr val="00B0F0"/>
                </a:solidFill>
                <a:latin typeface="Times New Roman" panose="02020603050405020304" pitchFamily="18" charset="0"/>
                <a:cs typeface="Times New Roman" panose="02020603050405020304" pitchFamily="18" charset="0"/>
              </a:rPr>
              <a:t>ên giới qu</a:t>
            </a:r>
            <a:r>
              <a:rPr lang="en-US" dirty="0">
                <a:solidFill>
                  <a:srgbClr val="00B0F0"/>
                </a:solidFill>
                <a:latin typeface="Times New Roman" panose="02020603050405020304" pitchFamily="18" charset="0"/>
                <a:cs typeface="Times New Roman" panose="02020603050405020304" pitchFamily="18" charset="0"/>
              </a:rPr>
              <a:t>ố</a:t>
            </a:r>
            <a:r>
              <a:rPr lang="vi-VN" dirty="0">
                <a:solidFill>
                  <a:srgbClr val="00B0F0"/>
                </a:solidFill>
                <a:latin typeface="Times New Roman" panose="02020603050405020304" pitchFamily="18" charset="0"/>
                <a:cs typeface="Times New Roman" panose="02020603050405020304" pitchFamily="18" charset="0"/>
              </a:rPr>
              <a:t>c gia </a:t>
            </a:r>
            <a:r>
              <a:rPr lang="en-US" dirty="0" err="1">
                <a:solidFill>
                  <a:srgbClr val="00B0F0"/>
                </a:solidFill>
                <a:latin typeface="Times New Roman" panose="02020603050405020304" pitchFamily="18" charset="0"/>
                <a:cs typeface="Times New Roman" panose="02020603050405020304" pitchFamily="18" charset="0"/>
              </a:rPr>
              <a:t>nă</a:t>
            </a:r>
            <a:r>
              <a:rPr lang="vi-VN" dirty="0">
                <a:solidFill>
                  <a:srgbClr val="00B0F0"/>
                </a:solidFill>
                <a:latin typeface="Times New Roman" panose="02020603050405020304" pitchFamily="18" charset="0"/>
                <a:cs typeface="Times New Roman" panose="02020603050405020304" pitchFamily="18" charset="0"/>
              </a:rPr>
              <a:t>m 2003 những hành </a:t>
            </a:r>
            <a:r>
              <a:rPr lang="en-US" dirty="0">
                <a:solidFill>
                  <a:srgbClr val="00B0F0"/>
                </a:solidFill>
                <a:latin typeface="Times New Roman" panose="02020603050405020304" pitchFamily="18" charset="0"/>
                <a:cs typeface="Times New Roman" panose="02020603050405020304" pitchFamily="18" charset="0"/>
              </a:rPr>
              <a:t>vi</a:t>
            </a:r>
            <a:r>
              <a:rPr lang="vi-VN" dirty="0">
                <a:solidFill>
                  <a:srgbClr val="00B0F0"/>
                </a:solidFill>
                <a:latin typeface="Times New Roman" panose="02020603050405020304" pitchFamily="18" charset="0"/>
                <a:cs typeface="Times New Roman" panose="02020603050405020304" pitchFamily="18" charset="0"/>
              </a:rPr>
              <a:t> n</a:t>
            </a:r>
            <a:r>
              <a:rPr lang="en-US" dirty="0" err="1">
                <a:solidFill>
                  <a:srgbClr val="00B0F0"/>
                </a:solidFill>
                <a:latin typeface="Times New Roman" panose="02020603050405020304" pitchFamily="18" charset="0"/>
                <a:cs typeface="Times New Roman" panose="02020603050405020304" pitchFamily="18" charset="0"/>
              </a:rPr>
              <a:t>ào</a:t>
            </a:r>
            <a:r>
              <a:rPr lang="vi-VN" dirty="0">
                <a:solidFill>
                  <a:srgbClr val="00B0F0"/>
                </a:solidFill>
                <a:latin typeface="Times New Roman" panose="02020603050405020304" pitchFamily="18" charset="0"/>
                <a:cs typeface="Times New Roman" panose="02020603050405020304" pitchFamily="18" charset="0"/>
              </a:rPr>
              <a:t> b</a:t>
            </a:r>
            <a:r>
              <a:rPr lang="en-US" dirty="0">
                <a:solidFill>
                  <a:srgbClr val="00B0F0"/>
                </a:solidFill>
                <a:latin typeface="Times New Roman" panose="02020603050405020304" pitchFamily="18" charset="0"/>
                <a:cs typeface="Times New Roman" panose="02020603050405020304" pitchFamily="18" charset="0"/>
              </a:rPr>
              <a:t>ị</a:t>
            </a:r>
            <a:r>
              <a:rPr lang="vi-VN" dirty="0">
                <a:solidFill>
                  <a:srgbClr val="00B0F0"/>
                </a:solidFill>
                <a:latin typeface="Times New Roman" panose="02020603050405020304" pitchFamily="18" charset="0"/>
                <a:cs typeface="Times New Roman" panose="02020603050405020304" pitchFamily="18" charset="0"/>
              </a:rPr>
              <a:t> nghiêm cấm?</a:t>
            </a:r>
            <a:endParaRPr lang="en-US" dirty="0">
              <a:solidFill>
                <a:srgbClr val="00B0F0"/>
              </a:solidFill>
              <a:latin typeface="Times New Roman" panose="02020603050405020304" pitchFamily="18" charset="0"/>
              <a:cs typeface="Times New Roman" panose="02020603050405020304" pitchFamily="18" charset="0"/>
            </a:endParaRPr>
          </a:p>
          <a:p>
            <a:pPr lvl="0"/>
            <a:r>
              <a:rPr lang="en-US" dirty="0" err="1">
                <a:solidFill>
                  <a:srgbClr val="00B0F0"/>
                </a:solidFill>
                <a:latin typeface="Times New Roman" panose="02020603050405020304" pitchFamily="18" charset="0"/>
                <a:cs typeface="Times New Roman" panose="02020603050405020304" pitchFamily="18" charset="0"/>
              </a:rPr>
              <a:t>Câu</a:t>
            </a:r>
            <a:r>
              <a:rPr lang="en-US" dirty="0">
                <a:solidFill>
                  <a:srgbClr val="00B0F0"/>
                </a:solidFill>
                <a:latin typeface="Times New Roman" panose="02020603050405020304" pitchFamily="18" charset="0"/>
                <a:cs typeface="Times New Roman" panose="02020603050405020304" pitchFamily="18" charset="0"/>
              </a:rPr>
              <a:t> 3. </a:t>
            </a:r>
            <a:r>
              <a:rPr lang="vi-VN" dirty="0">
                <a:solidFill>
                  <a:srgbClr val="00B0F0"/>
                </a:solidFill>
                <a:latin typeface="Times New Roman" panose="02020603050405020304" pitchFamily="18" charset="0"/>
                <a:cs typeface="Times New Roman" panose="02020603050405020304" pitchFamily="18" charset="0"/>
              </a:rPr>
              <a:t>Nêu khái niêm đuòng cơ sở. nội thưỳ. lãnh hài, vùng iếp giáp lănh hàl. vùng đâc quyển kinh tế. thèm luc đia. đào vâ quằn đào.</a:t>
            </a:r>
            <a:endParaRPr lang="en-US" dirty="0">
              <a:solidFill>
                <a:srgbClr val="00B0F0"/>
              </a:solidFill>
              <a:latin typeface="Times New Roman" panose="02020603050405020304" pitchFamily="18" charset="0"/>
              <a:cs typeface="Times New Roman" panose="02020603050405020304" pitchFamily="18" charset="0"/>
            </a:endParaRPr>
          </a:p>
        </p:txBody>
      </p:sp>
      <p:pic>
        <p:nvPicPr>
          <p:cNvPr id="24" name="Picture 4">
            <a:extLst>
              <a:ext uri="{FF2B5EF4-FFF2-40B4-BE49-F238E27FC236}">
                <a16:creationId xmlns="" xmlns:a16="http://schemas.microsoft.com/office/drawing/2014/main" id="{4AFC8EB9-9476-DB1E-CA6D-C3D73C6931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827" y="1152870"/>
            <a:ext cx="509448" cy="56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6">
            <a:extLst>
              <a:ext uri="{FF2B5EF4-FFF2-40B4-BE49-F238E27FC236}">
                <a16:creationId xmlns="" xmlns:a16="http://schemas.microsoft.com/office/drawing/2014/main" id="{96CD2705-84E2-4329-E64B-57E3BEE085BB}"/>
              </a:ext>
            </a:extLst>
          </p:cNvPr>
          <p:cNvSpPr txBox="1">
            <a:spLocks noChangeArrowheads="1"/>
          </p:cNvSpPr>
          <p:nvPr/>
        </p:nvSpPr>
        <p:spPr bwMode="auto">
          <a:xfrm>
            <a:off x="1662545" y="3926661"/>
            <a:ext cx="67499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i="1" dirty="0" smtClean="0">
                <a:solidFill>
                  <a:schemeClr val="accent6">
                    <a:lumMod val="75000"/>
                  </a:schemeClr>
                </a:solidFill>
                <a:latin typeface="Arial" panose="020B0604020202020204" pitchFamily="34" charset="0"/>
                <a:cs typeface="Arial" panose="020B0604020202020204" pitchFamily="34" charset="0"/>
              </a:rPr>
              <a:t>ĐÁP </a:t>
            </a:r>
            <a:r>
              <a:rPr lang="en-US" altLang="en-US" sz="2800" i="1" dirty="0">
                <a:solidFill>
                  <a:schemeClr val="accent6">
                    <a:lumMod val="75000"/>
                  </a:schemeClr>
                </a:solidFill>
                <a:latin typeface="Arial" panose="020B0604020202020204" pitchFamily="34" charset="0"/>
                <a:cs typeface="Arial" panose="020B0604020202020204" pitchFamily="34" charset="0"/>
              </a:rPr>
              <a:t>ÁN</a:t>
            </a:r>
            <a:endParaRPr lang="en-US" altLang="en-US" sz="2600" i="1" dirty="0">
              <a:solidFill>
                <a:schemeClr val="accent6">
                  <a:lumMod val="75000"/>
                </a:schemeClr>
              </a:solidFill>
              <a:latin typeface="Arial" panose="020B0604020202020204" pitchFamily="34" charset="0"/>
              <a:cs typeface="Arial" panose="020B0604020202020204" pitchFamily="34" charset="0"/>
            </a:endParaRPr>
          </a:p>
        </p:txBody>
      </p:sp>
      <p:sp>
        <p:nvSpPr>
          <p:cNvPr id="2" name="Rectangle 23">
            <a:extLst>
              <a:ext uri="{FF2B5EF4-FFF2-40B4-BE49-F238E27FC236}">
                <a16:creationId xmlns="" xmlns:a16="http://schemas.microsoft.com/office/drawing/2014/main" id="{7B30B601-0BE8-9031-2C29-F1E5153040B4}"/>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Tree>
    <p:extLst>
      <p:ext uri="{BB962C8B-B14F-4D97-AF65-F5344CB8AC3E}">
        <p14:creationId xmlns:p14="http://schemas.microsoft.com/office/powerpoint/2010/main" val="33638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35097" y="-48728"/>
            <a:ext cx="9555285" cy="1346187"/>
            <a:chOff x="-411285" y="-8659"/>
            <a:chExt cx="9555285"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441" y="78047"/>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411285" y="58173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a:t>
              </a:r>
              <a:r>
                <a:rPr lang="en-US" sz="1200">
                  <a:solidFill>
                    <a:srgbClr val="FFFF00"/>
                  </a:solidFill>
                  <a:latin typeface="Times New Roman" pitchFamily="18" charset="0"/>
                  <a:cs typeface="Times New Roman" pitchFamily="18" charset="0"/>
                </a:rPr>
                <a:t>KHỐI </a:t>
              </a:r>
              <a:r>
                <a:rPr lang="en-US" sz="1200" smtClean="0">
                  <a:solidFill>
                    <a:srgbClr val="FFFF00"/>
                  </a:solidFill>
                  <a:latin typeface="Times New Roman" pitchFamily="18" charset="0"/>
                  <a:cs typeface="Times New Roman" pitchFamily="18" charset="0"/>
                </a:rPr>
                <a:t>11</a:t>
              </a:r>
              <a:endParaRPr lang="en-US" sz="1200" dirty="0">
                <a:solidFill>
                  <a:srgbClr val="FFFF00"/>
                </a:solidFill>
                <a:latin typeface="Times New Roman" pitchFamily="18" charset="0"/>
                <a:cs typeface="Times New Roman" pitchFamily="18" charset="0"/>
              </a:endParaRPr>
            </a:p>
          </p:txBody>
        </p:sp>
      </p:grpSp>
      <p:sp>
        <p:nvSpPr>
          <p:cNvPr id="47109" name="TextBox 16">
            <a:extLst>
              <a:ext uri="{FF2B5EF4-FFF2-40B4-BE49-F238E27FC236}">
                <a16:creationId xmlns="" xmlns:a16="http://schemas.microsoft.com/office/drawing/2014/main" id="{2E3FE7CB-9F2B-AFAB-06B7-67870B7DE7FA}"/>
              </a:ext>
            </a:extLst>
          </p:cNvPr>
          <p:cNvSpPr txBox="1">
            <a:spLocks noChangeArrowheads="1"/>
          </p:cNvSpPr>
          <p:nvPr/>
        </p:nvSpPr>
        <p:spPr bwMode="auto">
          <a:xfrm>
            <a:off x="-576262" y="122104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Times New Roman" panose="02020603050405020304" pitchFamily="18" charset="0"/>
                <a:cs typeface="Times New Roman" panose="02020603050405020304" pitchFamily="18" charset="0"/>
              </a:rPr>
              <a:t>VẬN DỤNG</a:t>
            </a:r>
            <a:endParaRPr lang="en-US" altLang="en-US" sz="2600" i="1" dirty="0">
              <a:solidFill>
                <a:srgbClr val="C00000"/>
              </a:solidFill>
              <a:latin typeface="Times New Roman" panose="02020603050405020304" pitchFamily="18" charset="0"/>
              <a:cs typeface="Times New Roman" panose="02020603050405020304" pitchFamily="18" charset="0"/>
            </a:endParaRPr>
          </a:p>
        </p:txBody>
      </p:sp>
      <p:sp>
        <p:nvSpPr>
          <p:cNvPr id="23" name="TextBox 16">
            <a:extLst>
              <a:ext uri="{FF2B5EF4-FFF2-40B4-BE49-F238E27FC236}">
                <a16:creationId xmlns="" xmlns:a16="http://schemas.microsoft.com/office/drawing/2014/main" id="{FEA10588-443C-7A20-3DAF-D8D7D1747FB9}"/>
              </a:ext>
            </a:extLst>
          </p:cNvPr>
          <p:cNvSpPr txBox="1">
            <a:spLocks noChangeArrowheads="1"/>
          </p:cNvSpPr>
          <p:nvPr/>
        </p:nvSpPr>
        <p:spPr bwMode="auto">
          <a:xfrm>
            <a:off x="23812" y="1668595"/>
            <a:ext cx="91201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lvl="0"/>
            <a:r>
              <a:rPr lang="en-US" altLang="en-US" sz="2000" dirty="0" err="1">
                <a:solidFill>
                  <a:srgbClr val="00B0F0"/>
                </a:solidFill>
                <a:latin typeface="Arial" panose="020B0604020202020204" pitchFamily="34" charset="0"/>
                <a:cs typeface="Arial" panose="020B0604020202020204" pitchFamily="34" charset="0"/>
              </a:rPr>
              <a:t>Câu</a:t>
            </a:r>
            <a:r>
              <a:rPr lang="en-US" altLang="en-US" sz="2000" dirty="0">
                <a:solidFill>
                  <a:srgbClr val="00B0F0"/>
                </a:solidFill>
                <a:latin typeface="Arial" panose="020B0604020202020204" pitchFamily="34" charset="0"/>
                <a:cs typeface="Arial" panose="020B0604020202020204" pitchFamily="34" charset="0"/>
              </a:rPr>
              <a:t> 1: </a:t>
            </a:r>
            <a:r>
              <a:rPr lang="vi-VN" sz="2000" dirty="0">
                <a:solidFill>
                  <a:srgbClr val="00B0F0"/>
                </a:solidFill>
                <a:latin typeface="Arial" panose="020B0604020202020204" pitchFamily="34" charset="0"/>
                <a:cs typeface="Arial" panose="020B0604020202020204" pitchFamily="34" charset="0"/>
              </a:rPr>
              <a:t>Thái cùng các b</a:t>
            </a:r>
            <a:r>
              <a:rPr lang="en-US" sz="2000" dirty="0">
                <a:solidFill>
                  <a:srgbClr val="00B0F0"/>
                </a:solidFill>
                <a:latin typeface="Arial" panose="020B0604020202020204" pitchFamily="34" charset="0"/>
                <a:cs typeface="Arial" panose="020B0604020202020204" pitchFamily="34" charset="0"/>
              </a:rPr>
              <a:t>ạ</a:t>
            </a:r>
            <a:r>
              <a:rPr lang="vi-VN" sz="2000" dirty="0">
                <a:solidFill>
                  <a:srgbClr val="00B0F0"/>
                </a:solidFill>
                <a:latin typeface="Arial" panose="020B0604020202020204" pitchFamily="34" charset="0"/>
                <a:cs typeface="Arial" panose="020B0604020202020204" pitchFamily="34" charset="0"/>
              </a:rPr>
              <a:t>n trong lớp đi tham quan c</a:t>
            </a:r>
            <a:r>
              <a:rPr lang="en-US" sz="2000" dirty="0">
                <a:solidFill>
                  <a:srgbClr val="00B0F0"/>
                </a:solidFill>
                <a:latin typeface="Arial" panose="020B0604020202020204" pitchFamily="34" charset="0"/>
                <a:cs typeface="Arial" panose="020B0604020202020204" pitchFamily="34" charset="0"/>
              </a:rPr>
              <a:t>ộ</a:t>
            </a:r>
            <a:r>
              <a:rPr lang="vi-VN" sz="2000" dirty="0">
                <a:solidFill>
                  <a:srgbClr val="00B0F0"/>
                </a:solidFill>
                <a:latin typeface="Arial" panose="020B0604020202020204" pitchFamily="34" charset="0"/>
                <a:cs typeface="Arial" panose="020B0604020202020204" pitchFamily="34" charset="0"/>
              </a:rPr>
              <a:t>t mốc biên giới. Một b</a:t>
            </a:r>
            <a:r>
              <a:rPr lang="en-US" sz="2000" dirty="0">
                <a:solidFill>
                  <a:srgbClr val="00B0F0"/>
                </a:solidFill>
                <a:latin typeface="Arial" panose="020B0604020202020204" pitchFamily="34" charset="0"/>
                <a:cs typeface="Arial" panose="020B0604020202020204" pitchFamily="34" charset="0"/>
              </a:rPr>
              <a:t>ạ</a:t>
            </a:r>
            <a:r>
              <a:rPr lang="vi-VN" sz="2000" dirty="0">
                <a:solidFill>
                  <a:srgbClr val="00B0F0"/>
                </a:solidFill>
                <a:latin typeface="Arial" panose="020B0604020202020204" pitchFamily="34" charset="0"/>
                <a:cs typeface="Arial" panose="020B0604020202020204" pitchFamily="34" charset="0"/>
              </a:rPr>
              <a:t>n trong lớp có </a:t>
            </a:r>
            <a:r>
              <a:rPr lang="en-US" sz="2000" dirty="0">
                <a:solidFill>
                  <a:srgbClr val="00B0F0"/>
                </a:solidFill>
                <a:latin typeface="Arial" panose="020B0604020202020204" pitchFamily="34" charset="0"/>
                <a:cs typeface="Arial" panose="020B0604020202020204" pitchFamily="34" charset="0"/>
              </a:rPr>
              <a:t>ý</a:t>
            </a:r>
            <a:r>
              <a:rPr lang="vi-VN"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định</a:t>
            </a:r>
            <a:r>
              <a:rPr lang="vi-VN" sz="2000" dirty="0">
                <a:solidFill>
                  <a:srgbClr val="00B0F0"/>
                </a:solidFill>
                <a:latin typeface="Arial" panose="020B0604020202020204" pitchFamily="34" charset="0"/>
                <a:cs typeface="Arial" panose="020B0604020202020204" pitchFamily="34" charset="0"/>
              </a:rPr>
              <a:t> vưọt mốc giới sang nước bạn đ</a:t>
            </a:r>
            <a:r>
              <a:rPr lang="en-US" sz="2000" dirty="0">
                <a:solidFill>
                  <a:srgbClr val="00B0F0"/>
                </a:solidFill>
                <a:latin typeface="Arial" panose="020B0604020202020204" pitchFamily="34" charset="0"/>
                <a:cs typeface="Arial" panose="020B0604020202020204" pitchFamily="34" charset="0"/>
              </a:rPr>
              <a:t>ể</a:t>
            </a:r>
            <a:r>
              <a:rPr lang="vi-VN" sz="2000" dirty="0">
                <a:solidFill>
                  <a:srgbClr val="00B0F0"/>
                </a:solidFill>
                <a:latin typeface="Arial" panose="020B0604020202020204" pitchFamily="34" charset="0"/>
                <a:cs typeface="Arial" panose="020B0604020202020204" pitchFamily="34" charset="0"/>
              </a:rPr>
              <a:t> h</a:t>
            </a:r>
            <a:r>
              <a:rPr lang="en-US" sz="2000" dirty="0" err="1">
                <a:solidFill>
                  <a:srgbClr val="00B0F0"/>
                </a:solidFill>
                <a:latin typeface="Arial" panose="020B0604020202020204" pitchFamily="34" charset="0"/>
                <a:cs typeface="Arial" panose="020B0604020202020204" pitchFamily="34" charset="0"/>
              </a:rPr>
              <a:t>ái</a:t>
            </a:r>
            <a:r>
              <a:rPr lang="vi-VN" sz="2000" dirty="0">
                <a:solidFill>
                  <a:srgbClr val="00B0F0"/>
                </a:solidFill>
                <a:latin typeface="Arial" panose="020B0604020202020204" pitchFamily="34" charset="0"/>
                <a:cs typeface="Arial" panose="020B0604020202020204" pitchFamily="34" charset="0"/>
              </a:rPr>
              <a:t> hoa rừng</a:t>
            </a:r>
            <a:r>
              <a:rPr lang="en-US" sz="2000" dirty="0">
                <a:solidFill>
                  <a:srgbClr val="00B0F0"/>
                </a:solidFill>
                <a:latin typeface="Arial" panose="020B0604020202020204" pitchFamily="34" charset="0"/>
                <a:cs typeface="Arial" panose="020B0604020202020204" pitchFamily="34" charset="0"/>
              </a:rPr>
              <a:t>.</a:t>
            </a:r>
            <a:r>
              <a:rPr lang="vi-VN" sz="2000" dirty="0">
                <a:solidFill>
                  <a:srgbClr val="00B0F0"/>
                </a:solidFill>
                <a:latin typeface="Arial" panose="020B0604020202020204" pitchFamily="34" charset="0"/>
                <a:cs typeface="Arial" panose="020B0604020202020204" pitchFamily="34" charset="0"/>
              </a:rPr>
              <a:t> Trong tr</a:t>
            </a:r>
            <a:r>
              <a:rPr lang="en-US" sz="2000" dirty="0" err="1">
                <a:solidFill>
                  <a:srgbClr val="00B0F0"/>
                </a:solidFill>
                <a:latin typeface="Arial" panose="020B0604020202020204" pitchFamily="34" charset="0"/>
                <a:cs typeface="Arial" panose="020B0604020202020204" pitchFamily="34" charset="0"/>
              </a:rPr>
              <a:t>ườ</a:t>
            </a:r>
            <a:r>
              <a:rPr lang="vi-VN" sz="2000" dirty="0">
                <a:solidFill>
                  <a:srgbClr val="00B0F0"/>
                </a:solidFill>
                <a:latin typeface="Arial" panose="020B0604020202020204" pitchFamily="34" charset="0"/>
                <a:cs typeface="Arial" panose="020B0604020202020204" pitchFamily="34" charset="0"/>
              </a:rPr>
              <a:t>ng hợp n</a:t>
            </a:r>
            <a:r>
              <a:rPr lang="en-US" sz="2000" dirty="0">
                <a:solidFill>
                  <a:srgbClr val="00B0F0"/>
                </a:solidFill>
                <a:latin typeface="Arial" panose="020B0604020202020204" pitchFamily="34" charset="0"/>
                <a:cs typeface="Arial" panose="020B0604020202020204" pitchFamily="34" charset="0"/>
              </a:rPr>
              <a:t>à</a:t>
            </a:r>
            <a:r>
              <a:rPr lang="vi-VN" sz="2000" dirty="0">
                <a:solidFill>
                  <a:srgbClr val="00B0F0"/>
                </a:solidFill>
                <a:latin typeface="Arial" panose="020B0604020202020204" pitchFamily="34" charset="0"/>
                <a:cs typeface="Arial" panose="020B0604020202020204" pitchFamily="34" charset="0"/>
              </a:rPr>
              <a:t>y</a:t>
            </a:r>
            <a:r>
              <a:rPr lang="en-US" sz="2000" dirty="0">
                <a:solidFill>
                  <a:srgbClr val="00B0F0"/>
                </a:solidFill>
                <a:latin typeface="Arial" panose="020B0604020202020204" pitchFamily="34" charset="0"/>
                <a:cs typeface="Arial" panose="020B0604020202020204" pitchFamily="34" charset="0"/>
              </a:rPr>
              <a:t>,</a:t>
            </a:r>
            <a:r>
              <a:rPr lang="vi-VN" sz="2000" dirty="0">
                <a:solidFill>
                  <a:srgbClr val="00B0F0"/>
                </a:solidFill>
                <a:latin typeface="Arial" panose="020B0604020202020204" pitchFamily="34" charset="0"/>
                <a:cs typeface="Arial" panose="020B0604020202020204" pitchFamily="34" charset="0"/>
              </a:rPr>
              <a:t> Th</a:t>
            </a:r>
            <a:r>
              <a:rPr lang="en-US" sz="2000" dirty="0">
                <a:solidFill>
                  <a:srgbClr val="00B0F0"/>
                </a:solidFill>
                <a:latin typeface="Arial" panose="020B0604020202020204" pitchFamily="34" charset="0"/>
                <a:cs typeface="Arial" panose="020B0604020202020204" pitchFamily="34" charset="0"/>
              </a:rPr>
              <a:t>á</a:t>
            </a:r>
            <a:r>
              <a:rPr lang="vi-VN" sz="2000" dirty="0">
                <a:solidFill>
                  <a:srgbClr val="00B0F0"/>
                </a:solidFill>
                <a:latin typeface="Arial" panose="020B0604020202020204" pitchFamily="34" charset="0"/>
                <a:cs typeface="Arial" panose="020B0604020202020204" pitchFamily="34" charset="0"/>
              </a:rPr>
              <a:t>i sẽ khuyên bạn như thể n</a:t>
            </a:r>
            <a:r>
              <a:rPr lang="en-US" sz="2000" dirty="0">
                <a:solidFill>
                  <a:srgbClr val="00B0F0"/>
                </a:solidFill>
                <a:latin typeface="Arial" panose="020B0604020202020204" pitchFamily="34" charset="0"/>
                <a:cs typeface="Arial" panose="020B0604020202020204" pitchFamily="34" charset="0"/>
              </a:rPr>
              <a:t>à</a:t>
            </a:r>
            <a:r>
              <a:rPr lang="vi-VN" sz="2000" dirty="0">
                <a:solidFill>
                  <a:srgbClr val="00B0F0"/>
                </a:solidFill>
                <a:latin typeface="Arial" panose="020B0604020202020204" pitchFamily="34" charset="0"/>
                <a:cs typeface="Arial" panose="020B0604020202020204" pitchFamily="34" charset="0"/>
              </a:rPr>
              <a:t>o?</a:t>
            </a:r>
            <a:endParaRPr lang="en-US" sz="2000" dirty="0">
              <a:solidFill>
                <a:srgbClr val="00B0F0"/>
              </a:solidFill>
              <a:latin typeface="Arial" panose="020B0604020202020204" pitchFamily="34" charset="0"/>
              <a:cs typeface="Arial" panose="020B0604020202020204" pitchFamily="34" charset="0"/>
            </a:endParaRPr>
          </a:p>
          <a:p>
            <a:pPr lvl="0"/>
            <a:r>
              <a:rPr lang="en-US" sz="2000" dirty="0" err="1">
                <a:solidFill>
                  <a:srgbClr val="00B0F0"/>
                </a:solidFill>
                <a:latin typeface="Arial" panose="020B0604020202020204" pitchFamily="34" charset="0"/>
                <a:cs typeface="Arial" panose="020B0604020202020204" pitchFamily="34" charset="0"/>
              </a:rPr>
              <a:t>Câu</a:t>
            </a:r>
            <a:r>
              <a:rPr lang="en-US" sz="2000" dirty="0">
                <a:solidFill>
                  <a:srgbClr val="00B0F0"/>
                </a:solidFill>
                <a:latin typeface="Arial" panose="020B0604020202020204" pitchFamily="34" charset="0"/>
                <a:cs typeface="Arial" panose="020B0604020202020204" pitchFamily="34" charset="0"/>
              </a:rPr>
              <a:t> 2: </a:t>
            </a:r>
            <a:r>
              <a:rPr lang="vi-VN" sz="2000" dirty="0">
                <a:solidFill>
                  <a:srgbClr val="00B0F0"/>
                </a:solidFill>
                <a:latin typeface="Arial" panose="020B0604020202020204" pitchFamily="34" charset="0"/>
                <a:cs typeface="Arial" panose="020B0604020202020204" pitchFamily="34" charset="0"/>
              </a:rPr>
              <a:t>S</a:t>
            </a:r>
            <a:r>
              <a:rPr lang="en-US" sz="2000" dirty="0">
                <a:solidFill>
                  <a:srgbClr val="00B0F0"/>
                </a:solidFill>
                <a:latin typeface="Arial" panose="020B0604020202020204" pitchFamily="34" charset="0"/>
                <a:cs typeface="Arial" panose="020B0604020202020204" pitchFamily="34" charset="0"/>
              </a:rPr>
              <a:t>ư</a:t>
            </a:r>
            <a:r>
              <a:rPr lang="vi-VN" sz="2000" dirty="0">
                <a:solidFill>
                  <a:srgbClr val="00B0F0"/>
                </a:solidFill>
                <a:latin typeface="Arial" panose="020B0604020202020204" pitchFamily="34" charset="0"/>
                <a:cs typeface="Arial" panose="020B0604020202020204" pitchFamily="34" charset="0"/>
              </a:rPr>
              <a:t>u t</a:t>
            </a:r>
            <a:r>
              <a:rPr lang="en-US" sz="2000" dirty="0">
                <a:solidFill>
                  <a:srgbClr val="00B0F0"/>
                </a:solidFill>
                <a:latin typeface="Arial" panose="020B0604020202020204" pitchFamily="34" charset="0"/>
                <a:cs typeface="Arial" panose="020B0604020202020204" pitchFamily="34" charset="0"/>
              </a:rPr>
              <a:t>ầ</a:t>
            </a:r>
            <a:r>
              <a:rPr lang="vi-VN" sz="2000" dirty="0">
                <a:solidFill>
                  <a:srgbClr val="00B0F0"/>
                </a:solidFill>
                <a:latin typeface="Arial" panose="020B0604020202020204" pitchFamily="34" charset="0"/>
                <a:cs typeface="Arial" panose="020B0604020202020204" pitchFamily="34" charset="0"/>
              </a:rPr>
              <a:t>m một câu chuyệ</a:t>
            </a:r>
            <a:r>
              <a:rPr lang="en-US" sz="2000" dirty="0">
                <a:solidFill>
                  <a:srgbClr val="00B0F0"/>
                </a:solidFill>
                <a:latin typeface="Arial" panose="020B0604020202020204" pitchFamily="34" charset="0"/>
                <a:cs typeface="Arial" panose="020B0604020202020204" pitchFamily="34" charset="0"/>
              </a:rPr>
              <a:t>n</a:t>
            </a:r>
            <a:r>
              <a:rPr lang="vi-VN" sz="2000" dirty="0">
                <a:solidFill>
                  <a:srgbClr val="00B0F0"/>
                </a:solidFill>
                <a:latin typeface="Arial" panose="020B0604020202020204" pitchFamily="34" charset="0"/>
                <a:cs typeface="Arial" panose="020B0604020202020204" pitchFamily="34" charset="0"/>
              </a:rPr>
              <a:t> v</a:t>
            </a:r>
            <a:r>
              <a:rPr lang="en-US" sz="2000" dirty="0">
                <a:solidFill>
                  <a:srgbClr val="00B0F0"/>
                </a:solidFill>
                <a:latin typeface="Arial" panose="020B0604020202020204" pitchFamily="34" charset="0"/>
                <a:cs typeface="Arial" panose="020B0604020202020204" pitchFamily="34" charset="0"/>
              </a:rPr>
              <a:t>ề</a:t>
            </a:r>
            <a:r>
              <a:rPr lang="vi-VN" sz="2000" dirty="0">
                <a:solidFill>
                  <a:srgbClr val="00B0F0"/>
                </a:solidFill>
                <a:latin typeface="Arial" panose="020B0604020202020204" pitchFamily="34" charset="0"/>
                <a:cs typeface="Arial" panose="020B0604020202020204" pitchFamily="34" charset="0"/>
              </a:rPr>
              <a:t> t</a:t>
            </a:r>
            <a:r>
              <a:rPr lang="en-US" sz="2000" dirty="0">
                <a:solidFill>
                  <a:srgbClr val="00B0F0"/>
                </a:solidFill>
                <a:latin typeface="Arial" panose="020B0604020202020204" pitchFamily="34" charset="0"/>
                <a:cs typeface="Arial" panose="020B0604020202020204" pitchFamily="34" charset="0"/>
              </a:rPr>
              <a:t>ấ</a:t>
            </a:r>
            <a:r>
              <a:rPr lang="vi-VN" sz="2000" dirty="0">
                <a:solidFill>
                  <a:srgbClr val="00B0F0"/>
                </a:solidFill>
                <a:latin typeface="Arial" panose="020B0604020202020204" pitchFamily="34" charset="0"/>
                <a:cs typeface="Arial" panose="020B0604020202020204" pitchFamily="34" charset="0"/>
              </a:rPr>
              <a:t>m gưong anh hùng l</a:t>
            </a:r>
            <a:r>
              <a:rPr lang="en-US" sz="2000" dirty="0">
                <a:solidFill>
                  <a:srgbClr val="00B0F0"/>
                </a:solidFill>
                <a:latin typeface="Arial" panose="020B0604020202020204" pitchFamily="34" charset="0"/>
                <a:cs typeface="Arial" panose="020B0604020202020204" pitchFamily="34" charset="0"/>
              </a:rPr>
              <a:t>ự</a:t>
            </a:r>
            <a:r>
              <a:rPr lang="vi-VN" sz="2000" dirty="0">
                <a:solidFill>
                  <a:srgbClr val="00B0F0"/>
                </a:solidFill>
                <a:latin typeface="Arial" panose="020B0604020202020204" pitchFamily="34" charset="0"/>
                <a:cs typeface="Arial" panose="020B0604020202020204" pitchFamily="34" charset="0"/>
              </a:rPr>
              <a:t>c lượng vũ </a:t>
            </a:r>
            <a:r>
              <a:rPr lang="en-US" sz="2000" dirty="0">
                <a:solidFill>
                  <a:srgbClr val="00B0F0"/>
                </a:solidFill>
                <a:latin typeface="Arial" panose="020B0604020202020204" pitchFamily="34" charset="0"/>
                <a:cs typeface="Arial" panose="020B0604020202020204" pitchFamily="34" charset="0"/>
              </a:rPr>
              <a:t>t</a:t>
            </a:r>
            <a:r>
              <a:rPr lang="vi-VN" sz="2000" dirty="0">
                <a:solidFill>
                  <a:srgbClr val="00B0F0"/>
                </a:solidFill>
                <a:latin typeface="Arial" panose="020B0604020202020204" pitchFamily="34" charset="0"/>
                <a:cs typeface="Arial" panose="020B0604020202020204" pitchFamily="34" charset="0"/>
              </a:rPr>
              <a:t>rang </a:t>
            </a:r>
            <a:r>
              <a:rPr lang="en-US" sz="2000" dirty="0">
                <a:solidFill>
                  <a:srgbClr val="00B0F0"/>
                </a:solidFill>
                <a:latin typeface="Arial" panose="020B0604020202020204" pitchFamily="34" charset="0"/>
                <a:cs typeface="Arial" panose="020B0604020202020204" pitchFamily="34" charset="0"/>
              </a:rPr>
              <a:t>t</a:t>
            </a:r>
            <a:r>
              <a:rPr lang="vi-VN" sz="2000" dirty="0">
                <a:solidFill>
                  <a:srgbClr val="00B0F0"/>
                </a:solidFill>
                <a:latin typeface="Arial" panose="020B0604020202020204" pitchFamily="34" charset="0"/>
                <a:cs typeface="Arial" panose="020B0604020202020204" pitchFamily="34" charset="0"/>
              </a:rPr>
              <a:t>rong bào v</a:t>
            </a:r>
            <a:r>
              <a:rPr lang="en-US" sz="2000" dirty="0">
                <a:solidFill>
                  <a:srgbClr val="00B0F0"/>
                </a:solidFill>
                <a:latin typeface="Arial" panose="020B0604020202020204" pitchFamily="34" charset="0"/>
                <a:cs typeface="Arial" panose="020B0604020202020204" pitchFamily="34" charset="0"/>
              </a:rPr>
              <a:t>ệ</a:t>
            </a:r>
            <a:r>
              <a:rPr lang="vi-VN" sz="2000" dirty="0">
                <a:solidFill>
                  <a:srgbClr val="00B0F0"/>
                </a:solidFill>
                <a:latin typeface="Arial" panose="020B0604020202020204" pitchFamily="34" charset="0"/>
                <a:cs typeface="Arial" panose="020B0604020202020204" pitchFamily="34" charset="0"/>
              </a:rPr>
              <a:t> ch</a:t>
            </a:r>
            <a:r>
              <a:rPr lang="en-US" sz="2000" dirty="0">
                <a:solidFill>
                  <a:srgbClr val="00B0F0"/>
                </a:solidFill>
                <a:latin typeface="Arial" panose="020B0604020202020204" pitchFamily="34" charset="0"/>
                <a:cs typeface="Arial" panose="020B0604020202020204" pitchFamily="34" charset="0"/>
              </a:rPr>
              <a:t>ủ</a:t>
            </a:r>
            <a:r>
              <a:rPr lang="vi-VN" sz="2000" dirty="0">
                <a:solidFill>
                  <a:srgbClr val="00B0F0"/>
                </a:solidFill>
                <a:latin typeface="Arial" panose="020B0604020202020204" pitchFamily="34" charset="0"/>
                <a:cs typeface="Arial" panose="020B0604020202020204" pitchFamily="34" charset="0"/>
              </a:rPr>
              <a:t> quy</a:t>
            </a:r>
            <a:r>
              <a:rPr lang="en-US" sz="2000" dirty="0">
                <a:solidFill>
                  <a:srgbClr val="00B0F0"/>
                </a:solidFill>
                <a:latin typeface="Arial" panose="020B0604020202020204" pitchFamily="34" charset="0"/>
                <a:cs typeface="Arial" panose="020B0604020202020204" pitchFamily="34" charset="0"/>
              </a:rPr>
              <a:t>ề</a:t>
            </a:r>
            <a:r>
              <a:rPr lang="vi-VN" sz="2000" dirty="0">
                <a:solidFill>
                  <a:srgbClr val="00B0F0"/>
                </a:solidFill>
                <a:latin typeface="Arial" panose="020B0604020202020204" pitchFamily="34" charset="0"/>
                <a:cs typeface="Arial" panose="020B0604020202020204" pitchFamily="34" charset="0"/>
              </a:rPr>
              <a:t>n lãnh th</a:t>
            </a:r>
            <a:r>
              <a:rPr lang="en-US" sz="2000" dirty="0">
                <a:solidFill>
                  <a:srgbClr val="00B0F0"/>
                </a:solidFill>
                <a:latin typeface="Arial" panose="020B0604020202020204" pitchFamily="34" charset="0"/>
                <a:cs typeface="Arial" panose="020B0604020202020204" pitchFamily="34" charset="0"/>
              </a:rPr>
              <a:t>ổ,</a:t>
            </a:r>
            <a:r>
              <a:rPr lang="vi-VN" sz="2000" dirty="0">
                <a:solidFill>
                  <a:srgbClr val="00B0F0"/>
                </a:solidFill>
                <a:latin typeface="Arial" panose="020B0604020202020204" pitchFamily="34" charset="0"/>
                <a:cs typeface="Arial" panose="020B0604020202020204" pitchFamily="34" charset="0"/>
              </a:rPr>
              <a:t> bi</a:t>
            </a:r>
            <a:r>
              <a:rPr lang="en-US" sz="2000" dirty="0">
                <a:solidFill>
                  <a:srgbClr val="00B0F0"/>
                </a:solidFill>
                <a:latin typeface="Arial" panose="020B0604020202020204" pitchFamily="34" charset="0"/>
                <a:cs typeface="Arial" panose="020B0604020202020204" pitchFamily="34" charset="0"/>
              </a:rPr>
              <a:t>ê</a:t>
            </a:r>
            <a:r>
              <a:rPr lang="vi-VN" sz="2000" dirty="0">
                <a:solidFill>
                  <a:srgbClr val="00B0F0"/>
                </a:solidFill>
                <a:latin typeface="Arial" panose="020B0604020202020204" pitchFamily="34" charset="0"/>
                <a:cs typeface="Arial" panose="020B0604020202020204" pitchFamily="34" charset="0"/>
              </a:rPr>
              <a:t>n giới quốc gia nước Cộng hoà x</a:t>
            </a:r>
            <a:r>
              <a:rPr lang="en-US" sz="2000" dirty="0">
                <a:solidFill>
                  <a:srgbClr val="00B0F0"/>
                </a:solidFill>
                <a:latin typeface="Arial" panose="020B0604020202020204" pitchFamily="34" charset="0"/>
                <a:cs typeface="Arial" panose="020B0604020202020204" pitchFamily="34" charset="0"/>
              </a:rPr>
              <a:t>ã</a:t>
            </a:r>
            <a:r>
              <a:rPr lang="vi-VN" sz="2000" dirty="0">
                <a:solidFill>
                  <a:srgbClr val="00B0F0"/>
                </a:solidFill>
                <a:latin typeface="Arial" panose="020B0604020202020204" pitchFamily="34" charset="0"/>
                <a:cs typeface="Arial" panose="020B0604020202020204" pitchFamily="34" charset="0"/>
              </a:rPr>
              <a:t> hội chủ nghĩa Việt Nam</a:t>
            </a:r>
            <a:r>
              <a:rPr lang="en-US" sz="2000" dirty="0">
                <a:solidFill>
                  <a:srgbClr val="00B0F0"/>
                </a:solidFill>
                <a:latin typeface="Arial" panose="020B0604020202020204" pitchFamily="34" charset="0"/>
                <a:cs typeface="Arial" panose="020B0604020202020204" pitchFamily="34" charset="0"/>
              </a:rPr>
              <a:t>.</a:t>
            </a:r>
          </a:p>
        </p:txBody>
      </p:sp>
      <p:pic>
        <p:nvPicPr>
          <p:cNvPr id="24" name="Picture 5">
            <a:extLst>
              <a:ext uri="{FF2B5EF4-FFF2-40B4-BE49-F238E27FC236}">
                <a16:creationId xmlns="" xmlns:a16="http://schemas.microsoft.com/office/drawing/2014/main" id="{D718E55E-72CE-28AE-3CF8-935D29076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18" y="1133108"/>
            <a:ext cx="528808" cy="58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 xmlns:a16="http://schemas.microsoft.com/office/drawing/2014/main" id="{446E0810-4C5E-AEC7-5778-C733C1E60A30}"/>
              </a:ext>
            </a:extLst>
          </p:cNvPr>
          <p:cNvSpPr txBox="1"/>
          <p:nvPr/>
        </p:nvSpPr>
        <p:spPr>
          <a:xfrm>
            <a:off x="120406" y="3943889"/>
            <a:ext cx="9143999" cy="1938992"/>
          </a:xfrm>
          <a:prstGeom prst="rect">
            <a:avLst/>
          </a:prstGeom>
          <a:noFill/>
        </p:spPr>
        <p:txBody>
          <a:bodyPr wrap="square">
            <a:spAutoFit/>
          </a:bodyPr>
          <a:lstStyle/>
          <a:p>
            <a:pPr marL="0" marR="0">
              <a:spcBef>
                <a:spcPts val="0"/>
              </a:spcBef>
              <a:spcAft>
                <a:spcPts val="0"/>
              </a:spcAft>
            </a:pPr>
            <a:r>
              <a:rPr lang="en-US" sz="2400" b="1" u="sng"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u="sng"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1:</a:t>
            </a:r>
          </a:p>
          <a:p>
            <a:pPr marL="0" marR="0">
              <a:spcBef>
                <a:spcPts val="0"/>
              </a:spcBef>
              <a:spcAft>
                <a:spcPts val="0"/>
              </a:spcAft>
            </a:pPr>
            <a:endParaRPr lang="en-US" sz="2400" b="1" u="sng" dirty="0">
              <a:solidFill>
                <a:srgbClr val="00B050"/>
              </a:solidFill>
              <a:latin typeface="Times New Roman" panose="02020603050405020304" pitchFamily="18" charset="0"/>
              <a:ea typeface="Arial" panose="020B0604020202020204" pitchFamily="34" charset="0"/>
              <a:cs typeface="Times New Roman" panose="02020603050405020304" pitchFamily="18" charset="0"/>
            </a:endParaRPr>
          </a:p>
          <a:p>
            <a:pPr marL="0" marR="0">
              <a:spcBef>
                <a:spcPts val="0"/>
              </a:spcBef>
              <a:spcAft>
                <a:spcPts val="0"/>
              </a:spcAft>
            </a:pPr>
            <a:endParaRPr lang="en-US" sz="2400" b="1" u="sng"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2400" b="1" u="sng"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u="sng"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solidFill>
                <a:srgbClr val="00B050"/>
              </a:solidFill>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endParaRPr lang="en-US" sz="2400" dirty="0">
              <a:solidFill>
                <a:srgbClr val="00B05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26" name="TextBox 16">
            <a:extLst>
              <a:ext uri="{FF2B5EF4-FFF2-40B4-BE49-F238E27FC236}">
                <a16:creationId xmlns="" xmlns:a16="http://schemas.microsoft.com/office/drawing/2014/main" id="{13610322-61C5-5E3A-133D-5D0D8D9C1F82}"/>
              </a:ext>
            </a:extLst>
          </p:cNvPr>
          <p:cNvSpPr txBox="1">
            <a:spLocks noChangeArrowheads="1"/>
          </p:cNvSpPr>
          <p:nvPr/>
        </p:nvSpPr>
        <p:spPr bwMode="auto">
          <a:xfrm>
            <a:off x="0" y="3490710"/>
            <a:ext cx="8991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i="1" dirty="0">
                <a:solidFill>
                  <a:schemeClr val="accent6">
                    <a:lumMod val="75000"/>
                  </a:schemeClr>
                </a:solidFill>
                <a:latin typeface="Arial" panose="020B0604020202020204" pitchFamily="34" charset="0"/>
                <a:cs typeface="Arial" panose="020B0604020202020204" pitchFamily="34" charset="0"/>
              </a:rPr>
              <a:t>GỢI Ý TRẢ LỜI BÀI TẬP VẬN DỤNG</a:t>
            </a:r>
          </a:p>
        </p:txBody>
      </p:sp>
      <p:sp>
        <p:nvSpPr>
          <p:cNvPr id="2" name="Rectangle 23">
            <a:extLst>
              <a:ext uri="{FF2B5EF4-FFF2-40B4-BE49-F238E27FC236}">
                <a16:creationId xmlns="" xmlns:a16="http://schemas.microsoft.com/office/drawing/2014/main" id="{544DC36C-A3E7-2F18-D20A-13814ACCD8F5}"/>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Tree>
    <p:extLst>
      <p:ext uri="{BB962C8B-B14F-4D97-AF65-F5344CB8AC3E}">
        <p14:creationId xmlns:p14="http://schemas.microsoft.com/office/powerpoint/2010/main" val="244318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
                                            <p:txEl>
                                              <p:pRg st="0" end="0"/>
                                            </p:txEl>
                                          </p:spTgt>
                                        </p:tgtEl>
                                        <p:attrNameLst>
                                          <p:attrName>style.visibility</p:attrName>
                                        </p:attrNameLst>
                                      </p:cBhvr>
                                      <p:to>
                                        <p:strVal val="visible"/>
                                      </p:to>
                                    </p:set>
                                    <p:animEffect transition="in" filter="fade">
                                      <p:cBhvr>
                                        <p:cTn id="24" dur="1000"/>
                                        <p:tgtEl>
                                          <p:spTgt spid="25">
                                            <p:txEl>
                                              <p:pRg st="0" end="0"/>
                                            </p:txEl>
                                          </p:spTgt>
                                        </p:tgtEl>
                                      </p:cBhvr>
                                    </p:animEffect>
                                    <p:anim calcmode="lin" valueType="num">
                                      <p:cBhvr>
                                        <p:cTn id="2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5">
                                            <p:txEl>
                                              <p:pRg st="3" end="3"/>
                                            </p:txEl>
                                          </p:spTgt>
                                        </p:tgtEl>
                                        <p:attrNameLst>
                                          <p:attrName>style.visibility</p:attrName>
                                        </p:attrNameLst>
                                      </p:cBhvr>
                                      <p:to>
                                        <p:strVal val="visible"/>
                                      </p:to>
                                    </p:set>
                                    <p:animEffect transition="in" filter="fade">
                                      <p:cBhvr>
                                        <p:cTn id="31" dur="1000"/>
                                        <p:tgtEl>
                                          <p:spTgt spid="25">
                                            <p:txEl>
                                              <p:pRg st="3" end="3"/>
                                            </p:txEl>
                                          </p:spTgt>
                                        </p:tgtEl>
                                      </p:cBhvr>
                                    </p:animEffect>
                                    <p:anim calcmode="lin" valueType="num">
                                      <p:cBhvr>
                                        <p:cTn id="32"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 xmlns:a16="http://schemas.microsoft.com/office/drawing/2014/main" id="{7D93A3D8-2C2E-ACC9-22CB-2D51299E8B62}"/>
              </a:ext>
            </a:extLst>
          </p:cNvPr>
          <p:cNvSpPr>
            <a:spLocks noChangeArrowheads="1"/>
          </p:cNvSpPr>
          <p:nvPr/>
        </p:nvSpPr>
        <p:spPr bwMode="auto">
          <a:xfrm>
            <a:off x="266700" y="1274808"/>
            <a:ext cx="38397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2800" dirty="0">
                <a:solidFill>
                  <a:srgbClr val="C00000"/>
                </a:solidFill>
                <a:latin typeface="Arial" panose="020B0604020202020204" pitchFamily="34" charset="0"/>
                <a:cs typeface="Arial" panose="020B0604020202020204" pitchFamily="34" charset="0"/>
              </a:rPr>
              <a:t>KHỞI ĐỘNG</a:t>
            </a:r>
          </a:p>
        </p:txBody>
      </p:sp>
      <p:pic>
        <p:nvPicPr>
          <p:cNvPr id="14" name="Picture 2" descr="BD21318_">
            <a:extLst>
              <a:ext uri="{FF2B5EF4-FFF2-40B4-BE49-F238E27FC236}">
                <a16:creationId xmlns="" xmlns:a16="http://schemas.microsoft.com/office/drawing/2014/main" id="{D5E9D1B0-F9E5-DCC4-5702-523CC76FF569}"/>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1346886"/>
          </a:xfrm>
          <a:prstGeom prst="rect">
            <a:avLst/>
          </a:prstGeom>
          <a:ln>
            <a:noFill/>
          </a:ln>
          <a:effectLst>
            <a:softEdge rad="112500"/>
          </a:effectLst>
        </p:spPr>
      </p:pic>
      <p:pic>
        <p:nvPicPr>
          <p:cNvPr id="16389" name="Picture 8" descr="quocky">
            <a:extLst>
              <a:ext uri="{FF2B5EF4-FFF2-40B4-BE49-F238E27FC236}">
                <a16:creationId xmlns="" xmlns:a16="http://schemas.microsoft.com/office/drawing/2014/main" id="{0A282504-4864-BD53-F101-09ECABAA65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15240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ringworld2_w">
            <a:extLst>
              <a:ext uri="{FF2B5EF4-FFF2-40B4-BE49-F238E27FC236}">
                <a16:creationId xmlns="" xmlns:a16="http://schemas.microsoft.com/office/drawing/2014/main" id="{38CD301D-BF56-3531-88DF-A8EF6F18DBA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0527" y="126573"/>
            <a:ext cx="1103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 xmlns:a16="http://schemas.microsoft.com/office/drawing/2014/main" id="{F3674EAE-D01E-794A-C50A-75F3571DB4A3}"/>
              </a:ext>
            </a:extLst>
          </p:cNvPr>
          <p:cNvSpPr/>
          <p:nvPr/>
        </p:nvSpPr>
        <p:spPr>
          <a:xfrm>
            <a:off x="-327025" y="785019"/>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11</a:t>
            </a:r>
          </a:p>
        </p:txBody>
      </p:sp>
      <p:sp>
        <p:nvSpPr>
          <p:cNvPr id="19" name="TextBox 18">
            <a:extLst>
              <a:ext uri="{FF2B5EF4-FFF2-40B4-BE49-F238E27FC236}">
                <a16:creationId xmlns="" xmlns:a16="http://schemas.microsoft.com/office/drawing/2014/main" id="{C895285C-5C1F-2467-E9A9-AEA81C04429E}"/>
              </a:ext>
            </a:extLst>
          </p:cNvPr>
          <p:cNvSpPr txBox="1"/>
          <p:nvPr/>
        </p:nvSpPr>
        <p:spPr>
          <a:xfrm>
            <a:off x="1" y="1846356"/>
            <a:ext cx="4389119" cy="4401205"/>
          </a:xfrm>
          <a:prstGeom prst="rect">
            <a:avLst/>
          </a:prstGeom>
          <a:noFill/>
        </p:spPr>
        <p:txBody>
          <a:bodyPr wrap="square">
            <a:spAutoFit/>
          </a:bodyPr>
          <a:lstStyle/>
          <a:p>
            <a:pPr algn="just"/>
            <a:r>
              <a:rPr lang="vi-VN" sz="2800" dirty="0">
                <a:latin typeface="Arial" panose="020B0604020202020204" pitchFamily="34" charset="0"/>
                <a:cs typeface="Arial" panose="020B0604020202020204" pitchFamily="34" charset="0"/>
              </a:rPr>
              <a:t>Ngày </a:t>
            </a:r>
            <a:r>
              <a:rPr lang="vi-VN" sz="2800" dirty="0" smtClean="0">
                <a:latin typeface="Arial" panose="020B0604020202020204" pitchFamily="34" charset="0"/>
                <a:cs typeface="Arial" panose="020B0604020202020204" pitchFamily="34" charset="0"/>
              </a:rPr>
              <a:t>19/9</a:t>
            </a:r>
            <a:r>
              <a:rPr lang="en-US" sz="2800" dirty="0" smtClean="0">
                <a:latin typeface="Arial" panose="020B0604020202020204" pitchFamily="34" charset="0"/>
                <a:cs typeface="Arial" panose="020B0604020202020204" pitchFamily="34" charset="0"/>
              </a:rPr>
              <a:t>/</a:t>
            </a:r>
            <a:r>
              <a:rPr lang="vi-VN" sz="2800" dirty="0" smtClean="0">
                <a:latin typeface="Arial" panose="020B0604020202020204" pitchFamily="34" charset="0"/>
                <a:cs typeface="Arial" panose="020B0604020202020204" pitchFamily="34" charset="0"/>
              </a:rPr>
              <a:t>1954</a:t>
            </a:r>
            <a:r>
              <a:rPr lang="vi-VN" sz="2800" dirty="0">
                <a:latin typeface="Arial" panose="020B0604020202020204" pitchFamily="34" charset="0"/>
                <a:cs typeface="Arial" panose="020B0604020202020204" pitchFamily="34" charset="0"/>
              </a:rPr>
              <a:t>, trong buổi nói chuyện với c</a:t>
            </a:r>
            <a:r>
              <a:rPr lang="en-US" sz="2800" dirty="0">
                <a:latin typeface="Arial" panose="020B0604020202020204" pitchFamily="34" charset="0"/>
                <a:cs typeface="Arial" panose="020B0604020202020204" pitchFamily="34" charset="0"/>
              </a:rPr>
              <a:t>á</a:t>
            </a:r>
            <a:r>
              <a:rPr lang="vi-VN" sz="2800" dirty="0">
                <a:latin typeface="Arial" panose="020B0604020202020204" pitchFamily="34" charset="0"/>
                <a:cs typeface="Arial" panose="020B0604020202020204" pitchFamily="34" charset="0"/>
              </a:rPr>
              <a:t>n bộ. chiến sĩ Đại đoàn quân Tiên phong, B</a:t>
            </a:r>
            <a:r>
              <a:rPr lang="en-US" sz="2800" dirty="0">
                <a:latin typeface="Arial" panose="020B0604020202020204" pitchFamily="34" charset="0"/>
                <a:cs typeface="Arial" panose="020B0604020202020204" pitchFamily="34" charset="0"/>
              </a:rPr>
              <a:t>á</a:t>
            </a:r>
            <a:r>
              <a:rPr lang="vi-VN" sz="2800" dirty="0">
                <a:latin typeface="Arial" panose="020B0604020202020204" pitchFamily="34" charset="0"/>
                <a:cs typeface="Arial" panose="020B0604020202020204" pitchFamily="34" charset="0"/>
              </a:rPr>
              <a:t>c Hồ đã căn dặn </a:t>
            </a:r>
            <a:r>
              <a:rPr lang="en-US" sz="2800" dirty="0">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Các Vua Hùng đã có công dựng nước, Bác cháu ta phải c</a:t>
            </a:r>
            <a:r>
              <a:rPr lang="en-US" sz="2800" dirty="0">
                <a:latin typeface="Arial" panose="020B0604020202020204" pitchFamily="34" charset="0"/>
                <a:cs typeface="Arial" panose="020B0604020202020204" pitchFamily="34" charset="0"/>
              </a:rPr>
              <a:t>ù</a:t>
            </a:r>
            <a:r>
              <a:rPr lang="vi-VN" sz="2800" dirty="0">
                <a:latin typeface="Arial" panose="020B0604020202020204" pitchFamily="34" charset="0"/>
                <a:cs typeface="Arial" panose="020B0604020202020204" pitchFamily="34" charset="0"/>
              </a:rPr>
              <a:t>ng nhau giữ lấy nước".</a:t>
            </a:r>
            <a:endParaRPr lang="en-US" sz="2800" dirty="0">
              <a:latin typeface="Arial" panose="020B0604020202020204" pitchFamily="34" charset="0"/>
              <a:cs typeface="Arial" panose="020B0604020202020204" pitchFamily="34" charset="0"/>
            </a:endParaRPr>
          </a:p>
          <a:p>
            <a:pPr algn="just"/>
            <a:r>
              <a:rPr lang="vi-VN" sz="2800" dirty="0">
                <a:latin typeface="Arial" panose="020B0604020202020204" pitchFamily="34" charset="0"/>
                <a:cs typeface="Arial" panose="020B0604020202020204" pitchFamily="34" charset="0"/>
              </a:rPr>
              <a:t>Em hãy nêu ý nghĩa của câu n</a:t>
            </a:r>
            <a:r>
              <a:rPr lang="en-US" sz="2800" dirty="0">
                <a:latin typeface="Arial" panose="020B0604020202020204" pitchFamily="34" charset="0"/>
                <a:cs typeface="Arial" panose="020B0604020202020204" pitchFamily="34" charset="0"/>
              </a:rPr>
              <a:t>ó</a:t>
            </a:r>
            <a:r>
              <a:rPr lang="vi-VN" sz="2800" dirty="0">
                <a:latin typeface="Arial" panose="020B0604020202020204" pitchFamily="34" charset="0"/>
                <a:cs typeface="Arial" panose="020B0604020202020204" pitchFamily="34" charset="0"/>
              </a:rPr>
              <a:t>i đó</a:t>
            </a:r>
            <a:r>
              <a:rPr lang="en-US" sz="2800" dirty="0">
                <a:latin typeface="Arial" panose="020B0604020202020204" pitchFamily="34" charset="0"/>
                <a:cs typeface="Arial" panose="020B0604020202020204" pitchFamily="34" charset="0"/>
              </a:rPr>
              <a:t>?</a:t>
            </a:r>
          </a:p>
        </p:txBody>
      </p:sp>
      <p:sp>
        <p:nvSpPr>
          <p:cNvPr id="21" name="Rectangle 5">
            <a:extLst>
              <a:ext uri="{FF2B5EF4-FFF2-40B4-BE49-F238E27FC236}">
                <a16:creationId xmlns="" xmlns:a16="http://schemas.microsoft.com/office/drawing/2014/main" id="{B52A43DD-D902-B6A8-1035-609ADCAD9C50}"/>
              </a:ext>
            </a:extLst>
          </p:cNvPr>
          <p:cNvSpPr>
            <a:spLocks noChangeArrowheads="1"/>
          </p:cNvSpPr>
          <p:nvPr/>
        </p:nvSpPr>
        <p:spPr bwMode="auto">
          <a:xfrm>
            <a:off x="98853" y="4159664"/>
            <a:ext cx="23107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00B050"/>
              </a:solidFill>
              <a:latin typeface="Arial" panose="020B0604020202020204" pitchFamily="34" charset="0"/>
              <a:cs typeface="Arial" panose="020B0604020202020204" pitchFamily="34" charset="0"/>
            </a:endParaRPr>
          </a:p>
        </p:txBody>
      </p:sp>
      <p:sp>
        <p:nvSpPr>
          <p:cNvPr id="2" name="Rectangle 23">
            <a:extLst>
              <a:ext uri="{FF2B5EF4-FFF2-40B4-BE49-F238E27FC236}">
                <a16:creationId xmlns="" xmlns:a16="http://schemas.microsoft.com/office/drawing/2014/main" id="{B881475D-E021-E202-0786-B4E12B096323}"/>
              </a:ext>
            </a:extLst>
          </p:cNvPr>
          <p:cNvSpPr>
            <a:spLocks noChangeArrowheads="1"/>
          </p:cNvSpPr>
          <p:nvPr/>
        </p:nvSpPr>
        <p:spPr bwMode="auto">
          <a:xfrm>
            <a:off x="477580" y="110738"/>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pic>
        <p:nvPicPr>
          <p:cNvPr id="3" name="Picutre 9">
            <a:extLst>
              <a:ext uri="{FF2B5EF4-FFF2-40B4-BE49-F238E27FC236}">
                <a16:creationId xmlns="" xmlns:a16="http://schemas.microsoft.com/office/drawing/2014/main" id="{56CA7746-797E-8598-862A-C6A01EF72E25}"/>
              </a:ext>
            </a:extLst>
          </p:cNvPr>
          <p:cNvPicPr/>
          <p:nvPr/>
        </p:nvPicPr>
        <p:blipFill>
          <a:blip r:embed="rId6"/>
          <a:stretch/>
        </p:blipFill>
        <p:spPr>
          <a:xfrm>
            <a:off x="4600001" y="1246188"/>
            <a:ext cx="4544000" cy="5611811"/>
          </a:xfrm>
          <a:prstGeom prst="rect">
            <a:avLst/>
          </a:prstGeom>
        </p:spPr>
      </p:pic>
    </p:spTree>
    <p:extLst>
      <p:ext uri="{BB962C8B-B14F-4D97-AF65-F5344CB8AC3E}">
        <p14:creationId xmlns:p14="http://schemas.microsoft.com/office/powerpoint/2010/main" val="300487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nodePh="1">
                                  <p:stCondLst>
                                    <p:cond delay="0"/>
                                  </p:stCondLst>
                                  <p:endCondLst>
                                    <p:cond evt="begin" delay="0">
                                      <p:tn val="14"/>
                                    </p:cond>
                                  </p:end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BD21318_">
            <a:extLst>
              <a:ext uri="{FF2B5EF4-FFF2-40B4-BE49-F238E27FC236}">
                <a16:creationId xmlns="" xmlns:a16="http://schemas.microsoft.com/office/drawing/2014/main" id="{0A488921-073C-4260-984F-0F8237EDFC36}"/>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1600200"/>
          </a:xfrm>
          <a:prstGeom prst="rect">
            <a:avLst/>
          </a:prstGeom>
          <a:ln>
            <a:noFill/>
          </a:ln>
          <a:effectLst>
            <a:softEdge rad="112500"/>
          </a:effectLst>
        </p:spPr>
      </p:pic>
      <p:pic>
        <p:nvPicPr>
          <p:cNvPr id="18436" name="Picture 8" descr="quocky">
            <a:extLst>
              <a:ext uri="{FF2B5EF4-FFF2-40B4-BE49-F238E27FC236}">
                <a16:creationId xmlns="" xmlns:a16="http://schemas.microsoft.com/office/drawing/2014/main" id="{05B2246D-3BA0-B255-7A95-02E67A29AF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ringworld2_w">
            <a:extLst>
              <a:ext uri="{FF2B5EF4-FFF2-40B4-BE49-F238E27FC236}">
                <a16:creationId xmlns="" xmlns:a16="http://schemas.microsoft.com/office/drawing/2014/main" id="{D24EE44A-566C-2D08-AD9F-C21BA72A6B2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 xmlns:a16="http://schemas.microsoft.com/office/drawing/2014/main" id="{A0ABCCD0-DD12-141A-5F7B-A3C4EF0DD31E}"/>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11</a:t>
            </a:r>
          </a:p>
        </p:txBody>
      </p:sp>
      <p:sp>
        <p:nvSpPr>
          <p:cNvPr id="16" name="Rectangle 5">
            <a:extLst>
              <a:ext uri="{FF2B5EF4-FFF2-40B4-BE49-F238E27FC236}">
                <a16:creationId xmlns="" xmlns:a16="http://schemas.microsoft.com/office/drawing/2014/main" id="{C194740F-A93C-98D9-E1C7-6F79742214F9}"/>
              </a:ext>
            </a:extLst>
          </p:cNvPr>
          <p:cNvSpPr>
            <a:spLocks noChangeArrowheads="1"/>
          </p:cNvSpPr>
          <p:nvPr/>
        </p:nvSpPr>
        <p:spPr bwMode="auto">
          <a:xfrm>
            <a:off x="0" y="1333500"/>
            <a:ext cx="291025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2500" dirty="0">
                <a:solidFill>
                  <a:srgbClr val="C00000"/>
                </a:solidFill>
                <a:latin typeface="Times New Roman" panose="02020603050405020304" pitchFamily="18" charset="0"/>
                <a:cs typeface="Times New Roman" panose="02020603050405020304" pitchFamily="18" charset="0"/>
              </a:rPr>
              <a:t>KHÁM PHÁ</a:t>
            </a:r>
          </a:p>
        </p:txBody>
      </p:sp>
      <p:sp>
        <p:nvSpPr>
          <p:cNvPr id="2" name="Rectangle 23">
            <a:extLst>
              <a:ext uri="{FF2B5EF4-FFF2-40B4-BE49-F238E27FC236}">
                <a16:creationId xmlns="" xmlns:a16="http://schemas.microsoft.com/office/drawing/2014/main" id="{B48922FB-EDAF-073D-19AB-5A5B19E06C03}"/>
              </a:ext>
            </a:extLst>
          </p:cNvPr>
          <p:cNvSpPr>
            <a:spLocks noChangeArrowheads="1"/>
          </p:cNvSpPr>
          <p:nvPr/>
        </p:nvSpPr>
        <p:spPr bwMode="auto">
          <a:xfrm>
            <a:off x="477580" y="110738"/>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pic>
        <p:nvPicPr>
          <p:cNvPr id="3" name="Picture 2"/>
          <p:cNvPicPr>
            <a:picLocks noChangeAspect="1"/>
          </p:cNvPicPr>
          <p:nvPr/>
        </p:nvPicPr>
        <p:blipFill>
          <a:blip r:embed="rId6"/>
          <a:stretch>
            <a:fillRect/>
          </a:stretch>
        </p:blipFill>
        <p:spPr>
          <a:xfrm>
            <a:off x="4189614" y="1836738"/>
            <a:ext cx="4878185" cy="5021261"/>
          </a:xfrm>
          <a:prstGeom prst="rect">
            <a:avLst/>
          </a:prstGeom>
        </p:spPr>
      </p:pic>
      <p:pic>
        <p:nvPicPr>
          <p:cNvPr id="4" name="Picture 3"/>
          <p:cNvPicPr>
            <a:picLocks noChangeAspect="1"/>
          </p:cNvPicPr>
          <p:nvPr/>
        </p:nvPicPr>
        <p:blipFill>
          <a:blip r:embed="rId7"/>
          <a:stretch>
            <a:fillRect/>
          </a:stretch>
        </p:blipFill>
        <p:spPr>
          <a:xfrm>
            <a:off x="0" y="1836738"/>
            <a:ext cx="4189614" cy="5021262"/>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 xmlns:a16="http://schemas.microsoft.com/office/drawing/2014/main" id="{2E3FE7CB-9F2B-AFAB-06B7-67870B7DE7FA}"/>
              </a:ext>
            </a:extLst>
          </p:cNvPr>
          <p:cNvSpPr txBox="1">
            <a:spLocks noChangeArrowheads="1"/>
          </p:cNvSpPr>
          <p:nvPr/>
        </p:nvSpPr>
        <p:spPr bwMode="auto">
          <a:xfrm>
            <a:off x="271848" y="1179513"/>
            <a:ext cx="887215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342900" marR="0" lvl="0" indent="-342900" algn="just">
              <a:spcBef>
                <a:spcPts val="0"/>
              </a:spcBef>
              <a:spcAft>
                <a:spcPts val="0"/>
              </a:spcAft>
              <a:buClr>
                <a:srgbClr val="000000"/>
              </a:buClr>
              <a:buSzPts val="1000"/>
              <a:buFont typeface="+mj-lt"/>
              <a:buAutoNum type="romanUcPeriod"/>
              <a:tabLst>
                <a:tab pos="198120" algn="l"/>
              </a:tabLst>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Times New Roman" panose="02020603050405020304" pitchFamily="18" charset="0"/>
                <a:cs typeface="Times New Roman" panose="02020603050405020304" pitchFamily="18" charset="0"/>
              </a:rPr>
              <a:t>I. </a:t>
            </a:r>
            <a:r>
              <a:rPr lang="en-US" altLang="en-US" dirty="0">
                <a:solidFill>
                  <a:srgbClr val="C00000"/>
                </a:solidFill>
                <a:latin typeface="Times New Roman" panose="02020603050405020304" pitchFamily="18" charset="0"/>
                <a:cs typeface="Times New Roman" panose="02020603050405020304" pitchFamily="18" charset="0"/>
              </a:rPr>
              <a:t>NỘI DUNG CƠ BẢN </a:t>
            </a:r>
            <a:r>
              <a:rPr lang="vi-VN" u="none" strike="noStrike" spc="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CỦA CHI</a:t>
            </a:r>
            <a:r>
              <a:rPr lang="en-US" u="none" strike="noStrike" spc="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Ế</a:t>
            </a:r>
            <a:r>
              <a:rPr lang="vi-VN" u="none" strike="noStrike" spc="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 L</a:t>
            </a:r>
            <a:r>
              <a:rPr lang="en-US"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ƯỢ</a:t>
            </a:r>
            <a:r>
              <a:rPr lang="vi-VN" u="none" strike="noStrike" spc="0"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vi-VN" u="none" strike="noStrike" spc="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B</a:t>
            </a:r>
            <a:r>
              <a:rPr lang="en-US"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Ả</a:t>
            </a:r>
            <a:r>
              <a:rPr lang="vi-VN" u="none" strike="noStrike" spc="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O V</a:t>
            </a:r>
            <a:r>
              <a:rPr lang="en-US" u="none" strike="noStrike" spc="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Ệ</a:t>
            </a:r>
            <a:r>
              <a:rPr lang="vi-VN" u="none" strike="noStrike" spc="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TỒ QUỐC VIỆT NAM XHCN TRONG TÌNH H</a:t>
            </a:r>
            <a:r>
              <a:rPr lang="en-US"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Ì</a:t>
            </a:r>
            <a:r>
              <a:rPr lang="vi-VN" u="none" strike="noStrike" spc="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NH M</a:t>
            </a:r>
            <a:r>
              <a:rPr lang="en-US" u="none" strike="noStrike" spc="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Ớ</a:t>
            </a:r>
            <a:r>
              <a:rPr lang="vi-VN" u="none" strike="noStrike" spc="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I</a:t>
            </a:r>
            <a:endParaRPr lang="en-US" u="none" strike="noStrike" spc="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1" name="TextBox 20">
            <a:extLst>
              <a:ext uri="{FF2B5EF4-FFF2-40B4-BE49-F238E27FC236}">
                <a16:creationId xmlns="" xmlns:a16="http://schemas.microsoft.com/office/drawing/2014/main" id="{C22D2601-F016-0E0D-4101-89A8EC57A6BF}"/>
              </a:ext>
            </a:extLst>
          </p:cNvPr>
          <p:cNvSpPr txBox="1"/>
          <p:nvPr/>
        </p:nvSpPr>
        <p:spPr>
          <a:xfrm>
            <a:off x="0" y="2002668"/>
            <a:ext cx="2568396" cy="461665"/>
          </a:xfrm>
          <a:prstGeom prst="rect">
            <a:avLst/>
          </a:prstGeom>
          <a:noFill/>
        </p:spPr>
        <p:txBody>
          <a:bodyPr wrap="square">
            <a:spAutoFit/>
          </a:bodyPr>
          <a:lstStyle/>
          <a:p>
            <a:pPr algn="just"/>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tiêu</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7" name="TextBox 6">
            <a:extLst>
              <a:ext uri="{FF2B5EF4-FFF2-40B4-BE49-F238E27FC236}">
                <a16:creationId xmlns="" xmlns:a16="http://schemas.microsoft.com/office/drawing/2014/main" id="{291312A4-B5DF-8067-027B-14B8210BF18A}"/>
              </a:ext>
            </a:extLst>
          </p:cNvPr>
          <p:cNvSpPr txBox="1"/>
          <p:nvPr/>
        </p:nvSpPr>
        <p:spPr>
          <a:xfrm>
            <a:off x="0" y="2511352"/>
            <a:ext cx="5535386" cy="4154984"/>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ninh</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cương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 xmlns:a16="http://schemas.microsoft.com/office/drawing/2014/main" id="{E9E717E4-72BF-5BB1-BFFF-5E8A416DAC48}"/>
              </a:ext>
            </a:extLst>
          </p:cNvPr>
          <p:cNvPicPr>
            <a:picLocks noChangeAspect="1"/>
          </p:cNvPicPr>
          <p:nvPr/>
        </p:nvPicPr>
        <p:blipFill>
          <a:blip r:embed="rId7"/>
          <a:stretch>
            <a:fillRect/>
          </a:stretch>
        </p:blipFill>
        <p:spPr>
          <a:xfrm>
            <a:off x="5573487" y="2076062"/>
            <a:ext cx="3439884" cy="47819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randombar(horizontal)">
                                      <p:cBhvr>
                                        <p:cTn id="7" dur="500"/>
                                        <p:tgtEl>
                                          <p:spTgt spid="4710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1000"/>
                                        <p:tgtEl>
                                          <p:spTgt spid="7">
                                            <p:txEl>
                                              <p:pRg st="1" end="1"/>
                                            </p:txEl>
                                          </p:spTgt>
                                        </p:tgtEl>
                                      </p:cBhvr>
                                    </p:animEffect>
                                    <p:anim calcmode="lin" valueType="num">
                                      <p:cBhvr>
                                        <p:cTn id="3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1000"/>
                                        <p:tgtEl>
                                          <p:spTgt spid="7">
                                            <p:txEl>
                                              <p:pRg st="2" end="2"/>
                                            </p:txEl>
                                          </p:spTgt>
                                        </p:tgtEl>
                                      </p:cBhvr>
                                    </p:animEffect>
                                    <p:anim calcmode="lin" valueType="num">
                                      <p:cBhvr>
                                        <p:cTn id="3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fade">
                                      <p:cBhvr>
                                        <p:cTn id="45" dur="1000"/>
                                        <p:tgtEl>
                                          <p:spTgt spid="7">
                                            <p:txEl>
                                              <p:pRg st="3" end="3"/>
                                            </p:txEl>
                                          </p:spTgt>
                                        </p:tgtEl>
                                      </p:cBhvr>
                                    </p:animEffect>
                                    <p:anim calcmode="lin" valueType="num">
                                      <p:cBhvr>
                                        <p:cTn id="4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21" name="TextBox 20">
            <a:extLst>
              <a:ext uri="{FF2B5EF4-FFF2-40B4-BE49-F238E27FC236}">
                <a16:creationId xmlns="" xmlns:a16="http://schemas.microsoft.com/office/drawing/2014/main" id="{C22D2601-F016-0E0D-4101-89A8EC57A6BF}"/>
              </a:ext>
            </a:extLst>
          </p:cNvPr>
          <p:cNvSpPr txBox="1"/>
          <p:nvPr/>
        </p:nvSpPr>
        <p:spPr>
          <a:xfrm>
            <a:off x="-1" y="1353357"/>
            <a:ext cx="2576945" cy="461665"/>
          </a:xfrm>
          <a:prstGeom prst="rect">
            <a:avLst/>
          </a:prstGeom>
          <a:noFill/>
        </p:spPr>
        <p:txBody>
          <a:bodyPr wrap="square">
            <a:spAutoFit/>
          </a:bodyPr>
          <a:lstStyle/>
          <a:p>
            <a:pPr algn="just"/>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7" name="TextBox 6">
            <a:extLst>
              <a:ext uri="{FF2B5EF4-FFF2-40B4-BE49-F238E27FC236}">
                <a16:creationId xmlns="" xmlns:a16="http://schemas.microsoft.com/office/drawing/2014/main" id="{291312A4-B5DF-8067-027B-14B8210BF18A}"/>
              </a:ext>
            </a:extLst>
          </p:cNvPr>
          <p:cNvSpPr txBox="1"/>
          <p:nvPr/>
        </p:nvSpPr>
        <p:spPr>
          <a:xfrm>
            <a:off x="-23812" y="1734690"/>
            <a:ext cx="4614472" cy="3046988"/>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a:t>
            </a:r>
          </a:p>
        </p:txBody>
      </p:sp>
      <p:pic>
        <p:nvPicPr>
          <p:cNvPr id="2" name="Picture 1" descr="Lý thuyết GDQP 11 Kết nối tri thức Bài 1: Bảo vệ chủ quyền lãnh thổ, biên giới quốc gia nước Cộng hòa xã hội chủ nghĩa Việt Nam | Giáo dục quốc phòng 11">
            <a:extLst>
              <a:ext uri="{FF2B5EF4-FFF2-40B4-BE49-F238E27FC236}">
                <a16:creationId xmlns="" xmlns:a16="http://schemas.microsoft.com/office/drawing/2014/main" id="{02270552-9A8B-540E-B80C-D51EB5FD2F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29609" y="2230534"/>
            <a:ext cx="3968750" cy="2844800"/>
          </a:xfrm>
          <a:prstGeom prst="rect">
            <a:avLst/>
          </a:prstGeom>
          <a:noFill/>
          <a:ln>
            <a:noFill/>
          </a:ln>
        </p:spPr>
      </p:pic>
      <p:sp>
        <p:nvSpPr>
          <p:cNvPr id="4" name="TextBox 3">
            <a:extLst>
              <a:ext uri="{FF2B5EF4-FFF2-40B4-BE49-F238E27FC236}">
                <a16:creationId xmlns="" xmlns:a16="http://schemas.microsoft.com/office/drawing/2014/main" id="{97655ECD-CFB6-9AAD-5422-C63AFCB019BC}"/>
              </a:ext>
            </a:extLst>
          </p:cNvPr>
          <p:cNvSpPr txBox="1"/>
          <p:nvPr/>
        </p:nvSpPr>
        <p:spPr>
          <a:xfrm>
            <a:off x="-23811" y="4982199"/>
            <a:ext cx="9174132"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514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21" name="TextBox 20">
            <a:extLst>
              <a:ext uri="{FF2B5EF4-FFF2-40B4-BE49-F238E27FC236}">
                <a16:creationId xmlns="" xmlns:a16="http://schemas.microsoft.com/office/drawing/2014/main" id="{C22D2601-F016-0E0D-4101-89A8EC57A6BF}"/>
              </a:ext>
            </a:extLst>
          </p:cNvPr>
          <p:cNvSpPr txBox="1"/>
          <p:nvPr/>
        </p:nvSpPr>
        <p:spPr>
          <a:xfrm>
            <a:off x="24678" y="1287948"/>
            <a:ext cx="2543717" cy="461665"/>
          </a:xfrm>
          <a:prstGeom prst="rect">
            <a:avLst/>
          </a:prstGeom>
          <a:noFill/>
        </p:spPr>
        <p:txBody>
          <a:bodyPr wrap="square">
            <a:spAutoFit/>
          </a:bodyPr>
          <a:lstStyle/>
          <a:p>
            <a:pPr algn="just"/>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6" name="TextBox 5">
            <a:extLst>
              <a:ext uri="{FF2B5EF4-FFF2-40B4-BE49-F238E27FC236}">
                <a16:creationId xmlns="" xmlns:a16="http://schemas.microsoft.com/office/drawing/2014/main" id="{CF57FEA6-A46B-2618-653E-069924B38EA5}"/>
              </a:ext>
            </a:extLst>
          </p:cNvPr>
          <p:cNvSpPr txBox="1"/>
          <p:nvPr/>
        </p:nvSpPr>
        <p:spPr>
          <a:xfrm>
            <a:off x="0" y="1749614"/>
            <a:ext cx="5598366" cy="2462213"/>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nòng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 xmlns:a16="http://schemas.microsoft.com/office/drawing/2014/main" id="{F3B00125-19B4-15B7-01A6-970A5B97387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19">
            <a:extLst>
              <a:ext uri="{FF2B5EF4-FFF2-40B4-BE49-F238E27FC236}">
                <a16:creationId xmlns="" xmlns:a16="http://schemas.microsoft.com/office/drawing/2014/main" id="{CF727286-86D5-198E-2209-C6E0915EA421}"/>
              </a:ext>
            </a:extLst>
          </p:cNvPr>
          <p:cNvSpPr txBox="1"/>
          <p:nvPr/>
        </p:nvSpPr>
        <p:spPr>
          <a:xfrm>
            <a:off x="0" y="4372394"/>
            <a:ext cx="9144000" cy="246221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triệt</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nhập</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đắn</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đẳng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mưu</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TQ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 xmlns:a16="http://schemas.microsoft.com/office/drawing/2014/main" id="{A755013B-5C54-023D-4680-5D9AF3B2F124}"/>
              </a:ext>
            </a:extLst>
          </p:cNvPr>
          <p:cNvPicPr>
            <a:picLocks noChangeAspect="1"/>
          </p:cNvPicPr>
          <p:nvPr/>
        </p:nvPicPr>
        <p:blipFill>
          <a:blip r:embed="rId6"/>
          <a:stretch>
            <a:fillRect/>
          </a:stretch>
        </p:blipFill>
        <p:spPr>
          <a:xfrm>
            <a:off x="5614306" y="1997918"/>
            <a:ext cx="3450381" cy="2322155"/>
          </a:xfrm>
          <a:prstGeom prst="rect">
            <a:avLst/>
          </a:prstGeom>
        </p:spPr>
      </p:pic>
    </p:spTree>
    <p:extLst>
      <p:ext uri="{BB962C8B-B14F-4D97-AF65-F5344CB8AC3E}">
        <p14:creationId xmlns:p14="http://schemas.microsoft.com/office/powerpoint/2010/main" val="1823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1000"/>
                                        <p:tgtEl>
                                          <p:spTgt spid="20">
                                            <p:txEl>
                                              <p:pRg st="0" end="0"/>
                                            </p:txEl>
                                          </p:spTgt>
                                        </p:tgtEl>
                                      </p:cBhvr>
                                    </p:animEffect>
                                    <p:anim calcmode="lin" valueType="num">
                                      <p:cBhvr>
                                        <p:cTn id="2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xEl>
                                              <p:pRg st="1" end="1"/>
                                            </p:txEl>
                                          </p:spTgt>
                                        </p:tgtEl>
                                        <p:attrNameLst>
                                          <p:attrName>style.visibility</p:attrName>
                                        </p:attrNameLst>
                                      </p:cBhvr>
                                      <p:to>
                                        <p:strVal val="visible"/>
                                      </p:to>
                                    </p:set>
                                    <p:animEffect transition="in" filter="fade">
                                      <p:cBhvr>
                                        <p:cTn id="33" dur="1000"/>
                                        <p:tgtEl>
                                          <p:spTgt spid="20">
                                            <p:txEl>
                                              <p:pRg st="1" end="1"/>
                                            </p:txEl>
                                          </p:spTgt>
                                        </p:tgtEl>
                                      </p:cBhvr>
                                    </p:animEffect>
                                    <p:anim calcmode="lin" valueType="num">
                                      <p:cBhvr>
                                        <p:cTn id="34"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
                                            <p:txEl>
                                              <p:pRg st="2" end="2"/>
                                            </p:txEl>
                                          </p:spTgt>
                                        </p:tgtEl>
                                        <p:attrNameLst>
                                          <p:attrName>style.visibility</p:attrName>
                                        </p:attrNameLst>
                                      </p:cBhvr>
                                      <p:to>
                                        <p:strVal val="visible"/>
                                      </p:to>
                                    </p:set>
                                    <p:animEffect transition="in" filter="fade">
                                      <p:cBhvr>
                                        <p:cTn id="40" dur="1000"/>
                                        <p:tgtEl>
                                          <p:spTgt spid="20">
                                            <p:txEl>
                                              <p:pRg st="2" end="2"/>
                                            </p:txEl>
                                          </p:spTgt>
                                        </p:tgtEl>
                                      </p:cBhvr>
                                    </p:animEffect>
                                    <p:anim calcmode="lin" valueType="num">
                                      <p:cBhvr>
                                        <p:cTn id="41"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0">
                                            <p:txEl>
                                              <p:pRg st="3" end="3"/>
                                            </p:txEl>
                                          </p:spTgt>
                                        </p:tgtEl>
                                        <p:attrNameLst>
                                          <p:attrName>style.visibility</p:attrName>
                                        </p:attrNameLst>
                                      </p:cBhvr>
                                      <p:to>
                                        <p:strVal val="visible"/>
                                      </p:to>
                                    </p:set>
                                    <p:animEffect transition="in" filter="fade">
                                      <p:cBhvr>
                                        <p:cTn id="47" dur="1000"/>
                                        <p:tgtEl>
                                          <p:spTgt spid="20">
                                            <p:txEl>
                                              <p:pRg st="3" end="3"/>
                                            </p:txEl>
                                          </p:spTgt>
                                        </p:tgtEl>
                                      </p:cBhvr>
                                    </p:animEffect>
                                    <p:anim calcmode="lin" valueType="num">
                                      <p:cBhvr>
                                        <p:cTn id="48"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 xmlns:a16="http://schemas.microsoft.com/office/drawing/2014/main" id="{2E3FE7CB-9F2B-AFAB-06B7-67870B7DE7FA}"/>
              </a:ext>
            </a:extLst>
          </p:cNvPr>
          <p:cNvSpPr txBox="1">
            <a:spLocks noChangeArrowheads="1"/>
          </p:cNvSpPr>
          <p:nvPr/>
        </p:nvSpPr>
        <p:spPr bwMode="auto">
          <a:xfrm>
            <a:off x="407773" y="1179513"/>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Times New Roman" panose="02020603050405020304" pitchFamily="18" charset="0"/>
                <a:cs typeface="Times New Roman" panose="02020603050405020304" pitchFamily="18" charset="0"/>
              </a:rPr>
              <a:t>II</a:t>
            </a:r>
            <a:r>
              <a:rPr lang="en-US" altLang="en-US" dirty="0">
                <a:solidFill>
                  <a:srgbClr val="C00000"/>
                </a:solidFill>
                <a:latin typeface="Times New Roman" panose="02020603050405020304" pitchFamily="18" charset="0"/>
                <a:cs typeface="Times New Roman" panose="02020603050405020304" pitchFamily="18" charset="0"/>
              </a:rPr>
              <a:t>. MỘT SỐ NỘI DUNG </a:t>
            </a:r>
            <a:r>
              <a:rPr lang="vi-VN"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V</a:t>
            </a:r>
            <a:r>
              <a:rPr lang="en-US"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Ề</a:t>
            </a:r>
            <a:r>
              <a:rPr lang="vi-VN"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CHỦ QUY</a:t>
            </a:r>
            <a:r>
              <a:rPr lang="en-US"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Ề</a:t>
            </a:r>
            <a:r>
              <a:rPr lang="vi-VN"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 LÃNH THỔ. BIÊN GIỚI QUỔC GIA </a:t>
            </a:r>
            <a:r>
              <a:rPr lang="en-US"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vi-VN"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CHXH CH</a:t>
            </a:r>
            <a:r>
              <a:rPr lang="en-US"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Ủ</a:t>
            </a:r>
            <a:r>
              <a:rPr lang="vi-VN"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NGHĨA VI</a:t>
            </a:r>
            <a:r>
              <a:rPr lang="en-US"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Ệ</a:t>
            </a:r>
            <a:r>
              <a:rPr lang="vi-VN"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 NAM</a:t>
            </a:r>
            <a:endParaRPr lang="en-US"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1" name="TextBox 20">
            <a:extLst>
              <a:ext uri="{FF2B5EF4-FFF2-40B4-BE49-F238E27FC236}">
                <a16:creationId xmlns="" xmlns:a16="http://schemas.microsoft.com/office/drawing/2014/main" id="{C22D2601-F016-0E0D-4101-89A8EC57A6BF}"/>
              </a:ext>
            </a:extLst>
          </p:cNvPr>
          <p:cNvSpPr txBox="1"/>
          <p:nvPr/>
        </p:nvSpPr>
        <p:spPr>
          <a:xfrm>
            <a:off x="-1" y="1916171"/>
            <a:ext cx="3707027" cy="461665"/>
          </a:xfrm>
          <a:prstGeom prst="rect">
            <a:avLst/>
          </a:prstGeom>
          <a:noFill/>
        </p:spPr>
        <p:txBody>
          <a:bodyPr wrap="square">
            <a:spAutoFit/>
          </a:bodyPr>
          <a:lstStyle/>
          <a:p>
            <a:pPr algn="just"/>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vi-VN" sz="2400" dirty="0">
                <a:solidFill>
                  <a:srgbClr val="FF0000"/>
                </a:solidFill>
                <a:latin typeface="Times New Roman" panose="02020603050405020304" pitchFamily="18" charset="0"/>
                <a:cs typeface="Times New Roman" panose="02020603050405020304" pitchFamily="18" charset="0"/>
              </a:rPr>
              <a:t>Ch</a:t>
            </a:r>
            <a:r>
              <a:rPr lang="en-US" sz="2400" dirty="0">
                <a:solidFill>
                  <a:srgbClr val="FF0000"/>
                </a:solidFill>
                <a:latin typeface="Times New Roman" panose="02020603050405020304" pitchFamily="18" charset="0"/>
                <a:cs typeface="Times New Roman" panose="02020603050405020304" pitchFamily="18" charset="0"/>
              </a:rPr>
              <a:t>ủ</a:t>
            </a:r>
            <a:r>
              <a:rPr lang="vi-VN" sz="2400" dirty="0">
                <a:solidFill>
                  <a:srgbClr val="FF0000"/>
                </a:solidFill>
                <a:latin typeface="Times New Roman" panose="02020603050405020304" pitchFamily="18" charset="0"/>
                <a:cs typeface="Times New Roman" panose="02020603050405020304" pitchFamily="18" charset="0"/>
              </a:rPr>
              <a:t> quyền lãnh th</a:t>
            </a:r>
            <a:r>
              <a:rPr lang="en-US" sz="2400" dirty="0">
                <a:solidFill>
                  <a:srgbClr val="FF0000"/>
                </a:solidFill>
                <a:latin typeface="Times New Roman" panose="02020603050405020304" pitchFamily="18" charset="0"/>
                <a:cs typeface="Times New Roman" panose="02020603050405020304" pitchFamily="18" charset="0"/>
              </a:rPr>
              <a:t>ổ</a:t>
            </a:r>
          </a:p>
        </p:txBody>
      </p:sp>
      <p:pic>
        <p:nvPicPr>
          <p:cNvPr id="22" name="Picture 21">
            <a:extLst>
              <a:ext uri="{FF2B5EF4-FFF2-40B4-BE49-F238E27FC236}">
                <a16:creationId xmlns=""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7" name="TextBox 6">
            <a:extLst>
              <a:ext uri="{FF2B5EF4-FFF2-40B4-BE49-F238E27FC236}">
                <a16:creationId xmlns="" xmlns:a16="http://schemas.microsoft.com/office/drawing/2014/main" id="{291312A4-B5DF-8067-027B-14B8210BF18A}"/>
              </a:ext>
            </a:extLst>
          </p:cNvPr>
          <p:cNvSpPr txBox="1"/>
          <p:nvPr/>
        </p:nvSpPr>
        <p:spPr>
          <a:xfrm>
            <a:off x="2" y="2313645"/>
            <a:ext cx="2824842" cy="4524315"/>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thổ</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 xmlns:a16="http://schemas.microsoft.com/office/drawing/2014/main" id="{6867ACF5-520D-5943-2BDF-CA81EACCF1A7}"/>
              </a:ext>
            </a:extLst>
          </p:cNvPr>
          <p:cNvPicPr>
            <a:picLocks noChangeAspect="1"/>
          </p:cNvPicPr>
          <p:nvPr/>
        </p:nvPicPr>
        <p:blipFill>
          <a:blip r:embed="rId7"/>
          <a:stretch>
            <a:fillRect/>
          </a:stretch>
        </p:blipFill>
        <p:spPr>
          <a:xfrm>
            <a:off x="2988129" y="2334534"/>
            <a:ext cx="6132059" cy="4523465"/>
          </a:xfrm>
          <a:prstGeom prst="rect">
            <a:avLst/>
          </a:prstGeom>
        </p:spPr>
      </p:pic>
    </p:spTree>
    <p:extLst>
      <p:ext uri="{BB962C8B-B14F-4D97-AF65-F5344CB8AC3E}">
        <p14:creationId xmlns:p14="http://schemas.microsoft.com/office/powerpoint/2010/main" val="267681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randombar(horizontal)">
                                      <p:cBhvr>
                                        <p:cTn id="7" dur="500"/>
                                        <p:tgtEl>
                                          <p:spTgt spid="4710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21"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21" name="TextBox 20">
            <a:extLst>
              <a:ext uri="{FF2B5EF4-FFF2-40B4-BE49-F238E27FC236}">
                <a16:creationId xmlns="" xmlns:a16="http://schemas.microsoft.com/office/drawing/2014/main" id="{C22D2601-F016-0E0D-4101-89A8EC57A6BF}"/>
              </a:ext>
            </a:extLst>
          </p:cNvPr>
          <p:cNvSpPr txBox="1"/>
          <p:nvPr/>
        </p:nvSpPr>
        <p:spPr>
          <a:xfrm>
            <a:off x="24679" y="1111371"/>
            <a:ext cx="3682348" cy="430887"/>
          </a:xfrm>
          <a:prstGeom prst="rect">
            <a:avLst/>
          </a:prstGeom>
          <a:noFill/>
        </p:spPr>
        <p:txBody>
          <a:bodyPr wrap="square">
            <a:spAutoFit/>
          </a:bodyPr>
          <a:lstStyle/>
          <a:p>
            <a:pPr algn="just"/>
            <a:r>
              <a:rPr lang="en-US" sz="2200" b="1" dirty="0">
                <a:solidFill>
                  <a:srgbClr val="FF0000"/>
                </a:solidFill>
                <a:latin typeface="Arial" panose="020B0604020202020204" pitchFamily="34" charset="0"/>
                <a:cs typeface="Arial" panose="020B0604020202020204" pitchFamily="34" charset="0"/>
              </a:rPr>
              <a:t>2. </a:t>
            </a:r>
            <a:r>
              <a:rPr lang="en-US" sz="2200" b="1" dirty="0" err="1">
                <a:solidFill>
                  <a:srgbClr val="FF0000"/>
                </a:solidFill>
                <a:latin typeface="Arial" panose="020B0604020202020204" pitchFamily="34" charset="0"/>
                <a:cs typeface="Arial" panose="020B0604020202020204" pitchFamily="34" charset="0"/>
              </a:rPr>
              <a:t>Biên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giới</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quốc</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gia</a:t>
            </a:r>
            <a:endParaRPr lang="en-US" sz="2200" dirty="0">
              <a:solidFill>
                <a:srgbClr val="FF0000"/>
              </a:solidFill>
              <a:latin typeface="Arial" panose="020B0604020202020204" pitchFamily="34" charset="0"/>
              <a:cs typeface="Arial" panose="020B0604020202020204" pitchFamily="34" charset="0"/>
            </a:endParaRPr>
          </a:p>
        </p:txBody>
      </p:sp>
      <p:sp>
        <p:nvSpPr>
          <p:cNvPr id="5" name="Rectangle 23">
            <a:extLst>
              <a:ext uri="{FF2B5EF4-FFF2-40B4-BE49-F238E27FC236}">
                <a16:creationId xmlns="" xmlns:a16="http://schemas.microsoft.com/office/drawing/2014/main" id="{A703F094-06C5-1E42-6BC0-C0491365E21A}"/>
              </a:ext>
            </a:extLst>
          </p:cNvPr>
          <p:cNvSpPr>
            <a:spLocks noChangeArrowheads="1"/>
          </p:cNvSpPr>
          <p:nvPr/>
        </p:nvSpPr>
        <p:spPr bwMode="auto">
          <a:xfrm>
            <a:off x="465223" y="0"/>
            <a:ext cx="78670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7" name="TextBox 6">
            <a:extLst>
              <a:ext uri="{FF2B5EF4-FFF2-40B4-BE49-F238E27FC236}">
                <a16:creationId xmlns="" xmlns:a16="http://schemas.microsoft.com/office/drawing/2014/main" id="{291312A4-B5DF-8067-027B-14B8210BF18A}"/>
              </a:ext>
            </a:extLst>
          </p:cNvPr>
          <p:cNvSpPr txBox="1"/>
          <p:nvPr/>
        </p:nvSpPr>
        <p:spPr>
          <a:xfrm>
            <a:off x="24679" y="1453651"/>
            <a:ext cx="5750969" cy="2462213"/>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Hoàng Sa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CHXHCN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descr="Lý thuyết GDQP 11 Kết nối tri thức Bài 1: Bảo vệ chủ quyền lãnh thổ, biên giới quốc gia nước Cộng hòa xã hội chủ nghĩa Việt Nam | Giáo dục quốc phòng 11">
            <a:extLst>
              <a:ext uri="{FF2B5EF4-FFF2-40B4-BE49-F238E27FC236}">
                <a16:creationId xmlns="" xmlns:a16="http://schemas.microsoft.com/office/drawing/2014/main" id="{15AC144F-8F20-6CB9-A65B-5DD59508D57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4310" y="1336677"/>
            <a:ext cx="3349689" cy="2722140"/>
          </a:xfrm>
          <a:prstGeom prst="rect">
            <a:avLst/>
          </a:prstGeom>
          <a:noFill/>
          <a:ln>
            <a:noFill/>
          </a:ln>
        </p:spPr>
      </p:pic>
      <p:sp>
        <p:nvSpPr>
          <p:cNvPr id="4" name="TextBox 3">
            <a:extLst>
              <a:ext uri="{FF2B5EF4-FFF2-40B4-BE49-F238E27FC236}">
                <a16:creationId xmlns="" xmlns:a16="http://schemas.microsoft.com/office/drawing/2014/main" id="{5D03EC70-9CF0-3693-AA28-1AADB3CF4A9C}"/>
              </a:ext>
            </a:extLst>
          </p:cNvPr>
          <p:cNvSpPr txBox="1"/>
          <p:nvPr/>
        </p:nvSpPr>
        <p:spPr>
          <a:xfrm>
            <a:off x="0" y="3392643"/>
            <a:ext cx="9118802" cy="3354765"/>
          </a:xfrm>
          <a:prstGeom prst="rect">
            <a:avLst/>
          </a:prstGeom>
          <a:noFill/>
        </p:spPr>
        <p:txBody>
          <a:bodyPr wrap="square">
            <a:spAutoFit/>
          </a:bodyPr>
          <a:lstStyle/>
          <a:p>
            <a:pPr marL="30480" marR="30480" algn="just">
              <a:spcBef>
                <a:spcPts val="0"/>
              </a:spcBef>
              <a:spcAft>
                <a:spcPts val="0"/>
              </a:spcAft>
            </a:pPr>
            <a:endParaRPr lang="en-US" sz="2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endPar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2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Liên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1982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CHXHCN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6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1061</TotalTime>
  <Words>3477</Words>
  <Application>Microsoft Office PowerPoint</Application>
  <PresentationFormat>On-screen Show (4:3)</PresentationFormat>
  <Paragraphs>242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110</cp:revision>
  <dcterms:created xsi:type="dcterms:W3CDTF">2022-05-19T04:25:24Z</dcterms:created>
  <dcterms:modified xsi:type="dcterms:W3CDTF">2024-08-10T14:32:25Z</dcterms:modified>
</cp:coreProperties>
</file>