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444" r:id="rId3"/>
    <p:sldId id="445" r:id="rId4"/>
    <p:sldId id="350" r:id="rId5"/>
    <p:sldId id="446" r:id="rId6"/>
    <p:sldId id="447" r:id="rId7"/>
    <p:sldId id="450" r:id="rId8"/>
    <p:sldId id="463" r:id="rId9"/>
    <p:sldId id="464" r:id="rId10"/>
    <p:sldId id="466" r:id="rId11"/>
    <p:sldId id="448" r:id="rId12"/>
    <p:sldId id="451" r:id="rId13"/>
    <p:sldId id="452" r:id="rId14"/>
    <p:sldId id="467" r:id="rId15"/>
    <p:sldId id="453" r:id="rId16"/>
    <p:sldId id="454" r:id="rId17"/>
    <p:sldId id="468" r:id="rId18"/>
    <p:sldId id="457" r:id="rId19"/>
    <p:sldId id="458" r:id="rId20"/>
    <p:sldId id="459" r:id="rId21"/>
    <p:sldId id="462" r:id="rId22"/>
    <p:sldId id="455" r:id="rId23"/>
    <p:sldId id="460" r:id="rId24"/>
    <p:sldId id="45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1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61C3E-BF17-4048-BD31-A9A1696F413C}" type="datetimeFigureOut">
              <a:rPr lang="en-US" smtClean="0"/>
              <a:t>10/8/2024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221AB-A117-4CE8-8ED2-DF66F44B99AA}" type="slidenum">
              <a:rPr lang="en-US" smtClean="0"/>
              <a:t>‹#›</a:t>
            </a:fld>
            <a:endParaRPr lang="en-US"/>
          </a:p>
        </p:txBody>
      </p:sp>
    </p:spTree>
    <p:extLst>
      <p:ext uri="{BB962C8B-B14F-4D97-AF65-F5344CB8AC3E}">
        <p14:creationId xmlns:p14="http://schemas.microsoft.com/office/powerpoint/2010/main" val="30784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98E0246C-E44A-454F-6200-2C1F4F8BFF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382E55B2-8009-4930-89AC-AEFE2AF05EFF}" type="slidenum">
              <a:rPr lang="en-US" altLang="en-US" sz="1200" b="0" smtClean="0">
                <a:latin typeface="Arial" panose="020B0604020202020204" pitchFamily="34" charset="0"/>
              </a:rPr>
              <a:pPr/>
              <a:t>1</a:t>
            </a:fld>
            <a:endParaRPr lang="en-US" altLang="en-US" sz="1200" b="0">
              <a:latin typeface="Arial" panose="020B0604020202020204" pitchFamily="34" charset="0"/>
            </a:endParaRPr>
          </a:p>
        </p:txBody>
      </p:sp>
      <p:sp>
        <p:nvSpPr>
          <p:cNvPr id="15363" name="Rectangle 2">
            <a:extLst>
              <a:ext uri="{FF2B5EF4-FFF2-40B4-BE49-F238E27FC236}">
                <a16:creationId xmlns:a16="http://schemas.microsoft.com/office/drawing/2014/main" xmlns="" id="{0015BA2F-1A64-58EF-132D-25DC95AD4BD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91C7F227-CCB2-BDC7-674C-3DE3280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8186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12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903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168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934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363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93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4092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60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19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867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xmlns=""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20</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07427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44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22</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65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136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24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233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31C85B9F-3815-44CF-6ED8-5CD1AFFB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BD625D46-6350-41EA-8793-4E61C8160157}" type="slidenum">
              <a:rPr lang="en-US" altLang="en-US" sz="1200" b="0" smtClean="0">
                <a:latin typeface="Arial" panose="020B0604020202020204" pitchFamily="34" charset="0"/>
              </a:rPr>
              <a:pPr/>
              <a:t>3</a:t>
            </a:fld>
            <a:endParaRPr lang="en-US" altLang="en-US" sz="1200" b="0">
              <a:latin typeface="Arial" panose="020B0604020202020204" pitchFamily="34" charset="0"/>
            </a:endParaRPr>
          </a:p>
        </p:txBody>
      </p:sp>
      <p:sp>
        <p:nvSpPr>
          <p:cNvPr id="19459" name="Rectangle 2">
            <a:extLst>
              <a:ext uri="{FF2B5EF4-FFF2-40B4-BE49-F238E27FC236}">
                <a16:creationId xmlns:a16="http://schemas.microsoft.com/office/drawing/2014/main" xmlns="" id="{A1AE0BD6-6859-3B6C-B4CD-F1AFAB7D3CA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E111C2ED-0D96-6455-38E3-76803BE88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286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14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7</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4978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8</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674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9</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xmlns=""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5776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8179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18103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9567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6206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4D84-6E42-4913-8A0E-8DEA5F788C1D}"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9645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0967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94D84-6E42-4913-8A0E-8DEA5F788C1D}"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85348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94D84-6E42-4913-8A0E-8DEA5F788C1D}"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24176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4D84-6E42-4913-8A0E-8DEA5F788C1D}"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4608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38604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94D84-6E42-4913-8A0E-8DEA5F788C1D}"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8AC0A-BB5E-48B6-BC83-7092385B442A}" type="slidenum">
              <a:rPr lang="en-US" smtClean="0"/>
              <a:t>‹#›</a:t>
            </a:fld>
            <a:endParaRPr lang="en-US"/>
          </a:p>
        </p:txBody>
      </p:sp>
    </p:spTree>
    <p:extLst>
      <p:ext uri="{BB962C8B-B14F-4D97-AF65-F5344CB8AC3E}">
        <p14:creationId xmlns:p14="http://schemas.microsoft.com/office/powerpoint/2010/main" val="190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4D84-6E42-4913-8A0E-8DEA5F788C1D}" type="datetimeFigureOut">
              <a:rPr lang="en-US" smtClean="0"/>
              <a:t>10/8/2024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8AC0A-BB5E-48B6-BC83-7092385B442A}" type="slidenum">
              <a:rPr lang="en-US" smtClean="0"/>
              <a:t>‹#›</a:t>
            </a:fld>
            <a:endParaRPr lang="en-US"/>
          </a:p>
        </p:txBody>
      </p:sp>
    </p:spTree>
    <p:extLst>
      <p:ext uri="{BB962C8B-B14F-4D97-AF65-F5344CB8AC3E}">
        <p14:creationId xmlns:p14="http://schemas.microsoft.com/office/powerpoint/2010/main" val="3608528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gif"/><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gif"/><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hyperlink" Target="https://vi.wikipedia.org/wiki/Phan_V%C4%83n_Gia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vi.wikipedia.org/wiki/%C4%90%E1%BA%A1i_t%C6%B0%E1%BB%9Bng_Qu%C3%A2n_%C4%91%E1%BB%99i_Nh%C3%A2n_d%C3%A2n_Vi%E1%BB%87t_Nam" TargetMode="External"/><Relationship Id="rId5" Type="http://schemas.openxmlformats.org/officeDocument/2006/relationships/image" Target="../media/image4.gif"/><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hyperlink" Target="https://vi.wikipedia.org/wiki/T%C3%B4_L%C3%A2m" TargetMode="External"/><Relationship Id="rId3" Type="http://schemas.openxmlformats.org/officeDocument/2006/relationships/image" Target="../media/image2.png"/><Relationship Id="rId7" Type="http://schemas.openxmlformats.org/officeDocument/2006/relationships/hyperlink" Target="https://vi.wikipedia.org/wiki/%C4%90%E1%BA%A1i_t%C6%B0%E1%BB%9Bng_C%C3%B4ng_an_nh%C3%A2n_d%C3%A2n_Vi%E1%BB%87t_Na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gif"/><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gif"/><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4.gif"/><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4.gif"/><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7" name="Rectangle 129">
            <a:extLst>
              <a:ext uri="{FF2B5EF4-FFF2-40B4-BE49-F238E27FC236}">
                <a16:creationId xmlns:a16="http://schemas.microsoft.com/office/drawing/2014/main" xmlns="" id="{3AF812EE-D418-DBCB-8255-B545EF037772}"/>
              </a:ext>
            </a:extLst>
          </p:cNvPr>
          <p:cNvSpPr>
            <a:spLocks noChangeArrowheads="1"/>
          </p:cNvSpPr>
          <p:nvPr/>
        </p:nvSpPr>
        <p:spPr bwMode="auto">
          <a:xfrm>
            <a:off x="0" y="1447800"/>
            <a:ext cx="8901112" cy="29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3200" u="sng" dirty="0" smtClean="0">
              <a:solidFill>
                <a:srgbClr val="C00000"/>
              </a:solidFill>
              <a:latin typeface="Arial" panose="020B0604020202020204" pitchFamily="34" charset="0"/>
              <a:cs typeface="Arial" panose="020B0604020202020204" pitchFamily="34" charset="0"/>
            </a:endParaRPr>
          </a:p>
          <a:p>
            <a:pPr algn="ctr"/>
            <a:r>
              <a:rPr lang="en-US" altLang="en-US" sz="3200" smtClean="0">
                <a:solidFill>
                  <a:srgbClr val="C00000"/>
                </a:solidFill>
                <a:latin typeface="Times New Roman" panose="02020603050405020304" pitchFamily="18" charset="0"/>
                <a:cs typeface="Times New Roman" panose="02020603050405020304" pitchFamily="18" charset="0"/>
              </a:rPr>
              <a:t>Bài 2</a:t>
            </a:r>
            <a:endParaRPr lang="en-US" altLang="en-US" sz="3200" dirty="0">
              <a:solidFill>
                <a:srgbClr val="C00000"/>
              </a:solidFill>
              <a:latin typeface="Times New Roman" panose="02020603050405020304" pitchFamily="18" charset="0"/>
              <a:cs typeface="Times New Roman" panose="02020603050405020304" pitchFamily="18" charset="0"/>
            </a:endParaRPr>
          </a:p>
          <a:p>
            <a:pPr algn="ctr"/>
            <a:r>
              <a:rPr lang="en-US" altLang="en-US" sz="3200" dirty="0">
                <a:solidFill>
                  <a:srgbClr val="C00000"/>
                </a:solidFill>
                <a:latin typeface="Times New Roman" panose="02020603050405020304" pitchFamily="18" charset="0"/>
                <a:cs typeface="Times New Roman" panose="02020603050405020304" pitchFamily="18" charset="0"/>
              </a:rPr>
              <a:t>NỘI DUNG CƠ BẢN MỘT SỐ LUẬT VỀ </a:t>
            </a:r>
          </a:p>
          <a:p>
            <a:pPr algn="ctr"/>
            <a:r>
              <a:rPr lang="en-US" altLang="en-US" sz="3200" dirty="0">
                <a:solidFill>
                  <a:srgbClr val="C00000"/>
                </a:solidFill>
                <a:latin typeface="Times New Roman" panose="02020603050405020304" pitchFamily="18" charset="0"/>
                <a:cs typeface="Times New Roman" panose="02020603050405020304" pitchFamily="18" charset="0"/>
              </a:rPr>
              <a:t>QUỐC PHÒNG AN NINH VIỆT </a:t>
            </a:r>
            <a:r>
              <a:rPr lang="en-US" altLang="en-US" sz="3200" smtClean="0">
                <a:solidFill>
                  <a:srgbClr val="C00000"/>
                </a:solidFill>
                <a:latin typeface="Times New Roman" panose="02020603050405020304" pitchFamily="18" charset="0"/>
                <a:cs typeface="Times New Roman" panose="02020603050405020304" pitchFamily="18" charset="0"/>
              </a:rPr>
              <a:t>NAM</a:t>
            </a:r>
            <a:r>
              <a:rPr lang="vi-VN" altLang="en-US" sz="3200" smtClean="0">
                <a:solidFill>
                  <a:srgbClr val="C00000"/>
                </a:solidFill>
                <a:latin typeface="Times New Roman" panose="02020603050405020304" pitchFamily="18" charset="0"/>
                <a:cs typeface="Times New Roman" panose="02020603050405020304" pitchFamily="18" charset="0"/>
              </a:rPr>
              <a:t> </a:t>
            </a:r>
            <a:endParaRPr lang="en-US" altLang="en-US" sz="3200" smtClean="0">
              <a:solidFill>
                <a:srgbClr val="C00000"/>
              </a:solidFill>
              <a:latin typeface="Times New Roman" panose="02020603050405020304" pitchFamily="18" charset="0"/>
              <a:cs typeface="Times New Roman" panose="02020603050405020304" pitchFamily="18" charset="0"/>
            </a:endParaRPr>
          </a:p>
          <a:p>
            <a:pPr algn="ctr"/>
            <a:r>
              <a:rPr lang="en-US" altLang="en-US" sz="3200" smtClean="0">
                <a:solidFill>
                  <a:srgbClr val="C00000"/>
                </a:solidFill>
                <a:latin typeface="Times New Roman" panose="02020603050405020304" pitchFamily="18" charset="0"/>
                <a:cs typeface="Times New Roman" panose="02020603050405020304" pitchFamily="18" charset="0"/>
              </a:rPr>
              <a:t>2 tiết</a:t>
            </a:r>
            <a:endParaRPr lang="en-US" altLang="en-US" sz="3200" dirty="0">
              <a:solidFill>
                <a:srgbClr val="C00000"/>
              </a:solidFill>
              <a:latin typeface="Times New Roman" panose="02020603050405020304" pitchFamily="18" charset="0"/>
              <a:cs typeface="Times New Roman" panose="02020603050405020304" pitchFamily="18" charset="0"/>
            </a:endParaRPr>
          </a:p>
        </p:txBody>
      </p:sp>
      <p:pic>
        <p:nvPicPr>
          <p:cNvPr id="5141" name="Picture 21" descr="Book-03">
            <a:extLst>
              <a:ext uri="{FF2B5EF4-FFF2-40B4-BE49-F238E27FC236}">
                <a16:creationId xmlns:a16="http://schemas.microsoft.com/office/drawing/2014/main" xmlns="" id="{1CEF5FCF-AA2A-21E1-3C89-55777D762F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9955" y="4374197"/>
            <a:ext cx="3448594" cy="160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BD21318_">
            <a:extLst>
              <a:ext uri="{FF2B5EF4-FFF2-40B4-BE49-F238E27FC236}">
                <a16:creationId xmlns:a16="http://schemas.microsoft.com/office/drawing/2014/main" xmlns="" id="{EEC04886-E20A-E908-5ABF-A89EBE2C2CF7}"/>
              </a:ext>
            </a:extLst>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0" y="0"/>
            <a:ext cx="9144000" cy="1447800"/>
          </a:xfrm>
          <a:prstGeom prst="rect">
            <a:avLst/>
          </a:prstGeom>
          <a:ln>
            <a:noFill/>
          </a:ln>
          <a:effectLst>
            <a:softEdge rad="112500"/>
          </a:effectLst>
        </p:spPr>
      </p:pic>
      <p:pic>
        <p:nvPicPr>
          <p:cNvPr id="14342" name="Picture 8" descr="quocky">
            <a:extLst>
              <a:ext uri="{FF2B5EF4-FFF2-40B4-BE49-F238E27FC236}">
                <a16:creationId xmlns:a16="http://schemas.microsoft.com/office/drawing/2014/main" xmlns="" id="{ACEA8FE7-D62D-D508-6AB5-129B14B94B4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ingworld2_w">
            <a:extLst>
              <a:ext uri="{FF2B5EF4-FFF2-40B4-BE49-F238E27FC236}">
                <a16:creationId xmlns:a16="http://schemas.microsoft.com/office/drawing/2014/main" xmlns="" id="{C334269B-6268-3E3D-5D6E-595842B36D6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a:extLst>
              <a:ext uri="{FF2B5EF4-FFF2-40B4-BE49-F238E27FC236}">
                <a16:creationId xmlns:a16="http://schemas.microsoft.com/office/drawing/2014/main" xmlns="" id="{D9C10B41-D9F4-49C7-FAAD-43AE2311443B}"/>
              </a:ext>
            </a:extLst>
          </p:cNvPr>
          <p:cNvSpPr txBox="1">
            <a:spLocks noChangeArrowheads="1"/>
          </p:cNvSpPr>
          <p:nvPr/>
        </p:nvSpPr>
        <p:spPr bwMode="auto">
          <a:xfrm>
            <a:off x="914400" y="228600"/>
            <a:ext cx="7524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200" dirty="0">
                <a:solidFill>
                  <a:srgbClr val="FFFF00"/>
                </a:solidFill>
                <a:latin typeface="Constantia" panose="02030602050306030303" pitchFamily="18" charset="0"/>
              </a:rPr>
              <a:t>SỞ GIÁO DỤC &amp; ĐÀO </a:t>
            </a:r>
            <a:r>
              <a:rPr lang="en-US" altLang="en-US" sz="3200" smtClean="0">
                <a:solidFill>
                  <a:srgbClr val="FFFF00"/>
                </a:solidFill>
                <a:latin typeface="Constantia" panose="02030602050306030303" pitchFamily="18" charset="0"/>
              </a:rPr>
              <a:t>TẠO</a:t>
            </a:r>
            <a:r>
              <a:rPr lang="vi-VN" altLang="en-US" sz="3200">
                <a:solidFill>
                  <a:srgbClr val="FFFF00"/>
                </a:solidFill>
                <a:latin typeface="Constantia" panose="02030602050306030303" pitchFamily="18" charset="0"/>
              </a:rPr>
              <a:t> </a:t>
            </a:r>
            <a:r>
              <a:rPr lang="en-US" altLang="en-US" sz="3200" smtClean="0">
                <a:solidFill>
                  <a:srgbClr val="FFFF00"/>
                </a:solidFill>
                <a:latin typeface="Constantia" panose="02030602050306030303" pitchFamily="18" charset="0"/>
              </a:rPr>
              <a:t>LAI CHÂU</a:t>
            </a:r>
            <a:endParaRPr lang="en-US" altLang="en-US" sz="3200" dirty="0" smtClean="0">
              <a:solidFill>
                <a:srgbClr val="FFFF00"/>
              </a:solidFill>
              <a:latin typeface="Constantia" panose="02030602050306030303" pitchFamily="18" charset="0"/>
            </a:endParaRPr>
          </a:p>
          <a:p>
            <a:pPr algn="ctr"/>
            <a:r>
              <a:rPr lang="en-US" altLang="en-US" sz="3200" dirty="0" err="1" smtClean="0">
                <a:solidFill>
                  <a:srgbClr val="FFFF00"/>
                </a:solidFill>
                <a:latin typeface="Constantia" panose="02030602050306030303" pitchFamily="18" charset="0"/>
              </a:rPr>
              <a:t>Trường</a:t>
            </a:r>
            <a:r>
              <a:rPr lang="en-US" altLang="en-US" sz="3200" dirty="0" smtClean="0">
                <a:solidFill>
                  <a:srgbClr val="FFFF00"/>
                </a:solidFill>
                <a:latin typeface="Constantia" panose="02030602050306030303" pitchFamily="18" charset="0"/>
              </a:rPr>
              <a:t> </a:t>
            </a:r>
            <a:r>
              <a:rPr lang="en-US" altLang="en-US" sz="3200" smtClean="0">
                <a:solidFill>
                  <a:srgbClr val="FFFF00"/>
                </a:solidFill>
                <a:latin typeface="Constantia" panose="02030602050306030303" pitchFamily="18" charset="0"/>
              </a:rPr>
              <a:t>THPH </a:t>
            </a:r>
            <a:r>
              <a:rPr lang="en-US" altLang="en-US" sz="3200">
                <a:solidFill>
                  <a:srgbClr val="FFFF00"/>
                </a:solidFill>
                <a:latin typeface="Constantia" panose="02030602050306030303" pitchFamily="18" charset="0"/>
              </a:rPr>
              <a:t> </a:t>
            </a:r>
            <a:r>
              <a:rPr lang="en-US" altLang="en-US" sz="3200" smtClean="0">
                <a:solidFill>
                  <a:srgbClr val="FFFF00"/>
                </a:solidFill>
                <a:latin typeface="Constantia" panose="02030602050306030303" pitchFamily="18" charset="0"/>
              </a:rPr>
              <a:t>Sìn Hồ</a:t>
            </a:r>
            <a:endParaRPr lang="en-US" altLang="en-US" sz="3200" dirty="0">
              <a:solidFill>
                <a:srgbClr val="FFFF00"/>
              </a:solidFill>
              <a:latin typeface="Constantia" panose="02030602050306030303" pitchFamily="18" charset="0"/>
            </a:endParaRPr>
          </a:p>
        </p:txBody>
      </p:sp>
      <p:sp>
        <p:nvSpPr>
          <p:cNvPr id="32" name="Rectangle 31">
            <a:extLst>
              <a:ext uri="{FF2B5EF4-FFF2-40B4-BE49-F238E27FC236}">
                <a16:creationId xmlns:a16="http://schemas.microsoft.com/office/drawing/2014/main" xmlns="" id="{E575463E-51FA-05A0-E119-23DF3AC163EA}"/>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297"/>
                                        </p:tgtEl>
                                        <p:attrNameLst>
                                          <p:attrName>style.visibility</p:attrName>
                                        </p:attrNameLst>
                                      </p:cBhvr>
                                      <p:to>
                                        <p:strVal val="visible"/>
                                      </p:to>
                                    </p:set>
                                    <p:anim calcmode="lin" valueType="num">
                                      <p:cBhvr additive="base">
                                        <p:cTn id="7" dur="5000" fill="hold"/>
                                        <p:tgtEl>
                                          <p:spTgt spid="7297"/>
                                        </p:tgtEl>
                                        <p:attrNameLst>
                                          <p:attrName>ppt_x</p:attrName>
                                        </p:attrNameLst>
                                      </p:cBhvr>
                                      <p:tavLst>
                                        <p:tav tm="0">
                                          <p:val>
                                            <p:strVal val="#ppt_x"/>
                                          </p:val>
                                        </p:tav>
                                        <p:tav tm="100000">
                                          <p:val>
                                            <p:strVal val="#ppt_x"/>
                                          </p:val>
                                        </p:tav>
                                      </p:tavLst>
                                    </p:anim>
                                    <p:anim calcmode="lin" valueType="num">
                                      <p:cBhvr additive="base">
                                        <p:cTn id="8" dur="5000" fill="hold"/>
                                        <p:tgtEl>
                                          <p:spTgt spid="729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141"/>
                                        </p:tgtEl>
                                        <p:attrNameLst>
                                          <p:attrName>style.visibility</p:attrName>
                                        </p:attrNameLst>
                                      </p:cBhvr>
                                      <p:to>
                                        <p:strVal val="visible"/>
                                      </p:to>
                                    </p:set>
                                    <p:anim calcmode="lin" valueType="num">
                                      <p:cBhvr additive="base">
                                        <p:cTn id="11" dur="5000" fill="hold"/>
                                        <p:tgtEl>
                                          <p:spTgt spid="5141"/>
                                        </p:tgtEl>
                                        <p:attrNameLst>
                                          <p:attrName>ppt_x</p:attrName>
                                        </p:attrNameLst>
                                      </p:cBhvr>
                                      <p:tavLst>
                                        <p:tav tm="0">
                                          <p:val>
                                            <p:strVal val="#ppt_x"/>
                                          </p:val>
                                        </p:tav>
                                        <p:tav tm="100000">
                                          <p:val>
                                            <p:strVal val="#ppt_x"/>
                                          </p:val>
                                        </p:tav>
                                      </p:tavLst>
                                    </p:anim>
                                    <p:anim calcmode="lin" valueType="num">
                                      <p:cBhvr additive="base">
                                        <p:cTn id="12" dur="5000" fill="hold"/>
                                        <p:tgtEl>
                                          <p:spTgt spid="5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24680" y="1734995"/>
            <a:ext cx="5814417" cy="844455"/>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200" dirty="0" err="1">
                <a:latin typeface="+mj-lt"/>
              </a:rPr>
              <a:t>Mục</a:t>
            </a:r>
            <a:r>
              <a:rPr lang="vi-VN" sz="2200" dirty="0">
                <a:latin typeface="+mj-lt"/>
              </a:rPr>
              <a:t> tiêu, </a:t>
            </a:r>
            <a:r>
              <a:rPr lang="vi-VN" sz="2200" dirty="0" err="1">
                <a:latin typeface="+mj-lt"/>
              </a:rPr>
              <a:t>quyền</a:t>
            </a:r>
            <a:r>
              <a:rPr lang="vi-VN" sz="2200" dirty="0">
                <a:latin typeface="+mj-lt"/>
              </a:rPr>
              <a:t> </a:t>
            </a:r>
            <a:r>
              <a:rPr lang="vi-VN" sz="2200" dirty="0" err="1">
                <a:latin typeface="+mj-lt"/>
              </a:rPr>
              <a:t>trách</a:t>
            </a:r>
            <a:r>
              <a:rPr lang="vi-VN" sz="2200" dirty="0">
                <a:latin typeface="+mj-lt"/>
              </a:rPr>
              <a:t> </a:t>
            </a:r>
            <a:r>
              <a:rPr lang="vi-VN" sz="2200" dirty="0" err="1">
                <a:latin typeface="+mj-lt"/>
              </a:rPr>
              <a:t>nhiệm</a:t>
            </a:r>
            <a:r>
              <a:rPr lang="vi-VN" sz="2200" dirty="0">
                <a:latin typeface="+mj-lt"/>
              </a:rPr>
              <a:t> </a:t>
            </a:r>
            <a:r>
              <a:rPr lang="vi-VN" sz="2200" dirty="0" err="1">
                <a:latin typeface="+mj-lt"/>
              </a:rPr>
              <a:t>của</a:t>
            </a:r>
            <a:r>
              <a:rPr lang="vi-VN" sz="2200" dirty="0">
                <a:latin typeface="+mj-lt"/>
              </a:rPr>
              <a:t> công dân </a:t>
            </a:r>
            <a:r>
              <a:rPr lang="vi-VN" sz="2200" dirty="0" err="1">
                <a:latin typeface="+mj-lt"/>
              </a:rPr>
              <a:t>đối</a:t>
            </a:r>
            <a:r>
              <a:rPr lang="vi-VN" sz="2200" dirty="0">
                <a:latin typeface="+mj-lt"/>
              </a:rPr>
              <a:t> </a:t>
            </a:r>
            <a:r>
              <a:rPr lang="vi-VN" sz="2200" dirty="0" err="1">
                <a:latin typeface="+mj-lt"/>
              </a:rPr>
              <a:t>với</a:t>
            </a:r>
            <a:r>
              <a:rPr lang="vi-VN" sz="2200" dirty="0">
                <a:latin typeface="+mj-lt"/>
              </a:rPr>
              <a:t> </a:t>
            </a:r>
            <a:r>
              <a:rPr lang="vi-VN" sz="2200" dirty="0" err="1">
                <a:latin typeface="+mj-lt"/>
              </a:rPr>
              <a:t>giáo</a:t>
            </a:r>
            <a:r>
              <a:rPr lang="vi-VN" sz="2200" dirty="0">
                <a:latin typeface="+mj-lt"/>
              </a:rPr>
              <a:t> </a:t>
            </a:r>
            <a:r>
              <a:rPr lang="vi-VN" sz="2200" dirty="0" err="1">
                <a:latin typeface="+mj-lt"/>
              </a:rPr>
              <a:t>dục</a:t>
            </a:r>
            <a:r>
              <a:rPr lang="vi-VN" sz="2200" dirty="0">
                <a:latin typeface="+mj-lt"/>
              </a:rPr>
              <a:t> </a:t>
            </a:r>
            <a:r>
              <a:rPr lang="vi-VN" sz="2200" dirty="0" err="1">
                <a:latin typeface="+mj-lt"/>
              </a:rPr>
              <a:t>quốc</a:t>
            </a:r>
            <a:r>
              <a:rPr lang="vi-VN" sz="2200" dirty="0">
                <a:latin typeface="+mj-lt"/>
              </a:rPr>
              <a:t> </a:t>
            </a:r>
            <a:r>
              <a:rPr lang="vi-VN" sz="2200" dirty="0" err="1">
                <a:latin typeface="+mj-lt"/>
              </a:rPr>
              <a:t>phòng</a:t>
            </a:r>
            <a:r>
              <a:rPr lang="vi-VN" sz="2200" dirty="0">
                <a:latin typeface="+mj-lt"/>
              </a:rPr>
              <a:t> </a:t>
            </a:r>
            <a:r>
              <a:rPr lang="vi-VN" sz="2200" dirty="0" err="1">
                <a:latin typeface="+mj-lt"/>
              </a:rPr>
              <a:t>và</a:t>
            </a:r>
            <a:r>
              <a:rPr lang="vi-VN" sz="2200" dirty="0">
                <a:latin typeface="+mj-lt"/>
              </a:rPr>
              <a:t> an ninh </a:t>
            </a:r>
            <a:r>
              <a:rPr lang="vi-VN" sz="2200" dirty="0" err="1">
                <a:latin typeface="+mj-lt"/>
              </a:rPr>
              <a:t>là</a:t>
            </a:r>
            <a:r>
              <a:rPr lang="vi-VN" sz="2200" dirty="0">
                <a:latin typeface="+mj-lt"/>
              </a:rPr>
              <a:t> </a:t>
            </a:r>
            <a:r>
              <a:rPr lang="vi-VN" sz="2200" dirty="0" err="1">
                <a:latin typeface="+mj-lt"/>
              </a:rPr>
              <a:t>gì</a:t>
            </a:r>
            <a:r>
              <a:rPr lang="vi-VN" sz="2200" dirty="0">
                <a:latin typeface="+mj-lt"/>
              </a:rPr>
              <a:t>?</a:t>
            </a:r>
            <a:br>
              <a:rPr lang="vi-VN" sz="2200" dirty="0">
                <a:latin typeface="+mj-lt"/>
              </a:rPr>
            </a:br>
            <a:endParaRPr lang="en-US" altLang="en-US" sz="2200" dirty="0">
              <a:solidFill>
                <a:srgbClr val="FFFFFF"/>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xmlns="" id="{853845F1-913D-F9F5-2A33-AA660231F936}"/>
              </a:ext>
            </a:extLst>
          </p:cNvPr>
          <p:cNvSpPr txBox="1"/>
          <p:nvPr/>
        </p:nvSpPr>
        <p:spPr>
          <a:xfrm>
            <a:off x="0" y="2549933"/>
            <a:ext cx="8841241" cy="446276"/>
          </a:xfrm>
          <a:prstGeom prst="rect">
            <a:avLst/>
          </a:prstGeom>
          <a:noFill/>
        </p:spPr>
        <p:txBody>
          <a:bodyPr wrap="square">
            <a:spAutoFit/>
          </a:bodyPr>
          <a:lstStyle/>
          <a:p>
            <a:pPr fontAlgn="base"/>
            <a:r>
              <a:rPr lang="en-US" sz="2300" dirty="0">
                <a:solidFill>
                  <a:schemeClr val="accent6">
                    <a:lumMod val="50000"/>
                  </a:schemeClr>
                </a:solidFill>
                <a:latin typeface="Times New Roman" panose="02020603050405020304" pitchFamily="18" charset="0"/>
                <a:cs typeface="Times New Roman" panose="02020603050405020304" pitchFamily="18" charset="0"/>
              </a:rPr>
              <a:t>-</a:t>
            </a:r>
            <a:r>
              <a:rPr lang="vi-VN" sz="2300" dirty="0">
                <a:solidFill>
                  <a:schemeClr val="accent6">
                    <a:lumMod val="50000"/>
                  </a:schemeClr>
                </a:solidFill>
                <a:latin typeface="Times New Roman" panose="02020603050405020304" pitchFamily="18" charset="0"/>
                <a:cs typeface="Times New Roman" panose="02020603050405020304" pitchFamily="18" charset="0"/>
              </a:rPr>
              <a:t> Giáo dục quốc phòng và an ninh trong nhà trường (điều</a:t>
            </a:r>
            <a:r>
              <a:rPr lang="en-US" sz="2300" dirty="0">
                <a:solidFill>
                  <a:schemeClr val="accent6">
                    <a:lumMod val="50000"/>
                  </a:schemeClr>
                </a:solidFill>
                <a:latin typeface="Times New Roman" panose="02020603050405020304" pitchFamily="18" charset="0"/>
                <a:cs typeface="Times New Roman" panose="02020603050405020304" pitchFamily="18" charset="0"/>
              </a:rPr>
              <a:t> </a:t>
            </a:r>
            <a:r>
              <a:rPr lang="vi-VN" sz="2300" dirty="0">
                <a:solidFill>
                  <a:schemeClr val="accent6">
                    <a:lumMod val="50000"/>
                  </a:schemeClr>
                </a:solidFill>
                <a:latin typeface="Times New Roman" panose="02020603050405020304" pitchFamily="18" charset="0"/>
                <a:cs typeface="Times New Roman" panose="02020603050405020304" pitchFamily="18" charset="0"/>
              </a:rPr>
              <a:t>10</a:t>
            </a:r>
            <a:r>
              <a:rPr lang="en-US" sz="2300" dirty="0">
                <a:solidFill>
                  <a:schemeClr val="accent6">
                    <a:lumMod val="50000"/>
                  </a:schemeClr>
                </a:solidFill>
                <a:latin typeface="Times New Roman" panose="02020603050405020304" pitchFamily="18" charset="0"/>
                <a:cs typeface="Times New Roman" panose="02020603050405020304" pitchFamily="18" charset="0"/>
              </a:rPr>
              <a:t>-&gt;</a:t>
            </a:r>
            <a:r>
              <a:rPr lang="vi-VN" sz="2300" dirty="0">
                <a:solidFill>
                  <a:schemeClr val="accent6">
                    <a:lumMod val="50000"/>
                  </a:schemeClr>
                </a:solidFill>
                <a:latin typeface="Times New Roman" panose="02020603050405020304" pitchFamily="18" charset="0"/>
                <a:cs typeface="Times New Roman" panose="02020603050405020304" pitchFamily="18" charset="0"/>
              </a:rPr>
              <a:t>13)</a:t>
            </a:r>
          </a:p>
        </p:txBody>
      </p:sp>
      <p:sp>
        <p:nvSpPr>
          <p:cNvPr id="14" name="TextBox 13">
            <a:extLst>
              <a:ext uri="{FF2B5EF4-FFF2-40B4-BE49-F238E27FC236}">
                <a16:creationId xmlns:a16="http://schemas.microsoft.com/office/drawing/2014/main" xmlns="" id="{BACED87A-8F81-EF1C-D499-401329E2F31A}"/>
              </a:ext>
            </a:extLst>
          </p:cNvPr>
          <p:cNvSpPr txBox="1"/>
          <p:nvPr/>
        </p:nvSpPr>
        <p:spPr>
          <a:xfrm>
            <a:off x="24679" y="1318259"/>
            <a:ext cx="6881812" cy="461665"/>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CA18D4E-E5CF-B14F-3469-150F520F9214}"/>
              </a:ext>
            </a:extLst>
          </p:cNvPr>
          <p:cNvSpPr txBox="1"/>
          <p:nvPr/>
        </p:nvSpPr>
        <p:spPr>
          <a:xfrm>
            <a:off x="-23812" y="3129222"/>
            <a:ext cx="9120188" cy="3477875"/>
          </a:xfrm>
          <a:prstGeom prst="rect">
            <a:avLst/>
          </a:prstGeom>
          <a:noFill/>
        </p:spPr>
        <p:txBody>
          <a:bodyPr wrap="square">
            <a:spAutoFit/>
          </a:bodyPr>
          <a:lstStyle/>
          <a:p>
            <a:pPr algn="just"/>
            <a:r>
              <a:rPr lang="vi-VN" sz="2200" dirty="0">
                <a:latin typeface="+mj-lt"/>
                <a:cs typeface="Arial" panose="020B0604020202020204" pitchFamily="34" charset="0"/>
              </a:rPr>
              <a:t>+ Giáo dục quốc phòng và an ninh trong trường </a:t>
            </a:r>
            <a:r>
              <a:rPr lang="en-US" sz="2200" dirty="0">
                <a:latin typeface="+mj-lt"/>
                <a:cs typeface="Arial" panose="020B0604020202020204" pitchFamily="34" charset="0"/>
              </a:rPr>
              <a:t>THPT</a:t>
            </a:r>
            <a:r>
              <a:rPr lang="vi-VN" sz="2200" dirty="0">
                <a:latin typeface="+mj-lt"/>
                <a:cs typeface="Arial" panose="020B0604020202020204" pitchFamily="34" charset="0"/>
              </a:rPr>
              <a:t>, trung cấp chuyên nghiệp, trung cấp nghề là môn học chính khóa.</a:t>
            </a:r>
          </a:p>
          <a:p>
            <a:pPr algn="just"/>
            <a:r>
              <a:rPr lang="vi-VN" sz="2200" dirty="0">
                <a:latin typeface="+mj-lt"/>
                <a:cs typeface="Arial" panose="020B0604020202020204" pitchFamily="34" charset="0"/>
              </a:rPr>
              <a:t>+ Bảo đảm cho học sinh có những hiểu biết ban đầu về nền quốc phòng toàn dân, an ninh nhân dân; về truyền thống chống ngoại xâm của dân tộc, lực lượng vũ trang nhân dân và nghệ thuật quân sự Việt Nam; có kiến thức cơ bản, cần thiết về phòng thủ dân sự và kỹ năng quân sự; sẵn sàng thực hiện nghĩa vụ quân sự bảo vệ Tổ quốc.</a:t>
            </a:r>
          </a:p>
          <a:p>
            <a:pPr algn="just"/>
            <a:r>
              <a:rPr lang="vi-VN" sz="2200" dirty="0">
                <a:latin typeface="+mj-lt"/>
                <a:cs typeface="Arial" panose="020B0604020202020204" pitchFamily="34" charset="0"/>
              </a:rPr>
              <a:t>+ Tổ chức dạy và học theo phân phối chương trình. Trong năm học, căn cứ vào điều kiện cụ thể, phối hợp với cơ quan, tổ chức, đơn vị liên quan tổ chức cho học sinh học tập ngoại khoá với nội dung và hình thức thích hợp.</a:t>
            </a:r>
          </a:p>
        </p:txBody>
      </p:sp>
    </p:spTree>
    <p:extLst>
      <p:ext uri="{BB962C8B-B14F-4D97-AF65-F5344CB8AC3E}">
        <p14:creationId xmlns:p14="http://schemas.microsoft.com/office/powerpoint/2010/main" val="41707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210056" y="1822309"/>
            <a:ext cx="8833932" cy="555132"/>
          </a:xfrm>
          <a:prstGeom prst="wedgeRoundRectCallout">
            <a:avLst>
              <a:gd name="adj1" fmla="val 44984"/>
              <a:gd name="adj2" fmla="val 795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r>
              <a:rPr lang="vi-VN" b="0" i="0" u="none" strike="noStrike" dirty="0" err="1">
                <a:solidFill>
                  <a:srgbClr val="000000"/>
                </a:solidFill>
                <a:effectLst/>
                <a:latin typeface="+mj-lt"/>
              </a:rPr>
              <a:t>Hành</a:t>
            </a:r>
            <a:r>
              <a:rPr lang="vi-VN" b="0" i="0" u="none" strike="noStrike" dirty="0">
                <a:solidFill>
                  <a:srgbClr val="000000"/>
                </a:solidFill>
                <a:effectLst/>
                <a:latin typeface="+mj-lt"/>
              </a:rPr>
              <a:t> vi </a:t>
            </a:r>
            <a:r>
              <a:rPr lang="vi-VN" b="0" i="0" u="none" strike="noStrike" dirty="0" err="1">
                <a:solidFill>
                  <a:srgbClr val="000000"/>
                </a:solidFill>
                <a:effectLst/>
                <a:latin typeface="+mj-lt"/>
              </a:rPr>
              <a:t>nào</a:t>
            </a:r>
            <a:r>
              <a:rPr lang="vi-VN" b="0" i="0" u="none" strike="noStrike" dirty="0">
                <a:solidFill>
                  <a:srgbClr val="000000"/>
                </a:solidFill>
                <a:effectLst/>
                <a:latin typeface="+mj-lt"/>
              </a:rPr>
              <a:t> </a:t>
            </a:r>
            <a:r>
              <a:rPr lang="vi-VN" b="0" i="0" u="none" strike="noStrike" dirty="0" err="1">
                <a:solidFill>
                  <a:srgbClr val="000000"/>
                </a:solidFill>
                <a:effectLst/>
                <a:latin typeface="+mj-lt"/>
              </a:rPr>
              <a:t>bị</a:t>
            </a:r>
            <a:r>
              <a:rPr lang="vi-VN" b="0" i="0" u="none" strike="noStrike" dirty="0">
                <a:solidFill>
                  <a:srgbClr val="000000"/>
                </a:solidFill>
                <a:effectLst/>
                <a:latin typeface="+mj-lt"/>
              </a:rPr>
              <a:t> nghiêm </a:t>
            </a:r>
            <a:r>
              <a:rPr lang="vi-VN" b="0" i="0" u="none" strike="noStrike" dirty="0" err="1">
                <a:solidFill>
                  <a:srgbClr val="000000"/>
                </a:solidFill>
                <a:effectLst/>
                <a:latin typeface="+mj-lt"/>
              </a:rPr>
              <a:t>cấm</a:t>
            </a:r>
            <a:r>
              <a:rPr lang="vi-VN" b="0" i="0" u="none" strike="noStrike" dirty="0">
                <a:solidFill>
                  <a:srgbClr val="000000"/>
                </a:solidFill>
                <a:effectLst/>
                <a:latin typeface="+mj-lt"/>
              </a:rPr>
              <a:t> </a:t>
            </a:r>
            <a:r>
              <a:rPr lang="vi-VN" b="0" i="0" u="none" strike="noStrike" dirty="0" err="1">
                <a:solidFill>
                  <a:srgbClr val="000000"/>
                </a:solidFill>
                <a:effectLst/>
                <a:latin typeface="+mj-lt"/>
              </a:rPr>
              <a:t>đối</a:t>
            </a:r>
            <a:r>
              <a:rPr lang="vi-VN" b="0" i="0" u="none" strike="noStrike" dirty="0">
                <a:solidFill>
                  <a:srgbClr val="000000"/>
                </a:solidFill>
                <a:effectLst/>
                <a:latin typeface="+mj-lt"/>
              </a:rPr>
              <a:t> </a:t>
            </a:r>
            <a:r>
              <a:rPr lang="vi-VN" b="0" i="0" u="none" strike="noStrike" dirty="0" err="1">
                <a:solidFill>
                  <a:srgbClr val="000000"/>
                </a:solidFill>
                <a:effectLst/>
                <a:latin typeface="+mj-lt"/>
              </a:rPr>
              <a:t>với</a:t>
            </a:r>
            <a:r>
              <a:rPr lang="vi-VN" b="0" i="0" u="none" strike="noStrike" dirty="0">
                <a:solidFill>
                  <a:srgbClr val="000000"/>
                </a:solidFill>
                <a:effectLst/>
                <a:latin typeface="+mj-lt"/>
              </a:rPr>
              <a:t> </a:t>
            </a:r>
            <a:r>
              <a:rPr lang="vi-VN" b="0" i="0" u="none" strike="noStrike" dirty="0" err="1">
                <a:solidFill>
                  <a:srgbClr val="000000"/>
                </a:solidFill>
                <a:effectLst/>
                <a:latin typeface="+mj-lt"/>
              </a:rPr>
              <a:t>giáo</a:t>
            </a:r>
            <a:r>
              <a:rPr lang="vi-VN" b="0" i="0" u="none" strike="noStrike" dirty="0">
                <a:solidFill>
                  <a:srgbClr val="000000"/>
                </a:solidFill>
                <a:effectLst/>
                <a:latin typeface="+mj-lt"/>
              </a:rPr>
              <a:t> </a:t>
            </a:r>
            <a:r>
              <a:rPr lang="vi-VN" b="0" i="0" u="none" strike="noStrike" dirty="0" err="1">
                <a:solidFill>
                  <a:srgbClr val="000000"/>
                </a:solidFill>
                <a:effectLst/>
                <a:latin typeface="+mj-lt"/>
              </a:rPr>
              <a:t>dục</a:t>
            </a:r>
            <a:r>
              <a:rPr lang="vi-VN" b="0" i="0" u="none" strike="noStrike" dirty="0">
                <a:solidFill>
                  <a:srgbClr val="000000"/>
                </a:solidFill>
                <a:effectLst/>
                <a:latin typeface="+mj-lt"/>
              </a:rPr>
              <a:t> </a:t>
            </a:r>
            <a:r>
              <a:rPr lang="vi-VN" b="0" i="0" u="none" strike="noStrike" dirty="0" err="1">
                <a:solidFill>
                  <a:srgbClr val="000000"/>
                </a:solidFill>
                <a:effectLst/>
                <a:latin typeface="+mj-lt"/>
              </a:rPr>
              <a:t>quốc</a:t>
            </a:r>
            <a:r>
              <a:rPr lang="vi-VN" b="0" i="0" u="none" strike="noStrike" dirty="0">
                <a:solidFill>
                  <a:srgbClr val="000000"/>
                </a:solidFill>
                <a:effectLst/>
                <a:latin typeface="+mj-lt"/>
              </a:rPr>
              <a:t> </a:t>
            </a:r>
            <a:r>
              <a:rPr lang="vi-VN" b="0" i="0" u="none" strike="noStrike" dirty="0" err="1">
                <a:solidFill>
                  <a:srgbClr val="000000"/>
                </a:solidFill>
                <a:effectLst/>
                <a:latin typeface="+mj-lt"/>
              </a:rPr>
              <a:t>phòng</a:t>
            </a:r>
            <a:r>
              <a:rPr lang="vi-VN" b="0" i="0" u="none" strike="noStrike" dirty="0">
                <a:solidFill>
                  <a:srgbClr val="000000"/>
                </a:solidFill>
                <a:effectLst/>
                <a:latin typeface="+mj-lt"/>
              </a:rPr>
              <a:t> </a:t>
            </a:r>
            <a:r>
              <a:rPr lang="vi-VN" b="0" i="0" u="none" strike="noStrike" dirty="0" err="1">
                <a:solidFill>
                  <a:srgbClr val="000000"/>
                </a:solidFill>
                <a:effectLst/>
                <a:latin typeface="+mj-lt"/>
              </a:rPr>
              <a:t>và</a:t>
            </a:r>
            <a:r>
              <a:rPr lang="vi-VN" b="0" i="0" u="none" strike="noStrike" dirty="0">
                <a:solidFill>
                  <a:srgbClr val="000000"/>
                </a:solidFill>
                <a:effectLst/>
                <a:latin typeface="+mj-lt"/>
              </a:rPr>
              <a:t> an ninh? </a:t>
            </a:r>
            <a:r>
              <a:rPr lang="vi-VN" dirty="0">
                <a:latin typeface="+mj-lt"/>
              </a:rPr>
              <a:t/>
            </a:r>
            <a:br>
              <a:rPr lang="vi-VN" dirty="0">
                <a:latin typeface="+mj-lt"/>
              </a:rPr>
            </a:br>
            <a:endParaRPr lang="en-US" altLang="en-US" dirty="0">
              <a:solidFill>
                <a:srgbClr val="FFFFFF"/>
              </a:solidFill>
              <a:latin typeface="+mj-lt"/>
              <a:cs typeface="Arial" panose="020B0604020202020204" pitchFamily="34" charset="0"/>
            </a:endParaRP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186401" y="2377441"/>
            <a:ext cx="8683279" cy="2677656"/>
          </a:xfrm>
          <a:prstGeom prst="rect">
            <a:avLst/>
          </a:prstGeom>
          <a:noFill/>
        </p:spPr>
        <p:txBody>
          <a:bodyPr wrap="square">
            <a:spAutoFit/>
          </a:bodyPr>
          <a:lstStyle/>
          <a:p>
            <a:pPr algn="just"/>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địch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rẽ</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altLang="en-US" sz="2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400" b="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1A10192-9CA3-0FDC-5DCA-322945AB69D0}"/>
              </a:ext>
            </a:extLst>
          </p:cNvPr>
          <p:cNvSpPr txBox="1"/>
          <p:nvPr/>
        </p:nvSpPr>
        <p:spPr>
          <a:xfrm>
            <a:off x="-1" y="1318259"/>
            <a:ext cx="5930537" cy="461665"/>
          </a:xfrm>
          <a:prstGeom prst="rect">
            <a:avLst/>
          </a:prstGeom>
          <a:noFill/>
        </p:spPr>
        <p:txBody>
          <a:bodyPr wrap="square">
            <a:spAutoFit/>
          </a:bodyPr>
          <a:lstStyle/>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9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1000"/>
                                        <p:tgtEl>
                                          <p:spTgt spid="24">
                                            <p:txEl>
                                              <p:pRg st="1" end="1"/>
                                            </p:txEl>
                                          </p:spTgt>
                                        </p:tgtEl>
                                      </p:cBhvr>
                                    </p:animEffect>
                                    <p:anim calcmode="lin" valueType="num">
                                      <p:cBhvr>
                                        <p:cTn id="22"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1000"/>
                                        <p:tgtEl>
                                          <p:spTgt spid="24">
                                            <p:txEl>
                                              <p:pRg st="2" end="2"/>
                                            </p:txEl>
                                          </p:spTgt>
                                        </p:tgtEl>
                                      </p:cBhvr>
                                    </p:animEffect>
                                    <p:anim calcmode="lin" valueType="num">
                                      <p:cBhvr>
                                        <p:cTn id="2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236441" y="3087363"/>
            <a:ext cx="4158479" cy="1384995"/>
          </a:xfrm>
          <a:prstGeom prst="rect">
            <a:avLst/>
          </a:prstGeom>
          <a:noFill/>
        </p:spPr>
        <p:txBody>
          <a:bodyPr wrap="square">
            <a:spAutoFit/>
          </a:bodyPr>
          <a:lstStyle/>
          <a:p>
            <a:pPr algn="just" rtl="0" fontAlgn="base">
              <a:spcBef>
                <a:spcPts val="0"/>
              </a:spcBef>
              <a:spcAft>
                <a:spcPts val="0"/>
              </a:spcAft>
            </a:pPr>
            <a:r>
              <a:rPr lang="vi-VN" sz="2800" b="1" i="0" u="none" strike="noStrike" dirty="0" err="1">
                <a:solidFill>
                  <a:srgbClr val="000000"/>
                </a:solidFill>
                <a:effectLst/>
                <a:latin typeface="+mj-lt"/>
              </a:rPr>
              <a:t>Gồm</a:t>
            </a:r>
            <a:r>
              <a:rPr lang="vi-VN" sz="2800" b="1" i="0" u="none" strike="noStrike" dirty="0">
                <a:solidFill>
                  <a:srgbClr val="000000"/>
                </a:solidFill>
                <a:effectLst/>
                <a:latin typeface="+mj-lt"/>
              </a:rPr>
              <a:t> 7 chương, 51 </a:t>
            </a:r>
            <a:r>
              <a:rPr lang="vi-VN" sz="2800" b="1" i="0" u="none" strike="noStrike" dirty="0" err="1">
                <a:solidFill>
                  <a:srgbClr val="000000"/>
                </a:solidFill>
                <a:effectLst/>
                <a:latin typeface="+mj-lt"/>
              </a:rPr>
              <a:t>điều</a:t>
            </a:r>
            <a:r>
              <a:rPr lang="vi-VN" sz="2800" b="1" i="0" u="none" strike="noStrike" dirty="0">
                <a:solidFill>
                  <a:srgbClr val="000000"/>
                </a:solidFill>
                <a:effectLst/>
                <a:latin typeface="+mj-lt"/>
              </a:rPr>
              <a:t>, quy </a:t>
            </a:r>
            <a:r>
              <a:rPr lang="vi-VN" sz="2800" b="1" i="0" u="none" strike="noStrike" dirty="0" err="1">
                <a:solidFill>
                  <a:srgbClr val="000000"/>
                </a:solidFill>
                <a:effectLst/>
                <a:latin typeface="+mj-lt"/>
              </a:rPr>
              <a:t>định</a:t>
            </a:r>
            <a:r>
              <a:rPr lang="vi-VN" sz="2800" b="1" i="0" u="none" strike="noStrike" dirty="0">
                <a:solidFill>
                  <a:srgbClr val="000000"/>
                </a:solidFill>
                <a:effectLst/>
                <a:latin typeface="+mj-lt"/>
              </a:rPr>
              <a:t> </a:t>
            </a:r>
            <a:r>
              <a:rPr lang="vi-VN" sz="2800" b="1" i="0" u="none" strike="noStrike" dirty="0" err="1">
                <a:solidFill>
                  <a:srgbClr val="000000"/>
                </a:solidFill>
                <a:effectLst/>
                <a:latin typeface="+mj-lt"/>
              </a:rPr>
              <a:t>về</a:t>
            </a:r>
            <a:r>
              <a:rPr lang="vi-VN" sz="2800" b="1" i="0" u="none" strike="noStrike" dirty="0">
                <a:solidFill>
                  <a:srgbClr val="000000"/>
                </a:solidFill>
                <a:effectLst/>
                <a:latin typeface="+mj-lt"/>
              </a:rPr>
              <a:t> </a:t>
            </a:r>
            <a:r>
              <a:rPr lang="vi-VN" sz="2800" b="1" i="0" u="none" strike="noStrike" dirty="0" err="1">
                <a:solidFill>
                  <a:srgbClr val="000000"/>
                </a:solidFill>
                <a:effectLst/>
                <a:latin typeface="+mj-lt"/>
              </a:rPr>
              <a:t>sĩ</a:t>
            </a:r>
            <a:r>
              <a:rPr lang="vi-VN" sz="2800" b="1" i="0" u="none" strike="noStrike" dirty="0">
                <a:solidFill>
                  <a:srgbClr val="000000"/>
                </a:solidFill>
                <a:effectLst/>
                <a:latin typeface="+mj-lt"/>
              </a:rPr>
              <a:t> quan quân </a:t>
            </a:r>
            <a:r>
              <a:rPr lang="vi-VN" sz="2800" b="1" i="0" u="none" strike="noStrike" dirty="0" err="1">
                <a:solidFill>
                  <a:srgbClr val="000000"/>
                </a:solidFill>
                <a:effectLst/>
                <a:latin typeface="+mj-lt"/>
              </a:rPr>
              <a:t>đội</a:t>
            </a:r>
            <a:r>
              <a:rPr lang="vi-VN" sz="2800" b="1" i="0" u="none" strike="noStrike" dirty="0">
                <a:solidFill>
                  <a:srgbClr val="000000"/>
                </a:solidFill>
                <a:effectLst/>
                <a:latin typeface="+mj-lt"/>
              </a:rPr>
              <a:t> nhân dân </a:t>
            </a:r>
            <a:r>
              <a:rPr lang="vi-VN" sz="2800" b="1" i="0" u="none" strike="noStrike" dirty="0" err="1">
                <a:solidFill>
                  <a:srgbClr val="000000"/>
                </a:solidFill>
                <a:effectLst/>
                <a:latin typeface="+mj-lt"/>
              </a:rPr>
              <a:t>Việt</a:t>
            </a:r>
            <a:r>
              <a:rPr lang="vi-VN" sz="2800" b="1" i="0" u="none" strike="noStrike" dirty="0">
                <a:solidFill>
                  <a:srgbClr val="000000"/>
                </a:solidFill>
                <a:effectLst/>
                <a:latin typeface="+mj-lt"/>
              </a:rPr>
              <a:t> Nam.</a:t>
            </a:r>
            <a:endParaRPr lang="vi-VN" sz="2800" b="0" i="0" u="none" strike="noStrike" dirty="0">
              <a:solidFill>
                <a:srgbClr val="000000"/>
              </a:solidFill>
              <a:effectLst/>
              <a:latin typeface="+mj-lt"/>
            </a:endParaRPr>
          </a:p>
        </p:txBody>
      </p:sp>
      <p:pic>
        <p:nvPicPr>
          <p:cNvPr id="3074" name="Picture 2" descr="Luật Sĩ quan quân đội nhân dân Việt Nam (hiện hành) (sửa đổi, bổ sung năm  2008, 2014, 2019) - NHÀ SÁCH SỰ THẬT">
            <a:extLst>
              <a:ext uri="{FF2B5EF4-FFF2-40B4-BE49-F238E27FC236}">
                <a16:creationId xmlns:a16="http://schemas.microsoft.com/office/drawing/2014/main" xmlns="" id="{41BF1A25-E86D-F945-C751-09B136F204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5874" y="1221638"/>
            <a:ext cx="4574314" cy="56363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664A27E1-9178-2792-120D-33CA5BBFB2A3}"/>
              </a:ext>
            </a:extLst>
          </p:cNvPr>
          <p:cNvSpPr txBox="1"/>
          <p:nvPr/>
        </p:nvSpPr>
        <p:spPr>
          <a:xfrm>
            <a:off x="83175" y="2119952"/>
            <a:ext cx="4311745" cy="830997"/>
          </a:xfrm>
          <a:prstGeom prst="rect">
            <a:avLst/>
          </a:prstGeom>
          <a:noFill/>
        </p:spPr>
        <p:txBody>
          <a:bodyPr wrap="square">
            <a:spAutoFit/>
          </a:bodyPr>
          <a:lstStyle/>
          <a:p>
            <a:pPr algn="just"/>
            <a:r>
              <a:rPr lang="vi-VN" sz="2400" b="1" dirty="0">
                <a:solidFill>
                  <a:srgbClr val="FF0000"/>
                </a:solidFill>
                <a:effectLst/>
                <a:latin typeface="+mj-lt"/>
                <a:ea typeface="Calibri" panose="020F0502020204030204" pitchFamily="34" charset="0"/>
                <a:cs typeface="Arial" panose="020B0604020202020204" pitchFamily="34" charset="0"/>
              </a:rPr>
              <a:t>2.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7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23811" y="1975335"/>
            <a:ext cx="5039948" cy="1486321"/>
          </a:xfrm>
          <a:prstGeom prst="wedgeRoundRectCallout">
            <a:avLst>
              <a:gd name="adj1" fmla="val 79839"/>
              <a:gd name="adj2" fmla="val 372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b="0" dirty="0">
              <a:solidFill>
                <a:srgbClr val="000000"/>
              </a:solidFill>
              <a:latin typeface="+mn-lt"/>
            </a:endParaRPr>
          </a:p>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r>
              <a:rPr lang="en-US" b="0" i="0" u="none" strike="noStrike" dirty="0" err="1">
                <a:solidFill>
                  <a:srgbClr val="000000"/>
                </a:solidFill>
                <a:effectLst/>
                <a:latin typeface="Times New Roman" panose="02020603050405020304" pitchFamily="18" charset="0"/>
                <a:cs typeface="Times New Roman" panose="02020603050405020304" pitchFamily="18" charset="0"/>
              </a:rPr>
              <a:t>Em</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cho</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biết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những</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những</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hoạt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của</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sĩ</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quan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quân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đội</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nhân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dân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Việt</a:t>
            </a:r>
            <a:r>
              <a:rPr lang="en-US" b="0" i="0" u="none" strike="noStrike" dirty="0">
                <a:solidFill>
                  <a:srgbClr val="000000"/>
                </a:solidFill>
                <a:effectLst/>
                <a:latin typeface="Times New Roman" panose="02020603050405020304" pitchFamily="18" charset="0"/>
                <a:cs typeface="Times New Roman" panose="02020603050405020304" pitchFamily="18" charset="0"/>
              </a:rPr>
              <a:t> Nam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ngoài</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những</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hoạt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em</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đã</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quan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sát</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trên</a:t>
            </a:r>
            <a:r>
              <a:rPr lang="en-US" b="0" i="0" u="none" strike="noStrike" dirty="0">
                <a:solidFill>
                  <a:srgbClr val="000000"/>
                </a:solidFill>
                <a:effectLst/>
                <a:latin typeface="Times New Roman" panose="02020603050405020304" pitchFamily="18" charset="0"/>
                <a:cs typeface="Times New Roman" panose="02020603050405020304" pitchFamily="18" charset="0"/>
              </a:rPr>
              <a:t>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hình</a:t>
            </a:r>
            <a:r>
              <a:rPr lang="en-US" b="0" i="0" u="none" strike="noStrike" dirty="0">
                <a:solidFill>
                  <a:srgbClr val="000000"/>
                </a:solidFill>
                <a:effectLst/>
                <a:latin typeface="Times New Roman" panose="02020603050405020304" pitchFamily="18" charset="0"/>
                <a:cs typeface="Times New Roman" panose="02020603050405020304" pitchFamily="18" charset="0"/>
              </a:rPr>
              <a:t> ở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sgk</a:t>
            </a:r>
            <a:r>
              <a:rPr lang="en-US" b="0" i="0" u="none" strike="noStrike" dirty="0">
                <a:solidFill>
                  <a:srgbClr val="000000"/>
                </a:solidFill>
                <a:effectLst/>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en-US" altLang="en-US" dirty="0">
              <a:solidFill>
                <a:srgbClr val="FFFFFF"/>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100012" y="3677126"/>
            <a:ext cx="5229634" cy="2677656"/>
          </a:xfrm>
          <a:prstGeom prst="rect">
            <a:avLst/>
          </a:prstGeom>
          <a:noFill/>
        </p:spPr>
        <p:txBody>
          <a:bodyPr wrap="square">
            <a:spAutoFit/>
          </a:bodyPr>
          <a:lstStyle/>
          <a:p>
            <a:pPr algn="just" rtl="0" fontAlgn="base">
              <a:spcBef>
                <a:spcPts val="0"/>
              </a:spcBef>
              <a:spcAft>
                <a:spcPts val="0"/>
              </a:spcAft>
            </a:pPr>
            <a:r>
              <a:rPr lang="vi-VN" sz="2400" b="1" i="0" u="none" strike="noStrike" dirty="0" err="1">
                <a:solidFill>
                  <a:schemeClr val="accent2">
                    <a:lumMod val="75000"/>
                  </a:schemeClr>
                </a:solidFill>
                <a:effectLst/>
                <a:latin typeface="+mj-lt"/>
              </a:rPr>
              <a:t>Sĩ</a:t>
            </a:r>
            <a:r>
              <a:rPr lang="vi-VN" sz="2400" b="1" i="0" u="none" strike="noStrike" dirty="0">
                <a:solidFill>
                  <a:schemeClr val="accent2">
                    <a:lumMod val="75000"/>
                  </a:schemeClr>
                </a:solidFill>
                <a:effectLst/>
                <a:latin typeface="+mj-lt"/>
              </a:rPr>
              <a:t> quan quân </a:t>
            </a:r>
            <a:r>
              <a:rPr lang="vi-VN" sz="2400" b="1" i="0" u="none" strike="noStrike" dirty="0" err="1">
                <a:solidFill>
                  <a:schemeClr val="accent2">
                    <a:lumMod val="75000"/>
                  </a:schemeClr>
                </a:solidFill>
                <a:effectLst/>
                <a:latin typeface="+mj-lt"/>
              </a:rPr>
              <a:t>đội</a:t>
            </a:r>
            <a:r>
              <a:rPr lang="vi-VN" sz="2400" b="1" i="0" u="none" strike="noStrike" dirty="0">
                <a:solidFill>
                  <a:schemeClr val="accent2">
                    <a:lumMod val="75000"/>
                  </a:schemeClr>
                </a:solidFill>
                <a:effectLst/>
                <a:latin typeface="+mj-lt"/>
              </a:rPr>
              <a:t> nhân dân </a:t>
            </a:r>
            <a:r>
              <a:rPr lang="vi-VN" sz="2400" b="1" i="0" u="none" strike="noStrike" dirty="0" err="1">
                <a:solidFill>
                  <a:schemeClr val="accent2">
                    <a:lumMod val="75000"/>
                  </a:schemeClr>
                </a:solidFill>
                <a:effectLst/>
                <a:latin typeface="+mj-lt"/>
              </a:rPr>
              <a:t>Việt</a:t>
            </a:r>
            <a:r>
              <a:rPr lang="vi-VN" sz="2400" b="1" i="0" u="none" strike="noStrike" dirty="0">
                <a:solidFill>
                  <a:schemeClr val="accent2">
                    <a:lumMod val="75000"/>
                  </a:schemeClr>
                </a:solidFill>
                <a:effectLst/>
                <a:latin typeface="+mj-lt"/>
              </a:rPr>
              <a:t> Nam (</a:t>
            </a:r>
            <a:r>
              <a:rPr lang="vi-VN" sz="2400" b="1" i="0" u="none" strike="noStrike" dirty="0" err="1">
                <a:solidFill>
                  <a:schemeClr val="accent2">
                    <a:lumMod val="75000"/>
                  </a:schemeClr>
                </a:solidFill>
                <a:effectLst/>
                <a:latin typeface="+mj-lt"/>
              </a:rPr>
              <a:t>điều</a:t>
            </a:r>
            <a:r>
              <a:rPr lang="vi-VN" sz="2400" b="1" i="0" u="none" strike="noStrike" dirty="0">
                <a:solidFill>
                  <a:schemeClr val="accent2">
                    <a:lumMod val="75000"/>
                  </a:schemeClr>
                </a:solidFill>
                <a:effectLst/>
                <a:latin typeface="+mj-lt"/>
              </a:rPr>
              <a:t> 1).</a:t>
            </a:r>
          </a:p>
          <a:p>
            <a:pPr algn="just" rtl="0" fontAlgn="base">
              <a:spcBef>
                <a:spcPts val="0"/>
              </a:spcBef>
              <a:spcAft>
                <a:spcPts val="0"/>
              </a:spcAft>
            </a:pPr>
            <a:r>
              <a:rPr lang="vi-VN" sz="2400" b="0" i="0" u="none" strike="noStrike" dirty="0" err="1">
                <a:solidFill>
                  <a:srgbClr val="000000"/>
                </a:solidFill>
                <a:effectLst/>
                <a:latin typeface="+mj-lt"/>
              </a:rPr>
              <a:t>Những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hoạt</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động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của</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sĩ</a:t>
            </a:r>
            <a:r>
              <a:rPr lang="vi-VN" sz="2400" b="0" i="0" u="none" strike="noStrike" dirty="0">
                <a:solidFill>
                  <a:srgbClr val="000000"/>
                </a:solidFill>
                <a:effectLst/>
                <a:latin typeface="+mj-lt"/>
              </a:rPr>
              <a:t> quan quân </a:t>
            </a:r>
            <a:r>
              <a:rPr lang="vi-VN" sz="2400" b="0" i="0" u="none" strike="noStrike" dirty="0" err="1">
                <a:solidFill>
                  <a:srgbClr val="000000"/>
                </a:solidFill>
                <a:effectLst/>
                <a:latin typeface="+mj-lt"/>
              </a:rPr>
              <a:t>đội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Huấn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luyện</a:t>
            </a:r>
            <a:r>
              <a:rPr lang="vi-VN" sz="2400" b="0" i="0" u="none" strike="noStrike" dirty="0">
                <a:solidFill>
                  <a:srgbClr val="000000"/>
                </a:solidFill>
                <a:effectLst/>
                <a:latin typeface="+mj-lt"/>
              </a:rPr>
              <a:t> quân </a:t>
            </a:r>
            <a:r>
              <a:rPr lang="vi-VN" sz="2400" b="0" i="0" u="none" strike="noStrike" dirty="0" err="1">
                <a:solidFill>
                  <a:srgbClr val="000000"/>
                </a:solidFill>
                <a:effectLst/>
                <a:latin typeface="+mj-lt"/>
              </a:rPr>
              <a:t>sự</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Diễn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tập</a:t>
            </a:r>
            <a:r>
              <a:rPr lang="vi-VN" sz="2400" b="0" i="0" u="none" strike="noStrike" dirty="0">
                <a:solidFill>
                  <a:srgbClr val="000000"/>
                </a:solidFill>
                <a:effectLst/>
                <a:latin typeface="+mj-lt"/>
              </a:rPr>
              <a:t> quân </a:t>
            </a:r>
            <a:r>
              <a:rPr lang="vi-VN" sz="2400" b="0" i="0" u="none" strike="noStrike" dirty="0" err="1">
                <a:solidFill>
                  <a:srgbClr val="000000"/>
                </a:solidFill>
                <a:effectLst/>
                <a:latin typeface="+mj-lt"/>
              </a:rPr>
              <a:t>sự</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Hội</a:t>
            </a:r>
            <a:r>
              <a:rPr lang="vi-VN" sz="2400" b="0" i="0" u="none" strike="noStrike" dirty="0">
                <a:solidFill>
                  <a:srgbClr val="000000"/>
                </a:solidFill>
                <a:effectLst/>
                <a:latin typeface="+mj-lt"/>
              </a:rPr>
              <a:t> thao quân </a:t>
            </a:r>
            <a:r>
              <a:rPr lang="vi-VN" sz="2400" b="0" i="0" u="none" strike="noStrike" dirty="0" err="1">
                <a:solidFill>
                  <a:srgbClr val="000000"/>
                </a:solidFill>
                <a:effectLst/>
                <a:latin typeface="+mj-lt"/>
              </a:rPr>
              <a:t>sự</a:t>
            </a:r>
            <a:r>
              <a:rPr lang="vi-VN" sz="2400" b="0" i="0" u="none" strike="noStrike" dirty="0">
                <a:solidFill>
                  <a:srgbClr val="000000"/>
                </a:solidFill>
                <a:effectLst/>
                <a:latin typeface="+mj-lt"/>
              </a:rPr>
              <a:t> (trong </a:t>
            </a:r>
            <a:r>
              <a:rPr lang="vi-VN" sz="2400" b="0" i="0" u="none" strike="noStrike" dirty="0" err="1">
                <a:solidFill>
                  <a:srgbClr val="000000"/>
                </a:solidFill>
                <a:effectLst/>
                <a:latin typeface="+mj-lt"/>
              </a:rPr>
              <a:t>nước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và</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quốc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tế</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Làm</a:t>
            </a:r>
            <a:r>
              <a:rPr lang="vi-VN" sz="2400" b="0" i="0" u="none" strike="noStrike" dirty="0">
                <a:solidFill>
                  <a:srgbClr val="000000"/>
                </a:solidFill>
                <a:effectLst/>
                <a:latin typeface="+mj-lt"/>
              </a:rPr>
              <a:t> kinh </a:t>
            </a:r>
            <a:r>
              <a:rPr lang="vi-VN" sz="2400" b="0" i="0" u="none" strike="noStrike" dirty="0" err="1">
                <a:solidFill>
                  <a:srgbClr val="000000"/>
                </a:solidFill>
                <a:effectLst/>
                <a:latin typeface="+mj-lt"/>
              </a:rPr>
              <a:t>tế</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Bảo</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vệ</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biển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đảo</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Bảo</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vệ</a:t>
            </a:r>
            <a:r>
              <a:rPr lang="vi-VN" sz="2400" b="0" i="0" u="none" strike="noStrike" dirty="0">
                <a:solidFill>
                  <a:srgbClr val="000000"/>
                </a:solidFill>
                <a:effectLst/>
                <a:latin typeface="+mj-lt"/>
              </a:rPr>
              <a:t> biên </a:t>
            </a:r>
            <a:r>
              <a:rPr lang="vi-VN" sz="2400" b="0" i="0" u="none" strike="noStrike" dirty="0" err="1">
                <a:solidFill>
                  <a:srgbClr val="000000"/>
                </a:solidFill>
                <a:effectLst/>
                <a:latin typeface="+mj-lt"/>
              </a:rPr>
              <a:t>giới</a:t>
            </a:r>
            <a:r>
              <a:rPr lang="vi-VN" sz="2400" b="0" i="0" u="none" strike="noStrike" dirty="0">
                <a:solidFill>
                  <a:srgbClr val="000000"/>
                </a:solidFill>
                <a:effectLst/>
                <a:latin typeface="+mj-lt"/>
              </a:rPr>
              <a:t>...</a:t>
            </a:r>
          </a:p>
        </p:txBody>
      </p:sp>
      <p:sp>
        <p:nvSpPr>
          <p:cNvPr id="16" name="TextBox 15">
            <a:extLst>
              <a:ext uri="{FF2B5EF4-FFF2-40B4-BE49-F238E27FC236}">
                <a16:creationId xmlns:a16="http://schemas.microsoft.com/office/drawing/2014/main" xmlns="" id="{5248C95C-5197-AEE5-C2E0-0A2558A7E238}"/>
              </a:ext>
            </a:extLst>
          </p:cNvPr>
          <p:cNvSpPr txBox="1"/>
          <p:nvPr/>
        </p:nvSpPr>
        <p:spPr>
          <a:xfrm>
            <a:off x="24679" y="1424490"/>
            <a:ext cx="6768007" cy="461665"/>
          </a:xfrm>
          <a:prstGeom prst="rect">
            <a:avLst/>
          </a:prstGeom>
          <a:noFill/>
        </p:spPr>
        <p:txBody>
          <a:bodyPr wrap="square">
            <a:spAutoFit/>
          </a:bodyPr>
          <a:lstStyle/>
          <a:p>
            <a:pPr algn="just"/>
            <a:r>
              <a:rPr lang="vi-VN" sz="2400" b="1" dirty="0">
                <a:effectLst/>
                <a:latin typeface="+mj-lt"/>
                <a:ea typeface="Calibri" panose="020F0502020204030204" pitchFamily="34" charset="0"/>
                <a:cs typeface="Arial" panose="020B0604020202020204" pitchFamily="34" charset="0"/>
              </a:rPr>
              <a:t>2.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nl-NL" sz="2400" b="1" dirty="0">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8D0A1CE0-CDBA-AB7E-5AB1-84DA6B1F4B55}"/>
              </a:ext>
            </a:extLst>
          </p:cNvPr>
          <p:cNvPicPr>
            <a:picLocks noChangeAspect="1"/>
          </p:cNvPicPr>
          <p:nvPr/>
        </p:nvPicPr>
        <p:blipFill>
          <a:blip r:embed="rId6"/>
          <a:stretch>
            <a:fillRect/>
          </a:stretch>
        </p:blipFill>
        <p:spPr>
          <a:xfrm>
            <a:off x="5329646" y="1822308"/>
            <a:ext cx="3714342" cy="5035691"/>
          </a:xfrm>
          <a:prstGeom prst="rect">
            <a:avLst/>
          </a:prstGeom>
        </p:spPr>
      </p:pic>
    </p:spTree>
    <p:extLst>
      <p:ext uri="{BB962C8B-B14F-4D97-AF65-F5344CB8AC3E}">
        <p14:creationId xmlns:p14="http://schemas.microsoft.com/office/powerpoint/2010/main" val="4767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16" name="TextBox 15">
            <a:extLst>
              <a:ext uri="{FF2B5EF4-FFF2-40B4-BE49-F238E27FC236}">
                <a16:creationId xmlns:a16="http://schemas.microsoft.com/office/drawing/2014/main" xmlns="" id="{5248C95C-5197-AEE5-C2E0-0A2558A7E238}"/>
              </a:ext>
            </a:extLst>
          </p:cNvPr>
          <p:cNvSpPr txBox="1"/>
          <p:nvPr/>
        </p:nvSpPr>
        <p:spPr>
          <a:xfrm>
            <a:off x="24679" y="1410664"/>
            <a:ext cx="7107641" cy="461665"/>
          </a:xfrm>
          <a:prstGeom prst="rect">
            <a:avLst/>
          </a:prstGeom>
          <a:noFill/>
        </p:spPr>
        <p:txBody>
          <a:bodyPr wrap="square">
            <a:spAutoFit/>
          </a:bodyPr>
          <a:lstStyle/>
          <a:p>
            <a:pPr algn="just"/>
            <a:r>
              <a:rPr lang="vi-VN" sz="2400" b="1" dirty="0">
                <a:solidFill>
                  <a:srgbClr val="C00000"/>
                </a:solidFill>
                <a:effectLst/>
                <a:latin typeface="+mj-lt"/>
                <a:ea typeface="Calibri" panose="020F0502020204030204" pitchFamily="34" charset="0"/>
                <a:cs typeface="Arial" panose="020B0604020202020204" pitchFamily="34" charset="0"/>
              </a:rPr>
              <a:t>2</a:t>
            </a:r>
            <a:r>
              <a:rPr lang="vi-VN" sz="2400" b="1" dirty="0">
                <a:solidFill>
                  <a:srgbClr val="FF0000"/>
                </a:solidFill>
                <a:effectLst/>
                <a:latin typeface="+mj-lt"/>
                <a:ea typeface="Calibri" panose="020F0502020204030204" pitchFamily="34" charset="0"/>
                <a:cs typeface="Arial" panose="020B0604020202020204" pitchFamily="34"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nl-NL"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17F89CC3-C889-86B8-BFB9-81AEB80330EA}"/>
              </a:ext>
            </a:extLst>
          </p:cNvPr>
          <p:cNvSpPr txBox="1"/>
          <p:nvPr/>
        </p:nvSpPr>
        <p:spPr>
          <a:xfrm>
            <a:off x="24678" y="1772485"/>
            <a:ext cx="7617093" cy="461665"/>
          </a:xfrm>
          <a:prstGeom prst="rect">
            <a:avLst/>
          </a:prstGeom>
          <a:noFill/>
        </p:spPr>
        <p:txBody>
          <a:bodyPr wrap="square">
            <a:spAutoFit/>
          </a:bodyPr>
          <a:lstStyle/>
          <a:p>
            <a:r>
              <a:rPr lang="nl-NL" sz="2400" b="1" dirty="0">
                <a:solidFill>
                  <a:schemeClr val="accent2">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 Sĩ quan quân đội nhân dân Việt Nam. (điều 1) </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8A2A5558-6F9E-10F0-5774-F3651189B45B}"/>
              </a:ext>
            </a:extLst>
          </p:cNvPr>
          <p:cNvSpPr txBox="1"/>
          <p:nvPr/>
        </p:nvSpPr>
        <p:spPr>
          <a:xfrm>
            <a:off x="24677" y="2234150"/>
            <a:ext cx="3972557" cy="3416320"/>
          </a:xfrm>
          <a:prstGeom prst="rect">
            <a:avLst/>
          </a:prstGeom>
          <a:noFill/>
        </p:spPr>
        <p:txBody>
          <a:bodyPr wrap="square">
            <a:spAutoFit/>
          </a:bodyPr>
          <a:lstStyle/>
          <a:p>
            <a:pPr algn="just"/>
            <a:r>
              <a:rPr lang="vi-VN" sz="2400" dirty="0">
                <a:latin typeface="+mj-lt"/>
                <a:cs typeface="Arial" panose="020B0604020202020204" pitchFamily="34" charset="0"/>
              </a:rPr>
              <a:t>Sĩ quan Quân đội nhân dân Việt Nam (sau đây gọi chung là sĩ quan) là cán bộ của Đảng Cộng sản Việt Nam và Nhà nước Cộng hòa xã hội chủ nghĩa Việt Nam, hoạt động trong lĩnh vực quân sự, được Nhà nước phong quân hàm cấp Úy, cấp Tá, cấp Tướng. </a:t>
            </a:r>
            <a:endParaRPr lang="en-US" sz="2400" dirty="0">
              <a:latin typeface="+mj-lt"/>
              <a:cs typeface="Arial" panose="020B0604020202020204" pitchFamily="34" charset="0"/>
            </a:endParaRPr>
          </a:p>
        </p:txBody>
      </p:sp>
      <p:grpSp>
        <p:nvGrpSpPr>
          <p:cNvPr id="22" name="Group 21">
            <a:extLst>
              <a:ext uri="{FF2B5EF4-FFF2-40B4-BE49-F238E27FC236}">
                <a16:creationId xmlns:a16="http://schemas.microsoft.com/office/drawing/2014/main" xmlns="" id="{E101F24E-C783-8E00-F128-E761C9E3E544}"/>
              </a:ext>
            </a:extLst>
          </p:cNvPr>
          <p:cNvGrpSpPr/>
          <p:nvPr/>
        </p:nvGrpSpPr>
        <p:grpSpPr>
          <a:xfrm>
            <a:off x="4092606" y="2234150"/>
            <a:ext cx="5027582" cy="4623850"/>
            <a:chOff x="4371248" y="2582933"/>
            <a:chExt cx="5027582" cy="3765298"/>
          </a:xfrm>
        </p:grpSpPr>
        <p:pic>
          <p:nvPicPr>
            <p:cNvPr id="23" name="Picture 2">
              <a:extLst>
                <a:ext uri="{FF2B5EF4-FFF2-40B4-BE49-F238E27FC236}">
                  <a16:creationId xmlns:a16="http://schemas.microsoft.com/office/drawing/2014/main" xmlns="" id="{AC97AEDC-9043-F17B-550C-29A29100FC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248" y="2582933"/>
              <a:ext cx="5027582" cy="290390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F0E1BFE7-0136-1E47-6667-DC935BF4FDD8}"/>
                </a:ext>
              </a:extLst>
            </p:cNvPr>
            <p:cNvSpPr txBox="1"/>
            <p:nvPr/>
          </p:nvSpPr>
          <p:spPr>
            <a:xfrm>
              <a:off x="4471988" y="5609567"/>
              <a:ext cx="4774442" cy="738664"/>
            </a:xfrm>
            <a:prstGeom prst="rect">
              <a:avLst/>
            </a:prstGeom>
            <a:noFill/>
          </p:spPr>
          <p:txBody>
            <a:bodyPr wrap="square">
              <a:spAutoFit/>
            </a:bodyPr>
            <a:lstStyle/>
            <a:p>
              <a:pPr algn="ctr"/>
              <a:r>
                <a:rPr lang="vi-VN" sz="1400" b="0" i="0" dirty="0">
                  <a:solidFill>
                    <a:srgbClr val="0070C0"/>
                  </a:solidFill>
                  <a:effectLst/>
                  <a:latin typeface="+mj-lt"/>
                </a:rPr>
                <a:t>Trung </a:t>
              </a:r>
              <a:r>
                <a:rPr lang="vi-VN" sz="1400" b="0" i="0" dirty="0" err="1">
                  <a:solidFill>
                    <a:srgbClr val="0070C0"/>
                  </a:solidFill>
                  <a:effectLst/>
                  <a:latin typeface="+mj-lt"/>
                </a:rPr>
                <a:t>tướng</a:t>
              </a:r>
              <a:r>
                <a:rPr lang="vi-VN" sz="1400" b="0" i="0" dirty="0">
                  <a:solidFill>
                    <a:srgbClr val="0070C0"/>
                  </a:solidFill>
                  <a:effectLst/>
                  <a:latin typeface="+mj-lt"/>
                </a:rPr>
                <a:t> Ngô Minh </a:t>
              </a:r>
              <a:r>
                <a:rPr lang="vi-VN" sz="1400" b="0" i="0" dirty="0" err="1">
                  <a:solidFill>
                    <a:srgbClr val="0070C0"/>
                  </a:solidFill>
                  <a:effectLst/>
                  <a:latin typeface="+mj-lt"/>
                </a:rPr>
                <a:t>Tiến</a:t>
              </a:r>
              <a:r>
                <a:rPr lang="vi-VN" sz="1400" b="0" i="0" dirty="0">
                  <a:solidFill>
                    <a:srgbClr val="0070C0"/>
                  </a:solidFill>
                  <a:effectLst/>
                  <a:latin typeface="+mj-lt"/>
                </a:rPr>
                <a:t> </a:t>
              </a:r>
              <a:r>
                <a:rPr lang="vi-VN" sz="1400" b="0" i="0" dirty="0" err="1">
                  <a:solidFill>
                    <a:srgbClr val="0070C0"/>
                  </a:solidFill>
                  <a:effectLst/>
                  <a:latin typeface="+mj-lt"/>
                </a:rPr>
                <a:t>trò</a:t>
              </a:r>
              <a:r>
                <a:rPr lang="vi-VN" sz="1400" b="0" i="0" dirty="0">
                  <a:solidFill>
                    <a:srgbClr val="0070C0"/>
                  </a:solidFill>
                  <a:effectLst/>
                  <a:latin typeface="+mj-lt"/>
                </a:rPr>
                <a:t> </a:t>
              </a:r>
              <a:r>
                <a:rPr lang="vi-VN" sz="1400" b="0" i="0" dirty="0" err="1">
                  <a:solidFill>
                    <a:srgbClr val="0070C0"/>
                  </a:solidFill>
                  <a:effectLst/>
                  <a:latin typeface="+mj-lt"/>
                </a:rPr>
                <a:t>chuyện</a:t>
              </a:r>
              <a:r>
                <a:rPr lang="vi-VN" sz="1400" b="0" i="0" dirty="0">
                  <a:solidFill>
                    <a:srgbClr val="0070C0"/>
                  </a:solidFill>
                  <a:effectLst/>
                  <a:latin typeface="+mj-lt"/>
                </a:rPr>
                <a:t>, </a:t>
              </a:r>
              <a:r>
                <a:rPr lang="vi-VN" sz="1400" b="0" i="0" dirty="0" err="1">
                  <a:solidFill>
                    <a:srgbClr val="0070C0"/>
                  </a:solidFill>
                  <a:effectLst/>
                  <a:latin typeface="+mj-lt"/>
                </a:rPr>
                <a:t>động</a:t>
              </a:r>
              <a:r>
                <a:rPr lang="vi-VN" sz="1400" b="0" i="0" dirty="0">
                  <a:solidFill>
                    <a:srgbClr val="0070C0"/>
                  </a:solidFill>
                  <a:effectLst/>
                  <a:latin typeface="+mj-lt"/>
                </a:rPr>
                <a:t> viên </a:t>
              </a:r>
              <a:r>
                <a:rPr lang="vi-VN" sz="1400" b="0" i="0" dirty="0" err="1">
                  <a:solidFill>
                    <a:srgbClr val="0070C0"/>
                  </a:solidFill>
                  <a:effectLst/>
                  <a:latin typeface="+mj-lt"/>
                </a:rPr>
                <a:t>các</a:t>
              </a:r>
              <a:r>
                <a:rPr lang="vi-VN" sz="1400" b="0" i="0" dirty="0">
                  <a:solidFill>
                    <a:srgbClr val="0070C0"/>
                  </a:solidFill>
                  <a:effectLst/>
                  <a:latin typeface="+mj-lt"/>
                </a:rPr>
                <a:t> </a:t>
              </a:r>
              <a:r>
                <a:rPr lang="vi-VN" sz="1400" b="0" i="0" dirty="0" err="1">
                  <a:solidFill>
                    <a:srgbClr val="0070C0"/>
                  </a:solidFill>
                  <a:effectLst/>
                  <a:latin typeface="+mj-lt"/>
                </a:rPr>
                <a:t>thành</a:t>
              </a:r>
              <a:r>
                <a:rPr lang="vi-VN" sz="1400" b="0" i="0" dirty="0">
                  <a:solidFill>
                    <a:srgbClr val="0070C0"/>
                  </a:solidFill>
                  <a:effectLst/>
                  <a:latin typeface="+mj-lt"/>
                </a:rPr>
                <a:t> viên </a:t>
              </a:r>
              <a:r>
                <a:rPr lang="vi-VN" sz="1400" b="0" i="0" dirty="0" err="1">
                  <a:solidFill>
                    <a:srgbClr val="0070C0"/>
                  </a:solidFill>
                  <a:effectLst/>
                  <a:latin typeface="+mj-lt"/>
                </a:rPr>
                <a:t>của</a:t>
              </a:r>
              <a:r>
                <a:rPr lang="vi-VN" sz="1400" b="0" i="0" dirty="0">
                  <a:solidFill>
                    <a:srgbClr val="0070C0"/>
                  </a:solidFill>
                  <a:effectLst/>
                  <a:latin typeface="+mj-lt"/>
                </a:rPr>
                <a:t> </a:t>
              </a:r>
              <a:r>
                <a:rPr lang="vi-VN" sz="1400" b="0" i="0" dirty="0" err="1">
                  <a:solidFill>
                    <a:srgbClr val="0070C0"/>
                  </a:solidFill>
                  <a:effectLst/>
                  <a:latin typeface="+mj-lt"/>
                </a:rPr>
                <a:t>Đoàn</a:t>
              </a:r>
              <a:r>
                <a:rPr lang="vi-VN" sz="1400" b="0" i="0" dirty="0">
                  <a:solidFill>
                    <a:srgbClr val="0070C0"/>
                  </a:solidFill>
                  <a:effectLst/>
                  <a:latin typeface="+mj-lt"/>
                </a:rPr>
                <a:t> QĐND </a:t>
              </a:r>
              <a:r>
                <a:rPr lang="vi-VN" sz="1400" b="0" i="0" dirty="0" err="1">
                  <a:solidFill>
                    <a:srgbClr val="0070C0"/>
                  </a:solidFill>
                  <a:effectLst/>
                  <a:latin typeface="+mj-lt"/>
                </a:rPr>
                <a:t>Việt</a:t>
              </a:r>
              <a:r>
                <a:rPr lang="vi-VN" sz="1400" b="0" i="0" dirty="0">
                  <a:solidFill>
                    <a:srgbClr val="0070C0"/>
                  </a:solidFill>
                  <a:effectLst/>
                  <a:latin typeface="+mj-lt"/>
                </a:rPr>
                <a:t> Nam tham gia </a:t>
              </a:r>
              <a:r>
                <a:rPr lang="vi-VN" sz="1400" b="0" i="0" dirty="0" err="1">
                  <a:solidFill>
                    <a:srgbClr val="0070C0"/>
                  </a:solidFill>
                  <a:effectLst/>
                  <a:latin typeface="+mj-lt"/>
                </a:rPr>
                <a:t>Army</a:t>
              </a:r>
              <a:r>
                <a:rPr lang="vi-VN" sz="1400" b="0" i="0" dirty="0">
                  <a:solidFill>
                    <a:srgbClr val="0070C0"/>
                  </a:solidFill>
                  <a:effectLst/>
                  <a:latin typeface="+mj-lt"/>
                </a:rPr>
                <a:t> </a:t>
              </a:r>
              <a:r>
                <a:rPr lang="vi-VN" sz="1400" b="0" i="0" dirty="0" err="1">
                  <a:solidFill>
                    <a:srgbClr val="0070C0"/>
                  </a:solidFill>
                  <a:effectLst/>
                  <a:latin typeface="+mj-lt"/>
                </a:rPr>
                <a:t>Games</a:t>
              </a:r>
              <a:r>
                <a:rPr lang="vi-VN" sz="1400" b="0" i="0" dirty="0">
                  <a:solidFill>
                    <a:srgbClr val="0070C0"/>
                  </a:solidFill>
                  <a:effectLst/>
                  <a:latin typeface="+mj-lt"/>
                </a:rPr>
                <a:t> 2020 </a:t>
              </a:r>
              <a:r>
                <a:rPr lang="vi-VN" sz="1400" b="0" i="0" dirty="0" err="1">
                  <a:solidFill>
                    <a:srgbClr val="0070C0"/>
                  </a:solidFill>
                  <a:effectLst/>
                  <a:latin typeface="+mj-lt"/>
                </a:rPr>
                <a:t>tại</a:t>
              </a:r>
              <a:r>
                <a:rPr lang="vi-VN" sz="1400" b="0" i="0" dirty="0">
                  <a:solidFill>
                    <a:srgbClr val="0070C0"/>
                  </a:solidFill>
                  <a:effectLst/>
                  <a:latin typeface="+mj-lt"/>
                </a:rPr>
                <a:t> </a:t>
              </a:r>
              <a:r>
                <a:rPr lang="vi-VN" sz="1400" b="0" i="0" dirty="0" err="1">
                  <a:solidFill>
                    <a:srgbClr val="0070C0"/>
                  </a:solidFill>
                  <a:effectLst/>
                  <a:latin typeface="+mj-lt"/>
                </a:rPr>
                <a:t>Lễ</a:t>
              </a:r>
              <a:r>
                <a:rPr lang="vi-VN" sz="1400" b="0" i="0" dirty="0">
                  <a:solidFill>
                    <a:srgbClr val="0070C0"/>
                  </a:solidFill>
                  <a:effectLst/>
                  <a:latin typeface="+mj-lt"/>
                </a:rPr>
                <a:t> khai </a:t>
              </a:r>
              <a:r>
                <a:rPr lang="vi-VN" sz="1400" b="0" i="0" dirty="0" err="1">
                  <a:solidFill>
                    <a:srgbClr val="0070C0"/>
                  </a:solidFill>
                  <a:effectLst/>
                  <a:latin typeface="+mj-lt"/>
                </a:rPr>
                <a:t>mạc</a:t>
              </a:r>
              <a:r>
                <a:rPr lang="vi-VN" sz="1400" b="0" i="0" dirty="0">
                  <a:solidFill>
                    <a:srgbClr val="0070C0"/>
                  </a:solidFill>
                  <a:effectLst/>
                  <a:latin typeface="+mj-lt"/>
                </a:rPr>
                <a:t>.</a:t>
              </a:r>
              <a:endParaRPr lang="en-US" sz="1400" dirty="0">
                <a:solidFill>
                  <a:srgbClr val="0070C0"/>
                </a:solidFill>
                <a:latin typeface="+mj-lt"/>
              </a:endParaRPr>
            </a:p>
          </p:txBody>
        </p:sp>
      </p:grpSp>
    </p:spTree>
    <p:extLst>
      <p:ext uri="{BB962C8B-B14F-4D97-AF65-F5344CB8AC3E}">
        <p14:creationId xmlns:p14="http://schemas.microsoft.com/office/powerpoint/2010/main" val="19809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90841" y="1303851"/>
            <a:ext cx="8953147" cy="2308324"/>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fontAlgn="base"/>
            <a:r>
              <a:rPr lang="nl-NL" sz="2400" dirty="0" err="1">
                <a:latin typeface="Times New Roman" panose="02020603050405020304" pitchFamily="18" charset="0"/>
                <a:cs typeface="Times New Roman" panose="02020603050405020304" pitchFamily="18" charset="0"/>
              </a:rPr>
              <a:t>Vị</a:t>
            </a:r>
            <a:r>
              <a:rPr lang="nl-NL" sz="2400" dirty="0">
                <a:latin typeface="Times New Roman" panose="02020603050405020304" pitchFamily="18" charset="0"/>
                <a:cs typeface="Times New Roman" panose="02020603050405020304" pitchFamily="18" charset="0"/>
              </a:rPr>
              <a:t> trí, </a:t>
            </a:r>
            <a:r>
              <a:rPr lang="nl-NL" sz="2400" dirty="0" err="1">
                <a:latin typeface="Times New Roman" panose="02020603050405020304" pitchFamily="18" charset="0"/>
                <a:cs typeface="Times New Roman" panose="02020603050405020304" pitchFamily="18" charset="0"/>
              </a:rPr>
              <a:t>chức</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năng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sĩ</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quan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điều</a:t>
            </a:r>
            <a:r>
              <a:rPr lang="nl-NL" sz="2400" dirty="0">
                <a:latin typeface="Times New Roman" panose="02020603050405020304" pitchFamily="18" charset="0"/>
                <a:cs typeface="Times New Roman" panose="02020603050405020304" pitchFamily="18" charset="0"/>
              </a:rPr>
              <a:t> 2):</a:t>
            </a:r>
            <a:r>
              <a:rPr lang="vi-VN" sz="2400" dirty="0">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lực lượng nòng cốt và là thành phần chủ yếu trong đội ngũ cán bộ quân đội, đảm nhiệm các chức vụ lãnh đạo</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chỉ huy, quản lý hoặc trực tiếp thực hiện một số nhiệm vụ khác, bảo đảm cho quân đội sẵn sàng chiến đấu và hoàn thành mọi nhiệm vụ được giao. </a:t>
            </a:r>
            <a:endParaRPr lang="vi-VN"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A326AAD-9178-4E56-40ED-0992F71029DA}"/>
              </a:ext>
            </a:extLst>
          </p:cNvPr>
          <p:cNvSpPr txBox="1"/>
          <p:nvPr/>
        </p:nvSpPr>
        <p:spPr>
          <a:xfrm>
            <a:off x="5708468" y="4309506"/>
            <a:ext cx="3335520" cy="861774"/>
          </a:xfrm>
          <a:prstGeom prst="rect">
            <a:avLst/>
          </a:prstGeom>
          <a:noFill/>
        </p:spPr>
        <p:txBody>
          <a:bodyPr wrap="square">
            <a:spAutoFit/>
          </a:bodyPr>
          <a:lstStyle/>
          <a:p>
            <a:pPr algn="ctr"/>
            <a:r>
              <a:rPr lang="vi-VN" b="1" i="0" dirty="0">
                <a:solidFill>
                  <a:srgbClr val="000000"/>
                </a:solidFill>
                <a:effectLst/>
                <a:latin typeface="+mj-lt"/>
              </a:rPr>
              <a:t>Đương </a:t>
            </a:r>
            <a:r>
              <a:rPr lang="vi-VN" b="1" i="0" dirty="0" err="1">
                <a:solidFill>
                  <a:srgbClr val="000000"/>
                </a:solidFill>
                <a:effectLst/>
                <a:latin typeface="+mj-lt"/>
              </a:rPr>
              <a:t>nhiệm</a:t>
            </a:r>
            <a:r>
              <a:rPr lang="vi-VN" b="1" i="0" dirty="0">
                <a:solidFill>
                  <a:srgbClr val="000000"/>
                </a:solidFill>
                <a:effectLst/>
                <a:latin typeface="+mj-lt"/>
              </a:rPr>
              <a:t/>
            </a:r>
            <a:br>
              <a:rPr lang="vi-VN" b="1" i="0" dirty="0">
                <a:solidFill>
                  <a:srgbClr val="000000"/>
                </a:solidFill>
                <a:effectLst/>
                <a:latin typeface="+mj-lt"/>
              </a:rPr>
            </a:br>
            <a:r>
              <a:rPr lang="vi-VN" b="1" i="0" strike="noStrike" dirty="0" err="1">
                <a:solidFill>
                  <a:srgbClr val="0645AD"/>
                </a:solidFill>
                <a:effectLst/>
                <a:latin typeface="+mj-lt"/>
                <a:hlinkClick r:id="rId6" tooltip="Đại tướng Quân đội Nhân dân Việt Nam"/>
              </a:rPr>
              <a:t>Đại</a:t>
            </a:r>
            <a:r>
              <a:rPr lang="vi-VN" b="1" i="0" strike="noStrike" dirty="0">
                <a:solidFill>
                  <a:srgbClr val="0645AD"/>
                </a:solidFill>
                <a:effectLst/>
                <a:latin typeface="+mj-lt"/>
                <a:hlinkClick r:id="rId6" tooltip="Đại tướng Quân đội Nhân dân Việt Nam"/>
              </a:rPr>
              <a:t> </a:t>
            </a:r>
            <a:r>
              <a:rPr lang="vi-VN" b="1" i="0" strike="noStrike" dirty="0" err="1">
                <a:solidFill>
                  <a:srgbClr val="0645AD"/>
                </a:solidFill>
                <a:effectLst/>
                <a:latin typeface="+mj-lt"/>
                <a:hlinkClick r:id="rId6" tooltip="Đại tướng Quân đội Nhân dân Việt Nam"/>
              </a:rPr>
              <a:t>tướng</a:t>
            </a:r>
            <a:r>
              <a:rPr lang="vi-VN" b="1" i="0" dirty="0">
                <a:solidFill>
                  <a:srgbClr val="000000"/>
                </a:solidFill>
                <a:effectLst/>
                <a:latin typeface="+mj-lt"/>
              </a:rPr>
              <a:t> </a:t>
            </a:r>
            <a:r>
              <a:rPr lang="vi-VN" b="1" i="0" u="sng" strike="noStrike" dirty="0">
                <a:solidFill>
                  <a:srgbClr val="0645AD"/>
                </a:solidFill>
                <a:effectLst/>
                <a:latin typeface="+mj-lt"/>
                <a:hlinkClick r:id="rId7" tooltip="Phan Văn Giang"/>
              </a:rPr>
              <a:t>Phan Văn Giang</a:t>
            </a:r>
            <a:endParaRPr lang="vi-VN" b="1" i="0" u="sng" strike="noStrike" dirty="0">
              <a:solidFill>
                <a:srgbClr val="0645AD"/>
              </a:solidFill>
              <a:effectLst/>
              <a:latin typeface="+mj-lt"/>
            </a:endParaRPr>
          </a:p>
          <a:p>
            <a:pPr algn="ctr"/>
            <a:endParaRPr lang="en-US" sz="1400" dirty="0">
              <a:solidFill>
                <a:srgbClr val="0070C0"/>
              </a:solidFill>
              <a:latin typeface="+mj-lt"/>
            </a:endParaRPr>
          </a:p>
        </p:txBody>
      </p:sp>
      <p:pic>
        <p:nvPicPr>
          <p:cNvPr id="7170" name="Picture 2">
            <a:extLst>
              <a:ext uri="{FF2B5EF4-FFF2-40B4-BE49-F238E27FC236}">
                <a16:creationId xmlns:a16="http://schemas.microsoft.com/office/drawing/2014/main" xmlns="" id="{03C3E4B1-604A-4F14-1358-3C37CB1071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72484"/>
            <a:ext cx="5683789" cy="512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 calcmode="lin" valueType="num">
                                      <p:cBhvr additive="base">
                                        <p:cTn id="26" dur="500" fill="hold"/>
                                        <p:tgtEl>
                                          <p:spTgt spid="7170"/>
                                        </p:tgtEl>
                                        <p:attrNameLst>
                                          <p:attrName>ppt_x</p:attrName>
                                        </p:attrNameLst>
                                      </p:cBhvr>
                                      <p:tavLst>
                                        <p:tav tm="0">
                                          <p:val>
                                            <p:strVal val="#ppt_x"/>
                                          </p:val>
                                        </p:tav>
                                        <p:tav tm="100000">
                                          <p:val>
                                            <p:strVal val="#ppt_x"/>
                                          </p:val>
                                        </p:tav>
                                      </p:tavLst>
                                    </p:anim>
                                    <p:anim calcmode="lin" valueType="num">
                                      <p:cBhvr additive="base">
                                        <p:cTn id="2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52388" y="1357613"/>
            <a:ext cx="8738916" cy="830997"/>
          </a:xfrm>
          <a:prstGeom prst="rect">
            <a:avLst/>
          </a:prstGeom>
          <a:noFill/>
        </p:spPr>
        <p:txBody>
          <a:bodyPr wrap="square">
            <a:spAutoFit/>
          </a:bodyPr>
          <a:lstStyle/>
          <a:p>
            <a:pPr algn="just"/>
            <a:r>
              <a:rPr lang="vi-VN" sz="2400" b="1" dirty="0">
                <a:solidFill>
                  <a:srgbClr val="FF0000"/>
                </a:solidFill>
                <a:ea typeface="Calibri" panose="020F0502020204030204" pitchFamily="34" charset="0"/>
                <a:cs typeface="Arial" panose="020B0604020202020204" pitchFamily="34" charset="0"/>
              </a:rPr>
              <a:t>2.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sĩ</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quân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đội</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nhân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Việt</a:t>
            </a:r>
            <a:r>
              <a:rPr lang="nl-NL" sz="2400" b="1" dirty="0">
                <a:solidFill>
                  <a:srgbClr val="FF0000"/>
                </a:solidFill>
                <a:latin typeface="Arial" panose="020B0604020202020204" pitchFamily="34" charset="0"/>
                <a:ea typeface="Calibri" panose="020F0502020204030204" pitchFamily="34" charset="0"/>
                <a:cs typeface="Arial" panose="020B0604020202020204" pitchFamily="34" charset="0"/>
              </a:rPr>
              <a:t> Nam</a:t>
            </a:r>
            <a:endParaRPr lang="en-US" sz="2400" dirty="0">
              <a:solidFill>
                <a:srgbClr val="FF0000"/>
              </a:solidFill>
              <a:latin typeface="Arial" panose="020B0604020202020204" pitchFamily="34" charset="0"/>
              <a:cs typeface="Arial" panose="020B0604020202020204" pitchFamily="34" charset="0"/>
            </a:endParaRPr>
          </a:p>
          <a:p>
            <a:pPr algn="just" rtl="0" fontAlgn="base">
              <a:spcBef>
                <a:spcPts val="0"/>
              </a:spcBef>
              <a:spcAft>
                <a:spcPts val="0"/>
              </a:spcAft>
            </a:pPr>
            <a:r>
              <a:rPr lang="en-US"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 </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Nghĩa vụ của sĩ quan (điều </a:t>
            </a:r>
            <a:r>
              <a:rPr lang="en-US"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26</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41A14C9B-2F09-6976-654C-D803A27A09C5}"/>
              </a:ext>
            </a:extLst>
          </p:cNvPr>
          <p:cNvSpPr txBox="1"/>
          <p:nvPr/>
        </p:nvSpPr>
        <p:spPr>
          <a:xfrm>
            <a:off x="24679" y="2258274"/>
            <a:ext cx="9019309" cy="4154984"/>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400" b="0" i="0" u="none" strike="noStrike" dirty="0">
                <a:solidFill>
                  <a:srgbClr val="000000"/>
                </a:solidFill>
                <a:effectLst/>
                <a:latin typeface="+mj-lt"/>
                <a:cs typeface="Arial" panose="020B0604020202020204" pitchFamily="34" charset="0"/>
              </a:rPr>
              <a:t>Sẵn sàng chiến đấu, hi sinh bảo vệ độc lập, chủ quyền và toàn vẹn lãnh thổ của Tổ quốc.</a:t>
            </a:r>
          </a:p>
          <a:p>
            <a:pPr algn="just" rtl="0" fontAlgn="base">
              <a:spcBef>
                <a:spcPts val="0"/>
              </a:spcBef>
              <a:spcAft>
                <a:spcPts val="0"/>
              </a:spcAft>
              <a:buFont typeface="Arial" panose="020B0604020202020204" pitchFamily="34" charset="0"/>
              <a:buChar char="•"/>
            </a:pPr>
            <a:r>
              <a:rPr lang="vi-VN" sz="2400" b="0" i="0" u="none" strike="noStrike" dirty="0">
                <a:solidFill>
                  <a:srgbClr val="000000"/>
                </a:solidFill>
                <a:effectLst/>
                <a:latin typeface="+mj-lt"/>
                <a:cs typeface="Arial" panose="020B0604020202020204" pitchFamily="34" charset="0"/>
              </a:rPr>
              <a:t>Thường xuyên giữ gìn và trau rồi đạo đức cách mạng, học tập, rèn luyện nâng cao trình độ, kiến thức năng lực chính trị, quân sự, văn hóa, chuyên môn và thể lực để hoàn thành nhiệm vụ.</a:t>
            </a:r>
          </a:p>
          <a:p>
            <a:pPr algn="just" rtl="0" fontAlgn="base">
              <a:spcBef>
                <a:spcPts val="0"/>
              </a:spcBef>
              <a:spcAft>
                <a:spcPts val="0"/>
              </a:spcAft>
              <a:buFont typeface="Arial" panose="020B0604020202020204" pitchFamily="34" charset="0"/>
              <a:buChar char="•"/>
            </a:pPr>
            <a:r>
              <a:rPr lang="vi-VN" sz="2400" b="0" i="0" u="none" strike="noStrike" dirty="0">
                <a:solidFill>
                  <a:srgbClr val="000000"/>
                </a:solidFill>
                <a:effectLst/>
                <a:latin typeface="+mj-lt"/>
                <a:cs typeface="Arial" panose="020B0604020202020204" pitchFamily="34" charset="0"/>
              </a:rPr>
              <a:t>Tuyệt đối phục tùng chỉ huy, nghiêm chỉnh chấp hành điều lệnh, điều lệ, chế độ, quy định của quân đội, giữ bí mật quân sự, bí mật quốc gia.</a:t>
            </a:r>
          </a:p>
          <a:p>
            <a:pPr algn="just" rtl="0" fontAlgn="base">
              <a:spcBef>
                <a:spcPts val="0"/>
              </a:spcBef>
              <a:spcAft>
                <a:spcPts val="0"/>
              </a:spcAft>
              <a:buFont typeface="Arial" panose="020B0604020202020204" pitchFamily="34" charset="0"/>
              <a:buChar char="•"/>
            </a:pPr>
            <a:r>
              <a:rPr lang="vi-VN" sz="2400" b="0" i="0" u="none" strike="noStrike" dirty="0">
                <a:solidFill>
                  <a:srgbClr val="000000"/>
                </a:solidFill>
                <a:effectLst/>
                <a:latin typeface="+mj-lt"/>
                <a:cs typeface="Arial" panose="020B0604020202020204" pitchFamily="34" charset="0"/>
              </a:rPr>
              <a:t>Thường xuyên chăm lo lợi ích vật chất và tinh thân cho bộ đội.</a:t>
            </a:r>
          </a:p>
          <a:p>
            <a:pPr algn="just" rtl="0" fontAlgn="base">
              <a:spcBef>
                <a:spcPts val="0"/>
              </a:spcBef>
              <a:spcAft>
                <a:spcPts val="0"/>
              </a:spcAft>
              <a:buFont typeface="Arial" panose="020B0604020202020204" pitchFamily="34" charset="0"/>
              <a:buChar char="•"/>
            </a:pPr>
            <a:r>
              <a:rPr lang="vi-VN" sz="2400" b="0" i="0" u="none" strike="noStrike" dirty="0">
                <a:solidFill>
                  <a:srgbClr val="000000"/>
                </a:solidFill>
                <a:effectLst/>
                <a:latin typeface="+mj-lt"/>
                <a:cs typeface="Arial" panose="020B0604020202020204" pitchFamily="34" charset="0"/>
              </a:rPr>
              <a:t>Gương mẫu chấp hành và vận động nhân dân thực hiện đường lối, chủ trương của Đảng, chính sách pháp luật của nhà nước, tôn trọng gắn bó mật thiết với nhân dân.</a:t>
            </a:r>
          </a:p>
        </p:txBody>
      </p:sp>
    </p:spTree>
    <p:extLst>
      <p:ext uri="{BB962C8B-B14F-4D97-AF65-F5344CB8AC3E}">
        <p14:creationId xmlns:p14="http://schemas.microsoft.com/office/powerpoint/2010/main" val="28137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176213" y="1371251"/>
            <a:ext cx="8393022" cy="830997"/>
          </a:xfrm>
          <a:prstGeom prst="rect">
            <a:avLst/>
          </a:prstGeom>
          <a:noFill/>
        </p:spPr>
        <p:txBody>
          <a:bodyPr wrap="square">
            <a:spAutoFit/>
          </a:bodyPr>
          <a:lstStyle/>
          <a:p>
            <a:pPr algn="just"/>
            <a:r>
              <a:rPr lang="vi-VN" sz="2400" b="1" dirty="0">
                <a:solidFill>
                  <a:srgbClr val="FF0000"/>
                </a:solidFill>
                <a:latin typeface="+mj-lt"/>
                <a:ea typeface="Calibri" panose="020F0502020204030204" pitchFamily="34" charset="0"/>
                <a:cs typeface="Arial" panose="020B0604020202020204" pitchFamily="34" charset="0"/>
              </a:rPr>
              <a:t>2.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sĩ</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đội</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solidFill>
                <a:srgbClr val="FF0000"/>
              </a:solidFill>
              <a:latin typeface="Times New Roman" panose="02020603050405020304" pitchFamily="18" charset="0"/>
              <a:cs typeface="Times New Roman" panose="02020603050405020304" pitchFamily="18" charset="0"/>
            </a:endParaRPr>
          </a:p>
          <a:p>
            <a:pPr algn="just" rtl="0" fontAlgn="base">
              <a:spcBef>
                <a:spcPts val="0"/>
              </a:spcBef>
              <a:spcAft>
                <a:spcPts val="0"/>
              </a:spcAft>
            </a:pPr>
            <a:r>
              <a:rPr lang="en-US" sz="2400" b="1" dirty="0" err="1">
                <a:solidFill>
                  <a:schemeClr val="accent2">
                    <a:lumMod val="75000"/>
                  </a:schemeClr>
                </a:solidFill>
                <a:latin typeface="Times New Roman" panose="02020603050405020304" pitchFamily="18" charset="0"/>
                <a:cs typeface="Times New Roman" panose="02020603050405020304" pitchFamily="18" charset="0"/>
              </a:rPr>
              <a:t>Trách</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nhiệm</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 của sĩ quan (điều </a:t>
            </a:r>
            <a:r>
              <a:rPr lang="en-US"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27</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a:t>
            </a:r>
            <a:endParaRPr lang="en-US"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54353F6-0681-59D5-7447-C65B9CF51599}"/>
              </a:ext>
            </a:extLst>
          </p:cNvPr>
          <p:cNvSpPr txBox="1"/>
          <p:nvPr/>
        </p:nvSpPr>
        <p:spPr>
          <a:xfrm>
            <a:off x="176211" y="2202248"/>
            <a:ext cx="4500291" cy="3416320"/>
          </a:xfrm>
          <a:prstGeom prst="rect">
            <a:avLst/>
          </a:prstGeom>
          <a:noFill/>
        </p:spPr>
        <p:txBody>
          <a:bodyPr wrap="square">
            <a:spAutoFit/>
          </a:bodyPr>
          <a:lstStyle/>
          <a:p>
            <a:pPr algn="just" rtl="0" fontAlgn="base">
              <a:spcBef>
                <a:spcPts val="0"/>
              </a:spcBef>
              <a:spcAft>
                <a:spcPts val="0"/>
              </a:spcAft>
            </a:pPr>
            <a:r>
              <a:rPr lang="en-US" sz="2400" dirty="0" err="1">
                <a:solidFill>
                  <a:srgbClr val="000000"/>
                </a:solidFill>
                <a:latin typeface="Times New Roman" panose="02020603050405020304" pitchFamily="18" charset="0"/>
                <a:cs typeface="Times New Roman" panose="02020603050405020304" pitchFamily="18" charset="0"/>
              </a:rPr>
              <a:t>Chịu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mệnh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lệnh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lãnh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huy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lý</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tổ</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đảm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sẵn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sàng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chiến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đấu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bất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cảnh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cs typeface="Times New Roman" panose="02020603050405020304" pitchFamily="18" charset="0"/>
              </a:rPr>
              <a:t>…</a:t>
            </a:r>
            <a:endParaRPr lang="vi-VN" sz="240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63CF66E7-48A4-1A9F-5B3B-15BEFE8E56CE}"/>
              </a:ext>
            </a:extLst>
          </p:cNvPr>
          <p:cNvPicPr>
            <a:picLocks noChangeAspect="1"/>
          </p:cNvPicPr>
          <p:nvPr/>
        </p:nvPicPr>
        <p:blipFill>
          <a:blip r:embed="rId6"/>
          <a:stretch>
            <a:fillRect/>
          </a:stretch>
        </p:blipFill>
        <p:spPr>
          <a:xfrm>
            <a:off x="4676503" y="2202248"/>
            <a:ext cx="4443686" cy="4655751"/>
          </a:xfrm>
          <a:prstGeom prst="rect">
            <a:avLst/>
          </a:prstGeom>
        </p:spPr>
      </p:pic>
    </p:spTree>
    <p:extLst>
      <p:ext uri="{BB962C8B-B14F-4D97-AF65-F5344CB8AC3E}">
        <p14:creationId xmlns:p14="http://schemas.microsoft.com/office/powerpoint/2010/main" val="9731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1000"/>
                                        <p:tgtEl>
                                          <p:spTgt spid="24">
                                            <p:txEl>
                                              <p:pRg st="1" end="1"/>
                                            </p:txEl>
                                          </p:spTgt>
                                        </p:tgtEl>
                                      </p:cBhvr>
                                    </p:animEffect>
                                    <p:anim calcmode="lin" valueType="num">
                                      <p:cBhvr>
                                        <p:cTn id="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13" name="TextBox 12">
            <a:extLst>
              <a:ext uri="{FF2B5EF4-FFF2-40B4-BE49-F238E27FC236}">
                <a16:creationId xmlns:a16="http://schemas.microsoft.com/office/drawing/2014/main" xmlns="" id="{F30CB577-9D50-E93D-9886-F7AB66D38B67}"/>
              </a:ext>
            </a:extLst>
          </p:cNvPr>
          <p:cNvSpPr txBox="1"/>
          <p:nvPr/>
        </p:nvSpPr>
        <p:spPr>
          <a:xfrm>
            <a:off x="339634" y="2090057"/>
            <a:ext cx="5003075" cy="2677656"/>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000000"/>
                </a:solidFill>
                <a:effectLst/>
              </a:rPr>
              <a:t>Gồm 7 chương, 46 điều, quy định về nguyên tắc tổ chức, hoạt động; vị trí, chức năng, nhiệm vụ, quyền hạn; bảo đảm điều kiện hoạt động, chế độ, chính sách đối với Công an nhân dân Việt Nam.</a:t>
            </a:r>
            <a:endParaRPr lang="vi-VN" sz="2400" b="0" i="0" u="none" strike="noStrike" dirty="0">
              <a:solidFill>
                <a:srgbClr val="000000"/>
              </a:solidFill>
              <a:effectLst/>
            </a:endParaRPr>
          </a:p>
        </p:txBody>
      </p:sp>
      <p:pic>
        <p:nvPicPr>
          <p:cNvPr id="11266" name="Picture 2" descr="HỎI – ĐÁP  LUẬT CÔNG AN NHÂN DÂN NĂM 2018 VÀ NGHỊ ĐỊNH SỐ 49/2019/NĐ-CP NGÀY 06/6/2019 CỦA CHÍNH PHỦ QUY ĐỊNH CHI TIẾT VÀ BIỆN PHÁP THI HÀNH MỘT SỐ ĐIỀU CỦA LUẬT CÔNG AN NHÂN DÂN">
            <a:extLst>
              <a:ext uri="{FF2B5EF4-FFF2-40B4-BE49-F238E27FC236}">
                <a16:creationId xmlns:a16="http://schemas.microsoft.com/office/drawing/2014/main" xmlns="" id="{8315E461-EB91-892D-8CCC-7DA21C816D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709" y="1560464"/>
            <a:ext cx="3801291" cy="54151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16EAA0EC-C283-C71A-C602-D880CE9071EF}"/>
              </a:ext>
            </a:extLst>
          </p:cNvPr>
          <p:cNvSpPr txBox="1"/>
          <p:nvPr/>
        </p:nvSpPr>
        <p:spPr>
          <a:xfrm>
            <a:off x="231000" y="1357613"/>
            <a:ext cx="4889639" cy="461665"/>
          </a:xfrm>
          <a:prstGeom prst="rect">
            <a:avLst/>
          </a:prstGeom>
          <a:noFill/>
        </p:spPr>
        <p:txBody>
          <a:bodyPr wrap="square">
            <a:spAutoFit/>
          </a:bodyPr>
          <a:lstStyle/>
          <a:p>
            <a:pPr algn="just" rtl="0" fontAlgn="base">
              <a:spcBef>
                <a:spcPts val="0"/>
              </a:spcBef>
              <a:spcAft>
                <a:spcPts val="0"/>
              </a:spcAft>
            </a:pPr>
            <a:r>
              <a:rPr lang="vi-VN" sz="2400" b="1" i="0" u="none" strike="noStrike" dirty="0">
                <a:solidFill>
                  <a:srgbClr val="FF0000"/>
                </a:solidFill>
                <a:effectLst/>
              </a:rPr>
              <a:t>3. Luật công an nhân dân</a:t>
            </a:r>
          </a:p>
        </p:txBody>
      </p:sp>
    </p:spTree>
    <p:extLst>
      <p:ext uri="{BB962C8B-B14F-4D97-AF65-F5344CB8AC3E}">
        <p14:creationId xmlns:p14="http://schemas.microsoft.com/office/powerpoint/2010/main" val="30902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14" name="TextBox 13">
            <a:extLst>
              <a:ext uri="{FF2B5EF4-FFF2-40B4-BE49-F238E27FC236}">
                <a16:creationId xmlns:a16="http://schemas.microsoft.com/office/drawing/2014/main" xmlns="" id="{8C00667C-C718-F44D-4E21-A075F9EB3D33}"/>
              </a:ext>
            </a:extLst>
          </p:cNvPr>
          <p:cNvSpPr txBox="1"/>
          <p:nvPr/>
        </p:nvSpPr>
        <p:spPr>
          <a:xfrm>
            <a:off x="105041" y="1842004"/>
            <a:ext cx="8938948" cy="1938992"/>
          </a:xfrm>
          <a:prstGeom prst="rect">
            <a:avLst/>
          </a:prstGeom>
          <a:noFill/>
        </p:spPr>
        <p:txBody>
          <a:bodyPr wrap="square">
            <a:spAutoFit/>
          </a:bodyPr>
          <a:lstStyle/>
          <a:p>
            <a:pPr algn="just" fontAlgn="base"/>
            <a:r>
              <a:rPr lang="en-US"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 </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Vị trí của công an nhân dân (điều 3)</a:t>
            </a:r>
          </a:p>
          <a:p>
            <a:pPr algn="just" rtl="0" fontAlgn="base">
              <a:spcBef>
                <a:spcPts val="0"/>
              </a:spcBef>
              <a:spcAft>
                <a:spcPts val="0"/>
              </a:spcAft>
            </a:pPr>
            <a:r>
              <a:rPr lang="vi-VN" sz="2400" b="0" i="0" dirty="0">
                <a:solidFill>
                  <a:srgbClr val="333333"/>
                </a:solidFill>
                <a:effectLst/>
                <a:latin typeface="+mj-lt"/>
              </a:rPr>
              <a:t>Công an nhân dân </a:t>
            </a:r>
            <a:r>
              <a:rPr lang="vi-VN" sz="2400" b="0" i="0" dirty="0" err="1">
                <a:solidFill>
                  <a:srgbClr val="333333"/>
                </a:solidFill>
                <a:effectLst/>
                <a:latin typeface="+mj-lt"/>
              </a:rPr>
              <a:t>là</a:t>
            </a:r>
            <a:r>
              <a:rPr lang="vi-VN" sz="2400" b="0" i="0" dirty="0">
                <a:solidFill>
                  <a:srgbClr val="333333"/>
                </a:solidFill>
                <a:effectLst/>
                <a:latin typeface="+mj-lt"/>
              </a:rPr>
              <a:t> </a:t>
            </a:r>
            <a:r>
              <a:rPr lang="vi-VN" sz="2400" b="0" i="0" dirty="0" err="1">
                <a:solidFill>
                  <a:srgbClr val="333333"/>
                </a:solidFill>
                <a:effectLst/>
                <a:latin typeface="+mj-lt"/>
              </a:rPr>
              <a:t>lực</a:t>
            </a:r>
            <a:r>
              <a:rPr lang="vi-VN" sz="2400" b="0" i="0" dirty="0">
                <a:solidFill>
                  <a:srgbClr val="333333"/>
                </a:solidFill>
                <a:effectLst/>
                <a:latin typeface="+mj-lt"/>
              </a:rPr>
              <a:t> </a:t>
            </a:r>
            <a:r>
              <a:rPr lang="vi-VN" sz="2400" b="0" i="0" dirty="0" err="1">
                <a:solidFill>
                  <a:srgbClr val="333333"/>
                </a:solidFill>
                <a:effectLst/>
                <a:latin typeface="+mj-lt"/>
              </a:rPr>
              <a:t>lượng</a:t>
            </a:r>
            <a:r>
              <a:rPr lang="vi-VN" sz="2400" b="0" i="0" dirty="0">
                <a:solidFill>
                  <a:srgbClr val="333333"/>
                </a:solidFill>
                <a:effectLst/>
                <a:latin typeface="+mj-lt"/>
              </a:rPr>
              <a:t> </a:t>
            </a:r>
            <a:r>
              <a:rPr lang="vi-VN" sz="2400" b="0" i="0" dirty="0" err="1">
                <a:solidFill>
                  <a:srgbClr val="333333"/>
                </a:solidFill>
                <a:effectLst/>
                <a:latin typeface="+mj-lt"/>
              </a:rPr>
              <a:t>vũ</a:t>
            </a:r>
            <a:r>
              <a:rPr lang="vi-VN" sz="2400" b="0" i="0" dirty="0">
                <a:solidFill>
                  <a:srgbClr val="333333"/>
                </a:solidFill>
                <a:effectLst/>
                <a:latin typeface="+mj-lt"/>
              </a:rPr>
              <a:t> trang nhân dân </a:t>
            </a:r>
            <a:r>
              <a:rPr lang="vi-VN" sz="2400" b="0" i="0" dirty="0" err="1">
                <a:solidFill>
                  <a:srgbClr val="333333"/>
                </a:solidFill>
                <a:effectLst/>
                <a:latin typeface="+mj-lt"/>
              </a:rPr>
              <a:t>làm</a:t>
            </a:r>
            <a:r>
              <a:rPr lang="vi-VN" sz="2400" b="0" i="0" dirty="0">
                <a:solidFill>
                  <a:srgbClr val="333333"/>
                </a:solidFill>
                <a:effectLst/>
                <a:latin typeface="+mj-lt"/>
              </a:rPr>
              <a:t> </a:t>
            </a:r>
            <a:r>
              <a:rPr lang="vi-VN" sz="2400" b="0" i="0" dirty="0" err="1">
                <a:solidFill>
                  <a:srgbClr val="333333"/>
                </a:solidFill>
                <a:effectLst/>
                <a:latin typeface="+mj-lt"/>
              </a:rPr>
              <a:t>nòng</a:t>
            </a:r>
            <a:r>
              <a:rPr lang="vi-VN" sz="2400" b="0" i="0" dirty="0">
                <a:solidFill>
                  <a:srgbClr val="333333"/>
                </a:solidFill>
                <a:effectLst/>
                <a:latin typeface="+mj-lt"/>
              </a:rPr>
              <a:t> </a:t>
            </a:r>
            <a:r>
              <a:rPr lang="vi-VN" sz="2400" b="0" i="0" dirty="0" err="1">
                <a:solidFill>
                  <a:srgbClr val="333333"/>
                </a:solidFill>
                <a:effectLst/>
                <a:latin typeface="+mj-lt"/>
              </a:rPr>
              <a:t>cốt</a:t>
            </a:r>
            <a:r>
              <a:rPr lang="vi-VN" sz="2400" b="0" i="0" dirty="0">
                <a:solidFill>
                  <a:srgbClr val="333333"/>
                </a:solidFill>
                <a:effectLst/>
                <a:latin typeface="+mj-lt"/>
              </a:rPr>
              <a:t> trong </a:t>
            </a:r>
            <a:r>
              <a:rPr lang="vi-VN" sz="2400" b="0" i="0" dirty="0" err="1">
                <a:solidFill>
                  <a:srgbClr val="333333"/>
                </a:solidFill>
                <a:effectLst/>
                <a:latin typeface="+mj-lt"/>
              </a:rPr>
              <a:t>thực</a:t>
            </a:r>
            <a:r>
              <a:rPr lang="vi-VN" sz="2400" b="0" i="0" dirty="0">
                <a:solidFill>
                  <a:srgbClr val="333333"/>
                </a:solidFill>
                <a:effectLst/>
                <a:latin typeface="+mj-lt"/>
              </a:rPr>
              <a:t> </a:t>
            </a:r>
            <a:r>
              <a:rPr lang="vi-VN" sz="2400" b="0" i="0" dirty="0" err="1">
                <a:solidFill>
                  <a:srgbClr val="333333"/>
                </a:solidFill>
                <a:effectLst/>
                <a:latin typeface="+mj-lt"/>
              </a:rPr>
              <a:t>hiện</a:t>
            </a:r>
            <a:r>
              <a:rPr lang="vi-VN" sz="2400" b="0" i="0" dirty="0">
                <a:solidFill>
                  <a:srgbClr val="333333"/>
                </a:solidFill>
                <a:effectLst/>
                <a:latin typeface="+mj-lt"/>
              </a:rPr>
              <a:t> </a:t>
            </a:r>
            <a:r>
              <a:rPr lang="vi-VN" sz="2400" b="0" i="0" dirty="0" err="1">
                <a:solidFill>
                  <a:srgbClr val="333333"/>
                </a:solidFill>
                <a:effectLst/>
                <a:latin typeface="+mj-lt"/>
              </a:rPr>
              <a:t>nhiệm</a:t>
            </a:r>
            <a:r>
              <a:rPr lang="vi-VN" sz="2400" b="0" i="0" dirty="0">
                <a:solidFill>
                  <a:srgbClr val="333333"/>
                </a:solidFill>
                <a:effectLst/>
                <a:latin typeface="+mj-lt"/>
              </a:rPr>
              <a:t> </a:t>
            </a:r>
            <a:r>
              <a:rPr lang="vi-VN" sz="2400" b="0" i="0" dirty="0" err="1">
                <a:solidFill>
                  <a:srgbClr val="333333"/>
                </a:solidFill>
                <a:effectLst/>
                <a:latin typeface="+mj-lt"/>
              </a:rPr>
              <a:t>vụ</a:t>
            </a:r>
            <a:r>
              <a:rPr lang="vi-VN" sz="2400" b="0" i="0" dirty="0">
                <a:solidFill>
                  <a:srgbClr val="333333"/>
                </a:solidFill>
                <a:effectLst/>
                <a:latin typeface="+mj-lt"/>
              </a:rPr>
              <a:t> </a:t>
            </a:r>
            <a:r>
              <a:rPr lang="vi-VN" sz="2400" b="0" i="0" dirty="0" err="1">
                <a:solidFill>
                  <a:srgbClr val="333333"/>
                </a:solidFill>
                <a:effectLst/>
                <a:latin typeface="+mj-lt"/>
              </a:rPr>
              <a:t>bảo</a:t>
            </a:r>
            <a:r>
              <a:rPr lang="vi-VN" sz="2400" b="0" i="0" dirty="0">
                <a:solidFill>
                  <a:srgbClr val="333333"/>
                </a:solidFill>
                <a:effectLst/>
                <a:latin typeface="+mj-lt"/>
              </a:rPr>
              <a:t> </a:t>
            </a:r>
            <a:r>
              <a:rPr lang="vi-VN" sz="2400" b="0" i="0" dirty="0" err="1">
                <a:solidFill>
                  <a:srgbClr val="333333"/>
                </a:solidFill>
                <a:effectLst/>
                <a:latin typeface="+mj-lt"/>
              </a:rPr>
              <a:t>vệ</a:t>
            </a:r>
            <a:r>
              <a:rPr lang="vi-VN" sz="2400" b="0" i="0" dirty="0">
                <a:solidFill>
                  <a:srgbClr val="333333"/>
                </a:solidFill>
                <a:effectLst/>
                <a:latin typeface="+mj-lt"/>
              </a:rPr>
              <a:t> an ninh </a:t>
            </a:r>
            <a:r>
              <a:rPr lang="vi-VN" sz="2400" b="0" i="0" dirty="0" err="1">
                <a:solidFill>
                  <a:srgbClr val="333333"/>
                </a:solidFill>
                <a:effectLst/>
                <a:latin typeface="+mj-lt"/>
              </a:rPr>
              <a:t>quốc</a:t>
            </a:r>
            <a:r>
              <a:rPr lang="vi-VN" sz="2400" b="0" i="0" dirty="0">
                <a:solidFill>
                  <a:srgbClr val="333333"/>
                </a:solidFill>
                <a:effectLst/>
                <a:latin typeface="+mj-lt"/>
              </a:rPr>
              <a:t> gia, </a:t>
            </a:r>
            <a:r>
              <a:rPr lang="vi-VN" sz="2400" b="0" i="0" dirty="0" err="1">
                <a:solidFill>
                  <a:srgbClr val="333333"/>
                </a:solidFill>
                <a:effectLst/>
                <a:latin typeface="+mj-lt"/>
              </a:rPr>
              <a:t>bảo</a:t>
            </a:r>
            <a:r>
              <a:rPr lang="vi-VN" sz="2400" b="0" i="0" dirty="0">
                <a:solidFill>
                  <a:srgbClr val="333333"/>
                </a:solidFill>
                <a:effectLst/>
                <a:latin typeface="+mj-lt"/>
              </a:rPr>
              <a:t> </a:t>
            </a:r>
            <a:r>
              <a:rPr lang="vi-VN" sz="2400" b="0" i="0" dirty="0" err="1">
                <a:solidFill>
                  <a:srgbClr val="333333"/>
                </a:solidFill>
                <a:effectLst/>
                <a:latin typeface="+mj-lt"/>
              </a:rPr>
              <a:t>đảm</a:t>
            </a:r>
            <a:r>
              <a:rPr lang="vi-VN" sz="2400" b="0" i="0" dirty="0">
                <a:solidFill>
                  <a:srgbClr val="333333"/>
                </a:solidFill>
                <a:effectLst/>
                <a:latin typeface="+mj-lt"/>
              </a:rPr>
              <a:t> </a:t>
            </a:r>
            <a:r>
              <a:rPr lang="vi-VN" sz="2400" b="0" i="0" dirty="0" err="1">
                <a:solidFill>
                  <a:srgbClr val="333333"/>
                </a:solidFill>
                <a:effectLst/>
                <a:latin typeface="+mj-lt"/>
              </a:rPr>
              <a:t>trật</a:t>
            </a:r>
            <a:r>
              <a:rPr lang="vi-VN" sz="2400" b="0" i="0" dirty="0">
                <a:solidFill>
                  <a:srgbClr val="333333"/>
                </a:solidFill>
                <a:effectLst/>
                <a:latin typeface="+mj-lt"/>
              </a:rPr>
              <a:t> </a:t>
            </a:r>
            <a:r>
              <a:rPr lang="vi-VN" sz="2400" b="0" i="0" dirty="0" err="1">
                <a:solidFill>
                  <a:srgbClr val="333333"/>
                </a:solidFill>
                <a:effectLst/>
                <a:latin typeface="+mj-lt"/>
              </a:rPr>
              <a:t>tự</a:t>
            </a:r>
            <a:r>
              <a:rPr lang="vi-VN" sz="2400" b="0" i="0" dirty="0">
                <a:solidFill>
                  <a:srgbClr val="333333"/>
                </a:solidFill>
                <a:effectLst/>
                <a:latin typeface="+mj-lt"/>
              </a:rPr>
              <a:t>, an </a:t>
            </a:r>
            <a:r>
              <a:rPr lang="vi-VN" sz="2400" b="0" i="0" dirty="0" err="1">
                <a:solidFill>
                  <a:srgbClr val="333333"/>
                </a:solidFill>
                <a:effectLst/>
                <a:latin typeface="+mj-lt"/>
              </a:rPr>
              <a:t>toàn</a:t>
            </a:r>
            <a:r>
              <a:rPr lang="vi-VN" sz="2400" b="0" i="0" dirty="0">
                <a:solidFill>
                  <a:srgbClr val="333333"/>
                </a:solidFill>
                <a:effectLst/>
                <a:latin typeface="+mj-lt"/>
              </a:rPr>
              <a:t> </a:t>
            </a:r>
            <a:r>
              <a:rPr lang="vi-VN" sz="2400" b="0" i="0" dirty="0" err="1">
                <a:solidFill>
                  <a:srgbClr val="333333"/>
                </a:solidFill>
                <a:effectLst/>
                <a:latin typeface="+mj-lt"/>
              </a:rPr>
              <a:t>xã</a:t>
            </a:r>
            <a:r>
              <a:rPr lang="vi-VN" sz="2400" b="0" i="0" dirty="0">
                <a:solidFill>
                  <a:srgbClr val="333333"/>
                </a:solidFill>
                <a:effectLst/>
                <a:latin typeface="+mj-lt"/>
              </a:rPr>
              <a:t> </a:t>
            </a:r>
            <a:r>
              <a:rPr lang="vi-VN" sz="2400" b="0" i="0" dirty="0" err="1">
                <a:solidFill>
                  <a:srgbClr val="333333"/>
                </a:solidFill>
                <a:effectLst/>
                <a:latin typeface="+mj-lt"/>
              </a:rPr>
              <a:t>hội</a:t>
            </a:r>
            <a:r>
              <a:rPr lang="vi-VN" sz="2400" b="0" i="0" dirty="0">
                <a:solidFill>
                  <a:srgbClr val="333333"/>
                </a:solidFill>
                <a:effectLst/>
                <a:latin typeface="+mj-lt"/>
              </a:rPr>
              <a:t>, </a:t>
            </a:r>
            <a:r>
              <a:rPr lang="vi-VN" sz="2400" b="0" i="0" dirty="0" err="1">
                <a:solidFill>
                  <a:srgbClr val="333333"/>
                </a:solidFill>
                <a:effectLst/>
                <a:latin typeface="+mj-lt"/>
              </a:rPr>
              <a:t>đấu</a:t>
            </a:r>
            <a:r>
              <a:rPr lang="vi-VN" sz="2400" b="0" i="0" dirty="0">
                <a:solidFill>
                  <a:srgbClr val="333333"/>
                </a:solidFill>
                <a:effectLst/>
                <a:latin typeface="+mj-lt"/>
              </a:rPr>
              <a:t> tranh </a:t>
            </a:r>
            <a:r>
              <a:rPr lang="vi-VN" sz="2400" b="0" i="0" dirty="0" err="1">
                <a:solidFill>
                  <a:srgbClr val="333333"/>
                </a:solidFill>
                <a:effectLst/>
                <a:latin typeface="+mj-lt"/>
              </a:rPr>
              <a:t>phòng</a:t>
            </a:r>
            <a:r>
              <a:rPr lang="vi-VN" sz="2400" b="0" i="0" dirty="0">
                <a:solidFill>
                  <a:srgbClr val="333333"/>
                </a:solidFill>
                <a:effectLst/>
                <a:latin typeface="+mj-lt"/>
              </a:rPr>
              <a:t>, </a:t>
            </a:r>
            <a:r>
              <a:rPr lang="vi-VN" sz="2400" b="0" i="0" dirty="0" err="1">
                <a:solidFill>
                  <a:srgbClr val="333333"/>
                </a:solidFill>
                <a:effectLst/>
                <a:latin typeface="+mj-lt"/>
              </a:rPr>
              <a:t>chống</a:t>
            </a:r>
            <a:r>
              <a:rPr lang="vi-VN" sz="2400" b="0" i="0" dirty="0">
                <a:solidFill>
                  <a:srgbClr val="333333"/>
                </a:solidFill>
                <a:effectLst/>
                <a:latin typeface="+mj-lt"/>
              </a:rPr>
              <a:t> </a:t>
            </a:r>
            <a:r>
              <a:rPr lang="vi-VN" sz="2400" b="0" i="0" dirty="0" err="1">
                <a:solidFill>
                  <a:srgbClr val="333333"/>
                </a:solidFill>
                <a:effectLst/>
                <a:latin typeface="+mj-lt"/>
              </a:rPr>
              <a:t>tội</a:t>
            </a:r>
            <a:r>
              <a:rPr lang="vi-VN" sz="2400" b="0" i="0" dirty="0">
                <a:solidFill>
                  <a:srgbClr val="333333"/>
                </a:solidFill>
                <a:effectLst/>
                <a:latin typeface="+mj-lt"/>
              </a:rPr>
              <a:t> </a:t>
            </a:r>
            <a:r>
              <a:rPr lang="vi-VN" sz="2400" b="0" i="0" dirty="0" err="1">
                <a:solidFill>
                  <a:srgbClr val="333333"/>
                </a:solidFill>
                <a:effectLst/>
                <a:latin typeface="+mj-lt"/>
              </a:rPr>
              <a:t>phạm</a:t>
            </a:r>
            <a:r>
              <a:rPr lang="vi-VN" sz="2400" b="0" i="0" dirty="0">
                <a:solidFill>
                  <a:srgbClr val="333333"/>
                </a:solidFill>
                <a:effectLst/>
                <a:latin typeface="+mj-lt"/>
              </a:rPr>
              <a:t> </a:t>
            </a:r>
            <a:r>
              <a:rPr lang="vi-VN" sz="2400" b="0" i="0" dirty="0" err="1">
                <a:solidFill>
                  <a:srgbClr val="333333"/>
                </a:solidFill>
                <a:effectLst/>
                <a:latin typeface="+mj-lt"/>
              </a:rPr>
              <a:t>và</a:t>
            </a:r>
            <a:r>
              <a:rPr lang="vi-VN" sz="2400" b="0" i="0" dirty="0">
                <a:solidFill>
                  <a:srgbClr val="333333"/>
                </a:solidFill>
                <a:effectLst/>
                <a:latin typeface="+mj-lt"/>
              </a:rPr>
              <a:t> vi </a:t>
            </a:r>
            <a:r>
              <a:rPr lang="vi-VN" sz="2400" b="0" i="0" dirty="0" err="1">
                <a:solidFill>
                  <a:srgbClr val="333333"/>
                </a:solidFill>
                <a:effectLst/>
                <a:latin typeface="+mj-lt"/>
              </a:rPr>
              <a:t>phạm</a:t>
            </a:r>
            <a:r>
              <a:rPr lang="vi-VN" sz="2400" b="0" i="0" dirty="0">
                <a:solidFill>
                  <a:srgbClr val="333333"/>
                </a:solidFill>
                <a:effectLst/>
                <a:latin typeface="+mj-lt"/>
              </a:rPr>
              <a:t> </a:t>
            </a:r>
            <a:r>
              <a:rPr lang="vi-VN" sz="2400" b="0" i="0" dirty="0" err="1">
                <a:solidFill>
                  <a:srgbClr val="333333"/>
                </a:solidFill>
                <a:effectLst/>
                <a:latin typeface="+mj-lt"/>
              </a:rPr>
              <a:t>pháp</a:t>
            </a:r>
            <a:r>
              <a:rPr lang="vi-VN" sz="2400" b="0" i="0" dirty="0">
                <a:solidFill>
                  <a:srgbClr val="333333"/>
                </a:solidFill>
                <a:effectLst/>
                <a:latin typeface="+mj-lt"/>
              </a:rPr>
              <a:t> </a:t>
            </a:r>
            <a:r>
              <a:rPr lang="vi-VN" sz="2400" b="0" i="0" dirty="0" err="1">
                <a:solidFill>
                  <a:srgbClr val="333333"/>
                </a:solidFill>
                <a:effectLst/>
                <a:latin typeface="+mj-lt"/>
              </a:rPr>
              <a:t>luật</a:t>
            </a:r>
            <a:r>
              <a:rPr lang="vi-VN" sz="2400" b="0" i="0" dirty="0">
                <a:solidFill>
                  <a:srgbClr val="333333"/>
                </a:solidFill>
                <a:effectLst/>
                <a:latin typeface="+mj-lt"/>
              </a:rPr>
              <a:t> </a:t>
            </a:r>
            <a:r>
              <a:rPr lang="vi-VN" sz="2400" b="0" i="0" dirty="0" err="1">
                <a:solidFill>
                  <a:srgbClr val="333333"/>
                </a:solidFill>
                <a:effectLst/>
                <a:latin typeface="+mj-lt"/>
              </a:rPr>
              <a:t>về</a:t>
            </a:r>
            <a:r>
              <a:rPr lang="vi-VN" sz="2400" b="0" i="0" dirty="0">
                <a:solidFill>
                  <a:srgbClr val="333333"/>
                </a:solidFill>
                <a:effectLst/>
                <a:latin typeface="+mj-lt"/>
              </a:rPr>
              <a:t> an ninh </a:t>
            </a:r>
            <a:r>
              <a:rPr lang="vi-VN" sz="2400" b="0" i="0" dirty="0" err="1">
                <a:solidFill>
                  <a:srgbClr val="333333"/>
                </a:solidFill>
                <a:effectLst/>
                <a:latin typeface="+mj-lt"/>
              </a:rPr>
              <a:t>quốc</a:t>
            </a:r>
            <a:r>
              <a:rPr lang="vi-VN" sz="2400" b="0" i="0" dirty="0">
                <a:solidFill>
                  <a:srgbClr val="333333"/>
                </a:solidFill>
                <a:effectLst/>
                <a:latin typeface="+mj-lt"/>
              </a:rPr>
              <a:t> gia, </a:t>
            </a:r>
            <a:r>
              <a:rPr lang="vi-VN" sz="2400" b="0" i="0" dirty="0" err="1">
                <a:solidFill>
                  <a:srgbClr val="333333"/>
                </a:solidFill>
                <a:effectLst/>
                <a:latin typeface="+mj-lt"/>
              </a:rPr>
              <a:t>trật</a:t>
            </a:r>
            <a:r>
              <a:rPr lang="vi-VN" sz="2400" b="0" i="0" dirty="0">
                <a:solidFill>
                  <a:srgbClr val="333333"/>
                </a:solidFill>
                <a:effectLst/>
                <a:latin typeface="+mj-lt"/>
              </a:rPr>
              <a:t> </a:t>
            </a:r>
            <a:r>
              <a:rPr lang="vi-VN" sz="2400" b="0" i="0" dirty="0" err="1">
                <a:solidFill>
                  <a:srgbClr val="333333"/>
                </a:solidFill>
                <a:effectLst/>
                <a:latin typeface="+mj-lt"/>
              </a:rPr>
              <a:t>tự</a:t>
            </a:r>
            <a:r>
              <a:rPr lang="vi-VN" sz="2400" b="0" i="0" dirty="0">
                <a:solidFill>
                  <a:srgbClr val="333333"/>
                </a:solidFill>
                <a:effectLst/>
                <a:latin typeface="+mj-lt"/>
              </a:rPr>
              <a:t>, an </a:t>
            </a:r>
            <a:r>
              <a:rPr lang="vi-VN" sz="2400" b="0" i="0" dirty="0" err="1">
                <a:solidFill>
                  <a:srgbClr val="333333"/>
                </a:solidFill>
                <a:effectLst/>
                <a:latin typeface="+mj-lt"/>
              </a:rPr>
              <a:t>toàn</a:t>
            </a:r>
            <a:r>
              <a:rPr lang="vi-VN" sz="2400" b="0" i="0" dirty="0">
                <a:solidFill>
                  <a:srgbClr val="333333"/>
                </a:solidFill>
                <a:effectLst/>
                <a:latin typeface="+mj-lt"/>
              </a:rPr>
              <a:t> </a:t>
            </a:r>
            <a:r>
              <a:rPr lang="vi-VN" sz="2400" b="0" i="0" dirty="0" err="1">
                <a:solidFill>
                  <a:srgbClr val="333333"/>
                </a:solidFill>
                <a:effectLst/>
                <a:latin typeface="+mj-lt"/>
              </a:rPr>
              <a:t>xã</a:t>
            </a:r>
            <a:r>
              <a:rPr lang="vi-VN" sz="2400" b="0" i="0" dirty="0">
                <a:solidFill>
                  <a:srgbClr val="333333"/>
                </a:solidFill>
                <a:effectLst/>
                <a:latin typeface="+mj-lt"/>
              </a:rPr>
              <a:t> </a:t>
            </a:r>
            <a:r>
              <a:rPr lang="vi-VN" sz="2400" b="0" i="0" dirty="0" err="1">
                <a:solidFill>
                  <a:srgbClr val="333333"/>
                </a:solidFill>
                <a:effectLst/>
                <a:latin typeface="+mj-lt"/>
              </a:rPr>
              <a:t>hội</a:t>
            </a:r>
            <a:r>
              <a:rPr lang="vi-VN" sz="2400" b="0" i="0" dirty="0">
                <a:solidFill>
                  <a:srgbClr val="333333"/>
                </a:solidFill>
                <a:effectLst/>
                <a:latin typeface="+mj-lt"/>
              </a:rPr>
              <a:t>.</a:t>
            </a:r>
            <a:endParaRPr lang="vi-VN" sz="2400" b="0" i="0" u="none" strike="noStrike" dirty="0">
              <a:solidFill>
                <a:srgbClr val="000000"/>
              </a:solidFill>
              <a:effectLst/>
              <a:latin typeface="+mj-lt"/>
            </a:endParaRPr>
          </a:p>
        </p:txBody>
      </p:sp>
      <p:pic>
        <p:nvPicPr>
          <p:cNvPr id="12290" name="Picture 2" descr="TRƯỜNG ĐẠI HỌC CẢNH SÁT NHÂN DÂN">
            <a:extLst>
              <a:ext uri="{FF2B5EF4-FFF2-40B4-BE49-F238E27FC236}">
                <a16:creationId xmlns:a16="http://schemas.microsoft.com/office/drawing/2014/main" xmlns="" id="{34B482A9-E344-20D2-DA0A-4292E16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173" y="1842003"/>
            <a:ext cx="4421828" cy="506145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ăng cường phòng ngừa, đấu tranh với tội phạm chống người thi hành công vụ">
            <a:extLst>
              <a:ext uri="{FF2B5EF4-FFF2-40B4-BE49-F238E27FC236}">
                <a16:creationId xmlns:a16="http://schemas.microsoft.com/office/drawing/2014/main" xmlns="" id="{6BDB0253-926E-5BC6-E863-5E9DC7C01F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0" y="1819277"/>
            <a:ext cx="4697492" cy="5061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D8443955-0E36-08CB-E133-01CF1F4D424E}"/>
              </a:ext>
            </a:extLst>
          </p:cNvPr>
          <p:cNvSpPr txBox="1"/>
          <p:nvPr/>
        </p:nvSpPr>
        <p:spPr>
          <a:xfrm>
            <a:off x="105040" y="1357612"/>
            <a:ext cx="4806593" cy="461665"/>
          </a:xfrm>
          <a:prstGeom prst="rect">
            <a:avLst/>
          </a:prstGeom>
          <a:noFill/>
        </p:spPr>
        <p:txBody>
          <a:bodyPr wrap="square">
            <a:spAutoFit/>
          </a:bodyPr>
          <a:lstStyle/>
          <a:p>
            <a:pPr algn="just" fontAlgn="base"/>
            <a:r>
              <a:rPr lang="vi-VN" sz="2400" b="1" dirty="0">
                <a:solidFill>
                  <a:srgbClr val="FF0000"/>
                </a:solidFill>
              </a:rPr>
              <a:t>3. </a:t>
            </a:r>
            <a:r>
              <a:rPr lang="vi-VN" sz="2400" b="1" dirty="0">
                <a:solidFill>
                  <a:srgbClr val="FF0000"/>
                </a:solidFill>
                <a:latin typeface="+mj-lt"/>
              </a:rPr>
              <a:t>Luật công an nhân dân</a:t>
            </a:r>
          </a:p>
        </p:txBody>
      </p:sp>
    </p:spTree>
    <p:extLst>
      <p:ext uri="{BB962C8B-B14F-4D97-AF65-F5344CB8AC3E}">
        <p14:creationId xmlns:p14="http://schemas.microsoft.com/office/powerpoint/2010/main" val="22565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additive="base">
                                        <p:cTn id="1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barn(inVertical)">
                                      <p:cBhvr>
                                        <p:cTn id="20" dur="500"/>
                                        <p:tgtEl>
                                          <p:spTgt spid="122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wipe(down)">
                                      <p:cBhvr>
                                        <p:cTn id="2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xmlns="" id="{7D93A3D8-2C2E-ACC9-22CB-2D51299E8B62}"/>
              </a:ext>
            </a:extLst>
          </p:cNvPr>
          <p:cNvSpPr>
            <a:spLocks noChangeArrowheads="1"/>
          </p:cNvSpPr>
          <p:nvPr/>
        </p:nvSpPr>
        <p:spPr bwMode="auto">
          <a:xfrm>
            <a:off x="438150" y="1684338"/>
            <a:ext cx="7620000" cy="50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3600" dirty="0" err="1">
                <a:solidFill>
                  <a:srgbClr val="C00000"/>
                </a:solidFill>
                <a:latin typeface="Times New Roman" panose="02020603050405020304" pitchFamily="18" charset="0"/>
                <a:cs typeface="Times New Roman" panose="02020603050405020304" pitchFamily="18" charset="0"/>
              </a:rPr>
              <a:t>Mục</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đích</a:t>
            </a:r>
            <a:r>
              <a:rPr lang="en-US" altLang="en-US" sz="3600" dirty="0">
                <a:solidFill>
                  <a:srgbClr val="C00000"/>
                </a:solidFill>
                <a:latin typeface="Times New Roman" panose="02020603050405020304" pitchFamily="18" charset="0"/>
                <a:cs typeface="Times New Roman" panose="02020603050405020304" pitchFamily="18" charset="0"/>
              </a:rPr>
              <a:t> – </a:t>
            </a:r>
            <a:r>
              <a:rPr lang="en-US" altLang="en-US" sz="3600" dirty="0" err="1">
                <a:solidFill>
                  <a:srgbClr val="C00000"/>
                </a:solidFill>
                <a:latin typeface="Times New Roman" panose="02020603050405020304" pitchFamily="18" charset="0"/>
                <a:cs typeface="Times New Roman" panose="02020603050405020304" pitchFamily="18" charset="0"/>
              </a:rPr>
              <a:t>Yêu</a:t>
            </a:r>
            <a:r>
              <a:rPr lang="en-US" altLang="en-US" sz="3600" dirty="0">
                <a:solidFill>
                  <a:srgbClr val="C00000"/>
                </a:solidFill>
                <a:latin typeface="Times New Roman" panose="02020603050405020304" pitchFamily="18" charset="0"/>
                <a:cs typeface="Times New Roman" panose="02020603050405020304" pitchFamily="18" charset="0"/>
              </a:rPr>
              <a:t> </a:t>
            </a:r>
            <a:r>
              <a:rPr lang="en-US" altLang="en-US" sz="3600" dirty="0" err="1">
                <a:solidFill>
                  <a:srgbClr val="C00000"/>
                </a:solidFill>
                <a:latin typeface="Times New Roman" panose="02020603050405020304" pitchFamily="18" charset="0"/>
                <a:cs typeface="Times New Roman" panose="02020603050405020304" pitchFamily="18" charset="0"/>
              </a:rPr>
              <a:t>cầu</a:t>
            </a:r>
            <a:endParaRPr lang="en-US" altLang="en-US" sz="3600" dirty="0">
              <a:solidFill>
                <a:srgbClr val="C00000"/>
              </a:solidFill>
              <a:latin typeface="Times New Roman" panose="02020603050405020304" pitchFamily="18" charset="0"/>
              <a:cs typeface="Times New Roman" panose="02020603050405020304" pitchFamily="18" charset="0"/>
            </a:endParaRPr>
          </a:p>
        </p:txBody>
      </p:sp>
      <p:pic>
        <p:nvPicPr>
          <p:cNvPr id="14" name="Picture 2" descr="BD21318_">
            <a:extLst>
              <a:ext uri="{FF2B5EF4-FFF2-40B4-BE49-F238E27FC236}">
                <a16:creationId xmlns:a16="http://schemas.microsoft.com/office/drawing/2014/main" xmlns="" id="{D5E9D1B0-F9E5-DCC4-5702-523CC76FF569}"/>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76400"/>
          </a:xfrm>
          <a:prstGeom prst="rect">
            <a:avLst/>
          </a:prstGeom>
          <a:ln>
            <a:noFill/>
          </a:ln>
          <a:effectLst>
            <a:softEdge rad="112500"/>
          </a:effectLst>
        </p:spPr>
      </p:pic>
      <p:pic>
        <p:nvPicPr>
          <p:cNvPr id="16389" name="Picture 8" descr="quocky">
            <a:extLst>
              <a:ext uri="{FF2B5EF4-FFF2-40B4-BE49-F238E27FC236}">
                <a16:creationId xmlns:a16="http://schemas.microsoft.com/office/drawing/2014/main" xmlns="" id="{0A282504-4864-BD53-F101-09ECABAA65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15240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ringworld2_w">
            <a:extLst>
              <a:ext uri="{FF2B5EF4-FFF2-40B4-BE49-F238E27FC236}">
                <a16:creationId xmlns:a16="http://schemas.microsoft.com/office/drawing/2014/main" xmlns="" id="{38CD301D-BF56-3531-88DF-A8EF6F18DBA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103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F3674EAE-D01E-794A-C50A-75F3571DB4A3}"/>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6393" name="Rectangle 23">
            <a:extLst>
              <a:ext uri="{FF2B5EF4-FFF2-40B4-BE49-F238E27FC236}">
                <a16:creationId xmlns:a16="http://schemas.microsoft.com/office/drawing/2014/main" xmlns="" id="{BAE429EF-45E7-E9A7-4732-D7E4ACCF2DF0}"/>
              </a:ext>
            </a:extLst>
          </p:cNvPr>
          <p:cNvSpPr>
            <a:spLocks noChangeArrowheads="1"/>
          </p:cNvSpPr>
          <p:nvPr/>
        </p:nvSpPr>
        <p:spPr bwMode="auto">
          <a:xfrm>
            <a:off x="0" y="382588"/>
            <a:ext cx="90525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300" dirty="0" err="1">
                <a:solidFill>
                  <a:srgbClr val="FFFF00"/>
                </a:solidFill>
                <a:latin typeface="Times New Roman" panose="02020603050405020304" pitchFamily="18" charset="0"/>
                <a:cs typeface="Times New Roman" panose="02020603050405020304" pitchFamily="18" charset="0"/>
              </a:rPr>
              <a:t>Chủ</a:t>
            </a:r>
            <a:r>
              <a:rPr lang="en-US" altLang="en-US" sz="2300" dirty="0">
                <a:solidFill>
                  <a:srgbClr val="FFFF00"/>
                </a:solidFill>
                <a:latin typeface="Times New Roman" panose="02020603050405020304" pitchFamily="18" charset="0"/>
                <a:cs typeface="Times New Roman" panose="02020603050405020304" pitchFamily="18" charset="0"/>
              </a:rPr>
              <a:t> </a:t>
            </a:r>
            <a:r>
              <a:rPr lang="en-US" altLang="en-US" sz="2300" err="1">
                <a:solidFill>
                  <a:srgbClr val="FFFF00"/>
                </a:solidFill>
                <a:latin typeface="Times New Roman" panose="02020603050405020304" pitchFamily="18" charset="0"/>
                <a:cs typeface="Times New Roman" panose="02020603050405020304" pitchFamily="18" charset="0"/>
              </a:rPr>
              <a:t>đề</a:t>
            </a:r>
            <a:r>
              <a:rPr lang="en-US" altLang="en-US" sz="2300">
                <a:solidFill>
                  <a:srgbClr val="FFFF00"/>
                </a:solidFill>
                <a:latin typeface="Times New Roman" panose="02020603050405020304" pitchFamily="18" charset="0"/>
                <a:cs typeface="Times New Roman" panose="02020603050405020304" pitchFamily="18" charset="0"/>
              </a:rPr>
              <a:t> </a:t>
            </a:r>
            <a:r>
              <a:rPr lang="en-US" altLang="en-US" sz="2300" dirty="0">
                <a:solidFill>
                  <a:srgbClr val="FFFF00"/>
                </a:solidFill>
                <a:latin typeface="Times New Roman" panose="02020603050405020304" pitchFamily="18" charset="0"/>
                <a:cs typeface="Times New Roman" panose="02020603050405020304" pitchFamily="18" charset="0"/>
              </a:rPr>
              <a:t>2</a:t>
            </a:r>
            <a:r>
              <a:rPr lang="en-US" altLang="en-US" sz="2300" smtClean="0">
                <a:solidFill>
                  <a:srgbClr val="FFFF00"/>
                </a:solidFill>
                <a:latin typeface="Times New Roman" panose="02020603050405020304" pitchFamily="18" charset="0"/>
                <a:cs typeface="Times New Roman" panose="02020603050405020304" pitchFamily="18" charset="0"/>
              </a:rPr>
              <a:t>: </a:t>
            </a:r>
            <a:r>
              <a:rPr lang="en-US" altLang="en-US" sz="2300"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sz="2300" dirty="0">
                <a:solidFill>
                  <a:srgbClr val="FFFF00"/>
                </a:solidFill>
                <a:latin typeface="Times New Roman" panose="02020603050405020304" pitchFamily="18" charset="0"/>
                <a:cs typeface="Times New Roman" panose="02020603050405020304" pitchFamily="18" charset="0"/>
              </a:rPr>
              <a:t>QUỐC PHÒNG AN NINH VIỆT NAM</a:t>
            </a:r>
          </a:p>
          <a:p>
            <a:pPr algn="ctr"/>
            <a:endParaRPr lang="en-US" altLang="en-US" dirty="0">
              <a:solidFill>
                <a:srgbClr val="FFFF00"/>
              </a:solidFill>
            </a:endParaRPr>
          </a:p>
        </p:txBody>
      </p:sp>
      <p:sp>
        <p:nvSpPr>
          <p:cNvPr id="3" name="TextBox 2">
            <a:extLst>
              <a:ext uri="{FF2B5EF4-FFF2-40B4-BE49-F238E27FC236}">
                <a16:creationId xmlns:a16="http://schemas.microsoft.com/office/drawing/2014/main" xmlns="" id="{81D3BB15-3B3E-AC1C-D99C-65C42BC7E459}"/>
              </a:ext>
            </a:extLst>
          </p:cNvPr>
          <p:cNvSpPr txBox="1"/>
          <p:nvPr/>
        </p:nvSpPr>
        <p:spPr>
          <a:xfrm>
            <a:off x="0" y="2514600"/>
            <a:ext cx="9144000" cy="4678204"/>
          </a:xfrm>
          <a:prstGeom prst="rect">
            <a:avLst/>
          </a:prstGeom>
          <a:noFill/>
        </p:spPr>
        <p:txBody>
          <a:bodyPr wrap="square" rtlCol="0">
            <a:spAutoFit/>
          </a:bodyPr>
          <a:lstStyle/>
          <a:p>
            <a:pPr algn="just"/>
            <a:r>
              <a:rPr lang="en-US" altLang="en-US" sz="2800" dirty="0">
                <a:solidFill>
                  <a:schemeClr val="accent6">
                    <a:lumMod val="75000"/>
                  </a:schemeClr>
                </a:solidFill>
                <a:latin typeface="Arial" panose="020B0604020202020204" pitchFamily="34" charset="0"/>
                <a:cs typeface="Arial" panose="020B0604020202020204" pitchFamily="34"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và</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bày</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nội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dung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cơ</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bản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ninh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sĩ</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quan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đội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Việt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Nam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và</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a:t>
            </a:r>
          </a:p>
          <a:p>
            <a:pPr algn="just"/>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cực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chủ</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trách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nhiệm</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quy</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pháp</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quốc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và</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a:t>
            </a:r>
          </a:p>
          <a:p>
            <a:pPr algn="just"/>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Qua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nghiên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cứu</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nội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dung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có</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định</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hướng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nghề</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nghiệp</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sau</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khi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thực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nghĩa</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vụ</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sự</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nghĩa</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vụ</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phấn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đấu</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ở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vụ</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đội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lâu</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dài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cũng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như</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đăng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kí</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thi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vào</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học</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viện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nhà</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quân</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đội</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altLang="en-US" sz="2800" dirty="0">
                <a:solidFill>
                  <a:schemeClr val="accent6">
                    <a:lumMod val="75000"/>
                  </a:schemeClr>
                </a:solidFill>
                <a:latin typeface="Times New Roman" panose="02020603050405020304" pitchFamily="18" charset="0"/>
                <a:cs typeface="Times New Roman" panose="02020603050405020304" pitchFamily="18" charset="0"/>
              </a:rPr>
              <a:t> an. </a:t>
            </a:r>
          </a:p>
          <a:p>
            <a:pPr algn="just"/>
            <a:endParaRPr lang="en-US" altLang="en-US"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14" name="TextBox 13">
            <a:extLst>
              <a:ext uri="{FF2B5EF4-FFF2-40B4-BE49-F238E27FC236}">
                <a16:creationId xmlns:a16="http://schemas.microsoft.com/office/drawing/2014/main" xmlns="" id="{8C00667C-C718-F44D-4E21-A075F9EB3D33}"/>
              </a:ext>
            </a:extLst>
          </p:cNvPr>
          <p:cNvSpPr txBox="1"/>
          <p:nvPr/>
        </p:nvSpPr>
        <p:spPr>
          <a:xfrm>
            <a:off x="135406" y="1975336"/>
            <a:ext cx="4763165" cy="4154984"/>
          </a:xfrm>
          <a:prstGeom prst="rect">
            <a:avLst/>
          </a:prstGeom>
          <a:noFill/>
        </p:spPr>
        <p:txBody>
          <a:bodyPr wrap="square">
            <a:spAutoFit/>
          </a:bodyPr>
          <a:lstStyle/>
          <a:p>
            <a:pPr algn="just" rtl="0" fontAlgn="base">
              <a:spcBef>
                <a:spcPts val="0"/>
              </a:spcBef>
              <a:spcAft>
                <a:spcPts val="0"/>
              </a:spcAft>
            </a:pP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Chức năng của công an nhân dân (điều 15)</a:t>
            </a:r>
          </a:p>
          <a:p>
            <a:pPr algn="just" rtl="0" fontAlgn="base">
              <a:spcBef>
                <a:spcPts val="0"/>
              </a:spcBef>
              <a:spcAft>
                <a:spcPts val="0"/>
              </a:spcAft>
            </a:pPr>
            <a:r>
              <a:rPr lang="vi-VN" sz="2400" b="0" i="0" dirty="0">
                <a:solidFill>
                  <a:srgbClr val="333333"/>
                </a:solidFill>
                <a:effectLst/>
                <a:latin typeface="Times New Roman" panose="02020603050405020304" pitchFamily="18" charset="0"/>
                <a:cs typeface="Times New Roman" panose="02020603050405020304" pitchFamily="18" charset="0"/>
              </a:rPr>
              <a:t>Công an nhân dân </a:t>
            </a:r>
            <a:r>
              <a:rPr lang="vi-VN" sz="2400" b="0" i="0" dirty="0" err="1">
                <a:solidFill>
                  <a:srgbClr val="333333"/>
                </a:solidFill>
                <a:effectLst/>
                <a:latin typeface="Times New Roman" panose="02020603050405020304" pitchFamily="18" charset="0"/>
                <a:cs typeface="Times New Roman" panose="02020603050405020304" pitchFamily="18" charset="0"/>
              </a:rPr>
              <a:t>có</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chức</a:t>
            </a:r>
            <a:r>
              <a:rPr lang="vi-VN" sz="2400" b="0" i="0" dirty="0">
                <a:solidFill>
                  <a:srgbClr val="333333"/>
                </a:solidFill>
                <a:effectLst/>
                <a:latin typeface="Times New Roman" panose="02020603050405020304" pitchFamily="18" charset="0"/>
                <a:cs typeface="Times New Roman" panose="02020603050405020304" pitchFamily="18" charset="0"/>
              </a:rPr>
              <a:t> năng tham mưu </a:t>
            </a:r>
            <a:r>
              <a:rPr lang="vi-VN" sz="2400" b="0" i="0" dirty="0" err="1">
                <a:solidFill>
                  <a:srgbClr val="333333"/>
                </a:solidFill>
                <a:effectLst/>
                <a:latin typeface="Times New Roman" panose="02020603050405020304" pitchFamily="18" charset="0"/>
                <a:cs typeface="Times New Roman" panose="02020603050405020304" pitchFamily="18" charset="0"/>
              </a:rPr>
              <a:t>với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Đảng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Nhà</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nước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về</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bảo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vệ</a:t>
            </a:r>
            <a:r>
              <a:rPr lang="vi-VN" sz="2400" b="0" i="0" dirty="0">
                <a:solidFill>
                  <a:srgbClr val="333333"/>
                </a:solidFill>
                <a:effectLst/>
                <a:latin typeface="Times New Roman" panose="02020603050405020304" pitchFamily="18" charset="0"/>
                <a:cs typeface="Times New Roman" panose="02020603050405020304" pitchFamily="18" charset="0"/>
              </a:rPr>
              <a:t> an ninh </a:t>
            </a:r>
            <a:r>
              <a:rPr lang="vi-VN" sz="2400" b="0" i="0" dirty="0" err="1">
                <a:solidFill>
                  <a:srgbClr val="333333"/>
                </a:solidFill>
                <a:effectLst/>
                <a:latin typeface="Times New Roman" panose="02020603050405020304" pitchFamily="18" charset="0"/>
                <a:cs typeface="Times New Roman" panose="02020603050405020304" pitchFamily="18" charset="0"/>
              </a:rPr>
              <a:t>quốc</a:t>
            </a:r>
            <a:r>
              <a:rPr lang="vi-VN" sz="2400" b="0" i="0" dirty="0">
                <a:solidFill>
                  <a:srgbClr val="333333"/>
                </a:solidFill>
                <a:effectLst/>
                <a:latin typeface="Times New Roman" panose="02020603050405020304" pitchFamily="18" charset="0"/>
                <a:cs typeface="Times New Roman" panose="02020603050405020304" pitchFamily="18" charset="0"/>
              </a:rPr>
              <a:t> gia, </a:t>
            </a:r>
            <a:r>
              <a:rPr lang="vi-VN" sz="2400" b="0" i="0" dirty="0" err="1">
                <a:solidFill>
                  <a:srgbClr val="333333"/>
                </a:solidFill>
                <a:effectLst/>
                <a:latin typeface="Times New Roman" panose="02020603050405020304" pitchFamily="18" charset="0"/>
                <a:cs typeface="Times New Roman" panose="02020603050405020304" pitchFamily="18" charset="0"/>
              </a:rPr>
              <a:t>bảo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đảm</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trật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tự</a:t>
            </a:r>
            <a:r>
              <a:rPr lang="vi-VN" sz="2400" b="0" i="0" dirty="0">
                <a:solidFill>
                  <a:srgbClr val="333333"/>
                </a:solidFill>
                <a:effectLst/>
                <a:latin typeface="Times New Roman" panose="02020603050405020304" pitchFamily="18" charset="0"/>
                <a:cs typeface="Times New Roman" panose="02020603050405020304" pitchFamily="18" charset="0"/>
              </a:rPr>
              <a:t>, an </a:t>
            </a:r>
            <a:r>
              <a:rPr lang="vi-VN" sz="2400" b="0" i="0" dirty="0" err="1">
                <a:solidFill>
                  <a:srgbClr val="333333"/>
                </a:solidFill>
                <a:effectLst/>
                <a:latin typeface="Times New Roman" panose="02020603050405020304" pitchFamily="18" charset="0"/>
                <a:cs typeface="Times New Roman" panose="02020603050405020304" pitchFamily="18" charset="0"/>
              </a:rPr>
              <a:t>toàn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xã</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hội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đấu</a:t>
            </a:r>
            <a:r>
              <a:rPr lang="vi-VN" sz="2400" b="0" i="0" dirty="0">
                <a:solidFill>
                  <a:srgbClr val="333333"/>
                </a:solidFill>
                <a:effectLst/>
                <a:latin typeface="Times New Roman" panose="02020603050405020304" pitchFamily="18" charset="0"/>
                <a:cs typeface="Times New Roman" panose="02020603050405020304" pitchFamily="18" charset="0"/>
              </a:rPr>
              <a:t> tranh </a:t>
            </a:r>
            <a:r>
              <a:rPr lang="vi-VN" sz="2400" b="0" i="0" dirty="0" err="1">
                <a:solidFill>
                  <a:srgbClr val="333333"/>
                </a:solidFill>
                <a:effectLst/>
                <a:latin typeface="Times New Roman" panose="02020603050405020304" pitchFamily="18" charset="0"/>
                <a:cs typeface="Times New Roman" panose="02020603050405020304" pitchFamily="18" charset="0"/>
              </a:rPr>
              <a:t>phòng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chống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tội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phạm</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và</a:t>
            </a:r>
            <a:r>
              <a:rPr lang="vi-VN" sz="2400" b="0" i="0" dirty="0">
                <a:solidFill>
                  <a:srgbClr val="333333"/>
                </a:solidFill>
                <a:effectLst/>
                <a:latin typeface="Times New Roman" panose="02020603050405020304" pitchFamily="18" charset="0"/>
                <a:cs typeface="Times New Roman" panose="02020603050405020304" pitchFamily="18" charset="0"/>
              </a:rPr>
              <a:t> vi </a:t>
            </a:r>
            <a:r>
              <a:rPr lang="vi-VN" sz="2400" b="0" i="0" dirty="0" err="1">
                <a:solidFill>
                  <a:srgbClr val="333333"/>
                </a:solidFill>
                <a:effectLst/>
                <a:latin typeface="Times New Roman" panose="02020603050405020304" pitchFamily="18" charset="0"/>
                <a:cs typeface="Times New Roman" panose="02020603050405020304" pitchFamily="18" charset="0"/>
              </a:rPr>
              <a:t>phạm</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pháp</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luật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về</a:t>
            </a:r>
            <a:r>
              <a:rPr lang="vi-VN" sz="2400" b="0" i="0" dirty="0">
                <a:solidFill>
                  <a:srgbClr val="333333"/>
                </a:solidFill>
                <a:effectLst/>
                <a:latin typeface="Times New Roman" panose="02020603050405020304" pitchFamily="18" charset="0"/>
                <a:cs typeface="Times New Roman" panose="02020603050405020304" pitchFamily="18" charset="0"/>
              </a:rPr>
              <a:t> an ninh </a:t>
            </a:r>
            <a:r>
              <a:rPr lang="vi-VN" sz="2400" b="0" i="0" dirty="0" err="1">
                <a:solidFill>
                  <a:srgbClr val="333333"/>
                </a:solidFill>
                <a:effectLst/>
                <a:latin typeface="Times New Roman" panose="02020603050405020304" pitchFamily="18" charset="0"/>
                <a:cs typeface="Times New Roman" panose="02020603050405020304" pitchFamily="18" charset="0"/>
              </a:rPr>
              <a:t>quốc</a:t>
            </a:r>
            <a:r>
              <a:rPr lang="vi-VN" sz="2400" b="0" i="0" dirty="0">
                <a:solidFill>
                  <a:srgbClr val="333333"/>
                </a:solidFill>
                <a:effectLst/>
                <a:latin typeface="Times New Roman" panose="02020603050405020304" pitchFamily="18" charset="0"/>
                <a:cs typeface="Times New Roman" panose="02020603050405020304" pitchFamily="18" charset="0"/>
              </a:rPr>
              <a:t> gia, </a:t>
            </a:r>
            <a:r>
              <a:rPr lang="vi-VN" sz="2400" b="0" i="0" dirty="0" err="1">
                <a:solidFill>
                  <a:srgbClr val="333333"/>
                </a:solidFill>
                <a:effectLst/>
                <a:latin typeface="Times New Roman" panose="02020603050405020304" pitchFamily="18" charset="0"/>
                <a:cs typeface="Times New Roman" panose="02020603050405020304" pitchFamily="18" charset="0"/>
              </a:rPr>
              <a:t>trật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tự</a:t>
            </a:r>
            <a:r>
              <a:rPr lang="vi-VN" sz="2400" b="0" i="0" dirty="0">
                <a:solidFill>
                  <a:srgbClr val="333333"/>
                </a:solidFill>
                <a:effectLst/>
                <a:latin typeface="Times New Roman" panose="02020603050405020304" pitchFamily="18" charset="0"/>
                <a:cs typeface="Times New Roman" panose="02020603050405020304" pitchFamily="18" charset="0"/>
              </a:rPr>
              <a:t>, an </a:t>
            </a:r>
            <a:r>
              <a:rPr lang="vi-VN" sz="2400" b="0" i="0" dirty="0" err="1">
                <a:solidFill>
                  <a:srgbClr val="333333"/>
                </a:solidFill>
                <a:effectLst/>
                <a:latin typeface="Times New Roman" panose="02020603050405020304" pitchFamily="18" charset="0"/>
                <a:cs typeface="Times New Roman" panose="02020603050405020304" pitchFamily="18" charset="0"/>
              </a:rPr>
              <a:t>toàn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xã</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hội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thực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hiện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quản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lý</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nhà</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nước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về</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bảo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vệ</a:t>
            </a:r>
            <a:r>
              <a:rPr lang="vi-VN" sz="2400" b="0" i="0" dirty="0">
                <a:solidFill>
                  <a:srgbClr val="333333"/>
                </a:solidFill>
                <a:effectLst/>
                <a:latin typeface="Times New Roman" panose="02020603050405020304" pitchFamily="18" charset="0"/>
                <a:cs typeface="Times New Roman" panose="02020603050405020304" pitchFamily="18" charset="0"/>
              </a:rPr>
              <a:t> an ninh </a:t>
            </a:r>
            <a:r>
              <a:rPr lang="vi-VN" sz="2400" b="0" i="0" dirty="0" err="1">
                <a:solidFill>
                  <a:srgbClr val="333333"/>
                </a:solidFill>
                <a:effectLst/>
                <a:latin typeface="Times New Roman" panose="02020603050405020304" pitchFamily="18" charset="0"/>
                <a:cs typeface="Times New Roman" panose="02020603050405020304" pitchFamily="18" charset="0"/>
              </a:rPr>
              <a:t>quốc</a:t>
            </a:r>
            <a:r>
              <a:rPr lang="vi-VN" sz="2400" b="0" i="0" dirty="0">
                <a:solidFill>
                  <a:srgbClr val="333333"/>
                </a:solidFill>
                <a:effectLst/>
                <a:latin typeface="Times New Roman" panose="02020603050405020304" pitchFamily="18" charset="0"/>
                <a:cs typeface="Times New Roman" panose="02020603050405020304" pitchFamily="18" charset="0"/>
              </a:rPr>
              <a:t> gia, </a:t>
            </a:r>
            <a:r>
              <a:rPr lang="vi-VN" sz="2400" b="0" i="0" dirty="0" err="1">
                <a:solidFill>
                  <a:srgbClr val="333333"/>
                </a:solidFill>
                <a:effectLst/>
                <a:latin typeface="Times New Roman" panose="02020603050405020304" pitchFamily="18" charset="0"/>
                <a:cs typeface="Times New Roman" panose="02020603050405020304" pitchFamily="18" charset="0"/>
              </a:rPr>
              <a:t>bảo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đảm</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trật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tự</a:t>
            </a:r>
            <a:r>
              <a:rPr lang="vi-VN" sz="2400" b="0" i="0" dirty="0">
                <a:solidFill>
                  <a:srgbClr val="333333"/>
                </a:solidFill>
                <a:effectLst/>
                <a:latin typeface="Times New Roman" panose="02020603050405020304" pitchFamily="18" charset="0"/>
                <a:cs typeface="Times New Roman" panose="02020603050405020304" pitchFamily="18" charset="0"/>
              </a:rPr>
              <a:t>, an </a:t>
            </a:r>
            <a:r>
              <a:rPr lang="vi-VN" sz="2400" b="0" i="0" dirty="0" err="1">
                <a:solidFill>
                  <a:srgbClr val="333333"/>
                </a:solidFill>
                <a:effectLst/>
                <a:latin typeface="Times New Roman" panose="02020603050405020304" pitchFamily="18" charset="0"/>
                <a:cs typeface="Times New Roman" panose="02020603050405020304" pitchFamily="18" charset="0"/>
              </a:rPr>
              <a:t>toàn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xã</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hội</a:t>
            </a:r>
            <a:r>
              <a:rPr lang="vi-VN" sz="2400" b="0" i="0" dirty="0">
                <a:solidFill>
                  <a:srgbClr val="333333"/>
                </a:solidFill>
                <a:effectLst/>
                <a:latin typeface="Times New Roman" panose="02020603050405020304" pitchFamily="18" charset="0"/>
                <a:cs typeface="Times New Roman" panose="02020603050405020304" pitchFamily="18" charset="0"/>
              </a:rPr>
              <a:t>,…</a:t>
            </a:r>
            <a:endParaRPr lang="vi-VN" sz="24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13314" name="Picture 2">
            <a:extLst>
              <a:ext uri="{FF2B5EF4-FFF2-40B4-BE49-F238E27FC236}">
                <a16:creationId xmlns:a16="http://schemas.microsoft.com/office/drawing/2014/main" xmlns="" id="{698F3CB3-FD28-3416-E225-537AD4970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571" y="1234896"/>
            <a:ext cx="4245430" cy="48954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CEC10454-BD10-FAFB-0DDD-05704E397F8F}"/>
              </a:ext>
            </a:extLst>
          </p:cNvPr>
          <p:cNvSpPr txBox="1"/>
          <p:nvPr/>
        </p:nvSpPr>
        <p:spPr>
          <a:xfrm>
            <a:off x="5138974" y="5982790"/>
            <a:ext cx="3547826" cy="830997"/>
          </a:xfrm>
          <a:prstGeom prst="rect">
            <a:avLst/>
          </a:prstGeom>
          <a:noFill/>
        </p:spPr>
        <p:txBody>
          <a:bodyPr wrap="square">
            <a:spAutoFit/>
          </a:bodyPr>
          <a:lstStyle/>
          <a:p>
            <a:pPr algn="ctr"/>
            <a:r>
              <a:rPr lang="vi-VN" sz="1600" b="1" i="0" dirty="0">
                <a:solidFill>
                  <a:srgbClr val="000000"/>
                </a:solidFill>
                <a:effectLst/>
                <a:latin typeface="Arial" panose="020B0604020202020204" pitchFamily="34" charset="0"/>
              </a:rPr>
              <a:t>Đương </a:t>
            </a:r>
            <a:r>
              <a:rPr lang="vi-VN" sz="1600" b="1" i="0" dirty="0" err="1">
                <a:solidFill>
                  <a:srgbClr val="000000"/>
                </a:solidFill>
                <a:effectLst/>
                <a:latin typeface="Arial" panose="020B0604020202020204" pitchFamily="34" charset="0"/>
              </a:rPr>
              <a:t>nhiệm</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Bộ</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trưởng</a:t>
            </a:r>
            <a:r>
              <a:rPr lang="vi-VN" sz="1600" b="1" i="0" dirty="0">
                <a:solidFill>
                  <a:srgbClr val="000000"/>
                </a:solidFill>
                <a:effectLst/>
                <a:latin typeface="Arial" panose="020B0604020202020204" pitchFamily="34" charset="0"/>
              </a:rPr>
              <a:t> </a:t>
            </a:r>
            <a:r>
              <a:rPr lang="vi-VN" sz="1600" b="1" i="0" dirty="0" err="1">
                <a:solidFill>
                  <a:srgbClr val="000000"/>
                </a:solidFill>
                <a:effectLst/>
                <a:latin typeface="Arial" panose="020B0604020202020204" pitchFamily="34" charset="0"/>
              </a:rPr>
              <a:t>bộ</a:t>
            </a:r>
            <a:r>
              <a:rPr lang="vi-VN" sz="1600" b="1" i="0" dirty="0">
                <a:solidFill>
                  <a:srgbClr val="000000"/>
                </a:solidFill>
                <a:effectLst/>
                <a:latin typeface="Arial" panose="020B0604020202020204" pitchFamily="34" charset="0"/>
              </a:rPr>
              <a:t> Công an</a:t>
            </a:r>
            <a:br>
              <a:rPr lang="vi-VN" sz="1600" b="1" i="0" dirty="0">
                <a:solidFill>
                  <a:srgbClr val="000000"/>
                </a:solidFill>
                <a:effectLst/>
                <a:latin typeface="Arial" panose="020B0604020202020204" pitchFamily="34" charset="0"/>
              </a:rPr>
            </a:br>
            <a:r>
              <a:rPr lang="vi-VN" sz="1600" b="1" i="0" u="none" strike="noStrike" dirty="0" err="1">
                <a:solidFill>
                  <a:srgbClr val="0645AD"/>
                </a:solidFill>
                <a:effectLst/>
                <a:latin typeface="Arial" panose="020B0604020202020204" pitchFamily="34" charset="0"/>
                <a:hlinkClick r:id="rId7" tooltip="Đại tướng Công an nhân dân Việt Nam"/>
              </a:rPr>
              <a:t>Đại</a:t>
            </a:r>
            <a:r>
              <a:rPr lang="vi-VN" sz="1600" b="1" i="0" u="none" strike="noStrike" dirty="0">
                <a:solidFill>
                  <a:srgbClr val="0645AD"/>
                </a:solidFill>
                <a:effectLst/>
                <a:latin typeface="Arial" panose="020B0604020202020204" pitchFamily="34" charset="0"/>
                <a:hlinkClick r:id="rId7" tooltip="Đại tướng Công an nhân dân Việt Nam"/>
              </a:rPr>
              <a:t> </a:t>
            </a:r>
            <a:r>
              <a:rPr lang="vi-VN" sz="1600" b="1" i="0" u="none" strike="noStrike" dirty="0" err="1">
                <a:solidFill>
                  <a:srgbClr val="0645AD"/>
                </a:solidFill>
                <a:effectLst/>
                <a:latin typeface="Arial" panose="020B0604020202020204" pitchFamily="34" charset="0"/>
                <a:hlinkClick r:id="rId7" tooltip="Đại tướng Công an nhân dân Việt Nam"/>
              </a:rPr>
              <a:t>tướng</a:t>
            </a:r>
            <a:r>
              <a:rPr lang="vi-VN" sz="1600" b="1" i="0" dirty="0">
                <a:solidFill>
                  <a:srgbClr val="000000"/>
                </a:solidFill>
                <a:effectLst/>
                <a:latin typeface="Arial" panose="020B0604020202020204" pitchFamily="34" charset="0"/>
              </a:rPr>
              <a:t> </a:t>
            </a:r>
            <a:r>
              <a:rPr lang="vi-VN" sz="1600" b="1" i="0" u="none" strike="noStrike" dirty="0">
                <a:solidFill>
                  <a:srgbClr val="0645AD"/>
                </a:solidFill>
                <a:effectLst/>
                <a:latin typeface="Arial" panose="020B0604020202020204" pitchFamily="34" charset="0"/>
                <a:hlinkClick r:id="rId8" tooltip="Tô Lâm"/>
              </a:rPr>
              <a:t>Tô Lâm</a:t>
            </a:r>
            <a:endParaRPr lang="en-US" sz="1600" dirty="0"/>
          </a:p>
        </p:txBody>
      </p:sp>
      <p:sp>
        <p:nvSpPr>
          <p:cNvPr id="17" name="TextBox 16">
            <a:extLst>
              <a:ext uri="{FF2B5EF4-FFF2-40B4-BE49-F238E27FC236}">
                <a16:creationId xmlns:a16="http://schemas.microsoft.com/office/drawing/2014/main" xmlns="" id="{37892667-BA04-9895-E453-0E45209DCD53}"/>
              </a:ext>
            </a:extLst>
          </p:cNvPr>
          <p:cNvSpPr txBox="1"/>
          <p:nvPr/>
        </p:nvSpPr>
        <p:spPr>
          <a:xfrm>
            <a:off x="222721" y="1357613"/>
            <a:ext cx="4775479" cy="461665"/>
          </a:xfrm>
          <a:prstGeom prst="rect">
            <a:avLst/>
          </a:prstGeom>
          <a:noFill/>
        </p:spPr>
        <p:txBody>
          <a:bodyPr wrap="square">
            <a:spAutoFit/>
          </a:bodyPr>
          <a:lstStyle/>
          <a:p>
            <a:pPr algn="just" fontAlgn="base"/>
            <a:r>
              <a:rPr lang="vi-VN" sz="2400" b="1" dirty="0">
                <a:solidFill>
                  <a:srgbClr val="FF0000"/>
                </a:solidFill>
              </a:rPr>
              <a:t>3. Luật công an nhân dân</a:t>
            </a:r>
            <a:r>
              <a:rPr lang="vi-VN" sz="2400" b="1" i="0" u="none" strike="noStrike" dirty="0">
                <a:solidFill>
                  <a:srgbClr val="FF0000"/>
                </a:solidFill>
                <a:effectLst/>
              </a:rPr>
              <a:t> </a:t>
            </a:r>
          </a:p>
        </p:txBody>
      </p:sp>
    </p:spTree>
    <p:extLst>
      <p:ext uri="{BB962C8B-B14F-4D97-AF65-F5344CB8AC3E}">
        <p14:creationId xmlns:p14="http://schemas.microsoft.com/office/powerpoint/2010/main" val="22782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14" name="TextBox 13">
            <a:extLst>
              <a:ext uri="{FF2B5EF4-FFF2-40B4-BE49-F238E27FC236}">
                <a16:creationId xmlns:a16="http://schemas.microsoft.com/office/drawing/2014/main" xmlns="" id="{8C00667C-C718-F44D-4E21-A075F9EB3D33}"/>
              </a:ext>
            </a:extLst>
          </p:cNvPr>
          <p:cNvSpPr txBox="1"/>
          <p:nvPr/>
        </p:nvSpPr>
        <p:spPr>
          <a:xfrm>
            <a:off x="24679" y="1122664"/>
            <a:ext cx="9019309" cy="5770811"/>
          </a:xfrm>
          <a:prstGeom prst="rect">
            <a:avLst/>
          </a:prstGeom>
          <a:noFill/>
        </p:spPr>
        <p:txBody>
          <a:bodyPr wrap="square">
            <a:spAutoFit/>
          </a:bodyPr>
          <a:lstStyle/>
          <a:p>
            <a:pPr algn="just" fontAlgn="base"/>
            <a:r>
              <a:rPr lang="vi-VN" sz="2400" b="1" dirty="0">
                <a:solidFill>
                  <a:srgbClr val="FF0000"/>
                </a:solidFill>
                <a:latin typeface="+mj-lt"/>
              </a:rPr>
              <a:t>3. </a:t>
            </a:r>
            <a:r>
              <a:rPr lang="vi-VN" sz="2400" b="1" dirty="0" err="1">
                <a:solidFill>
                  <a:srgbClr val="FF0000"/>
                </a:solidFill>
                <a:latin typeface="+mj-lt"/>
              </a:rPr>
              <a:t>Luật</a:t>
            </a:r>
            <a:r>
              <a:rPr lang="vi-VN" sz="2400" b="1" dirty="0">
                <a:solidFill>
                  <a:srgbClr val="FF0000"/>
                </a:solidFill>
                <a:latin typeface="+mj-lt"/>
              </a:rPr>
              <a:t> công an nhân dân</a:t>
            </a:r>
          </a:p>
          <a:p>
            <a:r>
              <a:rPr lang="pl-PL" sz="2300" b="1" dirty="0">
                <a:latin typeface="Times New Roman" panose="02020603050405020304" pitchFamily="18" charset="0"/>
                <a:cs typeface="Times New Roman" panose="02020603050405020304" pitchFamily="18" charset="0"/>
              </a:rPr>
              <a:t>Điều 31. Nghĩa vụ, trách nhiệm của sĩ quan, hạ sĩ quan, chiến sĩ </a:t>
            </a:r>
            <a:r>
              <a:rPr lang="en-US" sz="2300" b="1" dirty="0" smtClean="0">
                <a:latin typeface="Times New Roman" panose="02020603050405020304" pitchFamily="18" charset="0"/>
                <a:cs typeface="Times New Roman" panose="02020603050405020304" pitchFamily="18" charset="0"/>
              </a:rPr>
              <a:t>CAND</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Tuyệt đối trung thành với Tổ quốc, Nhân dân, với Đảng và Nhà nước.</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Nghiêm chỉnh chấp hành chủ trương, đường lối của Đảng, chính sách, pháp luật của Nhà nước, điều lệnh </a:t>
            </a:r>
            <a:r>
              <a:rPr lang="en-US" sz="2300" dirty="0" smtClean="0">
                <a:latin typeface="Times New Roman" panose="02020603050405020304" pitchFamily="18" charset="0"/>
                <a:cs typeface="Times New Roman" panose="02020603050405020304" pitchFamily="18" charset="0"/>
              </a:rPr>
              <a:t>CAND</a:t>
            </a:r>
            <a:r>
              <a:rPr lang="pl-PL" sz="2300" dirty="0" smtClean="0">
                <a:latin typeface="Times New Roman" panose="02020603050405020304" pitchFamily="18" charset="0"/>
                <a:cs typeface="Times New Roman" panose="02020603050405020304" pitchFamily="18" charset="0"/>
              </a:rPr>
              <a:t>, </a:t>
            </a:r>
            <a:r>
              <a:rPr lang="pl-PL" sz="2300" dirty="0">
                <a:latin typeface="Times New Roman" panose="02020603050405020304" pitchFamily="18" charset="0"/>
                <a:cs typeface="Times New Roman" panose="02020603050405020304" pitchFamily="18" charset="0"/>
              </a:rPr>
              <a:t>chỉ thị, mệnh lệnh của cấp trên.</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Trung thực, dũng cảm, cảnh giác, sẵn sàng chiến đấu, hoàn thành mọi nhiệm vụ được giao.</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Tôn trọng và bảo vệ quyền, lợi ích hợp pháp của cơ quan, tổ chức, cá nhân; liên hệ chặt chẽ với Nhân dân; tận tụy phục vụ Nhân dân, kính trọng, lễ phép đối với Nhân dân.</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Thường xuyên học tập nâng cao trình độ chính trị, pháp luật, khoa học - kỹ thuật, chuyên môn, nghiệp vụ; rèn luyện phẩm chất cách mạng, ý thức tổ chức kỷ luật và thể lực.</a:t>
            </a:r>
            <a:endParaRPr lang="en-US" sz="2300" dirty="0">
              <a:latin typeface="Times New Roman" panose="02020603050405020304" pitchFamily="18" charset="0"/>
              <a:cs typeface="Times New Roman" panose="02020603050405020304" pitchFamily="18" charset="0"/>
            </a:endParaRPr>
          </a:p>
          <a:p>
            <a:pPr algn="just"/>
            <a:r>
              <a:rPr lang="pl-PL" sz="2300" dirty="0">
                <a:latin typeface="Times New Roman" panose="02020603050405020304" pitchFamily="18" charset="0"/>
                <a:cs typeface="Times New Roman" panose="02020603050405020304" pitchFamily="18" charset="0"/>
              </a:rPr>
              <a:t>- Chịu trách nhiệm trước pháp luật và cấp trên về mệnh lệnh của mình, về việc chấp hành mệnh lệnh của cấp trên và việc thực hiện nhiệm vụ của cấp dưới thuộc quyền. </a:t>
            </a:r>
            <a:endParaRPr lang="vi-VN" sz="2300" b="0" i="0" u="none" strike="noStrike" dirty="0">
              <a:solidFill>
                <a:srgbClr val="000000"/>
              </a:solidFill>
              <a:effectLst/>
              <a:latin typeface="Times New Roman" panose="02020603050405020304" pitchFamily="18" charset="0"/>
              <a:cs typeface="Times New Roman" panose="02020603050405020304" pitchFamily="18" charset="0"/>
            </a:endParaRPr>
          </a:p>
        </p:txBody>
      </p:sp>
      <p:pic>
        <p:nvPicPr>
          <p:cNvPr id="12290" name="Picture 2" descr="TRƯỜNG ĐẠI HỌC CẢNH SÁT NHÂN DÂN">
            <a:extLst>
              <a:ext uri="{FF2B5EF4-FFF2-40B4-BE49-F238E27FC236}">
                <a16:creationId xmlns:a16="http://schemas.microsoft.com/office/drawing/2014/main" xmlns="" id="{34B482A9-E344-20D2-DA0A-4292E16E19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79" y="1888023"/>
            <a:ext cx="9095509" cy="522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 calcmode="lin" valueType="num">
                                      <p:cBhvr additive="base">
                                        <p:cTn id="1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 calcmode="lin" valueType="num">
                                      <p:cBhvr additive="base">
                                        <p:cTn id="20"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1000"/>
                                        <p:tgtEl>
                                          <p:spTgt spid="14">
                                            <p:txEl>
                                              <p:pRg st="4" end="4"/>
                                            </p:txEl>
                                          </p:spTgt>
                                        </p:tgtEl>
                                      </p:cBhvr>
                                    </p:animEffect>
                                    <p:anim calcmode="lin" valueType="num">
                                      <p:cBhvr>
                                        <p:cTn id="2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 calcmode="lin" valueType="num">
                                      <p:cBhvr additive="base">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 calcmode="lin" valueType="num">
                                      <p:cBhvr additive="base">
                                        <p:cTn id="3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animEffect transition="in" filter="fade">
                                      <p:cBhvr>
                                        <p:cTn id="45" dur="1000"/>
                                        <p:tgtEl>
                                          <p:spTgt spid="14">
                                            <p:txEl>
                                              <p:pRg st="7" end="7"/>
                                            </p:txEl>
                                          </p:spTgt>
                                        </p:tgtEl>
                                      </p:cBhvr>
                                    </p:animEffect>
                                    <p:anim calcmode="lin" valueType="num">
                                      <p:cBhvr>
                                        <p:cTn id="46"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290"/>
                                        </p:tgtEl>
                                        <p:attrNameLst>
                                          <p:attrName>style.visibility</p:attrName>
                                        </p:attrNameLst>
                                      </p:cBhvr>
                                      <p:to>
                                        <p:strVal val="visible"/>
                                      </p:to>
                                    </p:set>
                                    <p:animEffect transition="in" filter="fade">
                                      <p:cBhvr>
                                        <p:cTn id="52" dur="1000"/>
                                        <p:tgtEl>
                                          <p:spTgt spid="12290"/>
                                        </p:tgtEl>
                                      </p:cBhvr>
                                    </p:animEffect>
                                    <p:anim calcmode="lin" valueType="num">
                                      <p:cBhvr>
                                        <p:cTn id="53" dur="1000" fill="hold"/>
                                        <p:tgtEl>
                                          <p:spTgt spid="12290"/>
                                        </p:tgtEl>
                                        <p:attrNameLst>
                                          <p:attrName>ppt_x</p:attrName>
                                        </p:attrNameLst>
                                      </p:cBhvr>
                                      <p:tavLst>
                                        <p:tav tm="0">
                                          <p:val>
                                            <p:strVal val="#ppt_x"/>
                                          </p:val>
                                        </p:tav>
                                        <p:tav tm="100000">
                                          <p:val>
                                            <p:strVal val="#ppt_x"/>
                                          </p:val>
                                        </p:tav>
                                      </p:tavLst>
                                    </p:anim>
                                    <p:anim calcmode="lin" valueType="num">
                                      <p:cBhvr>
                                        <p:cTn id="5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j-lt"/>
              </a:rPr>
              <a:t>II. </a:t>
            </a:r>
            <a:r>
              <a:rPr lang="sq-AL"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PHẤN ĐẤU TRỞ THÀNH SĨ QUAN QUÂN ĐỘI VÀ CÔNG AN NHÂN DÂN VIỆT NAM</a:t>
            </a:r>
            <a:endParaRPr lang="en-US" altLang="en-US" sz="2800" i="1" dirty="0">
              <a:solidFill>
                <a:srgbClr val="C00000"/>
              </a:solidFill>
              <a:latin typeface="Times New Roman" panose="02020603050405020304" pitchFamily="18" charset="0"/>
              <a:cs typeface="Times New Roman" panose="02020603050405020304" pitchFamily="18" charset="0"/>
            </a:endParaRPr>
          </a:p>
          <a:p>
            <a:pPr algn="ctr">
              <a:spcBef>
                <a:spcPct val="0"/>
              </a:spcBef>
              <a:buClrTx/>
              <a:buSzTx/>
              <a:buFontTx/>
              <a:buNone/>
            </a:pPr>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67029" y="2262463"/>
            <a:ext cx="2739861" cy="4401205"/>
          </a:xfrm>
          <a:prstGeom prst="rect">
            <a:avLst/>
          </a:prstGeom>
          <a:noFill/>
        </p:spPr>
        <p:txBody>
          <a:bodyPr wrap="square">
            <a:spAutoFit/>
          </a:bodyPr>
          <a:lstStyle/>
          <a:p>
            <a:pPr algn="just" rtl="0" fontAlgn="base">
              <a:spcBef>
                <a:spcPts val="0"/>
              </a:spcBef>
              <a:spcAft>
                <a:spcPts val="0"/>
              </a:spcAft>
            </a:pPr>
            <a:r>
              <a:rPr lang="vi-VN" sz="2000" b="1" i="0" u="none" strike="noStrike" dirty="0" err="1">
                <a:solidFill>
                  <a:srgbClr val="FF0000"/>
                </a:solidFill>
                <a:effectLst/>
                <a:latin typeface="+mj-lt"/>
              </a:rPr>
              <a:t>Điều</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kiện</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tuyển</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chọn</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đào</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tạo</a:t>
            </a:r>
            <a:r>
              <a:rPr lang="vi-VN" sz="2000" b="1" i="0" u="none" strike="noStrike" dirty="0">
                <a:solidFill>
                  <a:srgbClr val="FF0000"/>
                </a:solidFill>
                <a:effectLst/>
                <a:latin typeface="+mj-lt"/>
              </a:rPr>
              <a:t> </a:t>
            </a:r>
            <a:r>
              <a:rPr lang="vi-VN" sz="2000" b="1" i="0" u="none" strike="noStrike" dirty="0" err="1">
                <a:solidFill>
                  <a:srgbClr val="FF0000"/>
                </a:solidFill>
                <a:effectLst/>
                <a:latin typeface="+mj-lt"/>
              </a:rPr>
              <a:t>sĩ</a:t>
            </a:r>
            <a:r>
              <a:rPr lang="vi-VN" sz="2000" b="1" i="0" u="none" strike="noStrike" dirty="0">
                <a:solidFill>
                  <a:srgbClr val="FF0000"/>
                </a:solidFill>
                <a:effectLst/>
                <a:latin typeface="+mj-lt"/>
              </a:rPr>
              <a:t> quan. (</a:t>
            </a:r>
            <a:r>
              <a:rPr lang="vi-VN" sz="2000" b="1" i="0" u="none" strike="noStrike" dirty="0" err="1">
                <a:solidFill>
                  <a:srgbClr val="FF0000"/>
                </a:solidFill>
                <a:effectLst/>
                <a:latin typeface="+mj-lt"/>
              </a:rPr>
              <a:t>điều</a:t>
            </a:r>
            <a:r>
              <a:rPr lang="vi-VN" sz="2000" b="1" i="0" u="none" strike="noStrike" dirty="0">
                <a:solidFill>
                  <a:srgbClr val="FF0000"/>
                </a:solidFill>
                <a:effectLst/>
                <a:latin typeface="+mj-lt"/>
              </a:rPr>
              <a:t> 4)</a:t>
            </a:r>
          </a:p>
          <a:p>
            <a:pPr algn="just" rtl="0" fontAlgn="base">
              <a:spcBef>
                <a:spcPts val="0"/>
              </a:spcBef>
              <a:spcAft>
                <a:spcPts val="0"/>
              </a:spcAft>
            </a:pPr>
            <a:r>
              <a:rPr lang="vi-VN" sz="2000" b="0" i="0" u="none" strike="noStrike" dirty="0">
                <a:solidFill>
                  <a:srgbClr val="000000"/>
                </a:solidFill>
                <a:effectLst/>
                <a:latin typeface="+mj-lt"/>
              </a:rPr>
              <a:t>Công dân </a:t>
            </a:r>
            <a:r>
              <a:rPr lang="vi-VN" sz="2000" b="0" i="0" u="none" strike="noStrike" dirty="0" err="1">
                <a:solidFill>
                  <a:srgbClr val="000000"/>
                </a:solidFill>
                <a:effectLst/>
                <a:latin typeface="+mj-lt"/>
              </a:rPr>
              <a:t>nước</a:t>
            </a:r>
            <a:r>
              <a:rPr lang="vi-VN" sz="2000" b="0" i="0" u="none" strike="noStrike" dirty="0">
                <a:solidFill>
                  <a:srgbClr val="000000"/>
                </a:solidFill>
                <a:effectLst/>
                <a:latin typeface="+mj-lt"/>
              </a:rPr>
              <a:t> CHXHCN </a:t>
            </a:r>
            <a:r>
              <a:rPr lang="vi-VN" sz="2000" b="0" i="0" u="none" strike="noStrike" dirty="0" err="1">
                <a:solidFill>
                  <a:srgbClr val="000000"/>
                </a:solidFill>
                <a:effectLst/>
                <a:latin typeface="+mj-lt"/>
              </a:rPr>
              <a:t>Việt</a:t>
            </a:r>
            <a:r>
              <a:rPr lang="vi-VN" sz="2000" b="0" i="0" u="none" strike="noStrike" dirty="0">
                <a:solidFill>
                  <a:srgbClr val="000000"/>
                </a:solidFill>
                <a:effectLst/>
                <a:latin typeface="+mj-lt"/>
              </a:rPr>
              <a:t> Nam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đủ</a:t>
            </a:r>
            <a:r>
              <a:rPr lang="vi-VN" sz="2000" b="0" i="0" u="none" strike="noStrike" dirty="0">
                <a:solidFill>
                  <a:srgbClr val="000000"/>
                </a:solidFill>
                <a:effectLst/>
                <a:latin typeface="+mj-lt"/>
              </a:rPr>
              <a:t> tiêu </a:t>
            </a:r>
            <a:r>
              <a:rPr lang="vi-VN" sz="2000" b="0" i="0" u="none" strike="noStrike" dirty="0" err="1">
                <a:solidFill>
                  <a:srgbClr val="000000"/>
                </a:solidFill>
                <a:effectLst/>
                <a:latin typeface="+mj-lt"/>
              </a:rPr>
              <a:t>chuẩn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về</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chính</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trị</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phẩm</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chất</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đạo</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đức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trình</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độ</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học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vấn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sức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khỏe</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và</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tuổi</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đời</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nguyện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vọng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và</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khả</a:t>
            </a:r>
            <a:r>
              <a:rPr lang="vi-VN" sz="2000" b="0" i="0" u="none" strike="noStrike" dirty="0">
                <a:solidFill>
                  <a:srgbClr val="000000"/>
                </a:solidFill>
                <a:effectLst/>
                <a:latin typeface="+mj-lt"/>
              </a:rPr>
              <a:t> năng </a:t>
            </a:r>
            <a:r>
              <a:rPr lang="vi-VN" sz="2000" b="0" i="0" u="none" strike="noStrike" dirty="0" err="1">
                <a:solidFill>
                  <a:srgbClr val="000000"/>
                </a:solidFill>
                <a:effectLst/>
                <a:latin typeface="+mj-lt"/>
              </a:rPr>
              <a:t>hoạt</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động</a:t>
            </a:r>
            <a:r>
              <a:rPr lang="vi-VN" sz="2000" b="0" i="0" u="none" strike="noStrike" dirty="0">
                <a:solidFill>
                  <a:srgbClr val="000000"/>
                </a:solidFill>
                <a:effectLst/>
                <a:latin typeface="+mj-lt"/>
              </a:rPr>
              <a:t> trong </a:t>
            </a:r>
            <a:r>
              <a:rPr lang="vi-VN" sz="2000" b="0" i="0" u="none" strike="noStrike" dirty="0" err="1">
                <a:solidFill>
                  <a:srgbClr val="000000"/>
                </a:solidFill>
                <a:effectLst/>
                <a:latin typeface="+mj-lt"/>
              </a:rPr>
              <a:t>lĩnh</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vực</a:t>
            </a:r>
            <a:r>
              <a:rPr lang="vi-VN" sz="2000" b="0" i="0" u="none" strike="noStrike" dirty="0">
                <a:solidFill>
                  <a:srgbClr val="000000"/>
                </a:solidFill>
                <a:effectLst/>
                <a:latin typeface="+mj-lt"/>
              </a:rPr>
              <a:t> quân </a:t>
            </a:r>
            <a:r>
              <a:rPr lang="vi-VN" sz="2000" b="0" i="0" u="none" strike="noStrike" dirty="0" err="1">
                <a:solidFill>
                  <a:srgbClr val="000000"/>
                </a:solidFill>
                <a:effectLst/>
                <a:latin typeface="+mj-lt"/>
              </a:rPr>
              <a:t>sự</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thì</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có</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thể</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tuyển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chọn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đào</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tạo</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sĩ</a:t>
            </a:r>
            <a:r>
              <a:rPr lang="vi-VN" sz="2000" b="0" i="0" u="none" strike="noStrike" dirty="0">
                <a:solidFill>
                  <a:srgbClr val="000000"/>
                </a:solidFill>
                <a:effectLst/>
                <a:latin typeface="+mj-lt"/>
              </a:rPr>
              <a:t> quan.</a:t>
            </a:r>
          </a:p>
        </p:txBody>
      </p:sp>
      <p:pic>
        <p:nvPicPr>
          <p:cNvPr id="8194" name="Picture 2" descr="Những quy định chung về Luật Nghĩa vụ quân sự (07/10/2019)">
            <a:extLst>
              <a:ext uri="{FF2B5EF4-FFF2-40B4-BE49-F238E27FC236}">
                <a16:creationId xmlns:a16="http://schemas.microsoft.com/office/drawing/2014/main" xmlns="" id="{E0831E45-4AAF-6652-54BA-C9107B9AA6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7732" y="2218301"/>
            <a:ext cx="6179240" cy="463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barn(inVertical)">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1000"/>
                                        <p:tgtEl>
                                          <p:spTgt spid="24">
                                            <p:txEl>
                                              <p:pRg st="1" end="1"/>
                                            </p:txEl>
                                          </p:spTgt>
                                        </p:tgtEl>
                                      </p:cBhvr>
                                    </p:animEffect>
                                    <p:anim calcmode="lin" valueType="num">
                                      <p:cBhvr>
                                        <p:cTn id="20"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23812" y="127482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C00000"/>
                </a:solidFill>
                <a:effectLst/>
                <a:latin typeface="+mj-lt"/>
              </a:rPr>
              <a:t>II. </a:t>
            </a:r>
            <a:r>
              <a:rPr lang="sq-AL"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PHẤN ĐẤU TRỞ THÀNH SĨ QUAN QUÂN ĐỘI VÀ CÔNG AN NHÂN DÂN VIỆT NAM</a:t>
            </a:r>
            <a:endParaRPr lang="en-US" altLang="en-US" sz="2800" i="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C00667C-C718-F44D-4E21-A075F9EB3D33}"/>
              </a:ext>
            </a:extLst>
          </p:cNvPr>
          <p:cNvSpPr txBox="1"/>
          <p:nvPr/>
        </p:nvSpPr>
        <p:spPr>
          <a:xfrm>
            <a:off x="112760" y="2303130"/>
            <a:ext cx="3662406" cy="4154984"/>
          </a:xfrm>
          <a:prstGeom prst="rect">
            <a:avLst/>
          </a:prstGeom>
          <a:noFill/>
        </p:spPr>
        <p:txBody>
          <a:bodyPr wrap="square">
            <a:spAutoFit/>
          </a:bodyPr>
          <a:lstStyle/>
          <a:p>
            <a:pPr algn="just" rtl="0" fontAlgn="base">
              <a:spcBef>
                <a:spcPts val="0"/>
              </a:spcBef>
              <a:spcAft>
                <a:spcPts val="0"/>
              </a:spcAft>
            </a:pPr>
            <a:r>
              <a:rPr lang="vi-VN" sz="2400" b="1" dirty="0" err="1">
                <a:solidFill>
                  <a:srgbClr val="FF0000"/>
                </a:solidFill>
                <a:latin typeface="+mj-lt"/>
              </a:rPr>
              <a:t>Tuyển</a:t>
            </a:r>
            <a:r>
              <a:rPr lang="vi-VN" sz="2400" b="1" dirty="0">
                <a:solidFill>
                  <a:srgbClr val="FF0000"/>
                </a:solidFill>
                <a:latin typeface="+mj-lt"/>
              </a:rPr>
              <a:t> </a:t>
            </a:r>
            <a:r>
              <a:rPr lang="vi-VN" sz="2400" b="1" dirty="0" err="1">
                <a:solidFill>
                  <a:srgbClr val="FF0000"/>
                </a:solidFill>
                <a:latin typeface="+mj-lt"/>
              </a:rPr>
              <a:t>chọn</a:t>
            </a:r>
            <a:r>
              <a:rPr lang="vi-VN" sz="2400" b="1" dirty="0">
                <a:solidFill>
                  <a:srgbClr val="FF0000"/>
                </a:solidFill>
                <a:latin typeface="+mj-lt"/>
              </a:rPr>
              <a:t> công dân </a:t>
            </a:r>
            <a:r>
              <a:rPr lang="vi-VN" sz="2400" b="1" dirty="0" err="1">
                <a:solidFill>
                  <a:srgbClr val="FF0000"/>
                </a:solidFill>
                <a:latin typeface="+mj-lt"/>
              </a:rPr>
              <a:t>vào</a:t>
            </a:r>
            <a:r>
              <a:rPr lang="vi-VN" sz="2400" b="1" dirty="0">
                <a:solidFill>
                  <a:srgbClr val="FF0000"/>
                </a:solidFill>
                <a:latin typeface="+mj-lt"/>
              </a:rPr>
              <a:t> Công an nhân dân (</a:t>
            </a:r>
            <a:r>
              <a:rPr lang="vi-VN" sz="2400" b="1" dirty="0" err="1">
                <a:solidFill>
                  <a:srgbClr val="FF0000"/>
                </a:solidFill>
                <a:latin typeface="+mj-lt"/>
              </a:rPr>
              <a:t>điều</a:t>
            </a:r>
            <a:r>
              <a:rPr lang="vi-VN" sz="2400" b="1" dirty="0">
                <a:solidFill>
                  <a:srgbClr val="FF0000"/>
                </a:solidFill>
                <a:latin typeface="+mj-lt"/>
              </a:rPr>
              <a:t> 7)</a:t>
            </a:r>
          </a:p>
          <a:p>
            <a:pPr algn="just" rtl="0" fontAlgn="base">
              <a:spcBef>
                <a:spcPts val="0"/>
              </a:spcBef>
              <a:spcAft>
                <a:spcPts val="0"/>
              </a:spcAft>
            </a:pPr>
            <a:r>
              <a:rPr lang="vi-VN" sz="2400" b="0" i="0" u="none" strike="noStrike" dirty="0">
                <a:solidFill>
                  <a:srgbClr val="000000"/>
                </a:solidFill>
                <a:effectLst/>
                <a:latin typeface="+mj-lt"/>
              </a:rPr>
              <a:t>Công dân </a:t>
            </a:r>
            <a:r>
              <a:rPr lang="vi-VN" sz="2400" b="0" i="0" u="none" strike="noStrike" dirty="0" err="1">
                <a:solidFill>
                  <a:srgbClr val="000000"/>
                </a:solidFill>
                <a:effectLst/>
                <a:latin typeface="+mj-lt"/>
              </a:rPr>
              <a:t>nước</a:t>
            </a:r>
            <a:r>
              <a:rPr lang="vi-VN" sz="2400" b="0" i="0" u="none" strike="noStrike" dirty="0">
                <a:solidFill>
                  <a:srgbClr val="000000"/>
                </a:solidFill>
                <a:effectLst/>
                <a:latin typeface="+mj-lt"/>
              </a:rPr>
              <a:t> CHXHCN </a:t>
            </a:r>
            <a:r>
              <a:rPr lang="vi-VN" sz="2400" b="0" i="0" u="none" strike="noStrike" dirty="0" err="1">
                <a:solidFill>
                  <a:srgbClr val="000000"/>
                </a:solidFill>
                <a:effectLst/>
                <a:latin typeface="+mj-lt"/>
              </a:rPr>
              <a:t>Việt</a:t>
            </a:r>
            <a:r>
              <a:rPr lang="vi-VN" sz="2400" b="0" i="0" u="none" strike="noStrike" dirty="0">
                <a:solidFill>
                  <a:srgbClr val="000000"/>
                </a:solidFill>
                <a:effectLst/>
                <a:latin typeface="+mj-lt"/>
              </a:rPr>
              <a:t> Nam </a:t>
            </a:r>
            <a:r>
              <a:rPr lang="vi-VN" sz="2400" b="0" i="0" u="none" strike="noStrike" dirty="0" err="1">
                <a:solidFill>
                  <a:srgbClr val="000000"/>
                </a:solidFill>
                <a:effectLst/>
                <a:latin typeface="+mj-lt"/>
              </a:rPr>
              <a:t>có</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đủ</a:t>
            </a:r>
            <a:r>
              <a:rPr lang="vi-VN" sz="2400" b="0" i="0" u="none" strike="noStrike" dirty="0">
                <a:solidFill>
                  <a:srgbClr val="000000"/>
                </a:solidFill>
                <a:effectLst/>
                <a:latin typeface="+mj-lt"/>
              </a:rPr>
              <a:t> tiêu </a:t>
            </a:r>
            <a:r>
              <a:rPr lang="vi-VN" sz="2400" b="0" i="0" u="none" strike="noStrike" dirty="0" err="1">
                <a:solidFill>
                  <a:srgbClr val="000000"/>
                </a:solidFill>
                <a:effectLst/>
                <a:latin typeface="+mj-lt"/>
              </a:rPr>
              <a:t>chuẩn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về</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chính</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trị</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phẩm</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chất</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đạo</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đức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trình</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độ</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sức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khỏe</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tuổi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đời</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và</a:t>
            </a:r>
            <a:r>
              <a:rPr lang="vi-VN" sz="2400" b="0" i="0" u="none" strike="noStrike" dirty="0">
                <a:solidFill>
                  <a:srgbClr val="000000"/>
                </a:solidFill>
                <a:effectLst/>
                <a:latin typeface="+mj-lt"/>
              </a:rPr>
              <a:t> năng </a:t>
            </a:r>
            <a:r>
              <a:rPr lang="vi-VN" sz="2400" b="0" i="0" u="none" strike="noStrike" dirty="0" err="1">
                <a:solidFill>
                  <a:srgbClr val="000000"/>
                </a:solidFill>
                <a:effectLst/>
                <a:latin typeface="+mj-lt"/>
              </a:rPr>
              <a:t>khiếu</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phù</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hợp</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với</a:t>
            </a:r>
            <a:r>
              <a:rPr lang="vi-VN" sz="2400" b="0" i="0" u="none" strike="noStrike" dirty="0">
                <a:solidFill>
                  <a:srgbClr val="000000"/>
                </a:solidFill>
                <a:effectLst/>
                <a:latin typeface="+mj-lt"/>
              </a:rPr>
              <a:t> công </a:t>
            </a:r>
            <a:r>
              <a:rPr lang="vi-VN" sz="2400" b="0" i="0" u="none" strike="noStrike" dirty="0" err="1">
                <a:solidFill>
                  <a:srgbClr val="000000"/>
                </a:solidFill>
                <a:effectLst/>
                <a:latin typeface="+mj-lt"/>
              </a:rPr>
              <a:t>tác</a:t>
            </a:r>
            <a:r>
              <a:rPr lang="vi-VN" sz="2400" b="0" i="0" u="none" strike="noStrike" dirty="0">
                <a:solidFill>
                  <a:srgbClr val="000000"/>
                </a:solidFill>
                <a:effectLst/>
                <a:latin typeface="+mj-lt"/>
              </a:rPr>
              <a:t> công an; </a:t>
            </a:r>
            <a:r>
              <a:rPr lang="vi-VN" sz="2400" b="0" i="0" u="none" strike="noStrike" dirty="0" err="1">
                <a:solidFill>
                  <a:srgbClr val="000000"/>
                </a:solidFill>
                <a:effectLst/>
                <a:latin typeface="+mj-lt"/>
              </a:rPr>
              <a:t>có</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nguyện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vọng</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và</a:t>
            </a:r>
            <a:r>
              <a:rPr lang="vi-VN" sz="2400" b="0" i="0" u="none" strike="noStrike" dirty="0">
                <a:solidFill>
                  <a:srgbClr val="000000"/>
                </a:solidFill>
                <a:effectLst/>
                <a:latin typeface="+mj-lt"/>
              </a:rPr>
              <a:t> Công an nhân dân </a:t>
            </a:r>
            <a:r>
              <a:rPr lang="vi-VN" sz="2400" b="0" i="0" u="none" strike="noStrike" dirty="0" err="1">
                <a:solidFill>
                  <a:srgbClr val="000000"/>
                </a:solidFill>
                <a:effectLst/>
                <a:latin typeface="+mj-lt"/>
              </a:rPr>
              <a:t>có</a:t>
            </a:r>
            <a:r>
              <a:rPr lang="vi-VN" sz="2400" b="0" i="0" u="none" strike="noStrike" dirty="0">
                <a:solidFill>
                  <a:srgbClr val="000000"/>
                </a:solidFill>
                <a:effectLst/>
                <a:latin typeface="+mj-lt"/>
              </a:rPr>
              <a:t> nhu </a:t>
            </a:r>
            <a:r>
              <a:rPr lang="vi-VN" sz="2400" b="0" i="0" u="none" strike="noStrike" dirty="0" err="1">
                <a:solidFill>
                  <a:srgbClr val="000000"/>
                </a:solidFill>
                <a:effectLst/>
                <a:latin typeface="+mj-lt"/>
              </a:rPr>
              <a:t>cầu</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thì</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có</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thể</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được</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tuyển</a:t>
            </a:r>
            <a:r>
              <a:rPr lang="vi-VN" sz="2400" b="0" i="0" u="none" strike="noStrike" dirty="0">
                <a:solidFill>
                  <a:srgbClr val="000000"/>
                </a:solidFill>
                <a:effectLst/>
                <a:latin typeface="+mj-lt"/>
              </a:rPr>
              <a:t> </a:t>
            </a:r>
            <a:r>
              <a:rPr lang="vi-VN" sz="2400" b="0" i="0" u="none" strike="noStrike" dirty="0" err="1">
                <a:solidFill>
                  <a:srgbClr val="000000"/>
                </a:solidFill>
                <a:effectLst/>
                <a:latin typeface="+mj-lt"/>
              </a:rPr>
              <a:t>chọn</a:t>
            </a:r>
            <a:r>
              <a:rPr lang="vi-VN" sz="2400" b="0" i="0" u="none" strike="noStrike" dirty="0">
                <a:solidFill>
                  <a:srgbClr val="000000"/>
                </a:solidFill>
                <a:effectLst/>
                <a:latin typeface="+mj-lt"/>
              </a:rPr>
              <a:t>.</a:t>
            </a:r>
          </a:p>
        </p:txBody>
      </p:sp>
      <p:pic>
        <p:nvPicPr>
          <p:cNvPr id="14344" name="Picture 8" descr="Nữ sinh 'kẹp cổ 3 thanh niên' là thủ khoa trường Cảnh sát - VnExpress">
            <a:extLst>
              <a:ext uri="{FF2B5EF4-FFF2-40B4-BE49-F238E27FC236}">
                <a16:creationId xmlns:a16="http://schemas.microsoft.com/office/drawing/2014/main" xmlns="" id="{317B897D-B1F9-028A-BFF9-4A5A362A6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166" y="2310247"/>
            <a:ext cx="5345022" cy="4562329"/>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ẵn sàng công tác tuyển chọn công dân thực hiện nghĩa vụ Công an nhân dân |  baoninhbinh.org.vn">
            <a:extLst>
              <a:ext uri="{FF2B5EF4-FFF2-40B4-BE49-F238E27FC236}">
                <a16:creationId xmlns:a16="http://schemas.microsoft.com/office/drawing/2014/main" xmlns="" id="{155BC35B-86C5-9F04-45E8-445358A59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5166" y="2303131"/>
            <a:ext cx="5392646" cy="456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1000"/>
                                        <p:tgtEl>
                                          <p:spTgt spid="14346"/>
                                        </p:tgtEl>
                                      </p:cBhvr>
                                    </p:animEffect>
                                    <p:anim calcmode="lin" valueType="num">
                                      <p:cBhvr>
                                        <p:cTn id="18" dur="1000" fill="hold"/>
                                        <p:tgtEl>
                                          <p:spTgt spid="14346"/>
                                        </p:tgtEl>
                                        <p:attrNameLst>
                                          <p:attrName>ppt_x</p:attrName>
                                        </p:attrNameLst>
                                      </p:cBhvr>
                                      <p:tavLst>
                                        <p:tav tm="0">
                                          <p:val>
                                            <p:strVal val="#ppt_x"/>
                                          </p:val>
                                        </p:tav>
                                        <p:tav tm="100000">
                                          <p:val>
                                            <p:strVal val="#ppt_x"/>
                                          </p:val>
                                        </p:tav>
                                      </p:tavLst>
                                    </p:anim>
                                    <p:anim calcmode="lin" valueType="num">
                                      <p:cBhvr>
                                        <p:cTn id="19"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23812" y="1200635"/>
            <a:ext cx="8991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marL="114300" rtl="0">
              <a:spcBef>
                <a:spcPts val="0"/>
              </a:spcBef>
              <a:spcAft>
                <a:spcPts val="0"/>
              </a:spcAft>
            </a:pPr>
            <a:r>
              <a:rPr lang="vi-VN" sz="2800" b="1" i="0" u="none" strike="noStrike" dirty="0">
                <a:solidFill>
                  <a:srgbClr val="FF0000"/>
                </a:solidFill>
                <a:effectLst/>
                <a:latin typeface="+mn-lt"/>
              </a:rPr>
              <a:t>II. </a:t>
            </a:r>
            <a:r>
              <a:rPr lang="sq-AL"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PHẤN ĐẤU TRỞ THÀNH SĨ QUAN QUÂN ĐỘI VÀ CÔNG AN NHÂN DÂN VIỆT NAM</a:t>
            </a:r>
            <a:endParaRPr lang="en-US" altLang="en-US" sz="2800" i="1" dirty="0">
              <a:solidFill>
                <a:srgbClr val="FF0000"/>
              </a:solidFill>
              <a:latin typeface="Times New Roman" panose="02020603050405020304" pitchFamily="18" charset="0"/>
              <a:cs typeface="Times New Roman" panose="02020603050405020304" pitchFamily="18" charset="0"/>
            </a:endParaRPr>
          </a:p>
          <a:p>
            <a:r>
              <a:rPr lang="vi-VN" sz="2000" dirty="0"/>
              <a:t/>
            </a:r>
            <a:br>
              <a:rPr lang="vi-VN" sz="2000" dirty="0"/>
            </a:b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7497FE91-D5CA-203D-70A1-7108906FA97B}"/>
              </a:ext>
            </a:extLst>
          </p:cNvPr>
          <p:cNvSpPr txBox="1"/>
          <p:nvPr/>
        </p:nvSpPr>
        <p:spPr>
          <a:xfrm>
            <a:off x="67029" y="2031631"/>
            <a:ext cx="8900759" cy="3785652"/>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mj-lt"/>
                <a:cs typeface="Arial" panose="020B0604020202020204" pitchFamily="34" charset="0"/>
              </a:rPr>
              <a:t>Hạ</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quan, binh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tốt</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nghiệp</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các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trường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đào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tạo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quan </a:t>
            </a:r>
            <a:r>
              <a:rPr lang="vi-VN" sz="2400" b="0" i="0" u="none" strike="noStrike" dirty="0" err="1">
                <a:solidFill>
                  <a:srgbClr val="000000"/>
                </a:solidFill>
                <a:effectLst/>
                <a:latin typeface="+mj-lt"/>
                <a:cs typeface="Arial" panose="020B0604020202020204" pitchFamily="34" charset="0"/>
              </a:rPr>
              <a:t>hoặc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các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trường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đại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học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ngoài</a:t>
            </a:r>
            <a:r>
              <a:rPr lang="vi-VN" sz="2400" b="0" i="0" u="none" strike="noStrike" dirty="0">
                <a:solidFill>
                  <a:srgbClr val="000000"/>
                </a:solidFill>
                <a:effectLst/>
                <a:latin typeface="+mj-lt"/>
                <a:cs typeface="Arial" panose="020B0604020202020204" pitchFamily="34" charset="0"/>
              </a:rPr>
              <a:t> quân </a:t>
            </a:r>
            <a:r>
              <a:rPr lang="vi-VN" sz="2400" b="0" i="0" u="none" strike="noStrike" dirty="0" err="1">
                <a:solidFill>
                  <a:srgbClr val="000000"/>
                </a:solidFill>
                <a:effectLst/>
                <a:latin typeface="+mj-lt"/>
                <a:cs typeface="Arial" panose="020B0604020202020204" pitchFamily="34" charset="0"/>
              </a:rPr>
              <a:t>đội</a:t>
            </a:r>
            <a:r>
              <a:rPr lang="vi-VN" sz="2400" b="0" i="0" u="none" strike="noStrike" dirty="0">
                <a:solidFill>
                  <a:srgbClr val="000000"/>
                </a:solidFill>
                <a:effectLst/>
                <a:latin typeface="+mj-lt"/>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mj-lt"/>
                <a:cs typeface="Arial" panose="020B0604020202020204" pitchFamily="34" charset="0"/>
              </a:rPr>
              <a:t>Hạ</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quan binh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hoàn</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thành</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tốt</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nhiệm</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vụ</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chiến</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đấu</a:t>
            </a:r>
            <a:r>
              <a:rPr lang="vi-VN" sz="2400" b="0" i="0" u="none" strike="noStrike" dirty="0">
                <a:solidFill>
                  <a:srgbClr val="000000"/>
                </a:solidFill>
                <a:effectLst/>
                <a:latin typeface="+mj-lt"/>
                <a:cs typeface="Arial" panose="020B0604020202020204" pitchFamily="34" charset="0"/>
              </a:rPr>
              <a:t>; quân nhân chuyên </a:t>
            </a:r>
            <a:r>
              <a:rPr lang="vi-VN" sz="2400" b="0" i="0" u="none" strike="noStrike" dirty="0" err="1">
                <a:solidFill>
                  <a:srgbClr val="000000"/>
                </a:solidFill>
                <a:effectLst/>
                <a:latin typeface="+mj-lt"/>
                <a:cs typeface="Arial" panose="020B0604020202020204" pitchFamily="34" charset="0"/>
              </a:rPr>
              <a:t>nghiệp</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và</a:t>
            </a:r>
            <a:r>
              <a:rPr lang="vi-VN" sz="2400" b="0" i="0" u="none" strike="noStrike" dirty="0">
                <a:solidFill>
                  <a:srgbClr val="000000"/>
                </a:solidFill>
                <a:effectLst/>
                <a:latin typeface="+mj-lt"/>
                <a:cs typeface="Arial" panose="020B0604020202020204" pitchFamily="34" charset="0"/>
              </a:rPr>
              <a:t> công </a:t>
            </a:r>
            <a:r>
              <a:rPr lang="vi-VN" sz="2400" b="0" i="0" u="none" strike="noStrike" dirty="0" err="1">
                <a:solidFill>
                  <a:srgbClr val="000000"/>
                </a:solidFill>
                <a:effectLst/>
                <a:latin typeface="+mj-lt"/>
                <a:cs typeface="Arial" panose="020B0604020202020204" pitchFamily="34" charset="0"/>
              </a:rPr>
              <a:t>chức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quốc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phòng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tại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ngũ</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tốt</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nghiệp</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đại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học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trở</a:t>
            </a:r>
            <a:r>
              <a:rPr lang="vi-VN" sz="2400" b="0" i="0" u="none" strike="noStrike" dirty="0">
                <a:solidFill>
                  <a:srgbClr val="000000"/>
                </a:solidFill>
                <a:effectLst/>
                <a:latin typeface="+mj-lt"/>
                <a:cs typeface="Arial" panose="020B0604020202020204" pitchFamily="34" charset="0"/>
              </a:rPr>
              <a:t> lên  </a:t>
            </a:r>
            <a:r>
              <a:rPr lang="vi-VN" sz="2400" b="0" i="0" u="none" strike="noStrike" dirty="0" err="1">
                <a:solidFill>
                  <a:srgbClr val="000000"/>
                </a:solidFill>
                <a:effectLst/>
                <a:latin typeface="+mj-lt"/>
                <a:cs typeface="Arial" panose="020B0604020202020204" pitchFamily="34" charset="0"/>
              </a:rPr>
              <a:t>đã</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được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đào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tạo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bồi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dưỡng</a:t>
            </a:r>
            <a:r>
              <a:rPr lang="vi-VN" sz="2400" b="0" i="0" u="none" strike="noStrike" dirty="0">
                <a:solidFill>
                  <a:srgbClr val="000000"/>
                </a:solidFill>
                <a:effectLst/>
                <a:latin typeface="+mj-lt"/>
                <a:cs typeface="Arial" panose="020B0604020202020204" pitchFamily="34" charset="0"/>
              </a:rPr>
              <a:t> chương </a:t>
            </a:r>
            <a:r>
              <a:rPr lang="vi-VN" sz="2400" b="0" i="0" u="none" strike="noStrike" dirty="0" err="1">
                <a:solidFill>
                  <a:srgbClr val="000000"/>
                </a:solidFill>
                <a:effectLst/>
                <a:latin typeface="+mj-lt"/>
                <a:cs typeface="Arial" panose="020B0604020202020204" pitchFamily="34" charset="0"/>
              </a:rPr>
              <a:t>trình</a:t>
            </a:r>
            <a:r>
              <a:rPr lang="vi-VN" sz="2400" b="0" i="0" u="none" strike="noStrike" dirty="0">
                <a:solidFill>
                  <a:srgbClr val="000000"/>
                </a:solidFill>
                <a:effectLst/>
                <a:latin typeface="+mj-lt"/>
                <a:cs typeface="Arial" panose="020B0604020202020204" pitchFamily="34" charset="0"/>
              </a:rPr>
              <a:t> quân </a:t>
            </a:r>
            <a:r>
              <a:rPr lang="vi-VN" sz="2400" b="0" i="0" u="none" strike="noStrike" dirty="0" err="1">
                <a:solidFill>
                  <a:srgbClr val="000000"/>
                </a:solidFill>
                <a:effectLst/>
                <a:latin typeface="+mj-lt"/>
                <a:cs typeface="Arial" panose="020B0604020202020204" pitchFamily="34" charset="0"/>
              </a:rPr>
              <a:t>sự</a:t>
            </a:r>
            <a:r>
              <a:rPr lang="vi-VN" sz="2400" b="0" i="0" u="none" strike="noStrike" dirty="0">
                <a:solidFill>
                  <a:srgbClr val="000000"/>
                </a:solidFill>
                <a:effectLst/>
                <a:latin typeface="+mj-lt"/>
                <a:cs typeface="Arial" panose="020B0604020202020204" pitchFamily="34" charset="0"/>
              </a:rPr>
              <a:t> theo quy </a:t>
            </a:r>
            <a:r>
              <a:rPr lang="vi-VN" sz="2400" b="0" i="0" u="none" strike="noStrike" dirty="0" err="1">
                <a:solidFill>
                  <a:srgbClr val="000000"/>
                </a:solidFill>
                <a:effectLst/>
                <a:latin typeface="+mj-lt"/>
                <a:cs typeface="Arial" panose="020B0604020202020204" pitchFamily="34" charset="0"/>
              </a:rPr>
              <a:t>định</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của</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Bộ</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trưởng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Bộ</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quốc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phòng</a:t>
            </a:r>
            <a:r>
              <a:rPr lang="vi-VN" sz="2400" b="0" i="0" u="none" strike="noStrike" dirty="0">
                <a:solidFill>
                  <a:srgbClr val="000000"/>
                </a:solidFill>
                <a:effectLst/>
                <a:latin typeface="+mj-lt"/>
                <a:cs typeface="Arial" panose="020B0604020202020204" pitchFamily="34" charset="0"/>
              </a:rPr>
              <a:t>.</a:t>
            </a:r>
          </a:p>
          <a:p>
            <a:pPr algn="just" rtl="0" fontAlgn="base">
              <a:spcBef>
                <a:spcPts val="0"/>
              </a:spcBef>
              <a:spcAft>
                <a:spcPts val="0"/>
              </a:spcAft>
              <a:buFont typeface="Arial" panose="020B0604020202020204" pitchFamily="34" charset="0"/>
              <a:buChar char="•"/>
            </a:pPr>
            <a:r>
              <a:rPr lang="vi-VN" sz="2400" b="0" i="0" u="none" strike="noStrike" dirty="0" err="1">
                <a:solidFill>
                  <a:srgbClr val="000000"/>
                </a:solidFill>
                <a:effectLst/>
                <a:latin typeface="+mj-lt"/>
                <a:cs typeface="Arial" panose="020B0604020202020204" pitchFamily="34" charset="0"/>
              </a:rPr>
              <a:t>Cán</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bộ</a:t>
            </a:r>
            <a:r>
              <a:rPr lang="vi-VN" sz="2400" b="0" i="0" u="none" strike="noStrike" dirty="0">
                <a:solidFill>
                  <a:srgbClr val="000000"/>
                </a:solidFill>
                <a:effectLst/>
                <a:latin typeface="+mj-lt"/>
                <a:cs typeface="Arial" panose="020B0604020202020204" pitchFamily="34" charset="0"/>
              </a:rPr>
              <a:t>, công </a:t>
            </a:r>
            <a:r>
              <a:rPr lang="vi-VN" sz="2400" b="0" i="0" u="none" strike="noStrike" dirty="0" err="1">
                <a:solidFill>
                  <a:srgbClr val="000000"/>
                </a:solidFill>
                <a:effectLst/>
                <a:latin typeface="+mj-lt"/>
                <a:cs typeface="Arial" panose="020B0604020202020204" pitchFamily="34" charset="0"/>
              </a:rPr>
              <a:t>chức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ngoài</a:t>
            </a:r>
            <a:r>
              <a:rPr lang="vi-VN" sz="2400" b="0" i="0" u="none" strike="noStrike" dirty="0">
                <a:solidFill>
                  <a:srgbClr val="000000"/>
                </a:solidFill>
                <a:effectLst/>
                <a:latin typeface="+mj-lt"/>
                <a:cs typeface="Arial" panose="020B0604020202020204" pitchFamily="34" charset="0"/>
              </a:rPr>
              <a:t> quân </a:t>
            </a:r>
            <a:r>
              <a:rPr lang="vi-VN" sz="2400" b="0" i="0" u="none" strike="noStrike" dirty="0" err="1">
                <a:solidFill>
                  <a:srgbClr val="000000"/>
                </a:solidFill>
                <a:effectLst/>
                <a:latin typeface="+mj-lt"/>
                <a:cs typeface="Arial" panose="020B0604020202020204" pitchFamily="34" charset="0"/>
              </a:rPr>
              <a:t>đội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và</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nhũng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người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tốt</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nghiệp</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đại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học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trở</a:t>
            </a:r>
            <a:r>
              <a:rPr lang="vi-VN" sz="2400" b="0" i="0" u="none" strike="noStrike" dirty="0">
                <a:solidFill>
                  <a:srgbClr val="000000"/>
                </a:solidFill>
                <a:effectLst/>
                <a:latin typeface="+mj-lt"/>
                <a:cs typeface="Arial" panose="020B0604020202020204" pitchFamily="34" charset="0"/>
              </a:rPr>
              <a:t> lên </a:t>
            </a:r>
            <a:r>
              <a:rPr lang="vi-VN" sz="2400" b="0" i="0" u="none" strike="noStrike" dirty="0" err="1">
                <a:solidFill>
                  <a:srgbClr val="000000"/>
                </a:solidFill>
                <a:effectLst/>
                <a:latin typeface="+mj-lt"/>
                <a:cs typeface="Arial" panose="020B0604020202020204" pitchFamily="34" charset="0"/>
              </a:rPr>
              <a:t>được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điều</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động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vào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phục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vụ</a:t>
            </a:r>
            <a:r>
              <a:rPr lang="vi-VN" sz="2400" b="0" i="0" u="none" strike="noStrike" dirty="0">
                <a:solidFill>
                  <a:srgbClr val="000000"/>
                </a:solidFill>
                <a:effectLst/>
                <a:latin typeface="+mj-lt"/>
                <a:cs typeface="Arial" panose="020B0604020202020204" pitchFamily="34" charset="0"/>
              </a:rPr>
              <a:t> trong quân </a:t>
            </a:r>
            <a:r>
              <a:rPr lang="vi-VN" sz="2400" b="0" i="0" u="none" strike="noStrike" dirty="0" err="1">
                <a:solidFill>
                  <a:srgbClr val="000000"/>
                </a:solidFill>
                <a:effectLst/>
                <a:latin typeface="+mj-lt"/>
                <a:cs typeface="Arial" panose="020B0604020202020204" pitchFamily="34" charset="0"/>
              </a:rPr>
              <a:t>đội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đã</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được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đào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tạo</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bồi</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dưỡng</a:t>
            </a:r>
            <a:r>
              <a:rPr lang="vi-VN" sz="2400" b="0" i="0" u="none" strike="noStrike" dirty="0">
                <a:solidFill>
                  <a:srgbClr val="000000"/>
                </a:solidFill>
                <a:effectLst/>
                <a:latin typeface="+mj-lt"/>
                <a:cs typeface="Arial" panose="020B0604020202020204" pitchFamily="34" charset="0"/>
              </a:rPr>
              <a:t> chương </a:t>
            </a:r>
            <a:r>
              <a:rPr lang="vi-VN" sz="2400" b="0" i="0" u="none" strike="noStrike" dirty="0" err="1">
                <a:solidFill>
                  <a:srgbClr val="000000"/>
                </a:solidFill>
                <a:effectLst/>
                <a:latin typeface="+mj-lt"/>
                <a:cs typeface="Arial" panose="020B0604020202020204" pitchFamily="34" charset="0"/>
              </a:rPr>
              <a:t>trình</a:t>
            </a:r>
            <a:r>
              <a:rPr lang="vi-VN" sz="2400" b="0" i="0" u="none" strike="noStrike" dirty="0">
                <a:solidFill>
                  <a:srgbClr val="000000"/>
                </a:solidFill>
                <a:effectLst/>
                <a:latin typeface="+mj-lt"/>
                <a:cs typeface="Arial" panose="020B0604020202020204" pitchFamily="34" charset="0"/>
              </a:rPr>
              <a:t> quân </a:t>
            </a:r>
            <a:r>
              <a:rPr lang="vi-VN" sz="2400" b="0" i="0" u="none" strike="noStrike" dirty="0" err="1">
                <a:solidFill>
                  <a:srgbClr val="000000"/>
                </a:solidFill>
                <a:effectLst/>
                <a:latin typeface="+mj-lt"/>
                <a:cs typeface="Arial" panose="020B0604020202020204" pitchFamily="34" charset="0"/>
              </a:rPr>
              <a:t>sự</a:t>
            </a:r>
            <a:r>
              <a:rPr lang="vi-VN" sz="2400" b="0" i="0" u="none" strike="noStrike" dirty="0">
                <a:solidFill>
                  <a:srgbClr val="000000"/>
                </a:solidFill>
                <a:effectLst/>
                <a:latin typeface="+mj-lt"/>
                <a:cs typeface="Arial" panose="020B0604020202020204" pitchFamily="34" charset="0"/>
              </a:rPr>
              <a:t> theo quy </a:t>
            </a:r>
            <a:r>
              <a:rPr lang="vi-VN" sz="2400" b="0" i="0" u="none" strike="noStrike" dirty="0" err="1">
                <a:solidFill>
                  <a:srgbClr val="000000"/>
                </a:solidFill>
                <a:effectLst/>
                <a:latin typeface="+mj-lt"/>
                <a:cs typeface="Arial" panose="020B0604020202020204" pitchFamily="34" charset="0"/>
              </a:rPr>
              <a:t>định</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của</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Bộ</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trưởng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Bộ</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quốc</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phòng</a:t>
            </a:r>
            <a:r>
              <a:rPr lang="vi-VN" sz="2400" b="0" i="0" u="none" strike="noStrike" dirty="0">
                <a:solidFill>
                  <a:srgbClr val="000000"/>
                </a:solidFill>
                <a:effectLst/>
                <a:latin typeface="+mj-lt"/>
                <a:cs typeface="Arial" panose="020B0604020202020204" pitchFamily="34" charset="0"/>
              </a:rPr>
              <a:t>, </a:t>
            </a:r>
            <a:r>
              <a:rPr lang="vi-VN" sz="2400" b="0" i="0" u="none" strike="noStrike" dirty="0" err="1">
                <a:solidFill>
                  <a:srgbClr val="000000"/>
                </a:solidFill>
                <a:effectLst/>
                <a:latin typeface="+mj-lt"/>
                <a:cs typeface="Arial" panose="020B0604020202020204" pitchFamily="34" charset="0"/>
              </a:rPr>
              <a:t>sĩ</a:t>
            </a:r>
            <a:r>
              <a:rPr lang="vi-VN" sz="2400" b="0" i="0" u="none" strike="noStrike" dirty="0">
                <a:solidFill>
                  <a:srgbClr val="000000"/>
                </a:solidFill>
                <a:effectLst/>
                <a:latin typeface="+mj-lt"/>
                <a:cs typeface="Arial" panose="020B0604020202020204" pitchFamily="34" charset="0"/>
              </a:rPr>
              <a:t> quan </a:t>
            </a:r>
            <a:r>
              <a:rPr lang="vi-VN" sz="2400" b="0" i="0" u="none" strike="noStrike" dirty="0" err="1">
                <a:solidFill>
                  <a:srgbClr val="000000"/>
                </a:solidFill>
                <a:effectLst/>
                <a:latin typeface="Arial" panose="020B0604020202020204" pitchFamily="34" charset="0"/>
                <a:cs typeface="Arial" panose="020B0604020202020204" pitchFamily="34" charset="0"/>
              </a:rPr>
              <a:t>dự</a:t>
            </a:r>
            <a:r>
              <a:rPr lang="vi-VN" sz="2400" b="0" i="0" u="none" strike="noStrike" dirty="0">
                <a:solidFill>
                  <a:srgbClr val="000000"/>
                </a:solidFill>
                <a:effectLst/>
                <a:latin typeface="Arial" panose="020B0604020202020204" pitchFamily="34" charset="0"/>
                <a:cs typeface="Arial" panose="020B0604020202020204" pitchFamily="34" charset="0"/>
              </a:rPr>
              <a:t> </a:t>
            </a:r>
            <a:r>
              <a:rPr lang="vi-VN" sz="2400" b="0" i="0" u="none" strike="noStrike" dirty="0" err="1">
                <a:solidFill>
                  <a:srgbClr val="000000"/>
                </a:solidFill>
                <a:effectLst/>
                <a:latin typeface="Arial" panose="020B0604020202020204" pitchFamily="34" charset="0"/>
                <a:cs typeface="Arial" panose="020B0604020202020204" pitchFamily="34" charset="0"/>
              </a:rPr>
              <a:t>bị</a:t>
            </a:r>
            <a:r>
              <a:rPr lang="vi-VN" sz="2400" b="0" i="0" u="none" strike="noStrike" dirty="0">
                <a:solidFill>
                  <a:srgbClr val="000000"/>
                </a:solidFill>
                <a:effectLst/>
                <a:latin typeface="Arial" panose="020B0604020202020204" pitchFamily="34" charset="0"/>
                <a:cs typeface="Arial" panose="020B0604020202020204" pitchFamily="34" charset="0"/>
              </a:rPr>
              <a:t>.</a:t>
            </a:r>
          </a:p>
        </p:txBody>
      </p:sp>
      <p:pic>
        <p:nvPicPr>
          <p:cNvPr id="10242" name="Picture 2" descr="Điểm chuẩn Trường Sĩ quan Không quân năm 2021">
            <a:extLst>
              <a:ext uri="{FF2B5EF4-FFF2-40B4-BE49-F238E27FC236}">
                <a16:creationId xmlns:a16="http://schemas.microsoft.com/office/drawing/2014/main" xmlns="" id="{C7DB4E32-5514-8D1D-6A80-88354D135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 y="2142310"/>
            <a:ext cx="8835789" cy="47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10242"/>
                                        </p:tgtEl>
                                      </p:cBhvr>
                                    </p:animEffect>
                                    <p:set>
                                      <p:cBhvr>
                                        <p:cTn id="13" dur="1" fill="hold">
                                          <p:stCondLst>
                                            <p:cond delay="499"/>
                                          </p:stCondLst>
                                        </p:cTn>
                                        <p:tgtEl>
                                          <p:spTgt spid="1024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1" end="1"/>
                                            </p:txEl>
                                          </p:spTgt>
                                        </p:tgtEl>
                                        <p:attrNameLst>
                                          <p:attrName>style.visibility</p:attrName>
                                        </p:attrNameLst>
                                      </p:cBhvr>
                                      <p:to>
                                        <p:strVal val="visible"/>
                                      </p:to>
                                    </p:set>
                                    <p:anim calcmode="lin" valueType="num">
                                      <p:cBhvr additive="base">
                                        <p:cTn id="1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xEl>
                                              <p:pRg st="2" end="2"/>
                                            </p:txEl>
                                          </p:spTgt>
                                        </p:tgtEl>
                                        <p:attrNameLst>
                                          <p:attrName>style.visibility</p:attrName>
                                        </p:attrNameLst>
                                      </p:cBhvr>
                                      <p:to>
                                        <p:strVal val="visible"/>
                                      </p:to>
                                    </p:set>
                                    <p:anim calcmode="lin" valueType="num">
                                      <p:cBhvr additive="base">
                                        <p:cTn id="24"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D21318_">
            <a:extLst>
              <a:ext uri="{FF2B5EF4-FFF2-40B4-BE49-F238E27FC236}">
                <a16:creationId xmlns:a16="http://schemas.microsoft.com/office/drawing/2014/main" xmlns="" id="{0A488921-073C-4260-984F-0F8237EDFC36}"/>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0"/>
            <a:ext cx="9144000" cy="1600200"/>
          </a:xfrm>
          <a:prstGeom prst="rect">
            <a:avLst/>
          </a:prstGeom>
          <a:ln>
            <a:noFill/>
          </a:ln>
          <a:effectLst>
            <a:softEdge rad="112500"/>
          </a:effectLst>
        </p:spPr>
      </p:pic>
      <p:pic>
        <p:nvPicPr>
          <p:cNvPr id="18436" name="Picture 8" descr="quocky">
            <a:extLst>
              <a:ext uri="{FF2B5EF4-FFF2-40B4-BE49-F238E27FC236}">
                <a16:creationId xmlns:a16="http://schemas.microsoft.com/office/drawing/2014/main" xmlns="" id="{05B2246D-3BA0-B255-7A95-02E67A29AF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ringworld2_w">
            <a:extLst>
              <a:ext uri="{FF2B5EF4-FFF2-40B4-BE49-F238E27FC236}">
                <a16:creationId xmlns:a16="http://schemas.microsoft.com/office/drawing/2014/main" xmlns="" id="{D24EE44A-566C-2D08-AD9F-C21BA72A6B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xmlns="" id="{A0ABCCD0-DD12-141A-5F7B-A3C4EF0DD31E}"/>
              </a:ext>
            </a:extLst>
          </p:cNvPr>
          <p:cNvSpPr/>
          <p:nvPr/>
        </p:nvSpPr>
        <p:spPr>
          <a:xfrm>
            <a:off x="-228600" y="838200"/>
            <a:ext cx="2209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00"/>
                </a:solidFill>
                <a:latin typeface="Times New Roman" pitchFamily="18" charset="0"/>
                <a:cs typeface="Times New Roman" pitchFamily="18" charset="0"/>
              </a:rPr>
              <a:t>GDQP KHỐI 10</a:t>
            </a:r>
          </a:p>
        </p:txBody>
      </p:sp>
      <p:sp>
        <p:nvSpPr>
          <p:cNvPr id="18442" name="Rectangle 23">
            <a:extLst>
              <a:ext uri="{FF2B5EF4-FFF2-40B4-BE49-F238E27FC236}">
                <a16:creationId xmlns:a16="http://schemas.microsoft.com/office/drawing/2014/main" xmlns="" id="{25F9798B-2232-C0BE-55AD-928700976C12}"/>
              </a:ext>
            </a:extLst>
          </p:cNvPr>
          <p:cNvSpPr>
            <a:spLocks noChangeArrowheads="1"/>
          </p:cNvSpPr>
          <p:nvPr/>
        </p:nvSpPr>
        <p:spPr bwMode="auto">
          <a:xfrm>
            <a:off x="811213" y="382588"/>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grpSp>
        <p:nvGrpSpPr>
          <p:cNvPr id="20" name="Group 19">
            <a:extLst>
              <a:ext uri="{FF2B5EF4-FFF2-40B4-BE49-F238E27FC236}">
                <a16:creationId xmlns:a16="http://schemas.microsoft.com/office/drawing/2014/main" xmlns="" id="{B8565349-F6DE-3D05-9046-56A1B7709A75}"/>
              </a:ext>
            </a:extLst>
          </p:cNvPr>
          <p:cNvGrpSpPr>
            <a:grpSpLocks/>
          </p:cNvGrpSpPr>
          <p:nvPr/>
        </p:nvGrpSpPr>
        <p:grpSpPr bwMode="auto">
          <a:xfrm>
            <a:off x="0" y="1982287"/>
            <a:ext cx="8661081" cy="4601094"/>
            <a:chOff x="813500" y="917703"/>
            <a:chExt cx="7911777" cy="6333418"/>
          </a:xfrm>
        </p:grpSpPr>
        <p:sp>
          <p:nvSpPr>
            <p:cNvPr id="21" name="Rectangle 2">
              <a:extLst>
                <a:ext uri="{FF2B5EF4-FFF2-40B4-BE49-F238E27FC236}">
                  <a16:creationId xmlns:a16="http://schemas.microsoft.com/office/drawing/2014/main" xmlns="" id="{2E6F2494-F7B0-CDC5-D495-017DD2E4AB04}"/>
                </a:ext>
              </a:extLst>
            </p:cNvPr>
            <p:cNvSpPr>
              <a:spLocks noChangeArrowheads="1"/>
            </p:cNvSpPr>
            <p:nvPr/>
          </p:nvSpPr>
          <p:spPr bwMode="auto">
            <a:xfrm>
              <a:off x="813500" y="1560865"/>
              <a:ext cx="2772223" cy="5690256"/>
            </a:xfrm>
            <a:prstGeom prst="rect">
              <a:avLst/>
            </a:prstGeom>
            <a:solidFill>
              <a:srgbClr val="FFFF66">
                <a:alpha val="55686"/>
              </a:srgbClr>
            </a:solidFill>
            <a:ln w="9525">
              <a:solidFill>
                <a:srgbClr val="FFFF00"/>
              </a:solidFill>
              <a:miter lim="800000"/>
              <a:headEnd/>
              <a:tailEnd/>
            </a:ln>
            <a:scene3d>
              <a:camera prst="legacyObliqueTopRight"/>
              <a:lightRig rig="legacyFlat3" dir="b"/>
            </a:scene3d>
            <a:sp3d extrusionH="430200" prstMaterial="legacyMatte">
              <a:bevelT w="13500" h="13500" prst="angle"/>
              <a:bevelB w="13500" h="13500" prst="angle"/>
              <a:extrusionClr>
                <a:srgbClr val="FF33CC"/>
              </a:extrusionClr>
              <a:contourClr>
                <a:srgbClr val="0000FF"/>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a:buNone/>
              </a:pPr>
              <a:r>
                <a:rPr lang="en-US" altLang="en-US" dirty="0">
                  <a:solidFill>
                    <a:srgbClr val="C00000"/>
                  </a:solidFill>
                  <a:latin typeface="Times New Roman" panose="02020603050405020304" pitchFamily="18" charset="0"/>
                  <a:cs typeface="Times New Roman" panose="02020603050405020304" pitchFamily="18" charset="0"/>
                </a:rPr>
                <a:t>NỘI DUNG CƠ BẢN </a:t>
              </a:r>
            </a:p>
            <a:p>
              <a:pPr algn="ctr">
                <a:buNone/>
              </a:pPr>
              <a:r>
                <a:rPr lang="en-US" altLang="en-US" dirty="0">
                  <a:solidFill>
                    <a:srgbClr val="C00000"/>
                  </a:solidFill>
                  <a:latin typeface="Times New Roman" panose="02020603050405020304" pitchFamily="18" charset="0"/>
                  <a:cs typeface="Times New Roman" panose="02020603050405020304" pitchFamily="18" charset="0"/>
                </a:rPr>
                <a:t>MỘT SỐ LUẬT VỀ </a:t>
              </a:r>
            </a:p>
            <a:p>
              <a:pPr algn="ctr">
                <a:buNone/>
              </a:pPr>
              <a:r>
                <a:rPr lang="en-US" altLang="en-US" dirty="0">
                  <a:solidFill>
                    <a:srgbClr val="C00000"/>
                  </a:solidFill>
                  <a:latin typeface="Times New Roman" panose="02020603050405020304" pitchFamily="18" charset="0"/>
                  <a:cs typeface="Times New Roman" panose="02020603050405020304" pitchFamily="18" charset="0"/>
                </a:rPr>
                <a:t>QUỐC PHÒNG AN </a:t>
              </a:r>
            </a:p>
            <a:p>
              <a:pPr algn="ctr">
                <a:buNone/>
              </a:pPr>
              <a:r>
                <a:rPr lang="en-US" altLang="en-US" dirty="0">
                  <a:solidFill>
                    <a:srgbClr val="C00000"/>
                  </a:solidFill>
                  <a:latin typeface="Times New Roman" panose="02020603050405020304" pitchFamily="18" charset="0"/>
                  <a:cs typeface="Times New Roman" panose="02020603050405020304" pitchFamily="18" charset="0"/>
                </a:rPr>
                <a:t>NINH VIỆT NAM</a:t>
              </a:r>
            </a:p>
            <a:p>
              <a:pPr algn="ctr">
                <a:lnSpc>
                  <a:spcPct val="150000"/>
                </a:lnSpc>
                <a:spcBef>
                  <a:spcPct val="0"/>
                </a:spcBef>
                <a:buClrTx/>
                <a:buSzTx/>
                <a:buFontTx/>
                <a:buNone/>
              </a:pPr>
              <a:endParaRPr lang="en-US" altLang="en-US" i="1" dirty="0">
                <a:solidFill>
                  <a:srgbClr val="0000CC"/>
                </a:solidFill>
                <a:latin typeface="Times New Roman" panose="02020603050405020304" pitchFamily="18" charset="0"/>
                <a:cs typeface="Times New Roman" panose="02020603050405020304" pitchFamily="18" charset="0"/>
              </a:endParaRPr>
            </a:p>
          </p:txBody>
        </p:sp>
        <p:grpSp>
          <p:nvGrpSpPr>
            <p:cNvPr id="23" name="Group 6">
              <a:extLst>
                <a:ext uri="{FF2B5EF4-FFF2-40B4-BE49-F238E27FC236}">
                  <a16:creationId xmlns:a16="http://schemas.microsoft.com/office/drawing/2014/main" xmlns="" id="{CB1A8991-A2BC-5FB9-2C8B-54E1BD8BA140}"/>
                </a:ext>
              </a:extLst>
            </p:cNvPr>
            <p:cNvGrpSpPr>
              <a:grpSpLocks/>
            </p:cNvGrpSpPr>
            <p:nvPr/>
          </p:nvGrpSpPr>
          <p:grpSpPr bwMode="auto">
            <a:xfrm>
              <a:off x="3580911" y="917703"/>
              <a:ext cx="5144366" cy="2992438"/>
              <a:chOff x="887" y="836"/>
              <a:chExt cx="2061" cy="1625"/>
            </a:xfrm>
          </p:grpSpPr>
          <p:sp>
            <p:nvSpPr>
              <p:cNvPr id="27" name="Rectangle 7">
                <a:extLst>
                  <a:ext uri="{FF2B5EF4-FFF2-40B4-BE49-F238E27FC236}">
                    <a16:creationId xmlns:a16="http://schemas.microsoft.com/office/drawing/2014/main" xmlns="" id="{3AB71D40-9937-A557-BEDC-427B7F876ACB}"/>
                  </a:ext>
                </a:extLst>
              </p:cNvPr>
              <p:cNvSpPr>
                <a:spLocks noChangeArrowheads="1"/>
              </p:cNvSpPr>
              <p:nvPr/>
            </p:nvSpPr>
            <p:spPr bwMode="auto">
              <a:xfrm>
                <a:off x="1025" y="836"/>
                <a:ext cx="1923" cy="1625"/>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marL="457200" indent="-4572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vi-VN" altLang="en-US" sz="2800" b="1" dirty="0">
                    <a:solidFill>
                      <a:srgbClr val="FFFF00"/>
                    </a:solidFill>
                    <a:latin typeface="Arial" panose="020B0604020202020204" pitchFamily="34" charset="0"/>
                    <a:cs typeface="Arial" panose="020B0604020202020204" pitchFamily="34" charset="0"/>
                  </a:rPr>
                  <a:t> </a:t>
                </a:r>
                <a:r>
                  <a:rPr lang="en-US" altLang="en-US" b="1" dirty="0">
                    <a:solidFill>
                      <a:srgbClr val="FFFF00"/>
                    </a:solidFill>
                    <a:latin typeface="Times New Roman" panose="02020603050405020304" pitchFamily="18" charset="0"/>
                    <a:cs typeface="Times New Roman" panose="02020603050405020304" pitchFamily="18" charset="0"/>
                  </a:rPr>
                  <a:t>I. NỘI DUNG CƠ BẢN CỦA LUẬT </a:t>
                </a:r>
              </a:p>
              <a:p>
                <a:pPr>
                  <a:spcBef>
                    <a:spcPct val="0"/>
                  </a:spcBef>
                  <a:buClrTx/>
                  <a:buSzTx/>
                  <a:buFontTx/>
                  <a:buNone/>
                </a:pPr>
                <a:r>
                  <a:rPr lang="en-US" altLang="en-US" b="1" dirty="0">
                    <a:solidFill>
                      <a:srgbClr val="FFFF00"/>
                    </a:solidFill>
                    <a:latin typeface="Times New Roman" panose="02020603050405020304" pitchFamily="18" charset="0"/>
                    <a:cs typeface="Times New Roman" panose="02020603050405020304" pitchFamily="18" charset="0"/>
                  </a:rPr>
                  <a:t>  GIÁO DỤC</a:t>
                </a:r>
                <a:r>
                  <a:rPr lang="vi-VN" altLang="en-US" b="1"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QUỐC PHÒNG VÀ </a:t>
                </a:r>
                <a:r>
                  <a:rPr lang="vi-VN" altLang="en-US" b="1" dirty="0">
                    <a:solidFill>
                      <a:srgbClr val="FFFF00"/>
                    </a:solidFill>
                    <a:latin typeface="Times New Roman" panose="02020603050405020304" pitchFamily="18" charset="0"/>
                    <a:cs typeface="Times New Roman" panose="02020603050405020304" pitchFamily="18" charset="0"/>
                  </a:rPr>
                  <a:t>AN </a:t>
                </a:r>
              </a:p>
              <a:p>
                <a:pPr>
                  <a:spcBef>
                    <a:spcPct val="0"/>
                  </a:spcBef>
                  <a:buClrTx/>
                  <a:buSzTx/>
                  <a:buFontTx/>
                  <a:buNone/>
                </a:pPr>
                <a:r>
                  <a:rPr lang="vi-VN" altLang="en-US" b="1" dirty="0">
                    <a:solidFill>
                      <a:srgbClr val="FFFF00"/>
                    </a:solidFill>
                    <a:latin typeface="Times New Roman" panose="02020603050405020304" pitchFamily="18" charset="0"/>
                    <a:cs typeface="Times New Roman" panose="02020603050405020304" pitchFamily="18" charset="0"/>
                  </a:rPr>
                  <a:t>  </a:t>
                </a:r>
                <a:r>
                  <a:rPr lang="en-US" altLang="en-US" b="1" dirty="0">
                    <a:solidFill>
                      <a:srgbClr val="FFFF00"/>
                    </a:solidFill>
                    <a:latin typeface="Times New Roman" panose="02020603050405020304" pitchFamily="18" charset="0"/>
                    <a:cs typeface="Times New Roman" panose="02020603050405020304" pitchFamily="18" charset="0"/>
                  </a:rPr>
                  <a:t>NINH</a:t>
                </a:r>
              </a:p>
            </p:txBody>
          </p:sp>
          <p:sp>
            <p:nvSpPr>
              <p:cNvPr id="28" name="Line 8">
                <a:extLst>
                  <a:ext uri="{FF2B5EF4-FFF2-40B4-BE49-F238E27FC236}">
                    <a16:creationId xmlns:a16="http://schemas.microsoft.com/office/drawing/2014/main" xmlns="" id="{1249895A-62BA-7BBA-672E-4CE73EF36478}"/>
                  </a:ext>
                </a:extLst>
              </p:cNvPr>
              <p:cNvSpPr>
                <a:spLocks noChangeShapeType="1"/>
              </p:cNvSpPr>
              <p:nvPr/>
            </p:nvSpPr>
            <p:spPr bwMode="auto">
              <a:xfrm flipV="1">
                <a:off x="887" y="1897"/>
                <a:ext cx="138" cy="346"/>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6" name="Line 11">
              <a:extLst>
                <a:ext uri="{FF2B5EF4-FFF2-40B4-BE49-F238E27FC236}">
                  <a16:creationId xmlns:a16="http://schemas.microsoft.com/office/drawing/2014/main" xmlns="" id="{06B8BC6D-3400-4E72-B8A8-2D0C952297A2}"/>
                </a:ext>
              </a:extLst>
            </p:cNvPr>
            <p:cNvSpPr>
              <a:spLocks noChangeShapeType="1"/>
            </p:cNvSpPr>
            <p:nvPr/>
          </p:nvSpPr>
          <p:spPr bwMode="auto">
            <a:xfrm>
              <a:off x="3586971" y="5085228"/>
              <a:ext cx="338456" cy="963705"/>
            </a:xfrm>
            <a:prstGeom prst="line">
              <a:avLst/>
            </a:prstGeom>
            <a:noFill/>
            <a:ln w="44450" cmpd="dbl">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sp>
        <p:nvSpPr>
          <p:cNvPr id="29" name="Rectangle 10">
            <a:extLst>
              <a:ext uri="{FF2B5EF4-FFF2-40B4-BE49-F238E27FC236}">
                <a16:creationId xmlns:a16="http://schemas.microsoft.com/office/drawing/2014/main" xmlns="" id="{B75231FE-5623-B9E6-3F11-261B8EAE90CF}"/>
              </a:ext>
            </a:extLst>
          </p:cNvPr>
          <p:cNvSpPr>
            <a:spLocks noChangeArrowheads="1"/>
          </p:cNvSpPr>
          <p:nvPr/>
        </p:nvSpPr>
        <p:spPr bwMode="auto">
          <a:xfrm>
            <a:off x="3464097" y="4542329"/>
            <a:ext cx="5256212" cy="2041051"/>
          </a:xfrm>
          <a:prstGeom prst="rect">
            <a:avLst/>
          </a:prstGeom>
          <a:solidFill>
            <a:schemeClr val="tx2">
              <a:alpha val="47842"/>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00FF"/>
            </a:extrusionClr>
            <a:contourClr>
              <a:schemeClr val="tx2"/>
            </a:contourClr>
          </a:sp3d>
        </p:spPr>
        <p:txBody>
          <a:bodyPr wrap="none" anchor="ctr">
            <a:flatTx/>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4471A6"/>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B2C1DB"/>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DCB3B2"/>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114300" rtl="0">
              <a:spcBef>
                <a:spcPts val="0"/>
              </a:spcBef>
              <a:spcAft>
                <a:spcPts val="0"/>
              </a:spcAft>
              <a:buNone/>
            </a:pPr>
            <a:r>
              <a:rPr lang="vi-VN" sz="2800" b="1" dirty="0">
                <a:solidFill>
                  <a:srgbClr val="FFFF00"/>
                </a:solidFill>
                <a:effectLst/>
                <a:latin typeface="+mj-lt"/>
                <a:ea typeface="Calibri" panose="020F0502020204030204" pitchFamily="34" charset="0"/>
              </a:rPr>
              <a:t>II. </a:t>
            </a:r>
            <a:r>
              <a:rPr lang="sq-AL" sz="2800" b="1" dirty="0">
                <a:solidFill>
                  <a:srgbClr val="FFFF00"/>
                </a:solidFill>
                <a:effectLst/>
                <a:latin typeface="+mj-lt"/>
                <a:ea typeface="Calibri" panose="020F0502020204030204" pitchFamily="34" charset="0"/>
              </a:rPr>
              <a:t>PHẤN ĐẤU TRỞ THÀNH SĨ </a:t>
            </a:r>
            <a:r>
              <a:rPr lang="vi-VN" sz="2800" b="1" dirty="0">
                <a:solidFill>
                  <a:srgbClr val="FFFF00"/>
                </a:solidFill>
                <a:effectLst/>
                <a:latin typeface="+mj-lt"/>
                <a:ea typeface="Calibri" panose="020F0502020204030204" pitchFamily="34" charset="0"/>
              </a:rPr>
              <a:t/>
            </a:r>
            <a:br>
              <a:rPr lang="vi-VN" sz="2800" b="1" dirty="0">
                <a:solidFill>
                  <a:srgbClr val="FFFF00"/>
                </a:solidFill>
                <a:effectLst/>
                <a:latin typeface="+mj-lt"/>
                <a:ea typeface="Calibri" panose="020F0502020204030204" pitchFamily="34" charset="0"/>
              </a:rPr>
            </a:br>
            <a:r>
              <a:rPr lang="sq-AL" sz="2800" b="1" dirty="0">
                <a:solidFill>
                  <a:srgbClr val="FFFF00"/>
                </a:solidFill>
                <a:effectLst/>
                <a:latin typeface="+mj-lt"/>
                <a:ea typeface="Calibri" panose="020F0502020204030204" pitchFamily="34" charset="0"/>
              </a:rPr>
              <a:t>QUAN QUÂN ĐỘI VÀ CÔNG AN </a:t>
            </a:r>
            <a:r>
              <a:rPr lang="vi-VN" sz="2800" b="1" dirty="0">
                <a:solidFill>
                  <a:srgbClr val="FFFF00"/>
                </a:solidFill>
                <a:effectLst/>
                <a:latin typeface="+mj-lt"/>
                <a:ea typeface="Calibri" panose="020F0502020204030204" pitchFamily="34" charset="0"/>
              </a:rPr>
              <a:t/>
            </a:r>
            <a:br>
              <a:rPr lang="vi-VN" sz="2800" b="1" dirty="0">
                <a:solidFill>
                  <a:srgbClr val="FFFF00"/>
                </a:solidFill>
                <a:effectLst/>
                <a:latin typeface="+mj-lt"/>
                <a:ea typeface="Calibri" panose="020F0502020204030204" pitchFamily="34" charset="0"/>
              </a:rPr>
            </a:br>
            <a:r>
              <a:rPr lang="sq-AL" sz="2800" b="1" dirty="0">
                <a:solidFill>
                  <a:srgbClr val="FFFF00"/>
                </a:solidFill>
                <a:effectLst/>
                <a:latin typeface="+mj-lt"/>
                <a:ea typeface="Calibri" panose="020F0502020204030204" pitchFamily="34" charset="0"/>
              </a:rPr>
              <a:t>NHÂN DÂN VIỆT NAM</a:t>
            </a:r>
            <a:endParaRPr lang="en-US" altLang="en-US" sz="2800" i="1" dirty="0">
              <a:solidFill>
                <a:srgbClr val="FFFF00"/>
              </a:solidFill>
              <a:latin typeface="+mj-lt"/>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I. NỘI DUNG CƠ BẢN CỦA LUẬT </a:t>
            </a:r>
          </a:p>
          <a:p>
            <a:pPr algn="ctr">
              <a:spcBef>
                <a:spcPct val="0"/>
              </a:spcBef>
              <a:buClrTx/>
              <a:buSzTx/>
              <a:buFontTx/>
              <a:buNone/>
            </a:pPr>
            <a:r>
              <a:rPr lang="en-US" altLang="en-US" sz="2600" dirty="0">
                <a:solidFill>
                  <a:srgbClr val="FF0000"/>
                </a:solidFill>
                <a:latin typeface="Arial" panose="020B0604020202020204" pitchFamily="34" charset="0"/>
                <a:cs typeface="Arial" panose="020B0604020202020204" pitchFamily="34" charset="0"/>
              </a:rPr>
              <a:t>  GIÁO DỤC</a:t>
            </a:r>
            <a:r>
              <a:rPr lang="vi-VN" altLang="en-US" sz="2600" dirty="0">
                <a:solidFill>
                  <a:srgbClr val="FF0000"/>
                </a:solidFill>
                <a:latin typeface="Arial" panose="020B0604020202020204" pitchFamily="34" charset="0"/>
                <a:cs typeface="Arial" panose="020B0604020202020204" pitchFamily="34" charset="0"/>
              </a:rPr>
              <a:t> </a:t>
            </a:r>
            <a:r>
              <a:rPr lang="en-US" altLang="en-US" sz="2600" dirty="0">
                <a:solidFill>
                  <a:srgbClr val="FF0000"/>
                </a:solidFill>
                <a:latin typeface="Arial" panose="020B0604020202020204" pitchFamily="34" charset="0"/>
                <a:cs typeface="Arial" panose="020B0604020202020204" pitchFamily="34" charset="0"/>
              </a:rPr>
              <a:t>QUỐC PHÒNG VÀ AN NINH</a:t>
            </a:r>
            <a:endParaRPr lang="en-US" altLang="en-US" sz="2600" i="1" dirty="0">
              <a:solidFill>
                <a:srgbClr val="0000CC"/>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132308" y="3926004"/>
            <a:ext cx="1994621" cy="2447941"/>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a:defRPr/>
            </a:pPr>
            <a:r>
              <a:rPr lang="en-US" altLang="en-US" sz="2200" dirty="0" err="1">
                <a:solidFill>
                  <a:srgbClr val="000000"/>
                </a:solidFill>
                <a:latin typeface="Arial" panose="020B0604020202020204" pitchFamily="34" charset="0"/>
                <a:cs typeface="Arial" panose="020B0604020202020204" pitchFamily="34" charset="0"/>
              </a:rPr>
              <a:t>Em</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hãy</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cho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biết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những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hoạt</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động</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giáo</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dục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quốc</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phòng</a:t>
            </a:r>
            <a:r>
              <a:rPr lang="en-US" altLang="en-US" sz="2200" dirty="0">
                <a:solidFill>
                  <a:srgbClr val="000000"/>
                </a:solidFill>
                <a:latin typeface="Arial" panose="020B0604020202020204" pitchFamily="34" charset="0"/>
                <a:cs typeface="Arial" panose="020B0604020202020204" pitchFamily="34" charset="0"/>
              </a:rPr>
              <a:t> ở </a:t>
            </a:r>
            <a:r>
              <a:rPr lang="en-US" altLang="en-US" sz="2200" dirty="0" err="1">
                <a:solidFill>
                  <a:srgbClr val="000000"/>
                </a:solidFill>
                <a:latin typeface="Arial" panose="020B0604020202020204" pitchFamily="34" charset="0"/>
                <a:cs typeface="Arial" panose="020B0604020202020204" pitchFamily="34" charset="0"/>
              </a:rPr>
              <a:t>hình</a:t>
            </a:r>
            <a:r>
              <a:rPr lang="en-US" altLang="en-US" sz="2200" dirty="0">
                <a:solidFill>
                  <a:srgbClr val="000000"/>
                </a:solidFill>
                <a:latin typeface="Arial" panose="020B0604020202020204" pitchFamily="34" charset="0"/>
                <a:cs typeface="Arial" panose="020B0604020202020204" pitchFamily="34" charset="0"/>
              </a:rPr>
              <a:t> </a:t>
            </a:r>
            <a:r>
              <a:rPr lang="en-US" altLang="en-US" sz="2200" dirty="0" err="1">
                <a:solidFill>
                  <a:srgbClr val="000000"/>
                </a:solidFill>
                <a:latin typeface="Arial" panose="020B0604020202020204" pitchFamily="34" charset="0"/>
                <a:cs typeface="Arial" panose="020B0604020202020204" pitchFamily="34" charset="0"/>
              </a:rPr>
              <a:t>bên</a:t>
            </a:r>
            <a:r>
              <a:rPr lang="en-US" altLang="en-US" sz="2200" dirty="0">
                <a:solidFill>
                  <a:srgbClr val="000000"/>
                </a:solidFill>
                <a:latin typeface="Arial" panose="020B0604020202020204" pitchFamily="34" charset="0"/>
                <a:cs typeface="Arial" panose="020B0604020202020204" pitchFamily="34" charset="0"/>
              </a:rPr>
              <a:t>.</a:t>
            </a:r>
            <a:endParaRPr lang="en-US" altLang="en-US" sz="2200" dirty="0">
              <a:solidFill>
                <a:srgbClr val="FFFFFF"/>
              </a:solidFill>
              <a:latin typeface="Arial" panose="020B0604020202020204" pitchFamily="34" charset="0"/>
              <a:cs typeface="Arial" panose="020B0604020202020204" pitchFamily="34" charset="0"/>
            </a:endParaRPr>
          </a:p>
        </p:txBody>
      </p:sp>
      <p:pic>
        <p:nvPicPr>
          <p:cNvPr id="1026" name="Picture 2" descr="Thông tư 46/2020/TT-BGDĐT ban hành ngày 24/11/2020">
            <a:extLst>
              <a:ext uri="{FF2B5EF4-FFF2-40B4-BE49-F238E27FC236}">
                <a16:creationId xmlns:a16="http://schemas.microsoft.com/office/drawing/2014/main" xmlns="" id="{79B5AF5F-0B9E-6609-CBBA-153F6A068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5015" y="2049545"/>
            <a:ext cx="3538672"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Ể MÔN HỌC GIÁO DỤC QUỐC PHÒNG VÀ AN NINH ĐI VÀO THỰC CHẤT">
            <a:extLst>
              <a:ext uri="{FF2B5EF4-FFF2-40B4-BE49-F238E27FC236}">
                <a16:creationId xmlns:a16="http://schemas.microsoft.com/office/drawing/2014/main" xmlns="" id="{E970DACF-5211-6188-A033-52A648319A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014" y="4556353"/>
            <a:ext cx="3510879" cy="2134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73121AF6-02B6-887E-641B-E9CB4CB4226C}"/>
              </a:ext>
            </a:extLst>
          </p:cNvPr>
          <p:cNvPicPr>
            <a:picLocks noChangeAspect="1"/>
          </p:cNvPicPr>
          <p:nvPr/>
        </p:nvPicPr>
        <p:blipFill>
          <a:blip r:embed="rId8"/>
          <a:stretch>
            <a:fillRect/>
          </a:stretch>
        </p:blipFill>
        <p:spPr>
          <a:xfrm>
            <a:off x="2617754" y="2100365"/>
            <a:ext cx="2823232" cy="2306618"/>
          </a:xfrm>
          <a:prstGeom prst="rect">
            <a:avLst/>
          </a:prstGeom>
        </p:spPr>
      </p:pic>
      <p:pic>
        <p:nvPicPr>
          <p:cNvPr id="1030" name="Picture 6" descr="Tin tức - Trung tâm giáo dục quốc phòng và An ninh">
            <a:extLst>
              <a:ext uri="{FF2B5EF4-FFF2-40B4-BE49-F238E27FC236}">
                <a16:creationId xmlns:a16="http://schemas.microsoft.com/office/drawing/2014/main" xmlns="" id="{A2560CDF-1DD8-4C0F-106A-6C88BA4E38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2228" y="4556353"/>
            <a:ext cx="3248758" cy="21341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7014D25D-FE48-1E07-E03A-8AD0CA5782ED}"/>
              </a:ext>
            </a:extLst>
          </p:cNvPr>
          <p:cNvSpPr/>
          <p:nvPr/>
        </p:nvSpPr>
        <p:spPr>
          <a:xfrm>
            <a:off x="3707642" y="3926005"/>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lý</a:t>
            </a:r>
            <a:r>
              <a:rPr lang="vi-VN" sz="1400" dirty="0"/>
              <a:t> </a:t>
            </a:r>
            <a:r>
              <a:rPr lang="vi-VN" sz="1400" dirty="0" err="1"/>
              <a:t>thuyết</a:t>
            </a:r>
            <a:r>
              <a:rPr lang="vi-VN" sz="1400" dirty="0"/>
              <a:t> (</a:t>
            </a:r>
            <a:r>
              <a:rPr lang="vi-VN" sz="1400" dirty="0" err="1"/>
              <a:t>chính</a:t>
            </a:r>
            <a:r>
              <a:rPr lang="vi-VN" sz="1400" dirty="0"/>
              <a:t> </a:t>
            </a:r>
            <a:r>
              <a:rPr lang="vi-VN" sz="1400" dirty="0" err="1"/>
              <a:t>trị</a:t>
            </a:r>
            <a:r>
              <a:rPr lang="vi-VN" sz="1400" dirty="0"/>
              <a:t>)</a:t>
            </a:r>
            <a:endParaRPr lang="en-US" sz="1400" dirty="0"/>
          </a:p>
        </p:txBody>
      </p:sp>
      <p:sp>
        <p:nvSpPr>
          <p:cNvPr id="17" name="Rectangle: Rounded Corners 16">
            <a:extLst>
              <a:ext uri="{FF2B5EF4-FFF2-40B4-BE49-F238E27FC236}">
                <a16:creationId xmlns:a16="http://schemas.microsoft.com/office/drawing/2014/main" xmlns="" id="{D431770F-AD44-5241-0168-865FE16B040E}"/>
              </a:ext>
            </a:extLst>
          </p:cNvPr>
          <p:cNvSpPr/>
          <p:nvPr/>
        </p:nvSpPr>
        <p:spPr>
          <a:xfrm>
            <a:off x="7369863" y="3926004"/>
            <a:ext cx="1696871"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đội</a:t>
            </a:r>
            <a:r>
              <a:rPr lang="vi-VN" sz="1400" dirty="0"/>
              <a:t> </a:t>
            </a:r>
            <a:r>
              <a:rPr lang="vi-VN" sz="1400" dirty="0" err="1"/>
              <a:t>ngũ</a:t>
            </a:r>
            <a:r>
              <a:rPr lang="vi-VN" sz="1400" dirty="0"/>
              <a:t>)</a:t>
            </a:r>
            <a:endParaRPr lang="en-US" sz="1400" dirty="0"/>
          </a:p>
        </p:txBody>
      </p:sp>
      <p:sp>
        <p:nvSpPr>
          <p:cNvPr id="18" name="Rectangle: Rounded Corners 17">
            <a:extLst>
              <a:ext uri="{FF2B5EF4-FFF2-40B4-BE49-F238E27FC236}">
                <a16:creationId xmlns:a16="http://schemas.microsoft.com/office/drawing/2014/main" xmlns="" id="{B72D7272-B7D1-EE23-FFA4-8B84B901ED6F}"/>
              </a:ext>
            </a:extLst>
          </p:cNvPr>
          <p:cNvSpPr/>
          <p:nvPr/>
        </p:nvSpPr>
        <p:spPr>
          <a:xfrm>
            <a:off x="3129888" y="6209505"/>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cấp</a:t>
            </a:r>
            <a:r>
              <a:rPr lang="vi-VN" sz="1400" dirty="0"/>
              <a:t> </a:t>
            </a:r>
            <a:r>
              <a:rPr lang="vi-VN" sz="1400" dirty="0" err="1"/>
              <a:t>cứu</a:t>
            </a:r>
            <a:r>
              <a:rPr lang="vi-VN" sz="1400" dirty="0"/>
              <a:t> </a:t>
            </a:r>
            <a:r>
              <a:rPr lang="vi-VN" sz="1400" dirty="0" err="1"/>
              <a:t>chuyển</a:t>
            </a:r>
            <a:r>
              <a:rPr lang="vi-VN" sz="1400" dirty="0"/>
              <a:t> thương)</a:t>
            </a:r>
            <a:endParaRPr lang="en-US" sz="1400" dirty="0"/>
          </a:p>
        </p:txBody>
      </p:sp>
      <p:sp>
        <p:nvSpPr>
          <p:cNvPr id="19" name="Rectangle: Rounded Corners 18">
            <a:extLst>
              <a:ext uri="{FF2B5EF4-FFF2-40B4-BE49-F238E27FC236}">
                <a16:creationId xmlns:a16="http://schemas.microsoft.com/office/drawing/2014/main" xmlns="" id="{4FE87016-ED3E-63C9-6EC0-A6D0087EE52E}"/>
              </a:ext>
            </a:extLst>
          </p:cNvPr>
          <p:cNvSpPr/>
          <p:nvPr/>
        </p:nvSpPr>
        <p:spPr>
          <a:xfrm>
            <a:off x="6711820" y="459679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err="1"/>
              <a:t>Học</a:t>
            </a:r>
            <a:r>
              <a:rPr lang="vi-VN" sz="1400" dirty="0"/>
              <a:t> </a:t>
            </a:r>
            <a:r>
              <a:rPr lang="vi-VN" sz="1400" dirty="0" err="1"/>
              <a:t>thực</a:t>
            </a:r>
            <a:r>
              <a:rPr lang="vi-VN" sz="1400" dirty="0"/>
              <a:t> </a:t>
            </a:r>
            <a:r>
              <a:rPr lang="vi-VN" sz="1400" dirty="0" err="1"/>
              <a:t>hành</a:t>
            </a:r>
            <a:r>
              <a:rPr lang="vi-VN" sz="1400" dirty="0"/>
              <a:t> (</a:t>
            </a:r>
            <a:r>
              <a:rPr lang="vi-VN" sz="1400" dirty="0" err="1"/>
              <a:t>bắn</a:t>
            </a:r>
            <a:r>
              <a:rPr lang="vi-VN" sz="1400" dirty="0"/>
              <a:t> </a:t>
            </a:r>
            <a:r>
              <a:rPr lang="vi-VN" sz="1400" dirty="0" err="1"/>
              <a:t>súng</a:t>
            </a:r>
            <a:r>
              <a:rPr lang="vi-VN" sz="1400" dirty="0"/>
              <a:t> </a:t>
            </a:r>
            <a:r>
              <a:rPr lang="vi-VN" sz="1400" dirty="0" err="1"/>
              <a:t>tiểu</a:t>
            </a:r>
            <a:r>
              <a:rPr lang="vi-VN" sz="1400" dirty="0"/>
              <a:t> liên AK)</a:t>
            </a:r>
            <a:endParaRPr lang="en-US" sz="1400" dirty="0"/>
          </a:p>
        </p:txBody>
      </p:sp>
      <p:sp>
        <p:nvSpPr>
          <p:cNvPr id="21" name="TextBox 20">
            <a:extLst>
              <a:ext uri="{FF2B5EF4-FFF2-40B4-BE49-F238E27FC236}">
                <a16:creationId xmlns:a16="http://schemas.microsoft.com/office/drawing/2014/main" xmlns="" id="{C22D2601-F016-0E0D-4101-89A8EC57A6BF}"/>
              </a:ext>
            </a:extLst>
          </p:cNvPr>
          <p:cNvSpPr txBox="1"/>
          <p:nvPr/>
        </p:nvSpPr>
        <p:spPr>
          <a:xfrm>
            <a:off x="0" y="2113879"/>
            <a:ext cx="2568396" cy="1200329"/>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0" y="1179513"/>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I. NỘI DUNG CƠ BẢN CỦA LUẬT </a:t>
            </a:r>
          </a:p>
          <a:p>
            <a:pPr algn="ctr">
              <a:spcBef>
                <a:spcPct val="0"/>
              </a:spcBef>
              <a:buClrTx/>
              <a:buSzTx/>
              <a:buFontTx/>
              <a:buNone/>
            </a:pPr>
            <a:r>
              <a:rPr lang="en-US" altLang="en-US" sz="2600" dirty="0">
                <a:solidFill>
                  <a:srgbClr val="FF0000"/>
                </a:solidFill>
                <a:latin typeface="Times New Roman" panose="02020603050405020304" pitchFamily="18" charset="0"/>
                <a:cs typeface="Times New Roman" panose="02020603050405020304" pitchFamily="18" charset="0"/>
              </a:rPr>
              <a:t>  GIÁO DỤC</a:t>
            </a:r>
            <a:r>
              <a:rPr lang="vi-VN" altLang="en-US" sz="2600" dirty="0">
                <a:solidFill>
                  <a:srgbClr val="FF0000"/>
                </a:solidFill>
                <a:latin typeface="Times New Roman" panose="02020603050405020304" pitchFamily="18" charset="0"/>
                <a:cs typeface="Times New Roman" panose="02020603050405020304" pitchFamily="18" charset="0"/>
              </a:rPr>
              <a:t> </a:t>
            </a:r>
            <a:r>
              <a:rPr lang="en-US" altLang="en-US" sz="2600" dirty="0">
                <a:solidFill>
                  <a:srgbClr val="FF0000"/>
                </a:solidFill>
                <a:latin typeface="Times New Roman" panose="02020603050405020304" pitchFamily="18" charset="0"/>
                <a:cs typeface="Times New Roman" panose="02020603050405020304" pitchFamily="18" charset="0"/>
              </a:rPr>
              <a:t>QUỐC PHÒNG VÀ AN NINH</a:t>
            </a:r>
            <a:endParaRPr lang="en-US" altLang="en-US" sz="2600" i="1" dirty="0">
              <a:solidFill>
                <a:srgbClr val="0000CC"/>
              </a:solidFill>
              <a:latin typeface="Times New Roman" panose="02020603050405020304" pitchFamily="18"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175697" y="3748585"/>
            <a:ext cx="2560128" cy="1940418"/>
          </a:xfrm>
          <a:prstGeom prst="wedgeRoundRectCallout">
            <a:avLst>
              <a:gd name="adj1" fmla="val 45895"/>
              <a:gd name="adj2" fmla="val 6236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rtl="0">
              <a:spcBef>
                <a:spcPts val="0"/>
              </a:spcBef>
              <a:spcAft>
                <a:spcPts val="0"/>
              </a:spcAft>
            </a:pPr>
            <a:endParaRPr lang="vi-VN" sz="2000" b="0" dirty="0">
              <a:solidFill>
                <a:srgbClr val="000000"/>
              </a:solidFill>
              <a:latin typeface="+mn-lt"/>
            </a:endParaRPr>
          </a:p>
          <a:p>
            <a:pPr algn="just" rtl="0">
              <a:spcBef>
                <a:spcPts val="0"/>
              </a:spcBef>
              <a:spcAft>
                <a:spcPts val="0"/>
              </a:spcAft>
            </a:pPr>
            <a:r>
              <a:rPr lang="vi-VN" sz="2000" b="0" i="0" u="none" strike="noStrike" dirty="0">
                <a:solidFill>
                  <a:srgbClr val="000000"/>
                </a:solidFill>
                <a:effectLst/>
                <a:latin typeface="+mj-lt"/>
              </a:rPr>
              <a:t>Theo em </a:t>
            </a:r>
            <a:r>
              <a:rPr lang="vi-VN" sz="2000" b="0" i="0" u="none" strike="noStrike" dirty="0" err="1">
                <a:solidFill>
                  <a:srgbClr val="000000"/>
                </a:solidFill>
                <a:effectLst/>
                <a:latin typeface="+mj-lt"/>
              </a:rPr>
              <a:t>biết</a:t>
            </a:r>
            <a:r>
              <a:rPr lang="vi-VN" sz="2000" b="0" i="0" u="none" strike="noStrike" dirty="0">
                <a:solidFill>
                  <a:srgbClr val="000000"/>
                </a:solidFill>
                <a:effectLst/>
                <a:latin typeface="+mj-lt"/>
              </a:rPr>
              <a:t>, môn </a:t>
            </a:r>
            <a:r>
              <a:rPr lang="vi-VN" sz="2000" b="0" i="0" u="none" strike="noStrike" dirty="0" err="1">
                <a:solidFill>
                  <a:srgbClr val="000000"/>
                </a:solidFill>
                <a:effectLst/>
                <a:latin typeface="+mj-lt"/>
              </a:rPr>
              <a:t>học</a:t>
            </a:r>
            <a:r>
              <a:rPr lang="vi-VN" sz="2000" b="0" i="0" u="none" strike="noStrike" dirty="0">
                <a:solidFill>
                  <a:srgbClr val="000000"/>
                </a:solidFill>
                <a:effectLst/>
                <a:latin typeface="+mj-lt"/>
              </a:rPr>
              <a:t> GDQP VÀ AN </a:t>
            </a:r>
            <a:r>
              <a:rPr lang="vi-VN" sz="2000" b="0" i="0" u="none" strike="noStrike" dirty="0" err="1">
                <a:solidFill>
                  <a:srgbClr val="000000"/>
                </a:solidFill>
                <a:effectLst/>
                <a:latin typeface="+mj-lt"/>
              </a:rPr>
              <a:t>được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thực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hiện</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chính</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khóa</a:t>
            </a:r>
            <a:r>
              <a:rPr lang="vi-VN" sz="2000" b="0" i="0" u="none" strike="noStrike" dirty="0">
                <a:solidFill>
                  <a:srgbClr val="000000"/>
                </a:solidFill>
                <a:effectLst/>
                <a:latin typeface="+mj-lt"/>
              </a:rPr>
              <a:t> ở </a:t>
            </a:r>
            <a:r>
              <a:rPr lang="vi-VN" sz="2000" b="0" i="0" u="none" strike="noStrike" dirty="0" err="1">
                <a:solidFill>
                  <a:srgbClr val="000000"/>
                </a:solidFill>
                <a:effectLst/>
                <a:latin typeface="+mj-lt"/>
              </a:rPr>
              <a:t>những</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cấp</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học</a:t>
            </a:r>
            <a:r>
              <a:rPr lang="vi-VN" sz="2000" b="0" i="0" u="none" strike="noStrike" dirty="0">
                <a:solidFill>
                  <a:srgbClr val="000000"/>
                </a:solidFill>
                <a:effectLst/>
                <a:latin typeface="+mj-lt"/>
              </a:rPr>
              <a:t> </a:t>
            </a:r>
            <a:r>
              <a:rPr lang="vi-VN" sz="2000" b="0" i="0" u="none" strike="noStrike" dirty="0" err="1">
                <a:solidFill>
                  <a:srgbClr val="000000"/>
                </a:solidFill>
                <a:effectLst/>
                <a:latin typeface="+mj-lt"/>
              </a:rPr>
              <a:t>nào</a:t>
            </a:r>
            <a:r>
              <a:rPr lang="vi-VN" sz="2000" b="0" i="0" u="none" strike="noStrike" dirty="0">
                <a:solidFill>
                  <a:srgbClr val="000000"/>
                </a:solidFill>
                <a:effectLst/>
                <a:latin typeface="+mj-lt"/>
              </a:rPr>
              <a:t>?</a:t>
            </a:r>
            <a:endParaRPr lang="vi-VN" sz="2000" b="0" dirty="0">
              <a:effectLst/>
              <a:latin typeface="+mj-lt"/>
            </a:endParaRPr>
          </a:p>
          <a:p>
            <a:r>
              <a:rPr lang="vi-VN" sz="1600" dirty="0"/>
              <a:t/>
            </a:r>
            <a:br>
              <a:rPr lang="vi-VN" sz="1600" dirty="0"/>
            </a:br>
            <a:endParaRPr lang="en-US" altLang="en-US" sz="2200" dirty="0">
              <a:solidFill>
                <a:srgbClr val="FFFFFF"/>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xmlns="" id="{7014D25D-FE48-1E07-E03A-8AD0CA5782ED}"/>
              </a:ext>
            </a:extLst>
          </p:cNvPr>
          <p:cNvSpPr/>
          <p:nvPr/>
        </p:nvSpPr>
        <p:spPr>
          <a:xfrm>
            <a:off x="404884" y="6122924"/>
            <a:ext cx="2247331" cy="61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Sinh viên đại </a:t>
            </a:r>
            <a:r>
              <a:rPr lang="vi-VN" dirty="0"/>
              <a:t>học, cao </a:t>
            </a:r>
            <a:r>
              <a:rPr lang="vi-VN" dirty="0" smtClean="0">
                <a:latin typeface="+mj-lt"/>
              </a:rPr>
              <a:t>đẳng</a:t>
            </a:r>
            <a:r>
              <a:rPr lang="vi-VN" dirty="0" smtClean="0"/>
              <a:t>…</a:t>
            </a:r>
            <a:endParaRPr lang="en-US" dirty="0"/>
          </a:p>
        </p:txBody>
      </p:sp>
      <p:sp>
        <p:nvSpPr>
          <p:cNvPr id="18" name="Rectangle: Rounded Corners 17">
            <a:extLst>
              <a:ext uri="{FF2B5EF4-FFF2-40B4-BE49-F238E27FC236}">
                <a16:creationId xmlns:a16="http://schemas.microsoft.com/office/drawing/2014/main" xmlns="" id="{B72D7272-B7D1-EE23-FFA4-8B84B901ED6F}"/>
              </a:ext>
            </a:extLst>
          </p:cNvPr>
          <p:cNvSpPr/>
          <p:nvPr/>
        </p:nvSpPr>
        <p:spPr>
          <a:xfrm>
            <a:off x="4837563" y="6122924"/>
            <a:ext cx="2290548" cy="480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err="1"/>
              <a:t>Học</a:t>
            </a:r>
            <a:r>
              <a:rPr lang="vi-VN" dirty="0"/>
              <a:t> sinh </a:t>
            </a:r>
            <a:r>
              <a:rPr lang="vi-VN" dirty="0" err="1"/>
              <a:t>cấp</a:t>
            </a:r>
            <a:r>
              <a:rPr lang="vi-VN" dirty="0"/>
              <a:t> THPT</a:t>
            </a:r>
            <a:endParaRPr lang="en-US" dirty="0"/>
          </a:p>
        </p:txBody>
      </p:sp>
      <p:pic>
        <p:nvPicPr>
          <p:cNvPr id="20" name="Picture 19">
            <a:extLst>
              <a:ext uri="{FF2B5EF4-FFF2-40B4-BE49-F238E27FC236}">
                <a16:creationId xmlns:a16="http://schemas.microsoft.com/office/drawing/2014/main" xmlns="" id="{6D8AFB4C-9193-1384-547B-52010210B5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074" y="2166481"/>
            <a:ext cx="6017526" cy="377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hùm ảnh học quân sự tuyệt đẹp của sinh viên Đại học Tân Trào">
            <a:extLst>
              <a:ext uri="{FF2B5EF4-FFF2-40B4-BE49-F238E27FC236}">
                <a16:creationId xmlns:a16="http://schemas.microsoft.com/office/drawing/2014/main" xmlns="" id="{82373922-6EB9-ECE5-8AC3-448C93602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522" y="2072065"/>
            <a:ext cx="6103890" cy="47859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1043768B-F12F-C105-828C-6C483E7F7553}"/>
              </a:ext>
            </a:extLst>
          </p:cNvPr>
          <p:cNvSpPr txBox="1"/>
          <p:nvPr/>
        </p:nvSpPr>
        <p:spPr>
          <a:xfrm>
            <a:off x="152400" y="2264888"/>
            <a:ext cx="2568396" cy="1200329"/>
          </a:xfrm>
          <a:prstGeom prst="rect">
            <a:avLst/>
          </a:prstGeom>
          <a:noFill/>
        </p:spPr>
        <p:txBody>
          <a:bodyPr wrap="square">
            <a:spAutoFit/>
          </a:bodyPr>
          <a:lstStyle/>
          <a:p>
            <a:pPr algn="just"/>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7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125086" y="2241661"/>
            <a:ext cx="5583384" cy="1363687"/>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800" dirty="0">
                <a:latin typeface="+mj-lt"/>
              </a:rPr>
              <a:t>Mục tiêu, quyền</a:t>
            </a:r>
            <a:r>
              <a:rPr lang="en-US" sz="2800" dirty="0">
                <a:latin typeface="+mj-lt"/>
              </a:rPr>
              <a:t> </a:t>
            </a:r>
            <a:r>
              <a:rPr lang="en-US" sz="2800" dirty="0" err="1">
                <a:latin typeface="+mj-lt"/>
                <a:cs typeface="Arial" panose="020B0604020202020204" pitchFamily="34" charset="0"/>
              </a:rPr>
              <a:t>và</a:t>
            </a:r>
            <a:r>
              <a:rPr lang="vi-VN" sz="2800" dirty="0">
                <a:latin typeface="+mj-lt"/>
              </a:rPr>
              <a:t> trách nhiệm của công dân đối với giáo dục quốc phòng và an ninh là gì?</a:t>
            </a:r>
            <a:br>
              <a:rPr lang="vi-VN" sz="2800" dirty="0">
                <a:latin typeface="+mj-lt"/>
              </a:rPr>
            </a:br>
            <a:endParaRPr lang="en-US" altLang="en-US" sz="2800" dirty="0">
              <a:solidFill>
                <a:srgbClr val="FFFFFF"/>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xmlns="" id="{853845F1-913D-F9F5-2A33-AA660231F936}"/>
              </a:ext>
            </a:extLst>
          </p:cNvPr>
          <p:cNvSpPr txBox="1"/>
          <p:nvPr/>
        </p:nvSpPr>
        <p:spPr>
          <a:xfrm>
            <a:off x="158086" y="4049486"/>
            <a:ext cx="5550384" cy="2677656"/>
          </a:xfrm>
          <a:prstGeom prst="rect">
            <a:avLst/>
          </a:prstGeom>
          <a:noFill/>
        </p:spPr>
        <p:txBody>
          <a:bodyPr wrap="square">
            <a:spAutoFit/>
          </a:bodyPr>
          <a:lstStyle/>
          <a:p>
            <a:pPr algn="just"/>
            <a:r>
              <a:rPr lang="vi-VN" sz="2400" dirty="0" err="1">
                <a:solidFill>
                  <a:schemeClr val="tx1"/>
                </a:solidFill>
                <a:latin typeface="+mj-lt"/>
              </a:rPr>
              <a:t>Luật</a:t>
            </a:r>
            <a:r>
              <a:rPr lang="vi-VN" sz="2400" dirty="0">
                <a:solidFill>
                  <a:schemeClr val="tx1"/>
                </a:solidFill>
                <a:latin typeface="+mj-lt"/>
              </a:rPr>
              <a:t> </a:t>
            </a:r>
            <a:r>
              <a:rPr lang="vi-VN" sz="2400" dirty="0" err="1">
                <a:solidFill>
                  <a:schemeClr val="tx1"/>
                </a:solidFill>
                <a:latin typeface="+mj-lt"/>
              </a:rPr>
              <a:t>giáo</a:t>
            </a:r>
            <a:r>
              <a:rPr lang="vi-VN" sz="2400" dirty="0">
                <a:solidFill>
                  <a:schemeClr val="tx1"/>
                </a:solidFill>
                <a:latin typeface="+mj-lt"/>
              </a:rPr>
              <a:t> </a:t>
            </a:r>
            <a:r>
              <a:rPr lang="vi-VN" sz="2400" dirty="0" err="1">
                <a:solidFill>
                  <a:schemeClr val="tx1"/>
                </a:solidFill>
                <a:latin typeface="+mj-lt"/>
              </a:rPr>
              <a:t>dục</a:t>
            </a:r>
            <a:r>
              <a:rPr lang="vi-VN" sz="2400" dirty="0">
                <a:solidFill>
                  <a:schemeClr val="tx1"/>
                </a:solidFill>
                <a:latin typeface="+mj-lt"/>
              </a:rPr>
              <a:t> </a:t>
            </a:r>
            <a:r>
              <a:rPr lang="vi-VN" sz="2400" dirty="0" err="1">
                <a:solidFill>
                  <a:schemeClr val="tx1"/>
                </a:solidFill>
                <a:latin typeface="+mj-lt"/>
              </a:rPr>
              <a:t>quốc</a:t>
            </a:r>
            <a:r>
              <a:rPr lang="vi-VN" sz="2400" dirty="0">
                <a:solidFill>
                  <a:schemeClr val="tx1"/>
                </a:solidFill>
                <a:latin typeface="+mj-lt"/>
              </a:rPr>
              <a:t> </a:t>
            </a:r>
            <a:r>
              <a:rPr lang="vi-VN" sz="2400" dirty="0" err="1">
                <a:solidFill>
                  <a:schemeClr val="tx1"/>
                </a:solidFill>
                <a:latin typeface="+mj-lt"/>
              </a:rPr>
              <a:t>phòng</a:t>
            </a:r>
            <a:r>
              <a:rPr lang="vi-VN" sz="2400" dirty="0">
                <a:solidFill>
                  <a:schemeClr val="tx1"/>
                </a:solidFill>
                <a:latin typeface="+mj-lt"/>
              </a:rPr>
              <a:t> an ninh </a:t>
            </a:r>
            <a:r>
              <a:rPr lang="vi-VN" sz="2400" dirty="0" err="1">
                <a:solidFill>
                  <a:schemeClr val="tx1"/>
                </a:solidFill>
                <a:latin typeface="+mj-lt"/>
              </a:rPr>
              <a:t>gồm</a:t>
            </a:r>
            <a:r>
              <a:rPr lang="vi-VN" sz="2400" dirty="0">
                <a:solidFill>
                  <a:schemeClr val="tx1"/>
                </a:solidFill>
                <a:latin typeface="+mj-lt"/>
              </a:rPr>
              <a:t> 8 chương, 47 </a:t>
            </a:r>
            <a:r>
              <a:rPr lang="vi-VN" sz="2400" dirty="0" err="1">
                <a:solidFill>
                  <a:schemeClr val="tx1"/>
                </a:solidFill>
                <a:latin typeface="+mj-lt"/>
              </a:rPr>
              <a:t>điều</a:t>
            </a:r>
            <a:r>
              <a:rPr lang="vi-VN" sz="2400" dirty="0">
                <a:solidFill>
                  <a:schemeClr val="tx1"/>
                </a:solidFill>
                <a:latin typeface="+mj-lt"/>
              </a:rPr>
              <a:t> quy </a:t>
            </a:r>
            <a:r>
              <a:rPr lang="vi-VN" sz="2400" dirty="0" err="1">
                <a:solidFill>
                  <a:schemeClr val="tx1"/>
                </a:solidFill>
                <a:latin typeface="+mj-lt"/>
              </a:rPr>
              <a:t>định</a:t>
            </a:r>
            <a:r>
              <a:rPr lang="vi-VN" sz="2400" dirty="0">
                <a:solidFill>
                  <a:schemeClr val="tx1"/>
                </a:solidFill>
                <a:latin typeface="+mj-lt"/>
              </a:rPr>
              <a:t> nguyên </a:t>
            </a:r>
            <a:r>
              <a:rPr lang="vi-VN" sz="2400" dirty="0" err="1">
                <a:solidFill>
                  <a:schemeClr val="tx1"/>
                </a:solidFill>
                <a:latin typeface="+mj-lt"/>
              </a:rPr>
              <a:t>tắc</a:t>
            </a:r>
            <a:r>
              <a:rPr lang="vi-VN" sz="2400" dirty="0">
                <a:solidFill>
                  <a:schemeClr val="tx1"/>
                </a:solidFill>
                <a:latin typeface="+mj-lt"/>
              </a:rPr>
              <a:t> </a:t>
            </a:r>
            <a:r>
              <a:rPr lang="vi-VN" sz="2400" dirty="0" err="1">
                <a:solidFill>
                  <a:schemeClr val="tx1"/>
                </a:solidFill>
                <a:latin typeface="+mj-lt"/>
              </a:rPr>
              <a:t>chính</a:t>
            </a:r>
            <a:r>
              <a:rPr lang="vi-VN" sz="2400" dirty="0">
                <a:solidFill>
                  <a:schemeClr val="tx1"/>
                </a:solidFill>
                <a:latin typeface="+mj-lt"/>
              </a:rPr>
              <a:t> </a:t>
            </a:r>
            <a:r>
              <a:rPr lang="vi-VN" sz="2400" dirty="0" err="1">
                <a:solidFill>
                  <a:schemeClr val="tx1"/>
                </a:solidFill>
                <a:latin typeface="+mj-lt"/>
              </a:rPr>
              <a:t>sách</a:t>
            </a:r>
            <a:r>
              <a:rPr lang="vi-VN" sz="2400" dirty="0">
                <a:solidFill>
                  <a:schemeClr val="tx1"/>
                </a:solidFill>
                <a:latin typeface="+mj-lt"/>
              </a:rPr>
              <a:t>, </a:t>
            </a:r>
            <a:r>
              <a:rPr lang="vi-VN" sz="2400" dirty="0" err="1">
                <a:solidFill>
                  <a:schemeClr val="tx1"/>
                </a:solidFill>
                <a:latin typeface="+mj-lt"/>
              </a:rPr>
              <a:t>nội</a:t>
            </a:r>
            <a:r>
              <a:rPr lang="vi-VN" sz="2400" dirty="0">
                <a:solidFill>
                  <a:schemeClr val="tx1"/>
                </a:solidFill>
                <a:latin typeface="+mj-lt"/>
              </a:rPr>
              <a:t> dung cơ </a:t>
            </a:r>
            <a:r>
              <a:rPr lang="vi-VN" sz="2400" dirty="0" err="1">
                <a:solidFill>
                  <a:schemeClr val="tx1"/>
                </a:solidFill>
                <a:latin typeface="+mj-lt"/>
              </a:rPr>
              <a:t>bản</a:t>
            </a:r>
            <a:r>
              <a:rPr lang="vi-VN" sz="2400" dirty="0">
                <a:solidFill>
                  <a:schemeClr val="tx1"/>
                </a:solidFill>
                <a:latin typeface="+mj-lt"/>
              </a:rPr>
              <a:t>, </a:t>
            </a:r>
            <a:r>
              <a:rPr lang="vi-VN" sz="2400" dirty="0" err="1">
                <a:solidFill>
                  <a:schemeClr val="tx1"/>
                </a:solidFill>
                <a:latin typeface="+mj-lt"/>
              </a:rPr>
              <a:t>hình</a:t>
            </a:r>
            <a:r>
              <a:rPr lang="vi-VN" sz="2400" dirty="0">
                <a:solidFill>
                  <a:schemeClr val="tx1"/>
                </a:solidFill>
                <a:latin typeface="+mj-lt"/>
              </a:rPr>
              <a:t> </a:t>
            </a:r>
            <a:r>
              <a:rPr lang="vi-VN" sz="2400" dirty="0" err="1">
                <a:solidFill>
                  <a:schemeClr val="tx1"/>
                </a:solidFill>
                <a:latin typeface="+mj-lt"/>
              </a:rPr>
              <a:t>thức</a:t>
            </a:r>
            <a:r>
              <a:rPr lang="vi-VN" sz="2400" dirty="0">
                <a:solidFill>
                  <a:schemeClr val="tx1"/>
                </a:solidFill>
                <a:latin typeface="+mj-lt"/>
              </a:rPr>
              <a:t> GDQPAN; </a:t>
            </a:r>
            <a:r>
              <a:rPr lang="vi-VN" sz="2400" dirty="0" err="1">
                <a:solidFill>
                  <a:schemeClr val="tx1"/>
                </a:solidFill>
                <a:latin typeface="+mj-lt"/>
              </a:rPr>
              <a:t>Nhiệm</a:t>
            </a:r>
            <a:r>
              <a:rPr lang="vi-VN" sz="2400" dirty="0">
                <a:solidFill>
                  <a:schemeClr val="tx1"/>
                </a:solidFill>
                <a:latin typeface="+mj-lt"/>
              </a:rPr>
              <a:t> </a:t>
            </a:r>
            <a:r>
              <a:rPr lang="vi-VN" sz="2400" dirty="0" err="1">
                <a:solidFill>
                  <a:schemeClr val="tx1"/>
                </a:solidFill>
                <a:latin typeface="+mj-lt"/>
              </a:rPr>
              <a:t>vụ</a:t>
            </a:r>
            <a:r>
              <a:rPr lang="vi-VN" sz="2400" dirty="0">
                <a:solidFill>
                  <a:schemeClr val="tx1"/>
                </a:solidFill>
                <a:latin typeface="+mj-lt"/>
              </a:rPr>
              <a:t>, </a:t>
            </a:r>
            <a:r>
              <a:rPr lang="vi-VN" sz="2400" dirty="0" err="1">
                <a:solidFill>
                  <a:schemeClr val="tx1"/>
                </a:solidFill>
                <a:latin typeface="+mj-lt"/>
              </a:rPr>
              <a:t>quyền</a:t>
            </a:r>
            <a:r>
              <a:rPr lang="vi-VN" sz="2400" dirty="0">
                <a:solidFill>
                  <a:schemeClr val="tx1"/>
                </a:solidFill>
                <a:latin typeface="+mj-lt"/>
              </a:rPr>
              <a:t> </a:t>
            </a:r>
            <a:r>
              <a:rPr lang="vi-VN" sz="2400" dirty="0" err="1">
                <a:solidFill>
                  <a:schemeClr val="tx1"/>
                </a:solidFill>
                <a:latin typeface="+mj-lt"/>
              </a:rPr>
              <a:t>hạn</a:t>
            </a:r>
            <a:r>
              <a:rPr lang="vi-VN" sz="2400" dirty="0">
                <a:solidFill>
                  <a:schemeClr val="tx1"/>
                </a:solidFill>
                <a:latin typeface="+mj-lt"/>
              </a:rPr>
              <a:t> </a:t>
            </a:r>
            <a:r>
              <a:rPr lang="vi-VN" sz="2400" dirty="0" err="1">
                <a:solidFill>
                  <a:schemeClr val="tx1"/>
                </a:solidFill>
                <a:latin typeface="+mj-lt"/>
              </a:rPr>
              <a:t>của</a:t>
            </a:r>
            <a:r>
              <a:rPr lang="vi-VN" sz="2400" dirty="0">
                <a:solidFill>
                  <a:schemeClr val="tx1"/>
                </a:solidFill>
                <a:latin typeface="+mj-lt"/>
              </a:rPr>
              <a:t> cơ quan, </a:t>
            </a:r>
            <a:r>
              <a:rPr lang="vi-VN" sz="2400" dirty="0" err="1">
                <a:solidFill>
                  <a:schemeClr val="tx1"/>
                </a:solidFill>
                <a:latin typeface="+mj-lt"/>
              </a:rPr>
              <a:t>tổ</a:t>
            </a:r>
            <a:r>
              <a:rPr lang="vi-VN" sz="2400" dirty="0">
                <a:solidFill>
                  <a:schemeClr val="tx1"/>
                </a:solidFill>
                <a:latin typeface="+mj-lt"/>
              </a:rPr>
              <a:t> </a:t>
            </a:r>
            <a:r>
              <a:rPr lang="vi-VN" sz="2400" dirty="0" err="1">
                <a:solidFill>
                  <a:schemeClr val="tx1"/>
                </a:solidFill>
                <a:latin typeface="+mj-lt"/>
              </a:rPr>
              <a:t>chức</a:t>
            </a:r>
            <a:r>
              <a:rPr lang="vi-VN" sz="2400" dirty="0">
                <a:solidFill>
                  <a:schemeClr val="tx1"/>
                </a:solidFill>
                <a:latin typeface="+mj-lt"/>
              </a:rPr>
              <a:t>, </a:t>
            </a:r>
            <a:r>
              <a:rPr lang="vi-VN" sz="2400" dirty="0" err="1">
                <a:solidFill>
                  <a:schemeClr val="tx1"/>
                </a:solidFill>
                <a:latin typeface="+mj-lt"/>
              </a:rPr>
              <a:t>quyền</a:t>
            </a:r>
            <a:r>
              <a:rPr lang="vi-VN" sz="2400" dirty="0">
                <a:solidFill>
                  <a:schemeClr val="tx1"/>
                </a:solidFill>
                <a:latin typeface="+mj-lt"/>
              </a:rPr>
              <a:t> </a:t>
            </a:r>
            <a:r>
              <a:rPr lang="vi-VN" sz="2400" dirty="0" err="1">
                <a:solidFill>
                  <a:schemeClr val="tx1"/>
                </a:solidFill>
                <a:latin typeface="+mj-lt"/>
              </a:rPr>
              <a:t>và</a:t>
            </a:r>
            <a:r>
              <a:rPr lang="vi-VN" sz="2400" dirty="0">
                <a:solidFill>
                  <a:schemeClr val="tx1"/>
                </a:solidFill>
                <a:latin typeface="+mj-lt"/>
              </a:rPr>
              <a:t> </a:t>
            </a:r>
            <a:r>
              <a:rPr lang="vi-VN" sz="2400" dirty="0" err="1">
                <a:solidFill>
                  <a:schemeClr val="tx1"/>
                </a:solidFill>
                <a:latin typeface="+mj-lt"/>
              </a:rPr>
              <a:t>trách</a:t>
            </a:r>
            <a:r>
              <a:rPr lang="vi-VN" sz="2400" dirty="0">
                <a:solidFill>
                  <a:schemeClr val="tx1"/>
                </a:solidFill>
                <a:latin typeface="+mj-lt"/>
              </a:rPr>
              <a:t> </a:t>
            </a:r>
            <a:r>
              <a:rPr lang="vi-VN" sz="2400" dirty="0" err="1">
                <a:solidFill>
                  <a:schemeClr val="tx1"/>
                </a:solidFill>
                <a:latin typeface="+mj-lt"/>
              </a:rPr>
              <a:t>nhiệm</a:t>
            </a:r>
            <a:r>
              <a:rPr lang="vi-VN" sz="2400" dirty="0">
                <a:solidFill>
                  <a:schemeClr val="tx1"/>
                </a:solidFill>
                <a:latin typeface="+mj-lt"/>
              </a:rPr>
              <a:t> </a:t>
            </a:r>
            <a:r>
              <a:rPr lang="vi-VN" sz="2400" dirty="0" err="1">
                <a:solidFill>
                  <a:schemeClr val="tx1"/>
                </a:solidFill>
                <a:latin typeface="+mj-lt"/>
              </a:rPr>
              <a:t>của</a:t>
            </a:r>
            <a:r>
              <a:rPr lang="vi-VN" sz="2400" dirty="0">
                <a:solidFill>
                  <a:schemeClr val="tx1"/>
                </a:solidFill>
                <a:latin typeface="+mj-lt"/>
              </a:rPr>
              <a:t> công dân </a:t>
            </a:r>
            <a:r>
              <a:rPr lang="vi-VN" sz="2400" dirty="0" err="1">
                <a:solidFill>
                  <a:schemeClr val="tx1"/>
                </a:solidFill>
                <a:latin typeface="+mj-lt"/>
              </a:rPr>
              <a:t>về</a:t>
            </a:r>
            <a:r>
              <a:rPr lang="vi-VN" sz="2400" dirty="0">
                <a:solidFill>
                  <a:schemeClr val="tx1"/>
                </a:solidFill>
                <a:latin typeface="+mj-lt"/>
              </a:rPr>
              <a:t> </a:t>
            </a:r>
            <a:r>
              <a:rPr lang="vi-VN" sz="2400" dirty="0" err="1">
                <a:solidFill>
                  <a:schemeClr val="tx1"/>
                </a:solidFill>
                <a:latin typeface="+mj-lt"/>
              </a:rPr>
              <a:t>giáo</a:t>
            </a:r>
            <a:r>
              <a:rPr lang="vi-VN" sz="2400" dirty="0">
                <a:solidFill>
                  <a:schemeClr val="tx1"/>
                </a:solidFill>
                <a:latin typeface="+mj-lt"/>
              </a:rPr>
              <a:t> </a:t>
            </a:r>
            <a:r>
              <a:rPr lang="vi-VN" sz="2400" dirty="0" err="1">
                <a:solidFill>
                  <a:schemeClr val="tx1"/>
                </a:solidFill>
                <a:latin typeface="+mj-lt"/>
              </a:rPr>
              <a:t>dục</a:t>
            </a:r>
            <a:r>
              <a:rPr lang="vi-VN" sz="2400" dirty="0">
                <a:solidFill>
                  <a:schemeClr val="tx1"/>
                </a:solidFill>
                <a:latin typeface="+mj-lt"/>
              </a:rPr>
              <a:t> </a:t>
            </a:r>
            <a:r>
              <a:rPr lang="vi-VN" sz="2400" dirty="0" err="1">
                <a:solidFill>
                  <a:schemeClr val="tx1"/>
                </a:solidFill>
                <a:latin typeface="+mj-lt"/>
              </a:rPr>
              <a:t>quốc</a:t>
            </a:r>
            <a:r>
              <a:rPr lang="vi-VN" sz="2400" dirty="0">
                <a:solidFill>
                  <a:schemeClr val="tx1"/>
                </a:solidFill>
                <a:latin typeface="+mj-lt"/>
              </a:rPr>
              <a:t> </a:t>
            </a:r>
            <a:r>
              <a:rPr lang="vi-VN" sz="2400" dirty="0" err="1">
                <a:solidFill>
                  <a:schemeClr val="tx1"/>
                </a:solidFill>
                <a:latin typeface="+mj-lt"/>
              </a:rPr>
              <a:t>phòng</a:t>
            </a:r>
            <a:r>
              <a:rPr lang="vi-VN" sz="2400" dirty="0">
                <a:solidFill>
                  <a:schemeClr val="tx1"/>
                </a:solidFill>
                <a:latin typeface="+mj-lt"/>
              </a:rPr>
              <a:t> </a:t>
            </a:r>
            <a:r>
              <a:rPr lang="vi-VN" sz="2400" dirty="0" err="1">
                <a:solidFill>
                  <a:schemeClr val="tx1"/>
                </a:solidFill>
                <a:latin typeface="+mj-lt"/>
              </a:rPr>
              <a:t>và</a:t>
            </a:r>
            <a:r>
              <a:rPr lang="vi-VN" sz="2400" dirty="0">
                <a:solidFill>
                  <a:schemeClr val="tx1"/>
                </a:solidFill>
                <a:latin typeface="+mj-lt"/>
              </a:rPr>
              <a:t> an ninh.</a:t>
            </a:r>
          </a:p>
        </p:txBody>
      </p:sp>
      <p:pic>
        <p:nvPicPr>
          <p:cNvPr id="21" name="Picture 6" descr="Nơi bán Luật Giáo Dục Quốc Phòng Và An Ninh giá rẻ, uy tín, chất lượng nhất">
            <a:extLst>
              <a:ext uri="{FF2B5EF4-FFF2-40B4-BE49-F238E27FC236}">
                <a16:creationId xmlns:a16="http://schemas.microsoft.com/office/drawing/2014/main" xmlns=""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470" y="1560464"/>
            <a:ext cx="3343443" cy="52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3853DD3A-1A65-AD3E-C8F8-926D3BD3527E}"/>
              </a:ext>
            </a:extLst>
          </p:cNvPr>
          <p:cNvSpPr txBox="1"/>
          <p:nvPr/>
        </p:nvSpPr>
        <p:spPr>
          <a:xfrm>
            <a:off x="0" y="1410665"/>
            <a:ext cx="5708470" cy="830997"/>
          </a:xfrm>
          <a:prstGeom prst="rect">
            <a:avLst/>
          </a:prstGeom>
          <a:noFill/>
        </p:spPr>
        <p:txBody>
          <a:bodyPr wrap="square">
            <a:spAutoFit/>
          </a:bodyPr>
          <a:lstStyle/>
          <a:p>
            <a:pPr algn="just"/>
            <a:r>
              <a:rPr lang="en-US" sz="2400" b="1" dirty="0">
                <a:effectLst/>
                <a:latin typeface="Arial" panose="020B0604020202020204" pitchFamily="34" charset="0"/>
                <a:ea typeface="Calibri" panose="020F0502020204030204" pitchFamily="34" charset="0"/>
                <a:cs typeface="Arial" panose="020B0604020202020204" pitchFamily="34" charset="0"/>
              </a:rPr>
              <a:t>1. </a:t>
            </a:r>
            <a:r>
              <a:rPr lang="en-US" sz="2400" b="1" dirty="0" err="1">
                <a:effectLst/>
                <a:latin typeface="Arial" panose="020B0604020202020204" pitchFamily="34" charset="0"/>
                <a:ea typeface="Calibri" panose="020F0502020204030204" pitchFamily="34" charset="0"/>
                <a:cs typeface="Arial" panose="020B0604020202020204" pitchFamily="34" charset="0"/>
              </a:rPr>
              <a:t>Luật</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giáo</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dục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quốc</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phòng</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và</a:t>
            </a:r>
            <a:r>
              <a:rPr lang="en-US" sz="2400" b="1" dirty="0">
                <a:effectLst/>
                <a:latin typeface="Arial" panose="020B0604020202020204" pitchFamily="34" charset="0"/>
                <a:ea typeface="Calibri" panose="020F0502020204030204" pitchFamily="34" charset="0"/>
                <a:cs typeface="Arial" panose="020B0604020202020204" pitchFamily="34" charset="0"/>
              </a:rPr>
              <a:t> an </a:t>
            </a:r>
            <a:r>
              <a:rPr lang="en-US" sz="2400" b="1" dirty="0" err="1">
                <a:effectLst/>
                <a:latin typeface="Arial" panose="020B0604020202020204" pitchFamily="34" charset="0"/>
                <a:ea typeface="Calibri" panose="020F0502020204030204" pitchFamily="34" charset="0"/>
                <a:cs typeface="Arial" panose="020B0604020202020204" pitchFamily="34" charset="0"/>
              </a:rPr>
              <a:t>ninh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0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17" name="TextBox 16">
            <a:extLst>
              <a:ext uri="{FF2B5EF4-FFF2-40B4-BE49-F238E27FC236}">
                <a16:creationId xmlns:a16="http://schemas.microsoft.com/office/drawing/2014/main" xmlns="" id="{853845F1-913D-F9F5-2A33-AA660231F936}"/>
              </a:ext>
            </a:extLst>
          </p:cNvPr>
          <p:cNvSpPr txBox="1"/>
          <p:nvPr/>
        </p:nvSpPr>
        <p:spPr>
          <a:xfrm>
            <a:off x="250171" y="2846944"/>
            <a:ext cx="4217326" cy="3046988"/>
          </a:xfrm>
          <a:prstGeom prst="rect">
            <a:avLst/>
          </a:prstGeom>
          <a:noFill/>
        </p:spPr>
        <p:txBody>
          <a:bodyPr wrap="square">
            <a:spAutoFit/>
          </a:bodyPr>
          <a:lstStyle/>
          <a:p>
            <a:pPr fontAlgn="base"/>
            <a:r>
              <a:rPr lang="en-US" sz="2400" dirty="0">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Mục tiêu GDQP VÀ AN (điều 4).</a:t>
            </a:r>
          </a:p>
          <a:p>
            <a:pPr fontAlgn="base"/>
            <a:r>
              <a:rPr lang="en-US" sz="2400" dirty="0">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Quyền và trách nhiệm của công dân về GDQP VÀ AN (điều 7).</a:t>
            </a:r>
          </a:p>
          <a:p>
            <a:pPr fontAlgn="base"/>
            <a:r>
              <a:rPr lang="en-US" sz="2400" dirty="0">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Giáo dục quốc phòng và an ninh trong nhà trường (điều 10.11.12.13.)</a:t>
            </a:r>
          </a:p>
        </p:txBody>
      </p:sp>
      <p:pic>
        <p:nvPicPr>
          <p:cNvPr id="21" name="Picture 6" descr="Nơi bán Luật Giáo Dục Quốc Phòng Và An Ninh giá rẻ, uy tín, chất lượng nhất">
            <a:extLst>
              <a:ext uri="{FF2B5EF4-FFF2-40B4-BE49-F238E27FC236}">
                <a16:creationId xmlns:a16="http://schemas.microsoft.com/office/drawing/2014/main" xmlns=""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571" y="1454234"/>
            <a:ext cx="4145418" cy="537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BACED87A-8F81-EF1C-D499-401329E2F31A}"/>
              </a:ext>
            </a:extLst>
          </p:cNvPr>
          <p:cNvSpPr txBox="1"/>
          <p:nvPr/>
        </p:nvSpPr>
        <p:spPr>
          <a:xfrm>
            <a:off x="-23812" y="1885616"/>
            <a:ext cx="4256178" cy="830997"/>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6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dirty="0" err="1">
                <a:solidFill>
                  <a:srgbClr val="FFFF00"/>
                </a:solidFill>
                <a:latin typeface="Times New Roman" panose="02020603050405020304" pitchFamily="18" charset="0"/>
                <a:cs typeface="Times New Roman" panose="02020603050405020304" pitchFamily="18" charset="0"/>
              </a:rPr>
              <a:t>Chủ</a:t>
            </a: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err="1">
                <a:solidFill>
                  <a:srgbClr val="FFFF00"/>
                </a:solidFill>
                <a:latin typeface="Times New Roman" panose="02020603050405020304" pitchFamily="18" charset="0"/>
                <a:cs typeface="Times New Roman" panose="02020603050405020304" pitchFamily="18" charset="0"/>
              </a:rPr>
              <a:t>đề</a:t>
            </a:r>
            <a:r>
              <a:rPr lang="en-US" altLang="en-US">
                <a:solidFill>
                  <a:srgbClr val="FFFF00"/>
                </a:solidFill>
                <a:latin typeface="Times New Roman" panose="02020603050405020304" pitchFamily="18" charset="0"/>
                <a:cs typeface="Times New Roman" panose="02020603050405020304" pitchFamily="18" charset="0"/>
              </a:rPr>
              <a:t> </a:t>
            </a:r>
            <a:r>
              <a:rPr lang="en-US" altLang="en-US" smtClean="0">
                <a:solidFill>
                  <a:srgbClr val="FFFF00"/>
                </a:solidFill>
                <a:latin typeface="Times New Roman" panose="02020603050405020304" pitchFamily="18" charset="0"/>
                <a:cs typeface="Times New Roman" panose="02020603050405020304" pitchFamily="18" charset="0"/>
              </a:rPr>
              <a:t>2: </a:t>
            </a:r>
            <a:r>
              <a:rPr lang="en-US" altLang="en-US" dirty="0">
                <a:solidFill>
                  <a:srgbClr val="FFFF00"/>
                </a:solidFill>
                <a:latin typeface="Times New Roman" panose="02020603050405020304" pitchFamily="18" charset="0"/>
                <a:cs typeface="Times New Roman" panose="02020603050405020304" pitchFamily="18" charset="0"/>
              </a:rPr>
              <a:t>NỘI DUNG CƠ BẢN MỘT SỐ LUẬT VỀ </a:t>
            </a:r>
          </a:p>
          <a:p>
            <a:pPr algn="ctr"/>
            <a:r>
              <a:rPr lang="en-US" altLang="en-US" dirty="0">
                <a:solidFill>
                  <a:srgbClr val="FFFF00"/>
                </a:solidFill>
                <a:latin typeface="Times New Roman" panose="02020603050405020304" pitchFamily="18" charset="0"/>
                <a:cs typeface="Times New Roman" panose="02020603050405020304" pitchFamily="18" charset="0"/>
              </a:rPr>
              <a:t>QUỐC PHÒNG AN NINH VIỆT NAM</a:t>
            </a: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15373" y="1975336"/>
            <a:ext cx="5857787" cy="99199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j-lt"/>
              </a:rPr>
              <a:t>Mục</a:t>
            </a:r>
            <a:r>
              <a:rPr lang="vi-VN" sz="2000" dirty="0">
                <a:latin typeface="+mj-lt"/>
              </a:rPr>
              <a:t> tiêu, </a:t>
            </a:r>
            <a:r>
              <a:rPr lang="vi-VN" sz="2000" dirty="0" err="1">
                <a:latin typeface="+mj-lt"/>
              </a:rPr>
              <a:t>quyền</a:t>
            </a:r>
            <a:r>
              <a:rPr lang="vi-VN" sz="2000" dirty="0">
                <a:latin typeface="+mj-lt"/>
              </a:rPr>
              <a:t> </a:t>
            </a:r>
            <a:r>
              <a:rPr lang="vi-VN" sz="2000" dirty="0" err="1">
                <a:latin typeface="+mj-lt"/>
              </a:rPr>
              <a:t>trách</a:t>
            </a:r>
            <a:r>
              <a:rPr lang="vi-VN" sz="2000" dirty="0">
                <a:latin typeface="+mj-lt"/>
              </a:rPr>
              <a:t> </a:t>
            </a:r>
            <a:r>
              <a:rPr lang="vi-VN" sz="2000" dirty="0" err="1">
                <a:latin typeface="+mj-lt"/>
              </a:rPr>
              <a:t>nhiệm</a:t>
            </a:r>
            <a:r>
              <a:rPr lang="vi-VN" sz="2000" dirty="0">
                <a:latin typeface="+mj-lt"/>
              </a:rPr>
              <a:t> </a:t>
            </a:r>
            <a:r>
              <a:rPr lang="vi-VN" sz="2000" dirty="0" err="1">
                <a:latin typeface="+mj-lt"/>
              </a:rPr>
              <a:t>của</a:t>
            </a:r>
            <a:r>
              <a:rPr lang="vi-VN" sz="2000" dirty="0">
                <a:latin typeface="+mj-lt"/>
              </a:rPr>
              <a:t> công dân </a:t>
            </a:r>
            <a:r>
              <a:rPr lang="vi-VN" sz="2000" dirty="0" err="1">
                <a:latin typeface="+mj-lt"/>
              </a:rPr>
              <a:t>đối</a:t>
            </a:r>
            <a:r>
              <a:rPr lang="vi-VN" sz="2000" dirty="0">
                <a:latin typeface="+mj-lt"/>
              </a:rPr>
              <a:t> </a:t>
            </a:r>
            <a:r>
              <a:rPr lang="vi-VN" sz="2000" dirty="0" err="1">
                <a:latin typeface="+mj-lt"/>
              </a:rPr>
              <a:t>với</a:t>
            </a:r>
            <a:r>
              <a:rPr lang="vi-VN" sz="2000" dirty="0">
                <a:latin typeface="+mj-lt"/>
              </a:rPr>
              <a:t> </a:t>
            </a:r>
            <a:r>
              <a:rPr lang="vi-VN" sz="2000" dirty="0" err="1">
                <a:latin typeface="+mj-lt"/>
              </a:rPr>
              <a:t>giáo</a:t>
            </a:r>
            <a:r>
              <a:rPr lang="vi-VN" sz="2000" dirty="0">
                <a:latin typeface="+mj-lt"/>
              </a:rPr>
              <a:t> </a:t>
            </a:r>
            <a:r>
              <a:rPr lang="vi-VN" sz="2000" dirty="0" err="1">
                <a:latin typeface="+mj-lt"/>
              </a:rPr>
              <a:t>dục</a:t>
            </a:r>
            <a:r>
              <a:rPr lang="vi-VN" sz="2000" dirty="0">
                <a:latin typeface="+mj-lt"/>
              </a:rPr>
              <a:t> </a:t>
            </a:r>
            <a:r>
              <a:rPr lang="vi-VN" sz="2000" dirty="0" err="1">
                <a:latin typeface="+mj-lt"/>
              </a:rPr>
              <a:t>quốc</a:t>
            </a:r>
            <a:r>
              <a:rPr lang="vi-VN" sz="2000" dirty="0">
                <a:latin typeface="+mj-lt"/>
              </a:rPr>
              <a:t> </a:t>
            </a:r>
            <a:r>
              <a:rPr lang="vi-VN" sz="2000" dirty="0" err="1">
                <a:latin typeface="+mj-lt"/>
              </a:rPr>
              <a:t>phòng</a:t>
            </a:r>
            <a:r>
              <a:rPr lang="vi-VN" sz="2000" dirty="0">
                <a:latin typeface="+mj-lt"/>
              </a:rPr>
              <a:t> </a:t>
            </a:r>
            <a:r>
              <a:rPr lang="vi-VN" sz="2000" dirty="0" err="1">
                <a:latin typeface="+mj-lt"/>
              </a:rPr>
              <a:t>và</a:t>
            </a:r>
            <a:r>
              <a:rPr lang="vi-VN" sz="2000" dirty="0">
                <a:latin typeface="+mj-lt"/>
              </a:rPr>
              <a:t> an ninh </a:t>
            </a:r>
            <a:r>
              <a:rPr lang="vi-VN" sz="2000" dirty="0" err="1">
                <a:latin typeface="+mj-lt"/>
              </a:rPr>
              <a:t>là</a:t>
            </a:r>
            <a:r>
              <a:rPr lang="vi-VN" sz="2000" dirty="0">
                <a:latin typeface="+mj-lt"/>
              </a:rPr>
              <a:t> </a:t>
            </a:r>
            <a:r>
              <a:rPr lang="vi-VN" sz="2000" dirty="0" err="1">
                <a:latin typeface="+mj-lt"/>
              </a:rPr>
              <a:t>gì</a:t>
            </a:r>
            <a:r>
              <a:rPr lang="vi-VN" sz="2000" dirty="0">
                <a:latin typeface="+mj-lt"/>
              </a:rPr>
              <a:t>?</a:t>
            </a:r>
            <a:r>
              <a:rPr lang="vi-VN" sz="1600" dirty="0">
                <a:latin typeface="+mj-lt"/>
              </a:rPr>
              <a:t/>
            </a:r>
            <a:br>
              <a:rPr lang="vi-VN" sz="1600" dirty="0">
                <a:latin typeface="+mj-lt"/>
              </a:rPr>
            </a:br>
            <a:endParaRPr lang="en-US" altLang="en-US" sz="2200" dirty="0">
              <a:solidFill>
                <a:srgbClr val="FFFFFF"/>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xmlns="" id="{853845F1-913D-F9F5-2A33-AA660231F936}"/>
              </a:ext>
            </a:extLst>
          </p:cNvPr>
          <p:cNvSpPr txBox="1"/>
          <p:nvPr/>
        </p:nvSpPr>
        <p:spPr>
          <a:xfrm>
            <a:off x="-23813" y="3261958"/>
            <a:ext cx="5896973" cy="461665"/>
          </a:xfrm>
          <a:prstGeom prst="rect">
            <a:avLst/>
          </a:prstGeom>
          <a:noFill/>
        </p:spPr>
        <p:txBody>
          <a:bodyPr wrap="square">
            <a:spAutoFit/>
          </a:bodyPr>
          <a:lstStyle/>
          <a:p>
            <a:pPr fontAlgn="base"/>
            <a:r>
              <a:rPr lang="en-US" sz="2400" dirty="0">
                <a:solidFill>
                  <a:schemeClr val="accent6">
                    <a:lumMod val="75000"/>
                  </a:schemeClr>
                </a:solidFill>
                <a:latin typeface="Times New Roman" panose="02020603050405020304" pitchFamily="18" charset="0"/>
                <a:cs typeface="Times New Roman" panose="02020603050405020304" pitchFamily="18" charset="0"/>
              </a:rPr>
              <a:t>-</a:t>
            </a:r>
            <a:r>
              <a:rPr lang="vi-VN" sz="2400" dirty="0">
                <a:solidFill>
                  <a:schemeClr val="accent6">
                    <a:lumMod val="75000"/>
                  </a:schemeClr>
                </a:solidFill>
                <a:latin typeface="Times New Roman" panose="02020603050405020304" pitchFamily="18" charset="0"/>
                <a:cs typeface="Times New Roman" panose="02020603050405020304" pitchFamily="18" charset="0"/>
              </a:rPr>
              <a:t> Mục tiêu GDQP VÀ AN (điều 4).</a:t>
            </a:r>
          </a:p>
        </p:txBody>
      </p:sp>
      <p:pic>
        <p:nvPicPr>
          <p:cNvPr id="21" name="Picture 6" descr="Nơi bán Luật Giáo Dục Quốc Phòng Và An Ninh giá rẻ, uy tín, chất lượng nhất">
            <a:extLst>
              <a:ext uri="{FF2B5EF4-FFF2-40B4-BE49-F238E27FC236}">
                <a16:creationId xmlns:a16="http://schemas.microsoft.com/office/drawing/2014/main" xmlns=""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160" y="2338251"/>
            <a:ext cx="3178752" cy="446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BACED87A-8F81-EF1C-D499-401329E2F31A}"/>
              </a:ext>
            </a:extLst>
          </p:cNvPr>
          <p:cNvSpPr txBox="1"/>
          <p:nvPr/>
        </p:nvSpPr>
        <p:spPr>
          <a:xfrm>
            <a:off x="-23812" y="1403257"/>
            <a:ext cx="6002155" cy="461665"/>
          </a:xfrm>
          <a:prstGeom prst="rect">
            <a:avLst/>
          </a:prstGeom>
          <a:noFill/>
        </p:spPr>
        <p:txBody>
          <a:bodyPr wrap="square">
            <a:spAutoFit/>
          </a:bodyPr>
          <a:lstStyle/>
          <a:p>
            <a:pPr algn="just"/>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CC2A649D-F43A-7167-CA9C-4070C243083C}"/>
              </a:ext>
            </a:extLst>
          </p:cNvPr>
          <p:cNvSpPr txBox="1"/>
          <p:nvPr/>
        </p:nvSpPr>
        <p:spPr>
          <a:xfrm>
            <a:off x="24679" y="3926245"/>
            <a:ext cx="5848481" cy="2677656"/>
          </a:xfrm>
          <a:prstGeom prst="rect">
            <a:avLst/>
          </a:prstGeom>
          <a:noFill/>
        </p:spPr>
        <p:txBody>
          <a:bodyPr wrap="square">
            <a:spAutoFit/>
          </a:bodyPr>
          <a:lstStyle/>
          <a:p>
            <a:pPr algn="just"/>
            <a:r>
              <a:rPr lang="vi-VN" sz="2400" dirty="0">
                <a:latin typeface="+mj-lt"/>
                <a:cs typeface="Arial" panose="020B0604020202020204" pitchFamily="34" charset="0"/>
              </a:rPr>
              <a:t>Giáo dục cho công dân về kiến thức quốc phòng và an ninh để phát huy tinh thần yêu nước, truyền thống 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15518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a:extLst>
              <a:ext uri="{FF2B5EF4-FFF2-40B4-BE49-F238E27FC236}">
                <a16:creationId xmlns:a16="http://schemas.microsoft.com/office/drawing/2014/main" xmlns="" id="{43FD7B61-0BCB-FB2F-C89F-0942FE40823F}"/>
              </a:ext>
            </a:extLst>
          </p:cNvPr>
          <p:cNvGrpSpPr>
            <a:grpSpLocks/>
          </p:cNvGrpSpPr>
          <p:nvPr/>
        </p:nvGrpSpPr>
        <p:grpSpPr bwMode="auto">
          <a:xfrm>
            <a:off x="-404812" y="-48728"/>
            <a:ext cx="9525000" cy="1336676"/>
            <a:chOff x="-381000" y="-8659"/>
            <a:chExt cx="9525000" cy="1447800"/>
          </a:xfrm>
        </p:grpSpPr>
        <p:grpSp>
          <p:nvGrpSpPr>
            <p:cNvPr id="47119" name="Group 9">
              <a:extLst>
                <a:ext uri="{FF2B5EF4-FFF2-40B4-BE49-F238E27FC236}">
                  <a16:creationId xmlns:a16="http://schemas.microsoft.com/office/drawing/2014/main" xmlns="" id="{1D5B5C20-2724-6765-AEF5-5E290679C558}"/>
                </a:ext>
              </a:extLst>
            </p:cNvPr>
            <p:cNvGrpSpPr>
              <a:grpSpLocks/>
            </p:cNvGrpSpPr>
            <p:nvPr/>
          </p:nvGrpSpPr>
          <p:grpSpPr bwMode="auto">
            <a:xfrm>
              <a:off x="0" y="-8659"/>
              <a:ext cx="9144000" cy="1447800"/>
              <a:chOff x="0" y="-8659"/>
              <a:chExt cx="9144000" cy="1447800"/>
            </a:xfrm>
          </p:grpSpPr>
          <p:pic>
            <p:nvPicPr>
              <p:cNvPr id="12" name="Picture 2" descr="BD21318_">
                <a:extLst>
                  <a:ext uri="{FF2B5EF4-FFF2-40B4-BE49-F238E27FC236}">
                    <a16:creationId xmlns:a16="http://schemas.microsoft.com/office/drawing/2014/main" xmlns="" id="{BD789F81-9297-4EBC-55A7-1A53E3256A8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8659"/>
                <a:ext cx="9144000" cy="1447800"/>
              </a:xfrm>
              <a:prstGeom prst="rect">
                <a:avLst/>
              </a:prstGeom>
              <a:ln>
                <a:noFill/>
              </a:ln>
              <a:effectLst>
                <a:softEdge rad="112500"/>
              </a:effectLst>
            </p:spPr>
          </p:pic>
          <p:pic>
            <p:nvPicPr>
              <p:cNvPr id="47122" name="Picture 8" descr="quocky">
                <a:extLst>
                  <a:ext uri="{FF2B5EF4-FFF2-40B4-BE49-F238E27FC236}">
                    <a16:creationId xmlns:a16="http://schemas.microsoft.com/office/drawing/2014/main" xmlns="" id="{1BD8AEEF-86D5-6FA3-02CC-2570FF82212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171450"/>
                <a:ext cx="1257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4" descr="ringworld2_w">
                <a:extLst>
                  <a:ext uri="{FF2B5EF4-FFF2-40B4-BE49-F238E27FC236}">
                    <a16:creationId xmlns:a16="http://schemas.microsoft.com/office/drawing/2014/main" xmlns="" id="{5DE5A4D6-9B75-16BC-7E01-5F5491EE2B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91" y="157090"/>
                <a:ext cx="1066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1">
                <a:extLst>
                  <a:ext uri="{FF2B5EF4-FFF2-40B4-BE49-F238E27FC236}">
                    <a16:creationId xmlns:a16="http://schemas.microsoft.com/office/drawing/2014/main" xmlns="" id="{499321A0-5D47-A276-BAB6-C30C0BC284DF}"/>
                  </a:ext>
                </a:extLst>
              </p:cNvPr>
              <p:cNvSpPr txBox="1">
                <a:spLocks noChangeArrowheads="1"/>
              </p:cNvSpPr>
              <p:nvPr/>
            </p:nvSpPr>
            <p:spPr bwMode="auto">
              <a:xfrm>
                <a:off x="876300" y="24172"/>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endParaRPr lang="en-US" altLang="en-US" sz="2800">
                  <a:solidFill>
                    <a:srgbClr val="FFFF00"/>
                  </a:solidFill>
                  <a:latin typeface="Times New Roman" panose="02020603050405020304" pitchFamily="18" charset="0"/>
                  <a:cs typeface="Times New Roman" panose="02020603050405020304" pitchFamily="18" charset="0"/>
                </a:endParaRPr>
              </a:p>
              <a:p>
                <a:pPr algn="ctr"/>
                <a:endParaRPr lang="en-US" altLang="en-US" sz="3200">
                  <a:solidFill>
                    <a:srgbClr val="FFFF00"/>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xmlns="" id="{2CBBA0C1-5A0A-8A4E-BE18-77B6EF867219}"/>
                </a:ext>
              </a:extLst>
            </p:cNvPr>
            <p:cNvSpPr/>
            <p:nvPr/>
          </p:nvSpPr>
          <p:spPr>
            <a:xfrm>
              <a:off x="-381000" y="735875"/>
              <a:ext cx="2209800" cy="60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dirty="0">
                <a:solidFill>
                  <a:srgbClr val="FFFF00"/>
                </a:solidFill>
                <a:latin typeface="Times New Roman" pitchFamily="18" charset="0"/>
                <a:cs typeface="Times New Roman" pitchFamily="18" charset="0"/>
              </a:endParaRPr>
            </a:p>
            <a:p>
              <a:pPr>
                <a:defRPr/>
              </a:pPr>
              <a:r>
                <a:rPr lang="en-US" sz="1200" dirty="0">
                  <a:solidFill>
                    <a:srgbClr val="FFFF00"/>
                  </a:solidFill>
                  <a:latin typeface="Times New Roman" pitchFamily="18" charset="0"/>
                  <a:cs typeface="Times New Roman" pitchFamily="18" charset="0"/>
                </a:rPr>
                <a:t>           GDQP KHỐI 10</a:t>
              </a:r>
            </a:p>
          </p:txBody>
        </p:sp>
      </p:grpSp>
      <p:sp>
        <p:nvSpPr>
          <p:cNvPr id="47108" name="Rectangle 13">
            <a:extLst>
              <a:ext uri="{FF2B5EF4-FFF2-40B4-BE49-F238E27FC236}">
                <a16:creationId xmlns:a16="http://schemas.microsoft.com/office/drawing/2014/main" xmlns="" id="{B151ABB5-C4A9-1F66-63EC-1706D31149A6}"/>
              </a:ext>
            </a:extLst>
          </p:cNvPr>
          <p:cNvSpPr>
            <a:spLocks noChangeArrowheads="1"/>
          </p:cNvSpPr>
          <p:nvPr/>
        </p:nvSpPr>
        <p:spPr bwMode="auto">
          <a:xfrm>
            <a:off x="518161" y="254099"/>
            <a:ext cx="7874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u="sng" dirty="0">
                <a:solidFill>
                  <a:srgbClr val="FFFF00"/>
                </a:solidFill>
                <a:latin typeface="Times New Roman" panose="02020603050405020304" pitchFamily="18" charset="0"/>
                <a:cs typeface="Times New Roman" panose="02020603050405020304" pitchFamily="18" charset="0"/>
              </a:rPr>
              <a:t>BÀI 2</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NỘI DUNG CƠ BẢN MỘT SỐ LUẬT VỀ </a:t>
            </a:r>
          </a:p>
          <a:p>
            <a:pPr algn="ctr"/>
            <a:r>
              <a:rPr lang="en-US" altLang="en-US" dirty="0">
                <a:solidFill>
                  <a:srgbClr val="FFFF00"/>
                </a:solidFill>
                <a:latin typeface="Arial" panose="020B0604020202020204" pitchFamily="34" charset="0"/>
                <a:cs typeface="Arial" panose="020B0604020202020204" pitchFamily="34" charset="0"/>
              </a:rPr>
              <a:t>QUỐC PHÒNG AN NINH VIỆT NAM</a:t>
            </a:r>
          </a:p>
        </p:txBody>
      </p:sp>
      <p:sp>
        <p:nvSpPr>
          <p:cNvPr id="47109" name="TextBox 16">
            <a:extLst>
              <a:ext uri="{FF2B5EF4-FFF2-40B4-BE49-F238E27FC236}">
                <a16:creationId xmlns:a16="http://schemas.microsoft.com/office/drawing/2014/main" xmlns="" id="{2E3FE7CB-9F2B-AFAB-06B7-67870B7DE7FA}"/>
              </a:ext>
            </a:extLst>
          </p:cNvPr>
          <p:cNvSpPr txBox="1">
            <a:spLocks noChangeArrowheads="1"/>
          </p:cNvSpPr>
          <p:nvPr/>
        </p:nvSpPr>
        <p:spPr bwMode="auto">
          <a:xfrm>
            <a:off x="0" y="1207608"/>
            <a:ext cx="8991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2600" dirty="0">
                <a:solidFill>
                  <a:srgbClr val="C00000"/>
                </a:solidFill>
                <a:latin typeface="Times New Roman" panose="02020603050405020304" pitchFamily="18" charset="0"/>
                <a:cs typeface="Times New Roman" panose="02020603050405020304" pitchFamily="18" charset="0"/>
              </a:rPr>
              <a:t> I. NỘI DUNG CƠ BẢN CỦA LUẬT </a:t>
            </a:r>
          </a:p>
          <a:p>
            <a:pPr algn="ctr">
              <a:spcBef>
                <a:spcPct val="0"/>
              </a:spcBef>
              <a:buClrTx/>
              <a:buSzTx/>
              <a:buFontTx/>
              <a:buNone/>
            </a:pPr>
            <a:r>
              <a:rPr lang="en-US" altLang="en-US" sz="2600" dirty="0">
                <a:solidFill>
                  <a:srgbClr val="C00000"/>
                </a:solidFill>
                <a:latin typeface="Times New Roman" panose="02020603050405020304" pitchFamily="18" charset="0"/>
                <a:cs typeface="Times New Roman" panose="02020603050405020304" pitchFamily="18" charset="0"/>
              </a:rPr>
              <a:t>  GIÁO DỤC</a:t>
            </a:r>
            <a:r>
              <a:rPr lang="vi-VN" altLang="en-US" sz="2600" dirty="0">
                <a:solidFill>
                  <a:srgbClr val="C00000"/>
                </a:solidFill>
                <a:latin typeface="Times New Roman" panose="02020603050405020304" pitchFamily="18" charset="0"/>
                <a:cs typeface="Times New Roman" panose="02020603050405020304" pitchFamily="18" charset="0"/>
              </a:rPr>
              <a:t> </a:t>
            </a:r>
            <a:r>
              <a:rPr lang="en-US" altLang="en-US" sz="2600" dirty="0">
                <a:solidFill>
                  <a:srgbClr val="C00000"/>
                </a:solidFill>
                <a:latin typeface="Times New Roman" panose="02020603050405020304" pitchFamily="18" charset="0"/>
                <a:cs typeface="Times New Roman" panose="02020603050405020304" pitchFamily="18" charset="0"/>
              </a:rPr>
              <a:t>QUỐC PHÒNG VÀ AN NINH</a:t>
            </a:r>
            <a:endParaRPr lang="en-US" altLang="en-US" sz="2600" i="1" dirty="0">
              <a:solidFill>
                <a:srgbClr val="C00000"/>
              </a:solidFill>
              <a:latin typeface="Times New Roman" panose="02020603050405020304" pitchFamily="18" charset="0"/>
              <a:cs typeface="Times New Roman" panose="02020603050405020304" pitchFamily="18" charset="0"/>
            </a:endParaRPr>
          </a:p>
        </p:txBody>
      </p:sp>
      <p:sp>
        <p:nvSpPr>
          <p:cNvPr id="2" name="Speech Bubble: Rectangle with Corners Rounded 1">
            <a:extLst>
              <a:ext uri="{FF2B5EF4-FFF2-40B4-BE49-F238E27FC236}">
                <a16:creationId xmlns:a16="http://schemas.microsoft.com/office/drawing/2014/main" xmlns="" id="{D74C1130-BB21-1B63-494B-F362223658D8}"/>
              </a:ext>
            </a:extLst>
          </p:cNvPr>
          <p:cNvSpPr/>
          <p:nvPr/>
        </p:nvSpPr>
        <p:spPr>
          <a:xfrm>
            <a:off x="15373" y="2446250"/>
            <a:ext cx="5849291" cy="671349"/>
          </a:xfrm>
          <a:prstGeom prst="wedgeRoundRectCallout">
            <a:avLst>
              <a:gd name="adj1" fmla="val 42767"/>
              <a:gd name="adj2" fmla="val 840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just" rtl="0">
              <a:spcBef>
                <a:spcPts val="0"/>
              </a:spcBef>
              <a:spcAft>
                <a:spcPts val="0"/>
              </a:spcAft>
            </a:pPr>
            <a:endParaRPr lang="vi-VN" sz="2000" b="0" i="0" u="none" strike="noStrike" dirty="0">
              <a:solidFill>
                <a:srgbClr val="000000"/>
              </a:solidFill>
              <a:effectLst/>
              <a:latin typeface="+mn-lt"/>
            </a:endParaRPr>
          </a:p>
          <a:p>
            <a:pPr algn="just"/>
            <a:r>
              <a:rPr lang="vi-VN" sz="2000" dirty="0" err="1">
                <a:latin typeface="+mj-lt"/>
              </a:rPr>
              <a:t>Mục</a:t>
            </a:r>
            <a:r>
              <a:rPr lang="vi-VN" sz="2000" dirty="0">
                <a:latin typeface="+mj-lt"/>
              </a:rPr>
              <a:t> tiêu, </a:t>
            </a:r>
            <a:r>
              <a:rPr lang="vi-VN" sz="2000" dirty="0" err="1">
                <a:latin typeface="+mj-lt"/>
              </a:rPr>
              <a:t>quyền</a:t>
            </a:r>
            <a:r>
              <a:rPr lang="vi-VN" sz="2000" dirty="0">
                <a:latin typeface="+mj-lt"/>
              </a:rPr>
              <a:t> </a:t>
            </a:r>
            <a:r>
              <a:rPr lang="vi-VN" sz="2000" dirty="0" err="1">
                <a:latin typeface="+mj-lt"/>
              </a:rPr>
              <a:t>trách</a:t>
            </a:r>
            <a:r>
              <a:rPr lang="vi-VN" sz="2000" dirty="0">
                <a:latin typeface="+mj-lt"/>
              </a:rPr>
              <a:t> </a:t>
            </a:r>
            <a:r>
              <a:rPr lang="vi-VN" sz="2000" dirty="0" err="1">
                <a:latin typeface="+mj-lt"/>
              </a:rPr>
              <a:t>nhiệm</a:t>
            </a:r>
            <a:r>
              <a:rPr lang="vi-VN" sz="2000" dirty="0">
                <a:latin typeface="+mj-lt"/>
              </a:rPr>
              <a:t> </a:t>
            </a:r>
            <a:r>
              <a:rPr lang="vi-VN" sz="2000" dirty="0" err="1">
                <a:latin typeface="+mj-lt"/>
              </a:rPr>
              <a:t>của</a:t>
            </a:r>
            <a:r>
              <a:rPr lang="vi-VN" sz="2000" dirty="0">
                <a:latin typeface="+mj-lt"/>
              </a:rPr>
              <a:t> công dân </a:t>
            </a:r>
            <a:r>
              <a:rPr lang="vi-VN" sz="2000" dirty="0" err="1">
                <a:latin typeface="+mj-lt"/>
              </a:rPr>
              <a:t>đối</a:t>
            </a:r>
            <a:r>
              <a:rPr lang="vi-VN" sz="2000" dirty="0">
                <a:latin typeface="+mj-lt"/>
              </a:rPr>
              <a:t> </a:t>
            </a:r>
            <a:r>
              <a:rPr lang="vi-VN" sz="2000" dirty="0" err="1">
                <a:latin typeface="+mj-lt"/>
              </a:rPr>
              <a:t>với</a:t>
            </a:r>
            <a:r>
              <a:rPr lang="vi-VN" sz="2000" dirty="0">
                <a:latin typeface="+mj-lt"/>
              </a:rPr>
              <a:t> </a:t>
            </a:r>
            <a:r>
              <a:rPr lang="vi-VN" sz="2000" dirty="0" err="1">
                <a:latin typeface="+mj-lt"/>
              </a:rPr>
              <a:t>giáo</a:t>
            </a:r>
            <a:r>
              <a:rPr lang="vi-VN" sz="2000" dirty="0">
                <a:latin typeface="+mj-lt"/>
              </a:rPr>
              <a:t> </a:t>
            </a:r>
            <a:r>
              <a:rPr lang="vi-VN" sz="2000" dirty="0" err="1">
                <a:latin typeface="+mj-lt"/>
              </a:rPr>
              <a:t>dục</a:t>
            </a:r>
            <a:r>
              <a:rPr lang="vi-VN" sz="2000" dirty="0">
                <a:latin typeface="+mj-lt"/>
              </a:rPr>
              <a:t> </a:t>
            </a:r>
            <a:r>
              <a:rPr lang="vi-VN" sz="2000" dirty="0" err="1">
                <a:latin typeface="+mj-lt"/>
              </a:rPr>
              <a:t>quốc</a:t>
            </a:r>
            <a:r>
              <a:rPr lang="vi-VN" sz="2000" dirty="0">
                <a:latin typeface="+mj-lt"/>
              </a:rPr>
              <a:t> </a:t>
            </a:r>
            <a:r>
              <a:rPr lang="vi-VN" sz="2000" dirty="0" err="1">
                <a:latin typeface="+mj-lt"/>
              </a:rPr>
              <a:t>phòng</a:t>
            </a:r>
            <a:r>
              <a:rPr lang="vi-VN" sz="2000" dirty="0">
                <a:latin typeface="+mj-lt"/>
              </a:rPr>
              <a:t> </a:t>
            </a:r>
            <a:r>
              <a:rPr lang="vi-VN" sz="2000" dirty="0" err="1">
                <a:latin typeface="+mj-lt"/>
              </a:rPr>
              <a:t>và</a:t>
            </a:r>
            <a:r>
              <a:rPr lang="vi-VN" sz="2000" dirty="0">
                <a:latin typeface="+mj-lt"/>
              </a:rPr>
              <a:t> an ninh </a:t>
            </a:r>
            <a:r>
              <a:rPr lang="vi-VN" sz="2000" dirty="0" err="1">
                <a:latin typeface="+mj-lt"/>
              </a:rPr>
              <a:t>là</a:t>
            </a:r>
            <a:r>
              <a:rPr lang="vi-VN" sz="2000" dirty="0">
                <a:latin typeface="+mj-lt"/>
              </a:rPr>
              <a:t> </a:t>
            </a:r>
            <a:r>
              <a:rPr lang="vi-VN" sz="2000" dirty="0" err="1">
                <a:latin typeface="+mj-lt"/>
              </a:rPr>
              <a:t>gì</a:t>
            </a:r>
            <a:r>
              <a:rPr lang="vi-VN" sz="2000" dirty="0">
                <a:latin typeface="+mj-lt"/>
              </a:rPr>
              <a:t>?</a:t>
            </a:r>
            <a:br>
              <a:rPr lang="vi-VN" sz="2000" dirty="0">
                <a:latin typeface="+mj-lt"/>
              </a:rPr>
            </a:br>
            <a:endParaRPr lang="en-US" altLang="en-US" sz="2000" dirty="0">
              <a:solidFill>
                <a:srgbClr val="FFFFFF"/>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xmlns="" id="{853845F1-913D-F9F5-2A33-AA660231F936}"/>
              </a:ext>
            </a:extLst>
          </p:cNvPr>
          <p:cNvSpPr txBox="1"/>
          <p:nvPr/>
        </p:nvSpPr>
        <p:spPr>
          <a:xfrm>
            <a:off x="-32308" y="3130243"/>
            <a:ext cx="5896972" cy="830997"/>
          </a:xfrm>
          <a:prstGeom prst="rect">
            <a:avLst/>
          </a:prstGeom>
          <a:noFill/>
        </p:spPr>
        <p:txBody>
          <a:bodyPr wrap="square">
            <a:spAutoFit/>
          </a:bodyPr>
          <a:lstStyle/>
          <a:p>
            <a:pPr fontAlgn="base"/>
            <a:r>
              <a:rPr lang="en-US" sz="2400" dirty="0">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accent6">
                    <a:lumMod val="75000"/>
                  </a:schemeClr>
                </a:solidFill>
                <a:latin typeface="Times New Roman" panose="02020603050405020304" pitchFamily="18" charset="0"/>
                <a:cs typeface="Times New Roman" panose="02020603050405020304" pitchFamily="18" charset="0"/>
              </a:rPr>
              <a:t>Quyền và trách nhiệm của công dân về GDQP VÀ AN (điều 7).</a:t>
            </a:r>
          </a:p>
        </p:txBody>
      </p:sp>
      <p:pic>
        <p:nvPicPr>
          <p:cNvPr id="21" name="Picture 6" descr="Nơi bán Luật Giáo Dục Quốc Phòng Và An Ninh giá rẻ, uy tín, chất lượng nhất">
            <a:extLst>
              <a:ext uri="{FF2B5EF4-FFF2-40B4-BE49-F238E27FC236}">
                <a16:creationId xmlns:a16="http://schemas.microsoft.com/office/drawing/2014/main" xmlns="" id="{8FF3FAB3-5C78-82DF-588D-9F828BDB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6971" y="2222672"/>
            <a:ext cx="3154941" cy="458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BACED87A-8F81-EF1C-D499-401329E2F31A}"/>
              </a:ext>
            </a:extLst>
          </p:cNvPr>
          <p:cNvSpPr txBox="1"/>
          <p:nvPr/>
        </p:nvSpPr>
        <p:spPr>
          <a:xfrm>
            <a:off x="-23812" y="1971941"/>
            <a:ext cx="6910316" cy="461665"/>
          </a:xfrm>
          <a:prstGeom prst="rect">
            <a:avLst/>
          </a:prstGeom>
          <a:noFill/>
        </p:spPr>
        <p:txBody>
          <a:bodyPr wrap="square">
            <a:spAutoFit/>
          </a:bodyPr>
          <a:lstStyle/>
          <a:p>
            <a:pPr algn="just"/>
            <a:r>
              <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CED1390E-5B5A-D6F7-C45F-2F5B86DBE724}"/>
              </a:ext>
            </a:extLst>
          </p:cNvPr>
          <p:cNvSpPr txBox="1"/>
          <p:nvPr/>
        </p:nvSpPr>
        <p:spPr>
          <a:xfrm>
            <a:off x="-1" y="3919213"/>
            <a:ext cx="5864665" cy="1938992"/>
          </a:xfrm>
          <a:prstGeom prst="rect">
            <a:avLst/>
          </a:prstGeom>
          <a:noFill/>
        </p:spPr>
        <p:txBody>
          <a:bodyPr wrap="square">
            <a:spAutoFit/>
          </a:bodyPr>
          <a:lstStyle/>
          <a:p>
            <a:pPr algn="just"/>
            <a:r>
              <a:rPr lang="vi-VN" sz="2400" dirty="0">
                <a:latin typeface="+mj-lt"/>
                <a:cs typeface="Arial" panose="020B0604020202020204" pitchFamily="34" charset="0"/>
              </a:rPr>
              <a:t>Công dân có quyền và trách nhiệm học tập, nghiên cứu để nắm vững kiến thức quốc phòng và an ninh. Người tham gia giáo dục quốc phòng và an ninh được hưởng chế độ, chính sách theo quy định của pháp luật.</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28565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2870</Words>
  <Application>Microsoft Office PowerPoint</Application>
  <PresentationFormat>On-screen Show (4:3)</PresentationFormat>
  <Paragraphs>238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61</cp:revision>
  <dcterms:created xsi:type="dcterms:W3CDTF">2022-05-19T04:25:24Z</dcterms:created>
  <dcterms:modified xsi:type="dcterms:W3CDTF">2024-08-10T03:05:11Z</dcterms:modified>
</cp:coreProperties>
</file>