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95" r:id="rId3"/>
  </p:sldMasterIdLst>
  <p:notesMasterIdLst>
    <p:notesMasterId r:id="rId72"/>
  </p:notesMasterIdLst>
  <p:sldIdLst>
    <p:sldId id="256" r:id="rId4"/>
    <p:sldId id="257" r:id="rId5"/>
    <p:sldId id="259" r:id="rId6"/>
    <p:sldId id="258" r:id="rId7"/>
    <p:sldId id="260" r:id="rId8"/>
    <p:sldId id="262" r:id="rId9"/>
    <p:sldId id="311" r:id="rId10"/>
    <p:sldId id="313" r:id="rId11"/>
    <p:sldId id="267" r:id="rId12"/>
    <p:sldId id="266" r:id="rId13"/>
    <p:sldId id="314" r:id="rId14"/>
    <p:sldId id="315" r:id="rId15"/>
    <p:sldId id="268" r:id="rId16"/>
    <p:sldId id="316" r:id="rId17"/>
    <p:sldId id="261" r:id="rId18"/>
    <p:sldId id="317" r:id="rId19"/>
    <p:sldId id="318" r:id="rId20"/>
    <p:sldId id="319" r:id="rId21"/>
    <p:sldId id="320" r:id="rId22"/>
    <p:sldId id="321" r:id="rId23"/>
    <p:sldId id="322" r:id="rId24"/>
    <p:sldId id="265" r:id="rId25"/>
    <p:sldId id="264" r:id="rId26"/>
    <p:sldId id="263" r:id="rId27"/>
    <p:sldId id="323" r:id="rId28"/>
    <p:sldId id="324" r:id="rId29"/>
    <p:sldId id="325" r:id="rId30"/>
    <p:sldId id="273"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269" r:id="rId45"/>
    <p:sldId id="275" r:id="rId46"/>
    <p:sldId id="339" r:id="rId47"/>
    <p:sldId id="340" r:id="rId48"/>
    <p:sldId id="341" r:id="rId49"/>
    <p:sldId id="343" r:id="rId50"/>
    <p:sldId id="277" r:id="rId51"/>
    <p:sldId id="344" r:id="rId52"/>
    <p:sldId id="349" r:id="rId53"/>
    <p:sldId id="345" r:id="rId54"/>
    <p:sldId id="347" r:id="rId55"/>
    <p:sldId id="350" r:id="rId56"/>
    <p:sldId id="346" r:id="rId57"/>
    <p:sldId id="276" r:id="rId58"/>
    <p:sldId id="351" r:id="rId59"/>
    <p:sldId id="352" r:id="rId60"/>
    <p:sldId id="272" r:id="rId61"/>
    <p:sldId id="353" r:id="rId62"/>
    <p:sldId id="355" r:id="rId63"/>
    <p:sldId id="356" r:id="rId64"/>
    <p:sldId id="357" r:id="rId65"/>
    <p:sldId id="306" r:id="rId66"/>
    <p:sldId id="358" r:id="rId67"/>
    <p:sldId id="359" r:id="rId68"/>
    <p:sldId id="280" r:id="rId69"/>
    <p:sldId id="289" r:id="rId70"/>
    <p:sldId id="288" r:id="rId71"/>
  </p:sldIdLst>
  <p:sldSz cx="9144000" cy="5143500" type="screen16x9"/>
  <p:notesSz cx="6858000" cy="9144000"/>
  <p:embeddedFontLst>
    <p:embeddedFont>
      <p:font typeface="Calibri Light" panose="020F0302020204030204" pitchFamily="34" charset="0"/>
      <p:regular r:id="rId73"/>
      <p:italic r:id="rId74"/>
    </p:embeddedFont>
    <p:embeddedFont>
      <p:font typeface="Maven Pro" panose="020B0604020202020204" charset="0"/>
      <p:regular r:id="rId75"/>
      <p:bold r:id="rId76"/>
    </p:embeddedFont>
    <p:embeddedFont>
      <p:font typeface="Lato" panose="020B0604020202020204" charset="0"/>
      <p:regular r:id="rId77"/>
      <p:bold r:id="rId78"/>
      <p:italic r:id="rId79"/>
      <p:boldItalic r:id="rId80"/>
    </p:embeddedFont>
    <p:embeddedFont>
      <p:font typeface="Poppins SemiBold" panose="020B0604020202020204" charset="0"/>
      <p:regular r:id="rId81"/>
      <p:bold r:id="rId82"/>
      <p:italic r:id="rId83"/>
      <p:boldItalic r:id="rId84"/>
    </p:embeddedFont>
    <p:embeddedFont>
      <p:font typeface="Manrope" panose="020B0604020202020204" charset="0"/>
      <p:regular r:id="rId85"/>
      <p:bold r:id="rId86"/>
    </p:embeddedFont>
    <p:embeddedFont>
      <p:font typeface="DM Sans SemiBold" panose="020B0604020202020204" charset="0"/>
      <p:regular r:id="rId87"/>
      <p:bold r:id="rId88"/>
      <p:italic r:id="rId89"/>
      <p:boldItalic r:id="rId90"/>
    </p:embeddedFont>
    <p:embeddedFont>
      <p:font typeface="Tahoma" panose="020B0604030504040204" pitchFamily="34" charset="0"/>
      <p:regular r:id="rId91"/>
      <p:bold r:id="rId92"/>
    </p:embeddedFont>
    <p:embeddedFont>
      <p:font typeface="Playfair Display" panose="020B0604020202020204" charset="0"/>
      <p:regular r:id="rId93"/>
      <p:bold r:id="rId94"/>
      <p:italic r:id="rId95"/>
      <p:boldItalic r:id="rId96"/>
    </p:embeddedFont>
    <p:embeddedFont>
      <p:font typeface="Cambria Math" panose="02040503050406030204" pitchFamily="18" charset="0"/>
      <p:regular r:id="rId97"/>
    </p:embeddedFont>
    <p:embeddedFont>
      <p:font typeface="DM Sans" panose="020B0604020202020204" charset="0"/>
      <p:regular r:id="rId98"/>
      <p:bold r:id="rId99"/>
      <p:italic r:id="rId100"/>
      <p:boldItalic r:id="rId101"/>
    </p:embeddedFont>
    <p:embeddedFont>
      <p:font typeface="Maven Pro ExtraBold" panose="020B0604020202020204" charset="0"/>
      <p:bold r:id="rId102"/>
    </p:embeddedFont>
    <p:embeddedFont>
      <p:font typeface="Calibri" panose="020F0502020204030204" pitchFamily="34" charset="0"/>
      <p:regular r:id="rId103"/>
      <p:bold r:id="rId104"/>
      <p:italic r:id="rId105"/>
      <p:boldItalic r:id="rId106"/>
    </p:embeddedFont>
    <p:embeddedFont>
      <p:font typeface="Malgun Gothic" panose="020B0503020000020004" pitchFamily="34" charset="-127"/>
      <p:regular r:id="rId107"/>
      <p:bold r:id="rId108"/>
    </p:embeddedFont>
    <p:embeddedFont>
      <p:font typeface="Dotum" panose="020B0600000101010101" pitchFamily="34" charset="-127"/>
      <p:regular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BB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530B67-266C-475A-BD8A-26D969DD09B8}">
  <a:tblStyle styleId="{2A530B67-266C-475A-BD8A-26D969DD09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p:scale>
          <a:sx n="70" d="100"/>
          <a:sy n="70" d="100"/>
        </p:scale>
        <p:origin x="56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2.fntdata"/><Relationship Id="rId89" Type="http://schemas.openxmlformats.org/officeDocument/2006/relationships/font" Target="fonts/font17.fntdata"/><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font" Target="fonts/font35.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102" Type="http://schemas.openxmlformats.org/officeDocument/2006/relationships/font" Target="fonts/font30.fntdata"/><Relationship Id="rId110"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0.fntdata"/><Relationship Id="rId90" Type="http://schemas.openxmlformats.org/officeDocument/2006/relationships/font" Target="fonts/font18.fntdata"/><Relationship Id="rId95" Type="http://schemas.openxmlformats.org/officeDocument/2006/relationships/font" Target="fonts/font2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font" Target="fonts/font33.fntdata"/><Relationship Id="rId113"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31.fntdata"/><Relationship Id="rId108" Type="http://schemas.openxmlformats.org/officeDocument/2006/relationships/font" Target="fonts/font3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3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37.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7f0fc08928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7f0fc08928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642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86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51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330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80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36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3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159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73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395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436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622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14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367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27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9801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280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472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848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833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10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752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961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125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032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185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67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735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729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7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6716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2216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35155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08443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128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347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365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16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8002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3594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752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1ff7c0f5b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1ff7c0f5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7550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303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931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131ff7c0f5b_0_14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131ff7c0f5b_0_14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131ff7c0f5b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131ff7c0f5b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11d2026ec69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11d2026ec69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88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65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 name="Google Shape;10;p2"/>
          <p:cNvSpPr txBox="1">
            <a:spLocks noGrp="1"/>
          </p:cNvSpPr>
          <p:nvPr>
            <p:ph type="ctrTitle"/>
          </p:nvPr>
        </p:nvSpPr>
        <p:spPr>
          <a:xfrm>
            <a:off x="2621600" y="1176725"/>
            <a:ext cx="3900900" cy="22473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4700">
                <a:latin typeface="DM Sans"/>
                <a:ea typeface="DM Sans"/>
                <a:cs typeface="DM Sans"/>
                <a:sym typeface="DM Sans"/>
              </a:defRPr>
            </a:lvl1pPr>
            <a:lvl2pPr lvl="1" algn="l">
              <a:spcBef>
                <a:spcPts val="0"/>
              </a:spcBef>
              <a:spcAft>
                <a:spcPts val="0"/>
              </a:spcAft>
              <a:buSzPts val="4700"/>
              <a:buFont typeface="Playfair Display"/>
              <a:buNone/>
              <a:defRPr sz="47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47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47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47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47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47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47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47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2621550" y="3586050"/>
            <a:ext cx="3900900" cy="4155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8"/>
        <p:cNvGrpSpPr/>
        <p:nvPr/>
      </p:nvGrpSpPr>
      <p:grpSpPr>
        <a:xfrm>
          <a:off x="0" y="0"/>
          <a:ext cx="0" cy="0"/>
          <a:chOff x="0" y="0"/>
          <a:chExt cx="0" cy="0"/>
        </a:xfrm>
      </p:grpSpPr>
      <p:sp>
        <p:nvSpPr>
          <p:cNvPr id="99" name="Google Shape;99;p1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0" name="Google Shape;100;p13"/>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195945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195945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110535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4" name="Google Shape;104;p13"/>
          <p:cNvSpPr txBox="1">
            <a:spLocks noGrp="1"/>
          </p:cNvSpPr>
          <p:nvPr>
            <p:ph type="subTitle" idx="4"/>
          </p:nvPr>
        </p:nvSpPr>
        <p:spPr>
          <a:xfrm>
            <a:off x="195945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195945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110535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7" name="Google Shape;107;p13"/>
          <p:cNvSpPr txBox="1">
            <a:spLocks noGrp="1"/>
          </p:cNvSpPr>
          <p:nvPr>
            <p:ph type="subTitle" idx="7"/>
          </p:nvPr>
        </p:nvSpPr>
        <p:spPr>
          <a:xfrm>
            <a:off x="590190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590190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504780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10" name="Google Shape;110;p13"/>
          <p:cNvSpPr txBox="1">
            <a:spLocks noGrp="1"/>
          </p:cNvSpPr>
          <p:nvPr>
            <p:ph type="subTitle" idx="13"/>
          </p:nvPr>
        </p:nvSpPr>
        <p:spPr>
          <a:xfrm>
            <a:off x="590190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590190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504780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grpSp>
        <p:nvGrpSpPr>
          <p:cNvPr id="113" name="Google Shape;113;p13"/>
          <p:cNvGrpSpPr/>
          <p:nvPr/>
        </p:nvGrpSpPr>
        <p:grpSpPr>
          <a:xfrm>
            <a:off x="-100064" y="460798"/>
            <a:ext cx="1223407" cy="41746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195"/>
        <p:cNvGrpSpPr/>
        <p:nvPr/>
      </p:nvGrpSpPr>
      <p:grpSpPr>
        <a:xfrm>
          <a:off x="0" y="0"/>
          <a:ext cx="0" cy="0"/>
          <a:chOff x="0" y="0"/>
          <a:chExt cx="0" cy="0"/>
        </a:xfrm>
      </p:grpSpPr>
      <p:sp>
        <p:nvSpPr>
          <p:cNvPr id="196" name="Google Shape;196;p1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97" name="Google Shape;197;p15"/>
          <p:cNvSpPr txBox="1">
            <a:spLocks noGrp="1"/>
          </p:cNvSpPr>
          <p:nvPr>
            <p:ph type="title"/>
          </p:nvPr>
        </p:nvSpPr>
        <p:spPr>
          <a:xfrm>
            <a:off x="3334450" y="1915300"/>
            <a:ext cx="3973800" cy="87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45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98" name="Google Shape;198;p15"/>
          <p:cNvSpPr txBox="1">
            <a:spLocks noGrp="1"/>
          </p:cNvSpPr>
          <p:nvPr>
            <p:ph type="title" idx="2" hasCustomPrompt="1"/>
          </p:nvPr>
        </p:nvSpPr>
        <p:spPr>
          <a:xfrm>
            <a:off x="2195100" y="2117199"/>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99" name="Google Shape;199;p15"/>
          <p:cNvSpPr txBox="1">
            <a:spLocks noGrp="1"/>
          </p:cNvSpPr>
          <p:nvPr>
            <p:ph type="subTitle" idx="1"/>
          </p:nvPr>
        </p:nvSpPr>
        <p:spPr>
          <a:xfrm>
            <a:off x="3334450" y="2721250"/>
            <a:ext cx="3973800" cy="415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2_1_1_2">
    <p:spTree>
      <p:nvGrpSpPr>
        <p:cNvPr id="1" name="Shape 237"/>
        <p:cNvGrpSpPr/>
        <p:nvPr/>
      </p:nvGrpSpPr>
      <p:grpSpPr>
        <a:xfrm>
          <a:off x="0" y="0"/>
          <a:ext cx="0" cy="0"/>
          <a:chOff x="0" y="0"/>
          <a:chExt cx="0" cy="0"/>
        </a:xfrm>
      </p:grpSpPr>
      <p:sp>
        <p:nvSpPr>
          <p:cNvPr id="238" name="Google Shape;238;p1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39" name="Google Shape;239;p1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4254322" y="4486157"/>
            <a:ext cx="635304" cy="160688"/>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8"/>
          <p:cNvGrpSpPr/>
          <p:nvPr/>
        </p:nvGrpSpPr>
        <p:grpSpPr>
          <a:xfrm>
            <a:off x="128302" y="815783"/>
            <a:ext cx="8730266" cy="2365555"/>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264"/>
        <p:cNvGrpSpPr/>
        <p:nvPr/>
      </p:nvGrpSpPr>
      <p:grpSpPr>
        <a:xfrm>
          <a:off x="0" y="0"/>
          <a:ext cx="0" cy="0"/>
          <a:chOff x="0" y="0"/>
          <a:chExt cx="0" cy="0"/>
        </a:xfrm>
      </p:grpSpPr>
      <p:sp>
        <p:nvSpPr>
          <p:cNvPr id="265" name="Google Shape;265;p1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66" name="Google Shape;266;p19"/>
          <p:cNvSpPr txBox="1">
            <a:spLocks noGrp="1"/>
          </p:cNvSpPr>
          <p:nvPr>
            <p:ph type="title"/>
          </p:nvPr>
        </p:nvSpPr>
        <p:spPr>
          <a:xfrm>
            <a:off x="2922600" y="1491175"/>
            <a:ext cx="3298800" cy="11082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60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267" name="Google Shape;267;p19"/>
          <p:cNvSpPr txBox="1">
            <a:spLocks noGrp="1"/>
          </p:cNvSpPr>
          <p:nvPr>
            <p:ph type="subTitle" idx="1"/>
          </p:nvPr>
        </p:nvSpPr>
        <p:spPr>
          <a:xfrm>
            <a:off x="2922600" y="2563275"/>
            <a:ext cx="3298800" cy="946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268"/>
        <p:cNvGrpSpPr/>
        <p:nvPr/>
      </p:nvGrpSpPr>
      <p:grpSpPr>
        <a:xfrm>
          <a:off x="0" y="0"/>
          <a:ext cx="0" cy="0"/>
          <a:chOff x="0" y="0"/>
          <a:chExt cx="0" cy="0"/>
        </a:xfrm>
      </p:grpSpPr>
      <p:sp>
        <p:nvSpPr>
          <p:cNvPr id="269" name="Google Shape;269;p2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70" name="Google Shape;270;p20"/>
          <p:cNvSpPr txBox="1">
            <a:spLocks noGrp="1"/>
          </p:cNvSpPr>
          <p:nvPr>
            <p:ph type="body" idx="1"/>
          </p:nvPr>
        </p:nvSpPr>
        <p:spPr>
          <a:xfrm>
            <a:off x="2097488" y="1738425"/>
            <a:ext cx="4949100" cy="229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FFFFFF"/>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174946" y="3287063"/>
            <a:ext cx="984324" cy="1101461"/>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2_1_1_1_1_1">
    <p:spTree>
      <p:nvGrpSpPr>
        <p:cNvPr id="1" name="Shape 312"/>
        <p:cNvGrpSpPr/>
        <p:nvPr/>
      </p:nvGrpSpPr>
      <p:grpSpPr>
        <a:xfrm>
          <a:off x="0" y="0"/>
          <a:ext cx="0" cy="0"/>
          <a:chOff x="0" y="0"/>
          <a:chExt cx="0" cy="0"/>
        </a:xfrm>
      </p:grpSpPr>
      <p:sp>
        <p:nvSpPr>
          <p:cNvPr id="313" name="Google Shape;313;p2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4" name="Google Shape;314;p21"/>
          <p:cNvSpPr txBox="1">
            <a:spLocks noGrp="1"/>
          </p:cNvSpPr>
          <p:nvPr>
            <p:ph type="title"/>
          </p:nvPr>
        </p:nvSpPr>
        <p:spPr>
          <a:xfrm>
            <a:off x="1094225" y="1409500"/>
            <a:ext cx="4863300" cy="66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1094225" y="2172325"/>
            <a:ext cx="4863300" cy="1519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2_1_1_1_1_1_1">
    <p:spTree>
      <p:nvGrpSpPr>
        <p:cNvPr id="1" name="Shape 316"/>
        <p:cNvGrpSpPr/>
        <p:nvPr/>
      </p:nvGrpSpPr>
      <p:grpSpPr>
        <a:xfrm>
          <a:off x="0" y="0"/>
          <a:ext cx="0" cy="0"/>
          <a:chOff x="0" y="0"/>
          <a:chExt cx="0" cy="0"/>
        </a:xfrm>
      </p:grpSpPr>
      <p:sp>
        <p:nvSpPr>
          <p:cNvPr id="317" name="Google Shape;317;p2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8" name="Google Shape;318;p22"/>
          <p:cNvSpPr txBox="1">
            <a:spLocks noGrp="1"/>
          </p:cNvSpPr>
          <p:nvPr>
            <p:ph type="title"/>
          </p:nvPr>
        </p:nvSpPr>
        <p:spPr>
          <a:xfrm>
            <a:off x="1048875" y="1373475"/>
            <a:ext cx="2630100" cy="1139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1048875" y="2574488"/>
            <a:ext cx="26301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497748" y="549613"/>
            <a:ext cx="8033386" cy="3979715"/>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CUSTOM_2_1_1_1_1_1_1_1">
    <p:spTree>
      <p:nvGrpSpPr>
        <p:cNvPr id="1" name="Shape 333"/>
        <p:cNvGrpSpPr/>
        <p:nvPr/>
      </p:nvGrpSpPr>
      <p:grpSpPr>
        <a:xfrm>
          <a:off x="0" y="0"/>
          <a:ext cx="0" cy="0"/>
          <a:chOff x="0" y="0"/>
          <a:chExt cx="0" cy="0"/>
        </a:xfrm>
      </p:grpSpPr>
      <p:sp>
        <p:nvSpPr>
          <p:cNvPr id="334" name="Google Shape;334;p2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35" name="Google Shape;335;p23"/>
          <p:cNvSpPr txBox="1">
            <a:spLocks noGrp="1"/>
          </p:cNvSpPr>
          <p:nvPr>
            <p:ph type="title"/>
          </p:nvPr>
        </p:nvSpPr>
        <p:spPr>
          <a:xfrm>
            <a:off x="4950300" y="1373475"/>
            <a:ext cx="2630100" cy="113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100"/>
              <a:buNone/>
              <a:defRPr/>
            </a:lvl1pPr>
            <a:lvl2pPr lvl="1" algn="r" rtl="0">
              <a:spcBef>
                <a:spcPts val="0"/>
              </a:spcBef>
              <a:spcAft>
                <a:spcPts val="0"/>
              </a:spcAft>
              <a:buSzPts val="3100"/>
              <a:buNone/>
              <a:defRPr/>
            </a:lvl2pPr>
            <a:lvl3pPr lvl="2" algn="r" rtl="0">
              <a:spcBef>
                <a:spcPts val="0"/>
              </a:spcBef>
              <a:spcAft>
                <a:spcPts val="0"/>
              </a:spcAft>
              <a:buSzPts val="3100"/>
              <a:buNone/>
              <a:defRPr/>
            </a:lvl3pPr>
            <a:lvl4pPr lvl="3" algn="r" rtl="0">
              <a:spcBef>
                <a:spcPts val="0"/>
              </a:spcBef>
              <a:spcAft>
                <a:spcPts val="0"/>
              </a:spcAft>
              <a:buSzPts val="3100"/>
              <a:buNone/>
              <a:defRPr/>
            </a:lvl4pPr>
            <a:lvl5pPr lvl="4" algn="r" rtl="0">
              <a:spcBef>
                <a:spcPts val="0"/>
              </a:spcBef>
              <a:spcAft>
                <a:spcPts val="0"/>
              </a:spcAft>
              <a:buSzPts val="3100"/>
              <a:buNone/>
              <a:defRPr/>
            </a:lvl5pPr>
            <a:lvl6pPr lvl="5" algn="r" rtl="0">
              <a:spcBef>
                <a:spcPts val="0"/>
              </a:spcBef>
              <a:spcAft>
                <a:spcPts val="0"/>
              </a:spcAft>
              <a:buSzPts val="3100"/>
              <a:buNone/>
              <a:defRPr/>
            </a:lvl6pPr>
            <a:lvl7pPr lvl="6" algn="r" rtl="0">
              <a:spcBef>
                <a:spcPts val="0"/>
              </a:spcBef>
              <a:spcAft>
                <a:spcPts val="0"/>
              </a:spcAft>
              <a:buSzPts val="3100"/>
              <a:buNone/>
              <a:defRPr/>
            </a:lvl7pPr>
            <a:lvl8pPr lvl="7" algn="r" rtl="0">
              <a:spcBef>
                <a:spcPts val="0"/>
              </a:spcBef>
              <a:spcAft>
                <a:spcPts val="0"/>
              </a:spcAft>
              <a:buSzPts val="3100"/>
              <a:buNone/>
              <a:defRPr/>
            </a:lvl8pPr>
            <a:lvl9pPr lvl="8" algn="r" rtl="0">
              <a:spcBef>
                <a:spcPts val="0"/>
              </a:spcBef>
              <a:spcAft>
                <a:spcPts val="0"/>
              </a:spcAft>
              <a:buSzPts val="3100"/>
              <a:buNone/>
              <a:defRPr/>
            </a:lvl9pPr>
          </a:lstStyle>
          <a:p>
            <a:endParaRPr/>
          </a:p>
        </p:txBody>
      </p:sp>
      <p:sp>
        <p:nvSpPr>
          <p:cNvPr id="336" name="Google Shape;336;p23"/>
          <p:cNvSpPr txBox="1">
            <a:spLocks noGrp="1"/>
          </p:cNvSpPr>
          <p:nvPr>
            <p:ph type="subTitle" idx="1"/>
          </p:nvPr>
        </p:nvSpPr>
        <p:spPr>
          <a:xfrm>
            <a:off x="4950300" y="2574488"/>
            <a:ext cx="2630100" cy="1143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grpSp>
        <p:nvGrpSpPr>
          <p:cNvPr id="337" name="Google Shape;337;p23"/>
          <p:cNvGrpSpPr/>
          <p:nvPr/>
        </p:nvGrpSpPr>
        <p:grpSpPr>
          <a:xfrm>
            <a:off x="557417" y="534786"/>
            <a:ext cx="8035199" cy="4074039"/>
            <a:chOff x="557417" y="534786"/>
            <a:chExt cx="8035199" cy="4074039"/>
          </a:xfrm>
        </p:grpSpPr>
        <p:grpSp>
          <p:nvGrpSpPr>
            <p:cNvPr id="338" name="Google Shape;338;p23"/>
            <p:cNvGrpSpPr/>
            <p:nvPr/>
          </p:nvGrpSpPr>
          <p:grpSpPr>
            <a:xfrm rot="-408682" flipH="1">
              <a:off x="601774" y="3774829"/>
              <a:ext cx="746751" cy="792509"/>
              <a:chOff x="10174428" y="-1587527"/>
              <a:chExt cx="483964" cy="513586"/>
            </a:xfrm>
          </p:grpSpPr>
          <p:sp>
            <p:nvSpPr>
              <p:cNvPr id="339" name="Google Shape;339;p23"/>
              <p:cNvSpPr/>
              <p:nvPr/>
            </p:nvSpPr>
            <p:spPr>
              <a:xfrm>
                <a:off x="10174901" y="-1129053"/>
                <a:ext cx="7357" cy="10470"/>
              </a:xfrm>
              <a:custGeom>
                <a:avLst/>
                <a:gdLst/>
                <a:ahLst/>
                <a:cxnLst/>
                <a:rect l="l" t="t" r="r" b="b"/>
                <a:pathLst>
                  <a:path w="78" h="111" fill="none" extrusionOk="0">
                    <a:moveTo>
                      <a:pt x="1" y="111"/>
                    </a:moveTo>
                    <a:cubicBezTo>
                      <a:pt x="1" y="78"/>
                      <a:pt x="23" y="45"/>
                      <a:pt x="78" y="1"/>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10652072" y="-1129053"/>
                <a:ext cx="6319" cy="11507"/>
              </a:xfrm>
              <a:custGeom>
                <a:avLst/>
                <a:gdLst/>
                <a:ahLst/>
                <a:cxnLst/>
                <a:rect l="l" t="t" r="r" b="b"/>
                <a:pathLst>
                  <a:path w="67" h="122" fill="none" extrusionOk="0">
                    <a:moveTo>
                      <a:pt x="0" y="1"/>
                    </a:moveTo>
                    <a:cubicBezTo>
                      <a:pt x="44" y="45"/>
                      <a:pt x="66" y="78"/>
                      <a:pt x="66" y="122"/>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3"/>
              <p:cNvGrpSpPr/>
              <p:nvPr/>
            </p:nvGrpSpPr>
            <p:grpSpPr>
              <a:xfrm>
                <a:off x="10174428" y="-1587527"/>
                <a:ext cx="483484" cy="513586"/>
                <a:chOff x="9814975" y="577425"/>
                <a:chExt cx="128150" cy="136125"/>
              </a:xfrm>
            </p:grpSpPr>
            <p:sp>
              <p:nvSpPr>
                <p:cNvPr id="342" name="Google Shape;342;p23"/>
                <p:cNvSpPr/>
                <p:nvPr/>
              </p:nvSpPr>
              <p:spPr>
                <a:xfrm>
                  <a:off x="9814975" y="701700"/>
                  <a:ext cx="128150" cy="11850"/>
                </a:xfrm>
                <a:custGeom>
                  <a:avLst/>
                  <a:gdLst/>
                  <a:ahLst/>
                  <a:cxnLst/>
                  <a:rect l="l" t="t" r="r" b="b"/>
                  <a:pathLst>
                    <a:path w="5126" h="474" fill="none" extrusionOk="0">
                      <a:moveTo>
                        <a:pt x="5125" y="1"/>
                      </a:moveTo>
                      <a:cubicBezTo>
                        <a:pt x="5125" y="265"/>
                        <a:pt x="3982" y="473"/>
                        <a:pt x="2563" y="473"/>
                      </a:cubicBezTo>
                      <a:cubicBezTo>
                        <a:pt x="1144" y="473"/>
                        <a:pt x="1" y="265"/>
                        <a:pt x="1" y="1"/>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9822950" y="690150"/>
                  <a:ext cx="115500" cy="7175"/>
                </a:xfrm>
                <a:custGeom>
                  <a:avLst/>
                  <a:gdLst/>
                  <a:ahLst/>
                  <a:cxnLst/>
                  <a:rect l="l" t="t" r="r" b="b"/>
                  <a:pathLst>
                    <a:path w="4620" h="287" fill="none" extrusionOk="0">
                      <a:moveTo>
                        <a:pt x="1" y="243"/>
                      </a:moveTo>
                      <a:cubicBezTo>
                        <a:pt x="429" y="100"/>
                        <a:pt x="1276" y="1"/>
                        <a:pt x="2244" y="1"/>
                      </a:cubicBezTo>
                      <a:cubicBezTo>
                        <a:pt x="3322" y="1"/>
                        <a:pt x="4234" y="111"/>
                        <a:pt x="4619" y="287"/>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9814975" y="577425"/>
                  <a:ext cx="128150" cy="124300"/>
                </a:xfrm>
                <a:custGeom>
                  <a:avLst/>
                  <a:gdLst/>
                  <a:ahLst/>
                  <a:cxnLst/>
                  <a:rect l="l" t="t" r="r" b="b"/>
                  <a:pathLst>
                    <a:path w="5126" h="4972" fill="none" extrusionOk="0">
                      <a:moveTo>
                        <a:pt x="1" y="4972"/>
                      </a:moveTo>
                      <a:lnTo>
                        <a:pt x="2651" y="1"/>
                      </a:lnTo>
                      <a:lnTo>
                        <a:pt x="5125" y="497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3"/>
              <p:cNvSpPr/>
              <p:nvPr/>
            </p:nvSpPr>
            <p:spPr>
              <a:xfrm>
                <a:off x="10328456" y="-1439560"/>
                <a:ext cx="200241" cy="365594"/>
              </a:xfrm>
              <a:custGeom>
                <a:avLst/>
                <a:gdLst/>
                <a:ahLst/>
                <a:cxnLst/>
                <a:rect l="l" t="t" r="r" b="b"/>
                <a:pathLst>
                  <a:path w="2123" h="3876" extrusionOk="0">
                    <a:moveTo>
                      <a:pt x="1749" y="0"/>
                    </a:moveTo>
                    <a:cubicBezTo>
                      <a:pt x="1065" y="0"/>
                      <a:pt x="0" y="2952"/>
                      <a:pt x="0" y="2952"/>
                    </a:cubicBezTo>
                    <a:lnTo>
                      <a:pt x="1562" y="3875"/>
                    </a:lnTo>
                    <a:cubicBezTo>
                      <a:pt x="1562" y="3875"/>
                      <a:pt x="2123" y="70"/>
                      <a:pt x="1793" y="4"/>
                    </a:cubicBezTo>
                    <a:cubicBezTo>
                      <a:pt x="1778" y="2"/>
                      <a:pt x="1764" y="0"/>
                      <a:pt x="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23"/>
            <p:cNvGrpSpPr/>
            <p:nvPr/>
          </p:nvGrpSpPr>
          <p:grpSpPr>
            <a:xfrm>
              <a:off x="7624314" y="534786"/>
              <a:ext cx="968302" cy="546177"/>
              <a:chOff x="10133400" y="-284687"/>
              <a:chExt cx="562901" cy="317490"/>
            </a:xfrm>
          </p:grpSpPr>
          <p:sp>
            <p:nvSpPr>
              <p:cNvPr id="347" name="Google Shape;347;p23"/>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23"/>
              <p:cNvGrpSpPr/>
              <p:nvPr/>
            </p:nvGrpSpPr>
            <p:grpSpPr>
              <a:xfrm>
                <a:off x="10307231" y="-214286"/>
                <a:ext cx="389070" cy="135070"/>
                <a:chOff x="9850175" y="941400"/>
                <a:chExt cx="103125" cy="35800"/>
              </a:xfrm>
            </p:grpSpPr>
            <p:sp>
              <p:nvSpPr>
                <p:cNvPr id="350" name="Google Shape;350;p23"/>
                <p:cNvSpPr/>
                <p:nvPr/>
              </p:nvSpPr>
              <p:spPr>
                <a:xfrm>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395"/>
        <p:cNvGrpSpPr/>
        <p:nvPr/>
      </p:nvGrpSpPr>
      <p:grpSpPr>
        <a:xfrm>
          <a:off x="0" y="0"/>
          <a:ext cx="0" cy="0"/>
          <a:chOff x="0" y="0"/>
          <a:chExt cx="0" cy="0"/>
        </a:xfrm>
      </p:grpSpPr>
      <p:sp>
        <p:nvSpPr>
          <p:cNvPr id="396" name="Google Shape;396;p2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97" name="Google Shape;397;p2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1162363"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4781237"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600532" y="4351896"/>
            <a:ext cx="372000" cy="204906"/>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25"/>
          <p:cNvGrpSpPr/>
          <p:nvPr/>
        </p:nvGrpSpPr>
        <p:grpSpPr>
          <a:xfrm flipH="1">
            <a:off x="-72520" y="252887"/>
            <a:ext cx="9112206" cy="4529685"/>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476"/>
        <p:cNvGrpSpPr/>
        <p:nvPr/>
      </p:nvGrpSpPr>
      <p:grpSpPr>
        <a:xfrm>
          <a:off x="0" y="0"/>
          <a:ext cx="0" cy="0"/>
          <a:chOff x="0" y="0"/>
          <a:chExt cx="0" cy="0"/>
        </a:xfrm>
      </p:grpSpPr>
      <p:sp>
        <p:nvSpPr>
          <p:cNvPr id="477" name="Google Shape;477;p2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478" name="Google Shape;478;p2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713225"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713225"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603040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603040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337185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337185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232102" y="55492"/>
            <a:ext cx="659482" cy="917228"/>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4" name="Google Shape;14;p3"/>
          <p:cNvSpPr txBox="1">
            <a:spLocks noGrp="1"/>
          </p:cNvSpPr>
          <p:nvPr>
            <p:ph type="title"/>
          </p:nvPr>
        </p:nvSpPr>
        <p:spPr>
          <a:xfrm>
            <a:off x="2304000" y="2467100"/>
            <a:ext cx="4536000" cy="8772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15" name="Google Shape;15;p3"/>
          <p:cNvSpPr txBox="1">
            <a:spLocks noGrp="1"/>
          </p:cNvSpPr>
          <p:nvPr>
            <p:ph type="title" idx="2" hasCustomPrompt="1"/>
          </p:nvPr>
        </p:nvSpPr>
        <p:spPr>
          <a:xfrm>
            <a:off x="4075050" y="1494374"/>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6" name="Google Shape;16;p3"/>
          <p:cNvSpPr txBox="1">
            <a:spLocks noGrp="1"/>
          </p:cNvSpPr>
          <p:nvPr>
            <p:ph type="subTitle" idx="1"/>
          </p:nvPr>
        </p:nvSpPr>
        <p:spPr>
          <a:xfrm>
            <a:off x="2304000" y="3344300"/>
            <a:ext cx="45360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CUSTOM_5">
    <p:spTree>
      <p:nvGrpSpPr>
        <p:cNvPr id="1" name="Shape 503"/>
        <p:cNvGrpSpPr/>
        <p:nvPr/>
      </p:nvGrpSpPr>
      <p:grpSpPr>
        <a:xfrm>
          <a:off x="0" y="0"/>
          <a:ext cx="0" cy="0"/>
          <a:chOff x="0" y="0"/>
          <a:chExt cx="0" cy="0"/>
        </a:xfrm>
      </p:grpSpPr>
      <p:sp>
        <p:nvSpPr>
          <p:cNvPr id="504" name="Google Shape;504;p2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05" name="Google Shape;505;p27"/>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86562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86562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601577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601577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3440700"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3440700"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9283" y="944921"/>
            <a:ext cx="9144243" cy="3758406"/>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582"/>
        <p:cNvGrpSpPr/>
        <p:nvPr/>
      </p:nvGrpSpPr>
      <p:grpSpPr>
        <a:xfrm>
          <a:off x="0" y="0"/>
          <a:ext cx="0" cy="0"/>
          <a:chOff x="0" y="0"/>
          <a:chExt cx="0" cy="0"/>
        </a:xfrm>
      </p:grpSpPr>
      <p:sp>
        <p:nvSpPr>
          <p:cNvPr id="583" name="Google Shape;583;p2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84" name="Google Shape;584;p2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2019150"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2019150"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2019150"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2019150"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6139187"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6139187"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6139187"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6139187"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515258" y="478577"/>
            <a:ext cx="723700" cy="146624"/>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8"/>
          <p:cNvGrpSpPr/>
          <p:nvPr/>
        </p:nvGrpSpPr>
        <p:grpSpPr>
          <a:xfrm>
            <a:off x="-10" y="1095823"/>
            <a:ext cx="8985183" cy="3587186"/>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616"/>
        <p:cNvGrpSpPr/>
        <p:nvPr/>
      </p:nvGrpSpPr>
      <p:grpSpPr>
        <a:xfrm>
          <a:off x="0" y="0"/>
          <a:ext cx="0" cy="0"/>
          <a:chOff x="0" y="0"/>
          <a:chExt cx="0" cy="0"/>
        </a:xfrm>
      </p:grpSpPr>
      <p:sp>
        <p:nvSpPr>
          <p:cNvPr id="617" name="Google Shape;617;p2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18" name="Google Shape;618;p29"/>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7132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7132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60304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60304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33718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33718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2042531"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2042531"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4701169"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4701169"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29"/>
        <p:cNvGrpSpPr/>
        <p:nvPr/>
      </p:nvGrpSpPr>
      <p:grpSpPr>
        <a:xfrm>
          <a:off x="0" y="0"/>
          <a:ext cx="0" cy="0"/>
          <a:chOff x="0" y="0"/>
          <a:chExt cx="0" cy="0"/>
        </a:xfrm>
      </p:grpSpPr>
      <p:sp>
        <p:nvSpPr>
          <p:cNvPr id="630" name="Google Shape;630;p3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31" name="Google Shape;631;p3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1758750"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1758750"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1758750"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1758750"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1758750"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1758750"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5807266"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5807266"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5807266"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5807266"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5807266"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5807266"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7994878" y="-3"/>
            <a:ext cx="1123692" cy="4664753"/>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79"/>
        <p:cNvGrpSpPr/>
        <p:nvPr/>
      </p:nvGrpSpPr>
      <p:grpSpPr>
        <a:xfrm>
          <a:off x="0" y="0"/>
          <a:ext cx="0" cy="0"/>
          <a:chOff x="0" y="0"/>
          <a:chExt cx="0" cy="0"/>
        </a:xfrm>
      </p:grpSpPr>
      <p:sp>
        <p:nvSpPr>
          <p:cNvPr id="680" name="Google Shape;680;p3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681" name="Google Shape;681;p32"/>
          <p:cNvGrpSpPr/>
          <p:nvPr/>
        </p:nvGrpSpPr>
        <p:grpSpPr>
          <a:xfrm>
            <a:off x="497748" y="549613"/>
            <a:ext cx="8033386" cy="3979715"/>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4" name="Google Shape;694;p32"/>
          <p:cNvGrpSpPr/>
          <p:nvPr/>
        </p:nvGrpSpPr>
        <p:grpSpPr>
          <a:xfrm>
            <a:off x="-72520" y="252887"/>
            <a:ext cx="9112206" cy="4529685"/>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764"/>
        <p:cNvGrpSpPr/>
        <p:nvPr/>
      </p:nvGrpSpPr>
      <p:grpSpPr>
        <a:xfrm>
          <a:off x="0" y="0"/>
          <a:ext cx="0" cy="0"/>
          <a:chOff x="0" y="0"/>
          <a:chExt cx="0" cy="0"/>
        </a:xfrm>
      </p:grpSpPr>
      <p:sp>
        <p:nvSpPr>
          <p:cNvPr id="765" name="Google Shape;765;p3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766" name="Google Shape;766;p33"/>
          <p:cNvGrpSpPr/>
          <p:nvPr/>
        </p:nvGrpSpPr>
        <p:grpSpPr>
          <a:xfrm>
            <a:off x="7994878" y="-3"/>
            <a:ext cx="1123692" cy="4664753"/>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68149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3852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0464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64127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7" name="Google Shape;37;p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38" name="Google Shape;38;p5"/>
          <p:cNvSpPr txBox="1">
            <a:spLocks noGrp="1"/>
          </p:cNvSpPr>
          <p:nvPr>
            <p:ph type="subTitle" idx="1"/>
          </p:nvPr>
        </p:nvSpPr>
        <p:spPr>
          <a:xfrm>
            <a:off x="1495398" y="3269376"/>
            <a:ext cx="26901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 name="Google Shape;39;p5"/>
          <p:cNvSpPr txBox="1">
            <a:spLocks noGrp="1"/>
          </p:cNvSpPr>
          <p:nvPr>
            <p:ph type="subTitle" idx="2"/>
          </p:nvPr>
        </p:nvSpPr>
        <p:spPr>
          <a:xfrm>
            <a:off x="1495398" y="2796575"/>
            <a:ext cx="26901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0" name="Google Shape;40;p5"/>
          <p:cNvSpPr txBox="1">
            <a:spLocks noGrp="1"/>
          </p:cNvSpPr>
          <p:nvPr>
            <p:ph type="subTitle" idx="3"/>
          </p:nvPr>
        </p:nvSpPr>
        <p:spPr>
          <a:xfrm>
            <a:off x="4958502" y="3269376"/>
            <a:ext cx="26901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4958502" y="2796575"/>
            <a:ext cx="26901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42" name="Google Shape;42;p5"/>
          <p:cNvGrpSpPr/>
          <p:nvPr/>
        </p:nvGrpSpPr>
        <p:grpSpPr>
          <a:xfrm>
            <a:off x="32728" y="1057966"/>
            <a:ext cx="8607330" cy="3456680"/>
            <a:chOff x="32728" y="1057966"/>
            <a:chExt cx="8607330" cy="3456680"/>
          </a:xfrm>
        </p:grpSpPr>
        <p:grpSp>
          <p:nvGrpSpPr>
            <p:cNvPr id="43" name="Google Shape;43;p5"/>
            <p:cNvGrpSpPr/>
            <p:nvPr/>
          </p:nvGrpSpPr>
          <p:grpSpPr>
            <a:xfrm>
              <a:off x="7965836" y="1057966"/>
              <a:ext cx="674223" cy="683351"/>
              <a:chOff x="10058913" y="355050"/>
              <a:chExt cx="623242" cy="631563"/>
            </a:xfrm>
          </p:grpSpPr>
          <p:sp>
            <p:nvSpPr>
              <p:cNvPr id="44" name="Google Shape;44;p5"/>
              <p:cNvSpPr/>
              <p:nvPr/>
            </p:nvSpPr>
            <p:spPr>
              <a:xfrm>
                <a:off x="10058913" y="361152"/>
                <a:ext cx="623242" cy="625461"/>
              </a:xfrm>
              <a:custGeom>
                <a:avLst/>
                <a:gdLst/>
                <a:ahLst/>
                <a:cxnLst/>
                <a:rect l="l" t="t" r="r" b="b"/>
                <a:pathLst>
                  <a:path w="7864" h="7892" extrusionOk="0">
                    <a:moveTo>
                      <a:pt x="3394" y="1"/>
                    </a:moveTo>
                    <a:cubicBezTo>
                      <a:pt x="3342" y="1"/>
                      <a:pt x="3290" y="27"/>
                      <a:pt x="3256" y="75"/>
                    </a:cubicBezTo>
                    <a:lnTo>
                      <a:pt x="2134" y="1527"/>
                    </a:lnTo>
                    <a:cubicBezTo>
                      <a:pt x="2068" y="1615"/>
                      <a:pt x="2057" y="1890"/>
                      <a:pt x="2123" y="1945"/>
                    </a:cubicBezTo>
                    <a:lnTo>
                      <a:pt x="2145" y="1956"/>
                    </a:lnTo>
                    <a:cubicBezTo>
                      <a:pt x="2398" y="2132"/>
                      <a:pt x="2453" y="2495"/>
                      <a:pt x="2266" y="2747"/>
                    </a:cubicBezTo>
                    <a:lnTo>
                      <a:pt x="2156" y="2890"/>
                    </a:lnTo>
                    <a:cubicBezTo>
                      <a:pt x="2089" y="2985"/>
                      <a:pt x="2025" y="3022"/>
                      <a:pt x="1959" y="3022"/>
                    </a:cubicBezTo>
                    <a:cubicBezTo>
                      <a:pt x="1840" y="3022"/>
                      <a:pt x="1714" y="2904"/>
                      <a:pt x="1551" y="2791"/>
                    </a:cubicBezTo>
                    <a:lnTo>
                      <a:pt x="1530" y="2780"/>
                    </a:lnTo>
                    <a:cubicBezTo>
                      <a:pt x="1500" y="2760"/>
                      <a:pt x="1468" y="2750"/>
                      <a:pt x="1436" y="2750"/>
                    </a:cubicBezTo>
                    <a:cubicBezTo>
                      <a:pt x="1384" y="2750"/>
                      <a:pt x="1333" y="2777"/>
                      <a:pt x="1299" y="2824"/>
                    </a:cubicBezTo>
                    <a:lnTo>
                      <a:pt x="56" y="4562"/>
                    </a:lnTo>
                    <a:cubicBezTo>
                      <a:pt x="1" y="4639"/>
                      <a:pt x="12" y="4749"/>
                      <a:pt x="89" y="4804"/>
                    </a:cubicBezTo>
                    <a:lnTo>
                      <a:pt x="4378" y="7861"/>
                    </a:lnTo>
                    <a:cubicBezTo>
                      <a:pt x="4407" y="7882"/>
                      <a:pt x="4439" y="7892"/>
                      <a:pt x="4471" y="7892"/>
                    </a:cubicBezTo>
                    <a:cubicBezTo>
                      <a:pt x="4525" y="7892"/>
                      <a:pt x="4579" y="7865"/>
                      <a:pt x="4620" y="7817"/>
                    </a:cubicBezTo>
                    <a:lnTo>
                      <a:pt x="5851" y="6069"/>
                    </a:lnTo>
                    <a:cubicBezTo>
                      <a:pt x="5906" y="5992"/>
                      <a:pt x="5895" y="5882"/>
                      <a:pt x="5818" y="5838"/>
                    </a:cubicBezTo>
                    <a:lnTo>
                      <a:pt x="5818" y="5827"/>
                    </a:lnTo>
                    <a:cubicBezTo>
                      <a:pt x="5565" y="5651"/>
                      <a:pt x="5335" y="5552"/>
                      <a:pt x="5521" y="5288"/>
                    </a:cubicBezTo>
                    <a:lnTo>
                      <a:pt x="5620" y="5145"/>
                    </a:lnTo>
                    <a:cubicBezTo>
                      <a:pt x="5737" y="4980"/>
                      <a:pt x="5922" y="4893"/>
                      <a:pt x="6103" y="4893"/>
                    </a:cubicBezTo>
                    <a:cubicBezTo>
                      <a:pt x="6213" y="4893"/>
                      <a:pt x="6321" y="4925"/>
                      <a:pt x="6412" y="4991"/>
                    </a:cubicBezTo>
                    <a:cubicBezTo>
                      <a:pt x="6441" y="5012"/>
                      <a:pt x="6475" y="5021"/>
                      <a:pt x="6509" y="5021"/>
                    </a:cubicBezTo>
                    <a:cubicBezTo>
                      <a:pt x="6564" y="5021"/>
                      <a:pt x="6620" y="4995"/>
                      <a:pt x="6654" y="4947"/>
                    </a:cubicBezTo>
                    <a:lnTo>
                      <a:pt x="7809" y="3319"/>
                    </a:lnTo>
                    <a:cubicBezTo>
                      <a:pt x="7864" y="3242"/>
                      <a:pt x="7787" y="3011"/>
                      <a:pt x="7710" y="2956"/>
                    </a:cubicBezTo>
                    <a:lnTo>
                      <a:pt x="3487" y="31"/>
                    </a:lnTo>
                    <a:cubicBezTo>
                      <a:pt x="3458" y="10"/>
                      <a:pt x="3426" y="1"/>
                      <a:pt x="3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10077220" y="355050"/>
                <a:ext cx="590986" cy="588054"/>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10180089" y="498258"/>
                <a:ext cx="330404" cy="367415"/>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0190550" y="519973"/>
                <a:ext cx="309481" cy="345699"/>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0369183" y="580997"/>
                <a:ext cx="68078" cy="60073"/>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5"/>
            <p:cNvGrpSpPr/>
            <p:nvPr/>
          </p:nvGrpSpPr>
          <p:grpSpPr>
            <a:xfrm rot="-4258316">
              <a:off x="129979" y="3601467"/>
              <a:ext cx="821689" cy="791534"/>
              <a:chOff x="7624325" y="-1510778"/>
              <a:chExt cx="1080227" cy="1040454"/>
            </a:xfrm>
          </p:grpSpPr>
          <p:sp>
            <p:nvSpPr>
              <p:cNvPr id="50" name="Google Shape;50;p5"/>
              <p:cNvSpPr/>
              <p:nvPr/>
            </p:nvSpPr>
            <p:spPr>
              <a:xfrm>
                <a:off x="7669410" y="-1385541"/>
                <a:ext cx="1033471" cy="915217"/>
              </a:xfrm>
              <a:custGeom>
                <a:avLst/>
                <a:gdLst/>
                <a:ahLst/>
                <a:cxnLst/>
                <a:rect l="l" t="t" r="r" b="b"/>
                <a:pathLst>
                  <a:path w="6808" h="6029" extrusionOk="0">
                    <a:moveTo>
                      <a:pt x="4708" y="0"/>
                    </a:moveTo>
                    <a:cubicBezTo>
                      <a:pt x="4363" y="0"/>
                      <a:pt x="4017" y="104"/>
                      <a:pt x="3718" y="321"/>
                    </a:cubicBezTo>
                    <a:lnTo>
                      <a:pt x="3322" y="607"/>
                    </a:lnTo>
                    <a:lnTo>
                      <a:pt x="3245" y="497"/>
                    </a:lnTo>
                    <a:lnTo>
                      <a:pt x="0" y="2817"/>
                    </a:lnTo>
                    <a:lnTo>
                      <a:pt x="2310" y="6028"/>
                    </a:lnTo>
                    <a:lnTo>
                      <a:pt x="5543" y="3697"/>
                    </a:lnTo>
                    <a:lnTo>
                      <a:pt x="5466" y="3598"/>
                    </a:lnTo>
                    <a:lnTo>
                      <a:pt x="5862" y="3312"/>
                    </a:lnTo>
                    <a:cubicBezTo>
                      <a:pt x="6632" y="2762"/>
                      <a:pt x="6808" y="1696"/>
                      <a:pt x="6258" y="926"/>
                    </a:cubicBezTo>
                    <a:lnTo>
                      <a:pt x="6093" y="706"/>
                    </a:lnTo>
                    <a:cubicBezTo>
                      <a:pt x="5760" y="246"/>
                      <a:pt x="5237" y="0"/>
                      <a:pt x="4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4"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4"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3"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3"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12401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0165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094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000266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69974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5024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3" y="27384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7960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30637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43439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31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7" name="Google Shape;57;p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76190" y="1095823"/>
            <a:ext cx="9137583" cy="3663386"/>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56198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6"/>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4"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4"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2"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87688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665217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511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747615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1"/>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33955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20009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11/6/2023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84669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73" name="Google Shape;73;p7"/>
          <p:cNvSpPr txBox="1">
            <a:spLocks noGrp="1"/>
          </p:cNvSpPr>
          <p:nvPr>
            <p:ph type="title"/>
          </p:nvPr>
        </p:nvSpPr>
        <p:spPr>
          <a:xfrm>
            <a:off x="964800" y="1178300"/>
            <a:ext cx="2763900" cy="1616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964800" y="2773800"/>
            <a:ext cx="27639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4663800" y="869550"/>
            <a:ext cx="3404400" cy="34044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7862172" y="539494"/>
            <a:ext cx="635304" cy="160688"/>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85" name="Google Shape;85;p8"/>
          <p:cNvSpPr txBox="1">
            <a:spLocks noGrp="1"/>
          </p:cNvSpPr>
          <p:nvPr>
            <p:ph type="title"/>
          </p:nvPr>
        </p:nvSpPr>
        <p:spPr>
          <a:xfrm>
            <a:off x="2253750" y="1782550"/>
            <a:ext cx="4636500" cy="1578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88" name="Google Shape;88;p9"/>
          <p:cNvSpPr txBox="1">
            <a:spLocks noGrp="1"/>
          </p:cNvSpPr>
          <p:nvPr>
            <p:ph type="title"/>
          </p:nvPr>
        </p:nvSpPr>
        <p:spPr>
          <a:xfrm>
            <a:off x="1246625" y="1485675"/>
            <a:ext cx="4607700" cy="8004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40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89" name="Google Shape;89;p9"/>
          <p:cNvSpPr txBox="1">
            <a:spLocks noGrp="1"/>
          </p:cNvSpPr>
          <p:nvPr>
            <p:ph type="subTitle" idx="1"/>
          </p:nvPr>
        </p:nvSpPr>
        <p:spPr>
          <a:xfrm>
            <a:off x="1246625" y="2308367"/>
            <a:ext cx="4607700" cy="1212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95" name="Google Shape;95;p11"/>
          <p:cNvSpPr txBox="1">
            <a:spLocks noGrp="1"/>
          </p:cNvSpPr>
          <p:nvPr>
            <p:ph type="title" hasCustomPrompt="1"/>
          </p:nvPr>
        </p:nvSpPr>
        <p:spPr>
          <a:xfrm>
            <a:off x="1604400" y="1602950"/>
            <a:ext cx="5935200" cy="13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7400"/>
            </a:lvl1pPr>
            <a:lvl2pPr lvl="1" algn="ctr">
              <a:spcBef>
                <a:spcPts val="0"/>
              </a:spcBef>
              <a:spcAft>
                <a:spcPts val="0"/>
              </a:spcAft>
              <a:buSzPts val="13000"/>
              <a:buNone/>
              <a:defRPr sz="13000"/>
            </a:lvl2pPr>
            <a:lvl3pPr lvl="2" algn="ctr">
              <a:spcBef>
                <a:spcPts val="0"/>
              </a:spcBef>
              <a:spcAft>
                <a:spcPts val="0"/>
              </a:spcAft>
              <a:buSzPts val="13000"/>
              <a:buNone/>
              <a:defRPr sz="13000"/>
            </a:lvl3pPr>
            <a:lvl4pPr lvl="3" algn="ctr">
              <a:spcBef>
                <a:spcPts val="0"/>
              </a:spcBef>
              <a:spcAft>
                <a:spcPts val="0"/>
              </a:spcAft>
              <a:buSzPts val="13000"/>
              <a:buNone/>
              <a:defRPr sz="13000"/>
            </a:lvl4pPr>
            <a:lvl5pPr lvl="4" algn="ctr">
              <a:spcBef>
                <a:spcPts val="0"/>
              </a:spcBef>
              <a:spcAft>
                <a:spcPts val="0"/>
              </a:spcAft>
              <a:buSzPts val="13000"/>
              <a:buNone/>
              <a:defRPr sz="13000"/>
            </a:lvl5pPr>
            <a:lvl6pPr lvl="5" algn="ctr">
              <a:spcBef>
                <a:spcPts val="0"/>
              </a:spcBef>
              <a:spcAft>
                <a:spcPts val="0"/>
              </a:spcAft>
              <a:buSzPts val="13000"/>
              <a:buNone/>
              <a:defRPr sz="13000"/>
            </a:lvl6pPr>
            <a:lvl7pPr lvl="6" algn="ctr">
              <a:spcBef>
                <a:spcPts val="0"/>
              </a:spcBef>
              <a:spcAft>
                <a:spcPts val="0"/>
              </a:spcAft>
              <a:buSzPts val="13000"/>
              <a:buNone/>
              <a:defRPr sz="13000"/>
            </a:lvl7pPr>
            <a:lvl8pPr lvl="7" algn="ctr">
              <a:spcBef>
                <a:spcPts val="0"/>
              </a:spcBef>
              <a:spcAft>
                <a:spcPts val="0"/>
              </a:spcAft>
              <a:buSzPts val="13000"/>
              <a:buNone/>
              <a:defRPr sz="13000"/>
            </a:lvl8pPr>
            <a:lvl9pPr lvl="8" algn="ctr">
              <a:spcBef>
                <a:spcPts val="0"/>
              </a:spcBef>
              <a:spcAft>
                <a:spcPts val="0"/>
              </a:spcAft>
              <a:buSzPts val="13000"/>
              <a:buNone/>
              <a:defRPr sz="13000"/>
            </a:lvl9pPr>
          </a:lstStyle>
          <a:p>
            <a:r>
              <a:t>xx%</a:t>
            </a:r>
          </a:p>
        </p:txBody>
      </p:sp>
      <p:sp>
        <p:nvSpPr>
          <p:cNvPr id="96" name="Google Shape;96;p11"/>
          <p:cNvSpPr txBox="1">
            <a:spLocks noGrp="1"/>
          </p:cNvSpPr>
          <p:nvPr>
            <p:ph type="subTitle" idx="1"/>
          </p:nvPr>
        </p:nvSpPr>
        <p:spPr>
          <a:xfrm>
            <a:off x="1604400" y="2926550"/>
            <a:ext cx="59352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4775"/>
            <a:ext cx="7717500" cy="52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4" r:id="rId12"/>
    <p:sldLayoutId id="2147483665" r:id="rId13"/>
    <p:sldLayoutId id="2147483666" r:id="rId14"/>
    <p:sldLayoutId id="2147483667" r:id="rId15"/>
    <p:sldLayoutId id="2147483668" r:id="rId16"/>
    <p:sldLayoutId id="2147483669" r:id="rId17"/>
    <p:sldLayoutId id="2147483671" r:id="rId18"/>
    <p:sldLayoutId id="2147483672" r:id="rId19"/>
    <p:sldLayoutId id="2147483673" r:id="rId20"/>
    <p:sldLayoutId id="2147483674" r:id="rId21"/>
    <p:sldLayoutId id="2147483675" r:id="rId22"/>
    <p:sldLayoutId id="2147483676" r:id="rId23"/>
    <p:sldLayoutId id="2147483678" r:id="rId24"/>
    <p:sldLayoutId id="214748367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2023/11/6</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387585809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11/6/2023</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6407998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36.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65.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65.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69.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png"/><Relationship Id="rId7"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84.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2.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1.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0.png"/><Relationship Id="rId5" Type="http://schemas.microsoft.com/office/2007/relationships/media" Target="../media/media4.mp3"/><Relationship Id="rId15" Type="http://schemas.openxmlformats.org/officeDocument/2006/relationships/image" Target="../media/image94.png"/><Relationship Id="rId10" Type="http://schemas.openxmlformats.org/officeDocument/2006/relationships/notesSlide" Target="../notesSlides/notesSlide50.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51.xml"/><Relationship Id="rId4" Type="http://schemas.openxmlformats.org/officeDocument/2006/relationships/audio" Target="../media/media3.mp3"/><Relationship Id="rId9"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6.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5.png"/><Relationship Id="rId5" Type="http://schemas.microsoft.com/office/2007/relationships/media" Target="../media/media4.mp3"/><Relationship Id="rId15" Type="http://schemas.openxmlformats.org/officeDocument/2006/relationships/image" Target="../media/image99.png"/><Relationship Id="rId10" Type="http://schemas.openxmlformats.org/officeDocument/2006/relationships/notesSlide" Target="../notesSlides/notesSlide52.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98.png"/></Relationships>
</file>

<file path=ppt/slides/_rels/slide5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2.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1.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0.png"/><Relationship Id="rId5" Type="http://schemas.microsoft.com/office/2007/relationships/media" Target="../media/media4.mp3"/><Relationship Id="rId15" Type="http://schemas.openxmlformats.org/officeDocument/2006/relationships/image" Target="../media/image104.png"/><Relationship Id="rId10" Type="http://schemas.openxmlformats.org/officeDocument/2006/relationships/notesSlide" Target="../notesSlides/notesSlide53.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103.png"/></Relationships>
</file>

<file path=ppt/slides/_rels/slide5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6.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5.png"/><Relationship Id="rId5" Type="http://schemas.microsoft.com/office/2007/relationships/media" Target="../media/media4.mp3"/><Relationship Id="rId15" Type="http://schemas.openxmlformats.org/officeDocument/2006/relationships/image" Target="../media/image109.png"/><Relationship Id="rId10" Type="http://schemas.openxmlformats.org/officeDocument/2006/relationships/notesSlide" Target="../notesSlides/notesSlide54.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86.png"/><Relationship Id="rId7"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11.png"/><Relationship Id="rId5" Type="http://schemas.microsoft.com/office/2007/relationships/hdphoto" Target="../media/hdphoto10.wdp"/><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14.png"/><Relationship Id="rId5" Type="http://schemas.microsoft.com/office/2007/relationships/hdphoto" Target="../media/hdphoto10.wdp"/><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16.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16.pn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microsoft.com/office/2007/relationships/hdphoto" Target="../media/hdphoto12.wdp"/><Relationship Id="rId5" Type="http://schemas.openxmlformats.org/officeDocument/2006/relationships/image" Target="../media/image119.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microsoft.com/office/2007/relationships/hdphoto" Target="../media/hdphoto12.wdp"/><Relationship Id="rId5" Type="http://schemas.openxmlformats.org/officeDocument/2006/relationships/image" Target="../media/image119.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123.pn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123.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12.xml"/><Relationship Id="rId10"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NUL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7"/>
          <p:cNvSpPr txBox="1">
            <a:spLocks noGrp="1"/>
          </p:cNvSpPr>
          <p:nvPr>
            <p:ph type="ctrTitle"/>
          </p:nvPr>
        </p:nvSpPr>
        <p:spPr>
          <a:xfrm>
            <a:off x="1313740" y="1228647"/>
            <a:ext cx="6633718" cy="2247300"/>
          </a:xfrm>
          <a:prstGeom prst="rect">
            <a:avLst/>
          </a:prstGeom>
        </p:spPr>
        <p:txBody>
          <a:bodyPr spcFirstLastPara="1" wrap="square" lIns="91425" tIns="91425" rIns="91425" bIns="91425" anchor="t" anchorCtr="0">
            <a:noAutofit/>
          </a:bodyPr>
          <a:lstStyle/>
          <a:p>
            <a:pPr lvl="0">
              <a:lnSpc>
                <a:spcPct val="150000"/>
              </a:lnSpc>
            </a:pPr>
            <a:r>
              <a:rPr lang="en-US" sz="4500" b="1">
                <a:latin typeface="+mn-lt"/>
              </a:rPr>
              <a:t>CHÀO MỪNG CÁC EM </a:t>
            </a:r>
            <a:br>
              <a:rPr lang="en-US" sz="4500" b="1">
                <a:latin typeface="+mn-lt"/>
              </a:rPr>
            </a:br>
            <a:r>
              <a:rPr lang="en-US" sz="4500" b="1">
                <a:latin typeface="+mn-lt"/>
              </a:rPr>
              <a:t>ĐẾN VỚI TIẾT </a:t>
            </a:r>
            <a:r>
              <a:rPr lang="en-US" sz="4500" b="1" smtClean="0">
                <a:latin typeface="+mn-lt"/>
              </a:rPr>
              <a:t>HỌC!</a:t>
            </a:r>
            <a:endParaRPr sz="4500" b="1">
              <a:latin typeface="+mn-lt"/>
            </a:endParaRPr>
          </a:p>
        </p:txBody>
      </p:sp>
      <p:grpSp>
        <p:nvGrpSpPr>
          <p:cNvPr id="826" name="Google Shape;826;p37"/>
          <p:cNvGrpSpPr/>
          <p:nvPr/>
        </p:nvGrpSpPr>
        <p:grpSpPr>
          <a:xfrm>
            <a:off x="474381" y="536456"/>
            <a:ext cx="984324" cy="1101461"/>
            <a:chOff x="781859" y="782462"/>
            <a:chExt cx="651309" cy="728721"/>
          </a:xfrm>
        </p:grpSpPr>
        <p:sp>
          <p:nvSpPr>
            <p:cNvPr id="827" name="Google Shape;827;p37"/>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7"/>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7"/>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7"/>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7"/>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7"/>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7"/>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7"/>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7"/>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7"/>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7"/>
          <p:cNvGrpSpPr/>
          <p:nvPr/>
        </p:nvGrpSpPr>
        <p:grpSpPr>
          <a:xfrm rot="8364929" flipH="1">
            <a:off x="7911258" y="3068087"/>
            <a:ext cx="1193577" cy="540587"/>
            <a:chOff x="10048400" y="2011675"/>
            <a:chExt cx="632075" cy="286275"/>
          </a:xfrm>
        </p:grpSpPr>
        <p:sp>
          <p:nvSpPr>
            <p:cNvPr id="885" name="Google Shape;885;p37"/>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7"/>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grpSp>
        <p:nvGrpSpPr>
          <p:cNvPr id="14" name="Group 13"/>
          <p:cNvGrpSpPr/>
          <p:nvPr/>
        </p:nvGrpSpPr>
        <p:grpSpPr>
          <a:xfrm>
            <a:off x="648584" y="641685"/>
            <a:ext cx="7803654" cy="1015663"/>
            <a:chOff x="2310515" y="537696"/>
            <a:chExt cx="7938827" cy="1015663"/>
          </a:xfrm>
        </p:grpSpPr>
        <mc:AlternateContent xmlns:mc="http://schemas.openxmlformats.org/markup-compatibility/2006">
          <mc:Choice xmlns:a14="http://schemas.microsoft.com/office/drawing/2010/main" Requires="a14">
            <p:sp>
              <p:nvSpPr>
                <p:cNvPr id="26" name="Rectangle 25"/>
                <p:cNvSpPr/>
                <p:nvPr/>
              </p:nvSpPr>
              <p:spPr>
                <a:xfrm>
                  <a:off x="2857700" y="537696"/>
                  <a:ext cx="7391642" cy="1015663"/>
                </a:xfrm>
                <a:prstGeom prst="rect">
                  <a:avLst/>
                </a:prstGeom>
              </p:spPr>
              <p:txBody>
                <a:bodyPr wrap="square">
                  <a:spAutoFit/>
                </a:bodyPr>
                <a:lstStyle/>
                <a:p>
                  <a:pPr>
                    <a:lnSpc>
                      <a:spcPct val="150000"/>
                    </a:lnSpc>
                  </a:pPr>
                  <a:r>
                    <a:rPr lang="vi-VN" sz="2000">
                      <a:latin typeface="+mn-lt"/>
                    </a:rPr>
                    <a:t>Nếu đường thẳng</a:t>
                  </a:r>
                  <a:r>
                    <a:rPr lang="vi-VN" sz="2000">
                      <a:latin typeface="+mn-lt"/>
                    </a:rPr>
                    <a:t> </a:t>
                  </a:r>
                  <a14:m>
                    <m:oMath xmlns:m="http://schemas.openxmlformats.org/officeDocument/2006/math">
                      <m:r>
                        <m:rPr>
                          <m:sty m:val="p"/>
                        </m:rPr>
                        <a:rPr lang="el-GR" sz="2000" i="0" smtClean="0">
                          <a:latin typeface="Cambria Math" panose="02040503050406030204" pitchFamily="18" charset="0"/>
                        </a:rPr>
                        <m:t>Δ</m:t>
                      </m:r>
                    </m:oMath>
                  </a14:m>
                  <a:r>
                    <a:rPr lang="el-GR" sz="2000">
                      <a:latin typeface="+mn-lt"/>
                    </a:rPr>
                    <a:t> </a:t>
                  </a:r>
                  <a:r>
                    <a:rPr lang="vi-VN" sz="2000">
                      <a:latin typeface="+mn-lt"/>
                    </a:rPr>
                    <a:t>và mặt phẳng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𝑃</m:t>
                      </m:r>
                      <m:r>
                        <a:rPr lang="vi-VN" sz="2000" i="1" smtClean="0">
                          <a:latin typeface="Cambria Math" panose="02040503050406030204" pitchFamily="18" charset="0"/>
                        </a:rPr>
                        <m:t>) </m:t>
                      </m:r>
                    </m:oMath>
                  </a14:m>
                  <a:r>
                    <a:rPr lang="vi-VN" sz="2000">
                      <a:latin typeface="+mn-lt"/>
                    </a:rPr>
                    <a:t>vuông góc với nhau thì chúng có cắt nhau hay </a:t>
                  </a:r>
                  <a:r>
                    <a:rPr lang="vi-VN" sz="2000">
                      <a:latin typeface="+mn-lt"/>
                    </a:rPr>
                    <a:t>không</a:t>
                  </a:r>
                  <a:r>
                    <a:rPr lang="vi-VN" sz="2000" smtClean="0">
                      <a:latin typeface="+mn-lt"/>
                    </a:rPr>
                    <a:t>?</a:t>
                  </a:r>
                  <a:endParaRPr lang="en-US" sz="2000">
                    <a:latin typeface="+mn-lt"/>
                  </a:endParaRPr>
                </a:p>
              </p:txBody>
            </p:sp>
          </mc:Choice>
          <mc:Fallback>
            <p:sp>
              <p:nvSpPr>
                <p:cNvPr id="26" name="Rectangle 25"/>
                <p:cNvSpPr>
                  <a:spLocks noRot="1" noChangeAspect="1" noMove="1" noResize="1" noEditPoints="1" noAdjustHandles="1" noChangeArrowheads="1" noChangeShapeType="1" noTextEdit="1"/>
                </p:cNvSpPr>
                <p:nvPr/>
              </p:nvSpPr>
              <p:spPr>
                <a:xfrm>
                  <a:off x="2857700" y="537696"/>
                  <a:ext cx="7391642" cy="1015663"/>
                </a:xfrm>
                <a:prstGeom prst="rect">
                  <a:avLst/>
                </a:prstGeom>
                <a:blipFill>
                  <a:blip r:embed="rId4"/>
                  <a:stretch>
                    <a:fillRect l="-923" b="-4192"/>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2310515" y="780185"/>
              <a:ext cx="521387" cy="521387"/>
            </a:xfrm>
            <a:prstGeom prst="rect">
              <a:avLst/>
            </a:prstGeom>
          </p:spPr>
        </p:pic>
      </p:grpSp>
      <p:sp>
        <p:nvSpPr>
          <p:cNvPr id="19" name="Right Arrow 18"/>
          <p:cNvSpPr/>
          <p:nvPr/>
        </p:nvSpPr>
        <p:spPr>
          <a:xfrm>
            <a:off x="1316736" y="2039519"/>
            <a:ext cx="246888" cy="220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Rectangle 1"/>
              <p:cNvSpPr/>
              <p:nvPr/>
            </p:nvSpPr>
            <p:spPr>
              <a:xfrm>
                <a:off x="1685225" y="1830536"/>
                <a:ext cx="6380922" cy="2605842"/>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2000" i="1" kern="100">
                        <a:latin typeface="+mn-lt"/>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và (P) cắt nhau.</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200"/>
                  </a:spcBef>
                  <a:spcAft>
                    <a:spcPts val="200"/>
                  </a:spcAft>
                </a:pPr>
                <a:r>
                  <a:rPr lang="en-US" sz="2000" kern="100">
                    <a:effectLst/>
                    <a:latin typeface="+mn-lt"/>
                    <a:ea typeface="Calibri" panose="020F0502020204030204" pitchFamily="34" charset="0"/>
                    <a:cs typeface="Times New Roman" panose="02020603050405020304" pitchFamily="18" charset="0"/>
                  </a:rPr>
                  <a:t>Vì nếu trái lại thì </a:t>
                </a:r>
                <a14:m>
                  <m:oMath xmlns:m="http://schemas.openxmlformats.org/officeDocument/2006/math">
                    <m:r>
                      <m:rPr>
                        <m:sty m:val="p"/>
                      </m:rPr>
                      <a:rPr lang="en-US" sz="2000" kern="100">
                        <a:effectLst/>
                        <a:latin typeface="+mn-lt"/>
                        <a:ea typeface="Calibri" panose="020F0502020204030204" pitchFamily="34" charset="0"/>
                        <a:cs typeface="Times New Roman" panose="02020603050405020304" pitchFamily="18" charset="0"/>
                      </a:rPr>
                      <m:t>Δ</m:t>
                    </m:r>
                  </m:oMath>
                </a14:m>
                <a:r>
                  <a:rPr lang="en-US" sz="2000" kern="100">
                    <a:effectLst/>
                    <a:latin typeface="+mn-lt"/>
                    <a:ea typeface="Calibri" panose="020F0502020204030204" pitchFamily="34" charset="0"/>
                    <a:cs typeface="Times New Roman" panose="02020603050405020304" pitchFamily="18" charset="0"/>
                  </a:rPr>
                  <a:t> song song hoặc nằm trên </a:t>
                </a: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𝑃</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p>
              <a:p>
                <a:pPr>
                  <a:lnSpc>
                    <a:spcPct val="150000"/>
                  </a:lnSpc>
                  <a:spcBef>
                    <a:spcPts val="200"/>
                  </a:spcBef>
                  <a:spcAft>
                    <a:spcPts val="200"/>
                  </a:spcAft>
                </a:pPr>
                <a:r>
                  <a:rPr lang="en-US" sz="2000" kern="100">
                    <a:effectLst/>
                    <a:latin typeface="+mn-lt"/>
                    <a:ea typeface="Calibri" panose="020F0502020204030204" pitchFamily="34" charset="0"/>
                    <a:cs typeface="Times New Roman" panose="02020603050405020304" pitchFamily="18" charset="0"/>
                  </a:rPr>
                  <a:t>Khi đó, tồn tại đường thẳng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𝑎</m:t>
                    </m:r>
                    <m:r>
                      <a:rPr lang="en-US" sz="2000" i="1" kern="100">
                        <a:effectLst/>
                        <a:latin typeface="+mn-lt"/>
                        <a:ea typeface="Calibri" panose="020F0502020204030204" pitchFamily="34" charset="0"/>
                        <a:cs typeface="Times New Roman" panose="02020603050405020304" pitchFamily="18" charset="0"/>
                      </a:rPr>
                      <m:t>: </m:t>
                    </m:r>
                  </m:oMath>
                </a14:m>
                <a:r>
                  <a:rPr lang="en-US" sz="2000" kern="100">
                    <a:effectLst/>
                    <a:latin typeface="+mn-lt"/>
                    <a:ea typeface="Calibri" panose="020F0502020204030204" pitchFamily="34" charset="0"/>
                    <a:cs typeface="Times New Roman" panose="02020603050405020304" pitchFamily="18" charset="0"/>
                  </a:rPr>
                  <a:t> </a:t>
                </a:r>
              </a:p>
              <a:p>
                <a:pPr algn="ctr">
                  <a:lnSpc>
                    <a:spcPct val="150000"/>
                  </a:lnSpc>
                  <a:spcBef>
                    <a:spcPts val="200"/>
                  </a:spcBef>
                  <a:spcAft>
                    <a:spcPts val="200"/>
                  </a:spcAft>
                </a:pP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𝑎</m:t>
                    </m:r>
                    <m:r>
                      <a:rPr lang="en-US" sz="2000" i="1" kern="100">
                        <a:effectLst/>
                        <a:latin typeface="+mn-lt"/>
                        <a:ea typeface="Calibri" panose="020F0502020204030204" pitchFamily="34" charset="0"/>
                        <a:cs typeface="Times New Roman" panose="02020603050405020304" pitchFamily="18" charset="0"/>
                      </a:rPr>
                      <m:t>⊂</m:t>
                    </m:r>
                    <m:d>
                      <m:dPr>
                        <m:ctrlPr>
                          <a:rPr lang="en-US" sz="2000" i="1" kern="100">
                            <a:effectLst/>
                            <a:latin typeface="+mn-lt"/>
                            <a:ea typeface="Calibri" panose="020F0502020204030204" pitchFamily="34" charset="0"/>
                            <a:cs typeface="Times New Roman" panose="02020603050405020304" pitchFamily="18" charset="0"/>
                          </a:rPr>
                        </m:ctrlPr>
                      </m:dPr>
                      <m:e>
                        <m:r>
                          <a:rPr lang="en-US" sz="2000" i="1" kern="100">
                            <a:effectLst/>
                            <a:latin typeface="+mn-lt"/>
                            <a:ea typeface="Calibri" panose="020F0502020204030204" pitchFamily="34" charset="0"/>
                            <a:cs typeface="Times New Roman" panose="02020603050405020304" pitchFamily="18" charset="0"/>
                          </a:rPr>
                          <m:t>𝑃</m:t>
                        </m:r>
                      </m:e>
                    </m:d>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a</m:t>
                    </m:r>
                    <m:r>
                      <a:rPr lang="en-US" sz="2000" kern="100">
                        <a:effectLst/>
                        <a:latin typeface="+mn-lt"/>
                        <a:ea typeface="Calibri" panose="020F0502020204030204" pitchFamily="34" charset="0"/>
                        <a:cs typeface="Times New Roman" panose="02020603050405020304" pitchFamily="18" charset="0"/>
                      </a:rPr>
                      <m:t> </m:t>
                    </m:r>
                  </m:oMath>
                </a14:m>
                <a:r>
                  <a:rPr lang="en-US" sz="2000" kern="100">
                    <a:effectLst/>
                    <a:latin typeface="+mn-lt"/>
                    <a:ea typeface="Malgun Gothic" panose="020B0503020000020004" pitchFamily="34" charset="-127"/>
                    <a:cs typeface="Times New Roman" panose="02020603050405020304" pitchFamily="18" charset="0"/>
                  </a:rPr>
                  <a:t>// </a:t>
                </a:r>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effectLst/>
                        <a:latin typeface="+mn-lt"/>
                        <a:ea typeface="Calibri" panose="020F0502020204030204" pitchFamily="34" charset="0"/>
                        <a:cs typeface="Times New Roman" panose="02020603050405020304" pitchFamily="18" charset="0"/>
                      </a:rPr>
                      <m:t>Δ</m:t>
                    </m:r>
                  </m:oMath>
                </a14:m>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200"/>
                  </a:spcBef>
                  <a:spcAft>
                    <a:spcPts val="200"/>
                  </a:spcAft>
                </a:pPr>
                <a:r>
                  <a:rPr lang="en-US" sz="2000" kern="100">
                    <a:effectLst/>
                    <a:latin typeface="+mn-lt"/>
                    <a:ea typeface="Calibri" panose="020F0502020204030204" pitchFamily="34" charset="0"/>
                    <a:cs typeface="Times New Roman" panose="02020603050405020304" pitchFamily="18" charset="0"/>
                  </a:rPr>
                  <a:t>Do đó, </a:t>
                </a: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Δ</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𝑎</m:t>
                    </m:r>
                    <m:r>
                      <a:rPr lang="en-US" sz="2000" kern="100">
                        <a:effectLst/>
                        <a:latin typeface="+mn-lt"/>
                        <a:ea typeface="Calibri" panose="020F0502020204030204" pitchFamily="34" charset="0"/>
                        <a:cs typeface="Times New Roman" panose="02020603050405020304" pitchFamily="18" charset="0"/>
                      </a:rPr>
                      <m:t>)=</m:t>
                    </m:r>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kern="100">
                            <a:effectLst/>
                            <a:latin typeface="+mn-lt"/>
                            <a:ea typeface="Calibri" panose="020F0502020204030204" pitchFamily="34" charset="0"/>
                            <a:cs typeface="Times New Roman" panose="02020603050405020304" pitchFamily="18" charset="0"/>
                          </a:rPr>
                          <m:t>0</m:t>
                        </m:r>
                      </m:e>
                      <m:sup>
                        <m:r>
                          <a:rPr lang="en-US" sz="2000" kern="100">
                            <a:effectLst/>
                            <a:latin typeface="+mn-lt"/>
                            <a:ea typeface="Calibri" panose="020F0502020204030204" pitchFamily="34" charset="0"/>
                            <a:cs typeface="Times New Roman" panose="02020603050405020304" pitchFamily="18" charset="0"/>
                          </a:rPr>
                          <m:t>∘</m:t>
                        </m:r>
                      </m:sup>
                    </m:sSup>
                  </m:oMath>
                </a14:m>
                <a:r>
                  <a:rPr lang="en-US" sz="2000" kern="100">
                    <a:effectLst/>
                    <a:latin typeface="+mn-lt"/>
                    <a:ea typeface="Calibri" panose="020F0502020204030204" pitchFamily="34" charset="0"/>
                    <a:cs typeface="Times New Roman" panose="02020603050405020304" pitchFamily="18" charset="0"/>
                  </a:rPr>
                  <a:t>, mâu thuẫn với giả thiết </a:t>
                </a:r>
                <a14:m>
                  <m:oMath xmlns:m="http://schemas.openxmlformats.org/officeDocument/2006/math">
                    <m:r>
                      <m:rPr>
                        <m:sty m:val="p"/>
                      </m:rPr>
                      <a:rPr lang="en-US" sz="2000" kern="100">
                        <a:effectLst/>
                        <a:latin typeface="+mn-lt"/>
                        <a:ea typeface="Calibri" panose="020F0502020204030204" pitchFamily="34" charset="0"/>
                        <a:cs typeface="Times New Roman" panose="02020603050405020304" pitchFamily="18" charset="0"/>
                      </a:rPr>
                      <m:t>Δ</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𝑃</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a:t>
                </a:r>
              </a:p>
            </p:txBody>
          </p:sp>
        </mc:Choice>
        <mc:Fallback>
          <p:sp>
            <p:nvSpPr>
              <p:cNvPr id="2" name="Rectangle 1"/>
              <p:cNvSpPr>
                <a:spLocks noRot="1" noChangeAspect="1" noMove="1" noResize="1" noEditPoints="1" noAdjustHandles="1" noChangeArrowheads="1" noChangeShapeType="1" noTextEdit="1"/>
              </p:cNvSpPr>
              <p:nvPr/>
            </p:nvSpPr>
            <p:spPr>
              <a:xfrm>
                <a:off x="1685225" y="1830536"/>
                <a:ext cx="6380922" cy="2605842"/>
              </a:xfrm>
              <a:prstGeom prst="rect">
                <a:avLst/>
              </a:prstGeom>
              <a:blipFill>
                <a:blip r:embed="rId6"/>
                <a:stretch>
                  <a:fillRect l="-955" b="-11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up)">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3913094" y="286243"/>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HĐ2</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ectangle 1"/>
          <p:cNvSpPr>
            <a:spLocks noChangeArrowheads="1"/>
          </p:cNvSpPr>
          <p:nvPr/>
        </p:nvSpPr>
        <p:spPr bwMode="auto">
          <a:xfrm>
            <a:off x="429381" y="879095"/>
            <a:ext cx="579961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900">
                <a:solidFill>
                  <a:srgbClr val="000000"/>
                </a:solidFill>
                <a:ea typeface="Open Sans"/>
              </a:rPr>
              <a:t>Gấp tấm bìa cứng hình chữ nhật sao cho nếp gấp chia tấm bia thành hai hình chữ nhật, sau đó đặt nó lên mặt bàn như Hình </a:t>
            </a:r>
            <a:r>
              <a:rPr lang="vi-VN" altLang="en-US" sz="1900">
                <a:solidFill>
                  <a:srgbClr val="000000"/>
                </a:solidFill>
                <a:ea typeface="Open Sans"/>
              </a:rPr>
              <a:t>7.11</a:t>
            </a:r>
            <a:r>
              <a:rPr lang="vi-VN" altLang="en-US" sz="1900" smtClean="0">
                <a:solidFill>
                  <a:srgbClr val="000000"/>
                </a:solidFill>
                <a:ea typeface="Open Sans"/>
              </a:rPr>
              <a:t>.</a:t>
            </a:r>
            <a:endParaRPr lang="en-US" altLang="en-US" sz="1900" smtClean="0">
              <a:solidFill>
                <a:srgbClr val="000000"/>
              </a:solidFill>
              <a:ea typeface="Open Sans"/>
            </a:endParaRPr>
          </a:p>
          <a:p>
            <a:pPr lvl="0" algn="just">
              <a:lnSpc>
                <a:spcPct val="150000"/>
              </a:lnSpc>
              <a:buClrTx/>
            </a:pPr>
            <a:r>
              <a:rPr lang="vi-VN" altLang="en-US" sz="1900">
                <a:solidFill>
                  <a:srgbClr val="000000"/>
                </a:solidFill>
                <a:ea typeface="Open Sans"/>
              </a:rPr>
              <a:t>a) Bằng cách trên, ta tạo được đường thẳng AB vuông góc với hai đường thẳng nào thuộc mặt </a:t>
            </a:r>
            <a:r>
              <a:rPr lang="vi-VN" altLang="en-US" sz="1900">
                <a:solidFill>
                  <a:srgbClr val="000000"/>
                </a:solidFill>
                <a:ea typeface="Open Sans"/>
              </a:rPr>
              <a:t>bàn</a:t>
            </a:r>
            <a:r>
              <a:rPr lang="vi-VN" altLang="en-US" sz="1900" smtClean="0">
                <a:solidFill>
                  <a:srgbClr val="000000"/>
                </a:solidFill>
                <a:ea typeface="Open Sans"/>
              </a:rPr>
              <a:t>?</a:t>
            </a:r>
            <a:endParaRPr lang="vi-VN" altLang="en-US" sz="1900">
              <a:solidFill>
                <a:srgbClr val="000000"/>
              </a:solidFill>
              <a:ea typeface="Open Sans"/>
            </a:endParaRPr>
          </a:p>
          <a:p>
            <a:pPr lvl="0" algn="just">
              <a:lnSpc>
                <a:spcPct val="150000"/>
              </a:lnSpc>
              <a:buClrTx/>
            </a:pPr>
            <a:r>
              <a:rPr lang="vi-VN" altLang="en-US" sz="1900">
                <a:solidFill>
                  <a:srgbClr val="000000"/>
                </a:solidFill>
                <a:ea typeface="Open Sans"/>
              </a:rPr>
              <a:t>b) Trên mặt bàn, qua điểm A kẻ một đường thẳng a tuỳ ý. Dùng ê ke, hãy kiểm tra trên mô hình xem AB có vuông góc với a hay </a:t>
            </a:r>
            <a:r>
              <a:rPr lang="vi-VN" altLang="en-US" sz="1900">
                <a:solidFill>
                  <a:srgbClr val="000000"/>
                </a:solidFill>
                <a:ea typeface="Open Sans"/>
              </a:rPr>
              <a:t>không</a:t>
            </a:r>
            <a:r>
              <a:rPr lang="vi-VN" altLang="en-US" sz="1900" smtClean="0">
                <a:solidFill>
                  <a:srgbClr val="000000"/>
                </a:solidFill>
                <a:ea typeface="Open Sans"/>
              </a:rPr>
              <a:t>.</a:t>
            </a:r>
            <a:endParaRPr lang="vi-VN" altLang="en-US" sz="1900">
              <a:solidFill>
                <a:srgbClr val="000000"/>
              </a:solidFill>
              <a:ea typeface="Open San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991" y="1046145"/>
            <a:ext cx="2538672" cy="2607109"/>
          </a:xfrm>
          <a:prstGeom prst="rect">
            <a:avLst/>
          </a:prstGeom>
        </p:spPr>
      </p:pic>
      <p:grpSp>
        <p:nvGrpSpPr>
          <p:cNvPr id="9" name="Google Shape;1093;p42"/>
          <p:cNvGrpSpPr/>
          <p:nvPr/>
        </p:nvGrpSpPr>
        <p:grpSpPr>
          <a:xfrm rot="9583003">
            <a:off x="7555335" y="4328096"/>
            <a:ext cx="1304335" cy="562212"/>
            <a:chOff x="10048400" y="2011675"/>
            <a:chExt cx="632075" cy="286275"/>
          </a:xfrm>
        </p:grpSpPr>
        <p:sp>
          <p:nvSpPr>
            <p:cNvPr id="10"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189964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9" y="1317796"/>
            <a:ext cx="2538672" cy="2607109"/>
          </a:xfrm>
          <a:prstGeom prst="rect">
            <a:avLst/>
          </a:prstGeom>
        </p:spPr>
      </p:pic>
      <p:grpSp>
        <p:nvGrpSpPr>
          <p:cNvPr id="9" name="Google Shape;1093;p42"/>
          <p:cNvGrpSpPr/>
          <p:nvPr/>
        </p:nvGrpSpPr>
        <p:grpSpPr>
          <a:xfrm rot="9583003">
            <a:off x="7555335" y="4328096"/>
            <a:ext cx="1304335" cy="562212"/>
            <a:chOff x="10048400" y="2011675"/>
            <a:chExt cx="632075" cy="286275"/>
          </a:xfrm>
        </p:grpSpPr>
        <p:sp>
          <p:nvSpPr>
            <p:cNvPr id="10"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4309629" y="58341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3483854" y="1252698"/>
                <a:ext cx="4869796" cy="2508828"/>
              </a:xfrm>
              <a:prstGeom prst="rect">
                <a:avLst/>
              </a:prstGeom>
            </p:spPr>
            <p:txBody>
              <a:bodyPr wrap="square">
                <a:spAutoFit/>
              </a:bodyPr>
              <a:lstStyle/>
              <a:p>
                <a:pPr algn="just">
                  <a:lnSpc>
                    <a:spcPct val="170000"/>
                  </a:lnSpc>
                </a:pPr>
                <a:r>
                  <a:rPr lang="en-US" sz="1900" kern="100">
                    <a:latin typeface="+mn-lt"/>
                    <a:ea typeface="Malgun Gothic" panose="020B0503020000020004" pitchFamily="34" charset="-127"/>
                    <a:cs typeface="Times New Roman" panose="02020603050405020304" pitchFamily="18" charset="0"/>
                  </a:rPr>
                  <a:t>a) Vì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𝐴𝐵𝐶𝐷</m:t>
                    </m:r>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𝐴𝐵𝑀𝑁</m:t>
                    </m:r>
                    <m:r>
                      <a:rPr lang="en-US" sz="1900" i="1" kern="100">
                        <a:effectLst/>
                        <a:latin typeface="+mn-lt"/>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là các hình chữ nhật nên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𝐴𝐵</m:t>
                    </m:r>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𝐴𝐷</m:t>
                    </m:r>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𝐴𝐵</m:t>
                    </m:r>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𝐴𝑁</m:t>
                    </m:r>
                    <m:r>
                      <a:rPr lang="en-US" sz="1900" i="1" kern="100">
                        <a:effectLst/>
                        <a:latin typeface="+mn-lt"/>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70000"/>
                  </a:lnSpc>
                </a:pPr>
                <a:r>
                  <a:rPr lang="en-US" sz="1900" kern="100">
                    <a:effectLst/>
                    <a:latin typeface="+mn-lt"/>
                    <a:ea typeface="Malgun Gothic" panose="020B0503020000020004" pitchFamily="34" charset="-127"/>
                    <a:cs typeface="Times New Roman" panose="02020603050405020304" pitchFamily="18" charset="0"/>
                  </a:rPr>
                  <a:t>b</a:t>
                </a:r>
                <a:r>
                  <a:rPr lang="en-US" sz="1900" kern="100">
                    <a:effectLst/>
                    <a:latin typeface="+mn-lt"/>
                    <a:ea typeface="Malgun Gothic" panose="020B0503020000020004" pitchFamily="34" charset="-127"/>
                    <a:cs typeface="Times New Roman" panose="02020603050405020304" pitchFamily="18" charset="0"/>
                  </a:rPr>
                  <a:t>) </a:t>
                </a:r>
                <a:r>
                  <a:rPr lang="en-US" sz="1900" kern="100" smtClean="0">
                    <a:effectLst/>
                    <a:latin typeface="+mn-lt"/>
                    <a:ea typeface="Malgun Gothic" panose="020B0503020000020004" pitchFamily="34" charset="-127"/>
                    <a:cs typeface="Times New Roman" panose="02020603050405020304" pitchFamily="18" charset="0"/>
                  </a:rPr>
                  <a:t>Đặt </a:t>
                </a:r>
                <a:r>
                  <a:rPr lang="en-US" sz="1900" kern="100">
                    <a:effectLst/>
                    <a:latin typeface="+mn-lt"/>
                    <a:ea typeface="Malgun Gothic" panose="020B0503020000020004" pitchFamily="34" charset="-127"/>
                    <a:cs typeface="Times New Roman" panose="02020603050405020304" pitchFamily="18" charset="0"/>
                  </a:rPr>
                  <a:t>ê ke như mô tả trong hình vẽ</a:t>
                </a:r>
                <a:r>
                  <a:rPr lang="en-US" sz="1900" kern="100">
                    <a:effectLst/>
                    <a:latin typeface="+mn-lt"/>
                    <a:ea typeface="Malgun Gothic" panose="020B0503020000020004" pitchFamily="34" charset="-127"/>
                    <a:cs typeface="Times New Roman" panose="02020603050405020304" pitchFamily="18" charset="0"/>
                  </a:rPr>
                  <a:t>. </a:t>
                </a:r>
                <a:endParaRPr lang="en-US" sz="1900" kern="100" smtClean="0">
                  <a:effectLst/>
                  <a:latin typeface="+mn-lt"/>
                  <a:ea typeface="Malgun Gothic" panose="020B0503020000020004" pitchFamily="34" charset="-127"/>
                  <a:cs typeface="Times New Roman" panose="02020603050405020304" pitchFamily="18" charset="0"/>
                </a:endParaRPr>
              </a:p>
              <a:p>
                <a:pPr algn="just">
                  <a:lnSpc>
                    <a:spcPct val="170000"/>
                  </a:lnSpc>
                </a:pPr>
                <a:r>
                  <a:rPr lang="en-US" sz="1900" kern="100" smtClean="0">
                    <a:effectLst/>
                    <a:latin typeface="+mn-lt"/>
                    <a:ea typeface="Malgun Gothic" panose="020B0503020000020004" pitchFamily="34" charset="-127"/>
                    <a:cs typeface="Times New Roman" panose="02020603050405020304" pitchFamily="18" charset="0"/>
                  </a:rPr>
                  <a:t>Ta </a:t>
                </a:r>
                <a:r>
                  <a:rPr lang="en-US" sz="1900" kern="100">
                    <a:effectLst/>
                    <a:latin typeface="+mn-lt"/>
                    <a:ea typeface="Malgun Gothic" panose="020B0503020000020004" pitchFamily="34" charset="-127"/>
                    <a:cs typeface="Times New Roman" panose="02020603050405020304" pitchFamily="18" charset="0"/>
                  </a:rPr>
                  <a:t>thấy một cạnh của ê ke trùng với AB và một cạnh thuộc a nên AB vuông góc với </a:t>
                </a:r>
                <a:r>
                  <a:rPr lang="en-US" sz="1900" kern="100">
                    <a:effectLst/>
                    <a:latin typeface="+mn-lt"/>
                    <a:ea typeface="Malgun Gothic" panose="020B0503020000020004" pitchFamily="34" charset="-127"/>
                    <a:cs typeface="Times New Roman" panose="02020603050405020304" pitchFamily="18" charset="0"/>
                  </a:rPr>
                  <a:t>a</a:t>
                </a:r>
                <a:r>
                  <a:rPr lang="en-US" sz="1900" kern="100" smtClean="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483854" y="1252698"/>
                <a:ext cx="4869796" cy="2508828"/>
              </a:xfrm>
              <a:prstGeom prst="rect">
                <a:avLst/>
              </a:prstGeom>
              <a:blipFill>
                <a:blip r:embed="rId4"/>
                <a:stretch>
                  <a:fillRect l="-1126" r="-1252" b="-3155"/>
                </a:stretch>
              </a:blipFill>
            </p:spPr>
            <p:txBody>
              <a:bodyPr/>
              <a:lstStyle/>
              <a:p>
                <a:r>
                  <a:rPr lang="en-US">
                    <a:noFill/>
                  </a:rPr>
                  <a:t> </a:t>
                </a:r>
              </a:p>
            </p:txBody>
          </p:sp>
        </mc:Fallback>
      </mc:AlternateContent>
    </p:spTree>
    <p:extLst>
      <p:ext uri="{BB962C8B-B14F-4D97-AF65-F5344CB8AC3E}">
        <p14:creationId xmlns:p14="http://schemas.microsoft.com/office/powerpoint/2010/main" val="4206440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155802" y="60249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defRPr/>
            </a:pPr>
            <a:r>
              <a:rPr lang="vi-VN" sz="3200" b="1">
                <a:solidFill>
                  <a:srgbClr val="C00000"/>
                </a:solidFill>
                <a:latin typeface="Arial" panose="020B0604020202020204" pitchFamily="34" charset="0"/>
              </a:rPr>
              <a:t>Kết luận</a:t>
            </a:r>
            <a:endParaRPr kumimoji="0" lang="vi-VN" sz="3200" b="1" i="0" u="none" strike="noStrike" kern="0" cap="none" spc="0" normalizeH="0" baseline="0" noProof="0">
              <a:ln>
                <a:noFill/>
              </a:ln>
              <a:solidFill>
                <a:srgbClr val="C00000"/>
              </a:solidFill>
              <a:effectLst/>
              <a:uLnTx/>
              <a:uFillTx/>
              <a:latin typeface="Arial" panose="020B0604020202020204" pitchFamily="34" charset="0"/>
              <a:sym typeface="Maven Pro ExtraBold"/>
            </a:endParaRPr>
          </a:p>
        </p:txBody>
      </p:sp>
      <p:sp>
        <p:nvSpPr>
          <p:cNvPr id="80" name="Rectangle 79"/>
          <p:cNvSpPr/>
          <p:nvPr/>
        </p:nvSpPr>
        <p:spPr>
          <a:xfrm>
            <a:off x="595551" y="1680500"/>
            <a:ext cx="4731824" cy="212365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200">
                <a:latin typeface="+mn-lt"/>
                <a:ea typeface="Arial" panose="020B0604020202020204" pitchFamily="34" charset="0"/>
                <a:cs typeface="Times New Roman" panose="02020603050405020304" pitchFamily="18" charset="0"/>
              </a:rPr>
              <a:t>Nếu một đường thẳng vuông góc với hai đường thẳng cắt nhau thuộc cùng một mặt phẳng thì nó vuông góc với mặt phẳng đó.</a:t>
            </a:r>
            <a:endParaRPr lang="en-US" sz="2200">
              <a:effectLst/>
              <a:latin typeface="+mn-lt"/>
              <a:ea typeface="Arial" panose="020B0604020202020204" pitchFamily="34" charset="0"/>
              <a:cs typeface="Times New Roman" panose="02020603050405020304" pitchFamily="18" charset="0"/>
            </a:endParaRPr>
          </a:p>
        </p:txBody>
      </p:sp>
      <p:grpSp>
        <p:nvGrpSpPr>
          <p:cNvPr id="83" name="Google Shape;1293;p48"/>
          <p:cNvGrpSpPr/>
          <p:nvPr/>
        </p:nvGrpSpPr>
        <p:grpSpPr>
          <a:xfrm rot="1016262" flipH="1">
            <a:off x="7356312" y="4352401"/>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631191" y="1609702"/>
            <a:ext cx="3078478" cy="2194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grpSp>
        <p:nvGrpSpPr>
          <p:cNvPr id="14" name="Group 13"/>
          <p:cNvGrpSpPr/>
          <p:nvPr/>
        </p:nvGrpSpPr>
        <p:grpSpPr>
          <a:xfrm>
            <a:off x="558094" y="714980"/>
            <a:ext cx="7751017" cy="1682553"/>
            <a:chOff x="2270699" y="537696"/>
            <a:chExt cx="7885280" cy="1553054"/>
          </a:xfrm>
        </p:grpSpPr>
        <p:sp>
          <p:nvSpPr>
            <p:cNvPr id="26" name="Rectangle 25"/>
            <p:cNvSpPr/>
            <p:nvPr/>
          </p:nvSpPr>
          <p:spPr>
            <a:xfrm>
              <a:off x="2857699" y="537696"/>
              <a:ext cx="7298280" cy="1553054"/>
            </a:xfrm>
            <a:prstGeom prst="rect">
              <a:avLst/>
            </a:prstGeom>
          </p:spPr>
          <p:txBody>
            <a:bodyPr wrap="square">
              <a:spAutoFit/>
            </a:bodyPr>
            <a:lstStyle/>
            <a:p>
              <a:pPr lvl="0" algn="just">
                <a:lnSpc>
                  <a:spcPct val="150000"/>
                </a:lnSpc>
              </a:pPr>
              <a:r>
                <a:rPr lang="vi-VN" sz="2200">
                  <a:latin typeface="Arial" panose="020B0604020202020204" pitchFamily="34" charset="0"/>
                </a:rPr>
                <a:t>Nếu một đường thẳng vuông góc với hai cạnh của một tam giác thì đường thẳng đó có vuông góc với các cạnh còn lại hay </a:t>
              </a:r>
              <a:r>
                <a:rPr lang="vi-VN" sz="2200">
                  <a:latin typeface="Arial" panose="020B0604020202020204" pitchFamily="34" charset="0"/>
                </a:rPr>
                <a:t>không</a:t>
              </a:r>
              <a:r>
                <a:rPr lang="vi-VN" sz="2200" smtClean="0">
                  <a:latin typeface="Arial" panose="020B0604020202020204" pitchFamily="34" charset="0"/>
                </a:rPr>
                <a:t>?</a:t>
              </a:r>
              <a:endParaRPr kumimoji="0" lang="en-US" sz="2200" b="0" i="0" u="none" strike="noStrike" kern="0" cap="none" spc="0" normalizeH="0" baseline="0" noProof="0">
                <a:ln>
                  <a:noFill/>
                </a:ln>
                <a:solidFill>
                  <a:srgbClr val="000000"/>
                </a:solidFill>
                <a:effectLst/>
                <a:uLnTx/>
                <a:uFillTx/>
                <a:sym typeface="Arial"/>
              </a:endParaRPr>
            </a:p>
          </p:txBody>
        </p:sp>
        <p:pic>
          <p:nvPicPr>
            <p:cNvPr id="13" name="Picture 12"/>
            <p:cNvPicPr>
              <a:picLocks noChangeAspect="1"/>
            </p:cNvPicPr>
            <p:nvPr/>
          </p:nvPicPr>
          <p:blipFill>
            <a:blip r:embed="rId4"/>
            <a:stretch>
              <a:fillRect/>
            </a:stretch>
          </p:blipFill>
          <p:spPr>
            <a:xfrm>
              <a:off x="2270699" y="720544"/>
              <a:ext cx="570821" cy="521387"/>
            </a:xfrm>
            <a:prstGeom prst="rect">
              <a:avLst/>
            </a:prstGeom>
          </p:spPr>
        </p:pic>
      </p:grpSp>
      <p:sp>
        <p:nvSpPr>
          <p:cNvPr id="19" name="Right Arrow 18"/>
          <p:cNvSpPr/>
          <p:nvPr/>
        </p:nvSpPr>
        <p:spPr>
          <a:xfrm>
            <a:off x="1630017" y="2741688"/>
            <a:ext cx="377393" cy="248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 name="Rectangle 1"/>
          <p:cNvSpPr/>
          <p:nvPr/>
        </p:nvSpPr>
        <p:spPr>
          <a:xfrm>
            <a:off x="1158951" y="2540655"/>
            <a:ext cx="7174012" cy="1667123"/>
          </a:xfrm>
          <a:prstGeom prst="rect">
            <a:avLst/>
          </a:prstGeom>
        </p:spPr>
        <p:txBody>
          <a:bodyPr wrap="square">
            <a:spAutoFit/>
          </a:bodyPr>
          <a:lstStyle/>
          <a:p>
            <a:pPr lvl="0" algn="just">
              <a:lnSpc>
                <a:spcPct val="150000"/>
              </a:lnSpc>
              <a:spcBef>
                <a:spcPts val="200"/>
              </a:spcBef>
              <a:spcAft>
                <a:spcPts val="200"/>
              </a:spcAft>
            </a:pPr>
            <a:r>
              <a:rPr lang="en-US" sz="2200" kern="100" smtClean="0">
                <a:ea typeface="Malgun Gothic" panose="020B0503020000020004" pitchFamily="34" charset="-127"/>
                <a:cs typeface="Times New Roman" panose="02020603050405020304" pitchFamily="18" charset="0"/>
              </a:rPr>
              <a:t>	</a:t>
            </a:r>
            <a:r>
              <a:rPr lang="vi-VN" sz="2200" kern="100" smtClean="0">
                <a:ea typeface="Malgun Gothic" panose="020B0503020000020004" pitchFamily="34" charset="-127"/>
                <a:cs typeface="Times New Roman" panose="02020603050405020304" pitchFamily="18" charset="0"/>
              </a:rPr>
              <a:t>Vì </a:t>
            </a:r>
            <a:r>
              <a:rPr lang="vi-VN" sz="2200" kern="100">
                <a:ea typeface="Malgun Gothic" panose="020B0503020000020004" pitchFamily="34" charset="-127"/>
                <a:cs typeface="Times New Roman" panose="02020603050405020304" pitchFamily="18" charset="0"/>
              </a:rPr>
              <a:t>đường thẳng vuông góc với hai cạnh </a:t>
            </a:r>
            <a:r>
              <a:rPr lang="vi-VN" sz="2200" kern="100">
                <a:ea typeface="Malgun Gothic" panose="020B0503020000020004" pitchFamily="34" charset="-127"/>
                <a:cs typeface="Times New Roman" panose="02020603050405020304" pitchFamily="18" charset="0"/>
              </a:rPr>
              <a:t>của </a:t>
            </a:r>
            <a:r>
              <a:rPr lang="vi-VN" sz="2200" kern="100" smtClean="0">
                <a:ea typeface="Malgun Gothic" panose="020B0503020000020004" pitchFamily="34" charset="-127"/>
                <a:cs typeface="Times New Roman" panose="02020603050405020304" pitchFamily="18" charset="0"/>
              </a:rPr>
              <a:t>tam </a:t>
            </a:r>
            <a:r>
              <a:rPr lang="vi-VN" sz="2200" kern="100">
                <a:ea typeface="Malgun Gothic" panose="020B0503020000020004" pitchFamily="34" charset="-127"/>
                <a:cs typeface="Times New Roman" panose="02020603050405020304" pitchFamily="18" charset="0"/>
              </a:rPr>
              <a:t>giác nên vuông góc với mặt phẳng chứa tam giác</a:t>
            </a:r>
            <a:r>
              <a:rPr lang="vi-VN" sz="2200" kern="100">
                <a:ea typeface="Malgun Gothic" panose="020B0503020000020004" pitchFamily="34" charset="-127"/>
                <a:cs typeface="Times New Roman" panose="02020603050405020304" pitchFamily="18" charset="0"/>
              </a:rPr>
              <a:t>. </a:t>
            </a:r>
            <a:endParaRPr lang="en-US" sz="2200" kern="100" smtClean="0">
              <a:ea typeface="Malgun Gothic" panose="020B0503020000020004" pitchFamily="34" charset="-127"/>
              <a:cs typeface="Times New Roman" panose="02020603050405020304" pitchFamily="18" charset="0"/>
            </a:endParaRPr>
          </a:p>
          <a:p>
            <a:pPr lvl="0" algn="just">
              <a:lnSpc>
                <a:spcPct val="150000"/>
              </a:lnSpc>
              <a:spcBef>
                <a:spcPts val="200"/>
              </a:spcBef>
              <a:spcAft>
                <a:spcPts val="200"/>
              </a:spcAft>
            </a:pPr>
            <a:r>
              <a:rPr lang="vi-VN" sz="2200" kern="100" smtClean="0">
                <a:ea typeface="Malgun Gothic" panose="020B0503020000020004" pitchFamily="34" charset="-127"/>
                <a:cs typeface="Times New Roman" panose="02020603050405020304" pitchFamily="18" charset="0"/>
              </a:rPr>
              <a:t>Nên </a:t>
            </a:r>
            <a:r>
              <a:rPr lang="vi-VN" sz="2200" kern="100">
                <a:ea typeface="Malgun Gothic" panose="020B0503020000020004" pitchFamily="34" charset="-127"/>
                <a:cs typeface="Times New Roman" panose="02020603050405020304" pitchFamily="18" charset="0"/>
              </a:rPr>
              <a:t>đường thẳng vuông góc với cạnh thứ ba.</a:t>
            </a:r>
            <a:endParaRPr kumimoji="0" lang="en-US" sz="22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2518852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grpSp>
        <p:nvGrpSpPr>
          <p:cNvPr id="1093" name="Google Shape;1093;p42"/>
          <p:cNvGrpSpPr/>
          <p:nvPr/>
        </p:nvGrpSpPr>
        <p:grpSpPr>
          <a:xfrm rot="9583003">
            <a:off x="8024929" y="4436707"/>
            <a:ext cx="997739" cy="466605"/>
            <a:chOff x="10048400" y="2011675"/>
            <a:chExt cx="632075" cy="286275"/>
          </a:xfrm>
        </p:grpSpPr>
        <p:sp>
          <p:nvSpPr>
            <p:cNvPr id="1094"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735;p18"/>
          <p:cNvSpPr txBox="1">
            <a:spLocks/>
          </p:cNvSpPr>
          <p:nvPr/>
        </p:nvSpPr>
        <p:spPr>
          <a:xfrm>
            <a:off x="424630" y="63161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smtClean="0">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mc:AlternateContent xmlns:mc="http://schemas.openxmlformats.org/markup-compatibility/2006">
        <mc:Choice xmlns:a14="http://schemas.microsoft.com/office/drawing/2010/main" Requires="a14">
          <p:sp>
            <p:nvSpPr>
              <p:cNvPr id="62" name="TextBox 61"/>
              <p:cNvSpPr txBox="1"/>
              <p:nvPr/>
            </p:nvSpPr>
            <p:spPr>
              <a:xfrm>
                <a:off x="1638633" y="498975"/>
                <a:ext cx="6885165" cy="1408078"/>
              </a:xfrm>
              <a:prstGeom prst="rect">
                <a:avLst/>
              </a:prstGeom>
              <a:noFill/>
            </p:spPr>
            <p:txBody>
              <a:bodyPr wrap="square" rtlCol="0">
                <a:spAutoFit/>
              </a:bodyPr>
              <a:lstStyle/>
              <a:p>
                <a:pPr lvl="0" algn="just" defTabSz="457200">
                  <a:lnSpc>
                    <a:spcPct val="150000"/>
                  </a:lnSpc>
                  <a:buClrTx/>
                  <a:defRPr/>
                </a:pPr>
                <a:r>
                  <a:rPr lang="en-US" sz="1900" kern="1200">
                    <a:solidFill>
                      <a:sysClr val="windowText" lastClr="000000"/>
                    </a:solidFill>
                    <a:latin typeface="Arial" panose="020B0604020202020204" pitchFamily="34" charset="0"/>
                    <a:ea typeface="+mn-ea"/>
                    <a:cs typeface="Arial" panose="020B0604020202020204" pitchFamily="34" charset="0"/>
                  </a:rPr>
                  <a:t>Cho hình chóp S.ABC có đáy là tam giác ABC vuông tại B và cạnh SA vuông góc với các cạnh AB, AC</a:t>
                </a:r>
                <a:r>
                  <a:rPr lang="en-US" sz="1900" kern="1200">
                    <a:solidFill>
                      <a:sysClr val="windowText" lastClr="000000"/>
                    </a:solidFill>
                    <a:latin typeface="Arial" panose="020B0604020202020204" pitchFamily="34" charset="0"/>
                    <a:ea typeface="+mn-ea"/>
                    <a:cs typeface="Arial" panose="020B0604020202020204" pitchFamily="34" charset="0"/>
                  </a:rPr>
                  <a:t>. </a:t>
                </a:r>
                <a:r>
                  <a:rPr lang="en-US" sz="1900" kern="1200" smtClean="0">
                    <a:solidFill>
                      <a:sysClr val="windowText" lastClr="000000"/>
                    </a:solidFill>
                    <a:latin typeface="Arial" panose="020B0604020202020204" pitchFamily="34" charset="0"/>
                    <a:ea typeface="+mn-ea"/>
                    <a:cs typeface="Arial" panose="020B0604020202020204" pitchFamily="34" charset="0"/>
                  </a:rPr>
                  <a:t>Chứng minh </a:t>
                </a:r>
                <a:r>
                  <a:rPr lang="en-US" sz="1900" kern="1200">
                    <a:solidFill>
                      <a:sysClr val="windowText" lastClr="000000"/>
                    </a:solidFill>
                    <a:latin typeface="Arial" panose="020B0604020202020204" pitchFamily="34" charset="0"/>
                    <a:ea typeface="+mn-ea"/>
                    <a:cs typeface="Arial" panose="020B0604020202020204" pitchFamily="34" charset="0"/>
                  </a:rPr>
                  <a:t>rằng </a:t>
                </a:r>
                <a:r>
                  <a:rPr lang="en-US" sz="1900" kern="1200" smtClean="0">
                    <a:solidFill>
                      <a:sysClr val="windowText" lastClr="000000"/>
                    </a:solidFill>
                    <a:latin typeface="Arial" panose="020B0604020202020204" pitchFamily="34" charset="0"/>
                    <a:ea typeface="+mn-ea"/>
                    <a:cs typeface="Arial" panose="020B0604020202020204" pitchFamily="34" charset="0"/>
                  </a:rPr>
                  <a:t>BC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900" kern="1200" smtClean="0">
                    <a:solidFill>
                      <a:sysClr val="windowText" lastClr="000000"/>
                    </a:solidFill>
                    <a:latin typeface="Arial" panose="020B0604020202020204" pitchFamily="34" charset="0"/>
                    <a:ea typeface="+mn-ea"/>
                    <a:cs typeface="Arial" panose="020B0604020202020204" pitchFamily="34" charset="0"/>
                  </a:rPr>
                  <a:t> (SAB).</a:t>
                </a:r>
                <a:endParaRPr lang="en-US" sz="1900" kern="1200">
                  <a:solidFill>
                    <a:sysClr val="windowText" lastClr="000000"/>
                  </a:solidFill>
                  <a:latin typeface="Arial" panose="020B0604020202020204" pitchFamily="34" charset="0"/>
                  <a:ea typeface="+mn-ea"/>
                  <a:cs typeface="Arial" panose="020B0604020202020204" pitchFamily="34" charset="0"/>
                </a:endParaRPr>
              </a:p>
            </p:txBody>
          </p:sp>
        </mc:Choice>
        <mc:Fallback>
          <p:sp>
            <p:nvSpPr>
              <p:cNvPr id="62" name="TextBox 61"/>
              <p:cNvSpPr txBox="1">
                <a:spLocks noRot="1" noChangeAspect="1" noMove="1" noResize="1" noEditPoints="1" noAdjustHandles="1" noChangeArrowheads="1" noChangeShapeType="1" noTextEdit="1"/>
              </p:cNvSpPr>
              <p:nvPr/>
            </p:nvSpPr>
            <p:spPr>
              <a:xfrm>
                <a:off x="1638633" y="498975"/>
                <a:ext cx="6885165" cy="1408078"/>
              </a:xfrm>
              <a:prstGeom prst="rect">
                <a:avLst/>
              </a:prstGeom>
              <a:blipFill>
                <a:blip r:embed="rId3"/>
                <a:stretch>
                  <a:fillRect l="-886" r="-797" b="-2597"/>
                </a:stretch>
              </a:blipFill>
            </p:spPr>
            <p:txBody>
              <a:bodyPr/>
              <a:lstStyle/>
              <a:p>
                <a:r>
                  <a:rPr lang="en-US">
                    <a:noFill/>
                  </a:rPr>
                  <a:t> </a:t>
                </a:r>
              </a:p>
            </p:txBody>
          </p:sp>
        </mc:Fallback>
      </mc:AlternateContent>
      <p:sp>
        <p:nvSpPr>
          <p:cNvPr id="64" name="Rectangle 63"/>
          <p:cNvSpPr/>
          <p:nvPr/>
        </p:nvSpPr>
        <p:spPr>
          <a:xfrm>
            <a:off x="744930" y="1950767"/>
            <a:ext cx="644727" cy="384721"/>
          </a:xfrm>
          <a:prstGeom prst="rect">
            <a:avLst/>
          </a:prstGeom>
        </p:spPr>
        <p:txBody>
          <a:bodyPr wrap="none">
            <a:spAutoFit/>
          </a:bodyPr>
          <a:lstStyle/>
          <a:p>
            <a:pPr algn="ctr">
              <a:buClrTx/>
              <a:defRPr/>
            </a:pPr>
            <a:r>
              <a:rPr lang="en-US" sz="1900" b="1" i="1" u="sng" kern="120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2" name="Picture 1"/>
          <p:cNvPicPr>
            <a:picLocks noChangeAspect="1"/>
          </p:cNvPicPr>
          <p:nvPr/>
        </p:nvPicPr>
        <p:blipFill>
          <a:blip r:embed="rId4"/>
          <a:stretch>
            <a:fillRect/>
          </a:stretch>
        </p:blipFill>
        <p:spPr>
          <a:xfrm rot="10348476">
            <a:off x="523846" y="4028049"/>
            <a:ext cx="442168" cy="736948"/>
          </a:xfrm>
          <a:prstGeom prst="rect">
            <a:avLst/>
          </a:prstGeom>
        </p:spPr>
      </p:pic>
      <p:pic>
        <p:nvPicPr>
          <p:cNvPr id="5" name="Picture 4"/>
          <p:cNvPicPr>
            <a:picLocks noChangeAspect="1"/>
          </p:cNvPicPr>
          <p:nvPr/>
        </p:nvPicPr>
        <p:blipFill>
          <a:blip r:embed="rId5"/>
          <a:stretch>
            <a:fillRect/>
          </a:stretch>
        </p:blipFill>
        <p:spPr>
          <a:xfrm>
            <a:off x="1589504" y="2083229"/>
            <a:ext cx="2297263" cy="258678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4006037" y="2038228"/>
                <a:ext cx="4517761" cy="2367315"/>
              </a:xfrm>
              <a:prstGeom prst="rect">
                <a:avLst/>
              </a:prstGeom>
            </p:spPr>
            <p:txBody>
              <a:bodyPr wrap="square">
                <a:spAutoFit/>
              </a:bodyPr>
              <a:lstStyle/>
              <a:p>
                <a:pPr algn="just">
                  <a:lnSpc>
                    <a:spcPct val="155000"/>
                  </a:lnSpc>
                  <a:spcAft>
                    <a:spcPts val="500"/>
                  </a:spcAft>
                </a:pPr>
                <a:r>
                  <a:rPr lang="vi-VN" sz="1800" smtClean="0">
                    <a:latin typeface="Arial" panose="020B0604020202020204" pitchFamily="34" charset="0"/>
                  </a:rPr>
                  <a:t>V</a:t>
                </a:r>
                <a:r>
                  <a:rPr lang="en-US" sz="1800">
                    <a:latin typeface="Arial" panose="020B0604020202020204" pitchFamily="34" charset="0"/>
                  </a:rPr>
                  <a:t>ì</a:t>
                </a:r>
                <a:r>
                  <a:rPr lang="vi-VN" sz="1800" smtClean="0">
                    <a:latin typeface="Arial" panose="020B0604020202020204" pitchFamily="34" charset="0"/>
                  </a:rPr>
                  <a:t> </a:t>
                </a:r>
                <a:r>
                  <a:rPr lang="vi-VN" sz="1800">
                    <a:latin typeface="Arial" panose="020B0604020202020204" pitchFamily="34" charset="0"/>
                  </a:rPr>
                  <a:t>SA vuông góc với hai đường thẳng AB và AC nên SA</a:t>
                </a:r>
                <a:r>
                  <a:rPr lang="en-US" sz="1800" kern="100">
                    <a:ea typeface="Malgun Gothic" panose="020B0503020000020004" pitchFamily="34" charset="-127"/>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smtClean="0">
                    <a:latin typeface="Arial" panose="020B0604020202020204" pitchFamily="34" charset="0"/>
                  </a:rPr>
                  <a:t> </a:t>
                </a:r>
                <a:r>
                  <a:rPr lang="vi-VN" sz="1800">
                    <a:latin typeface="Arial" panose="020B0604020202020204" pitchFamily="34" charset="0"/>
                  </a:rPr>
                  <a:t>(ABC). Suy ra SA</a:t>
                </a:r>
                <a:r>
                  <a:rPr lang="en-US" sz="1800" kern="100">
                    <a:ea typeface="Malgun Gothic" panose="020B0503020000020004" pitchFamily="34" charset="-127"/>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800">
                    <a:latin typeface="Arial" panose="020B0604020202020204" pitchFamily="34" charset="0"/>
                  </a:rPr>
                  <a:t>BC.</a:t>
                </a:r>
                <a:endParaRPr lang="vi-VN" sz="1800"/>
              </a:p>
              <a:p>
                <a:pPr algn="just">
                  <a:lnSpc>
                    <a:spcPct val="155000"/>
                  </a:lnSpc>
                  <a:spcAft>
                    <a:spcPts val="500"/>
                  </a:spcAft>
                </a:pPr>
                <a:r>
                  <a:rPr lang="vi-VN" sz="1800">
                    <a:latin typeface="Arial" panose="020B0604020202020204" pitchFamily="34" charset="0"/>
                  </a:rPr>
                  <a:t>Tam giác ABC vuông tại B nên BC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800">
                    <a:latin typeface="Arial" panose="020B0604020202020204" pitchFamily="34" charset="0"/>
                  </a:rPr>
                  <a:t>BA.</a:t>
                </a:r>
                <a:endParaRPr lang="vi-VN" sz="1800"/>
              </a:p>
              <a:p>
                <a:pPr algn="just">
                  <a:lnSpc>
                    <a:spcPct val="155000"/>
                  </a:lnSpc>
                  <a:spcAft>
                    <a:spcPts val="500"/>
                  </a:spcAft>
                </a:pPr>
                <a:r>
                  <a:rPr lang="vi-VN" sz="1800">
                    <a:latin typeface="Arial" panose="020B0604020202020204" pitchFamily="34" charset="0"/>
                  </a:rPr>
                  <a:t>Vì BC vuông góc với hai đường thẳng SA và BA nên BC</a:t>
                </a:r>
                <a:r>
                  <a:rPr lang="en-US" sz="1800" kern="100">
                    <a:ea typeface="Malgun Gothic" panose="020B0503020000020004" pitchFamily="34" charset="-127"/>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800">
                    <a:latin typeface="Arial" panose="020B0604020202020204" pitchFamily="34" charset="0"/>
                  </a:rPr>
                  <a:t> (</a:t>
                </a:r>
                <a:r>
                  <a:rPr lang="vi-VN" sz="1800">
                    <a:latin typeface="Arial" panose="020B0604020202020204" pitchFamily="34" charset="0"/>
                  </a:rPr>
                  <a:t>SAB</a:t>
                </a:r>
                <a:r>
                  <a:rPr lang="vi-VN" sz="1800" smtClean="0">
                    <a:latin typeface="Arial" panose="020B0604020202020204" pitchFamily="34" charset="0"/>
                  </a:rPr>
                  <a:t>).</a:t>
                </a:r>
                <a:endParaRPr lang="vi-VN" sz="1800"/>
              </a:p>
            </p:txBody>
          </p:sp>
        </mc:Choice>
        <mc:Fallback>
          <p:sp>
            <p:nvSpPr>
              <p:cNvPr id="6" name="Rectangle 5"/>
              <p:cNvSpPr>
                <a:spLocks noRot="1" noChangeAspect="1" noMove="1" noResize="1" noEditPoints="1" noAdjustHandles="1" noChangeArrowheads="1" noChangeShapeType="1" noTextEdit="1"/>
              </p:cNvSpPr>
              <p:nvPr/>
            </p:nvSpPr>
            <p:spPr>
              <a:xfrm>
                <a:off x="4006037" y="2038228"/>
                <a:ext cx="4517761" cy="2367315"/>
              </a:xfrm>
              <a:prstGeom prst="rect">
                <a:avLst/>
              </a:prstGeom>
              <a:blipFill>
                <a:blip r:embed="rId6"/>
                <a:stretch>
                  <a:fillRect l="-1080" r="-1215" b="-7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anim calcmode="lin" valueType="num">
                                      <p:cBhvr>
                                        <p:cTn id="13" dur="500" fill="hold"/>
                                        <p:tgtEl>
                                          <p:spTgt spid="62"/>
                                        </p:tgtEl>
                                        <p:attrNameLst>
                                          <p:attrName>ppt_x</p:attrName>
                                        </p:attrNameLst>
                                      </p:cBhvr>
                                      <p:tavLst>
                                        <p:tav tm="0">
                                          <p:val>
                                            <p:strVal val="#ppt_x"/>
                                          </p:val>
                                        </p:tav>
                                        <p:tav tm="100000">
                                          <p:val>
                                            <p:strVal val="#ppt_x"/>
                                          </p:val>
                                        </p:tav>
                                      </p:tavLst>
                                    </p:anim>
                                    <p:anim calcmode="lin" valueType="num">
                                      <p:cBhvr>
                                        <p:cTn id="14"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randombar(horizontal)">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left)">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415991" y="458266"/>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smtClean="0">
                <a:solidFill>
                  <a:srgbClr val="070185"/>
                </a:solidFill>
                <a:ea typeface="+mn-ea"/>
                <a:cs typeface="Arial" panose="020B0604020202020204" pitchFamily="34" charset="0"/>
              </a:rPr>
              <a:t>Luyện tập 1</a:t>
            </a:r>
            <a:endParaRPr lang="en-US" sz="2200" b="1" kern="1200">
              <a:solidFill>
                <a:srgbClr val="070185"/>
              </a:solidFil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
              <p:cNvSpPr>
                <a:spLocks noChangeArrowheads="1"/>
              </p:cNvSpPr>
              <p:nvPr/>
            </p:nvSpPr>
            <p:spPr bwMode="auto">
              <a:xfrm>
                <a:off x="2421484" y="317122"/>
                <a:ext cx="6396510"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defRPr/>
                </a:pPr>
                <a:r>
                  <a:rPr lang="en-US" sz="1900">
                    <a:solidFill>
                      <a:srgbClr val="000000"/>
                    </a:solidFill>
                    <a:latin typeface="+mn-lt"/>
                  </a:rPr>
                  <a:t>Cho hình chóp </a:t>
                </a:r>
                <a14:m>
                  <m:oMath xmlns:m="http://schemas.openxmlformats.org/officeDocument/2006/math">
                    <m:r>
                      <a:rPr lang="en-US" sz="1900" i="1" smtClean="0">
                        <a:solidFill>
                          <a:srgbClr val="000000"/>
                        </a:solidFill>
                        <a:latin typeface="+mn-lt"/>
                      </a:rPr>
                      <m:t>𝑆</m:t>
                    </m:r>
                    <m:r>
                      <a:rPr lang="en-US" sz="1900" i="1" smtClean="0">
                        <a:solidFill>
                          <a:srgbClr val="000000"/>
                        </a:solidFill>
                        <a:latin typeface="+mn-lt"/>
                      </a:rPr>
                      <m:t>.</m:t>
                    </m:r>
                    <m:r>
                      <a:rPr lang="en-US" sz="1900" i="1" smtClean="0">
                        <a:solidFill>
                          <a:srgbClr val="000000"/>
                        </a:solidFill>
                        <a:latin typeface="+mn-lt"/>
                      </a:rPr>
                      <m:t>𝐴𝐵𝐶𝐷</m:t>
                    </m:r>
                  </m:oMath>
                </a14:m>
                <a:r>
                  <a:rPr lang="en-US" sz="1900">
                    <a:solidFill>
                      <a:srgbClr val="000000"/>
                    </a:solidFill>
                    <a:latin typeface="+mn-lt"/>
                  </a:rPr>
                  <a:t> có đáy </a:t>
                </a:r>
                <a14:m>
                  <m:oMath xmlns:m="http://schemas.openxmlformats.org/officeDocument/2006/math">
                    <m:r>
                      <a:rPr lang="en-US" sz="1900" i="1" smtClean="0">
                        <a:solidFill>
                          <a:srgbClr val="000000"/>
                        </a:solidFill>
                        <a:latin typeface="+mn-lt"/>
                      </a:rPr>
                      <m:t>𝐴𝐵𝐶𝐷</m:t>
                    </m:r>
                  </m:oMath>
                </a14:m>
                <a:r>
                  <a:rPr lang="en-US" sz="1900">
                    <a:solidFill>
                      <a:srgbClr val="000000"/>
                    </a:solidFill>
                    <a:latin typeface="+mn-lt"/>
                  </a:rPr>
                  <a:t> là hình bình hành tâm </a:t>
                </a:r>
                <a14:m>
                  <m:oMath xmlns:m="http://schemas.openxmlformats.org/officeDocument/2006/math">
                    <m:r>
                      <a:rPr lang="en-US" sz="1900" i="1" smtClean="0">
                        <a:solidFill>
                          <a:srgbClr val="000000"/>
                        </a:solidFill>
                        <a:latin typeface="+mn-lt"/>
                      </a:rPr>
                      <m:t>𝑂</m:t>
                    </m:r>
                    <m:r>
                      <a:rPr lang="en-US" sz="1900" i="1" smtClean="0">
                        <a:solidFill>
                          <a:srgbClr val="000000"/>
                        </a:solidFill>
                        <a:latin typeface="+mn-lt"/>
                      </a:rPr>
                      <m:t>, </m:t>
                    </m:r>
                    <m:r>
                      <a:rPr lang="en-US" sz="1900" i="1" smtClean="0">
                        <a:solidFill>
                          <a:srgbClr val="000000"/>
                        </a:solidFill>
                        <a:latin typeface="+mn-lt"/>
                      </a:rPr>
                      <m:t>𝑆𝐴</m:t>
                    </m:r>
                    <m:r>
                      <a:rPr lang="en-US" sz="1900" i="1" smtClean="0">
                        <a:solidFill>
                          <a:srgbClr val="000000"/>
                        </a:solidFill>
                        <a:latin typeface="+mn-lt"/>
                      </a:rPr>
                      <m:t>=</m:t>
                    </m:r>
                    <m:r>
                      <a:rPr lang="en-US" sz="1900" i="1" smtClean="0">
                        <a:solidFill>
                          <a:srgbClr val="000000"/>
                        </a:solidFill>
                        <a:latin typeface="+mn-lt"/>
                      </a:rPr>
                      <m:t>𝑆𝐶</m:t>
                    </m:r>
                    <m:r>
                      <a:rPr lang="en-US" sz="1900" i="1" smtClean="0">
                        <a:solidFill>
                          <a:srgbClr val="000000"/>
                        </a:solidFill>
                        <a:latin typeface="+mn-lt"/>
                      </a:rPr>
                      <m:t> </m:t>
                    </m:r>
                  </m:oMath>
                </a14:m>
                <a:r>
                  <a:rPr lang="en-US" sz="1900">
                    <a:solidFill>
                      <a:srgbClr val="000000"/>
                    </a:solidFill>
                    <a:latin typeface="+mn-lt"/>
                  </a:rPr>
                  <a:t>và </a:t>
                </a:r>
                <a14:m>
                  <m:oMath xmlns:m="http://schemas.openxmlformats.org/officeDocument/2006/math">
                    <m:r>
                      <a:rPr lang="en-US" sz="1900" i="1" smtClean="0">
                        <a:solidFill>
                          <a:srgbClr val="000000"/>
                        </a:solidFill>
                        <a:latin typeface="+mn-lt"/>
                      </a:rPr>
                      <m:t>𝑆𝐵</m:t>
                    </m:r>
                    <m:r>
                      <a:rPr lang="en-US" sz="1900" i="1" smtClean="0">
                        <a:solidFill>
                          <a:srgbClr val="000000"/>
                        </a:solidFill>
                        <a:latin typeface="+mn-lt"/>
                      </a:rPr>
                      <m:t>=</m:t>
                    </m:r>
                    <m:r>
                      <a:rPr lang="en-US" sz="1900" i="1" smtClean="0">
                        <a:solidFill>
                          <a:srgbClr val="000000"/>
                        </a:solidFill>
                        <a:latin typeface="+mn-lt"/>
                      </a:rPr>
                      <m:t>𝑆𝐷</m:t>
                    </m:r>
                    <m:r>
                      <a:rPr lang="en-US" sz="1900" i="1" smtClean="0">
                        <a:solidFill>
                          <a:srgbClr val="000000"/>
                        </a:solidFill>
                        <a:latin typeface="+mn-lt"/>
                      </a:rPr>
                      <m:t> </m:t>
                    </m:r>
                  </m:oMath>
                </a14:m>
                <a:r>
                  <a:rPr lang="en-US" sz="1900">
                    <a:solidFill>
                      <a:srgbClr val="000000"/>
                    </a:solidFill>
                    <a:latin typeface="+mn-lt"/>
                  </a:rPr>
                  <a:t>(H.7.14). Chứng minh rằng</a:t>
                </a:r>
                <a:endParaRPr lang="en-US" sz="1900" smtClean="0">
                  <a:solidFill>
                    <a:srgbClr val="000000"/>
                  </a:solidFill>
                  <a:latin typeface="+mn-lt"/>
                </a:endParaRPr>
              </a:p>
              <a:p>
                <a:pPr lvl="0" algn="just">
                  <a:lnSpc>
                    <a:spcPct val="150000"/>
                  </a:lnSpc>
                  <a:spcBef>
                    <a:spcPts val="0"/>
                  </a:spcBef>
                  <a:spcAft>
                    <a:spcPts val="0"/>
                  </a:spcAft>
                  <a:buClrTx/>
                  <a:defRPr/>
                </a:pPr>
                <a14:m>
                  <m:oMathPara xmlns:m="http://schemas.openxmlformats.org/officeDocument/2006/math">
                    <m:oMathParaPr>
                      <m:jc m:val="left"/>
                    </m:oMathParaPr>
                    <m:oMath xmlns:m="http://schemas.openxmlformats.org/officeDocument/2006/math">
                      <m:r>
                        <a:rPr lang="en-US" sz="1900" i="1" smtClean="0">
                          <a:solidFill>
                            <a:srgbClr val="000000"/>
                          </a:solidFill>
                          <a:latin typeface="+mn-lt"/>
                        </a:rPr>
                        <m:t>𝑆𝑂</m:t>
                      </m:r>
                      <m:r>
                        <a:rPr lang="en-US" sz="1900" i="1" smtClean="0">
                          <a:solidFill>
                            <a:srgbClr val="000000"/>
                          </a:solidFill>
                          <a:latin typeface="+mn-lt"/>
                        </a:rPr>
                        <m:t>⊥</m:t>
                      </m:r>
                      <m:r>
                        <a:rPr lang="en-US" sz="1900" i="1">
                          <a:solidFill>
                            <a:srgbClr val="000000"/>
                          </a:solidFill>
                          <a:latin typeface="+mn-lt"/>
                        </a:rPr>
                        <m:t>(</m:t>
                      </m:r>
                      <m:r>
                        <a:rPr lang="en-US" sz="1900" i="1">
                          <a:solidFill>
                            <a:srgbClr val="000000"/>
                          </a:solidFill>
                          <a:latin typeface="+mn-lt"/>
                        </a:rPr>
                        <m:t>𝐴𝐵𝐶𝐷</m:t>
                      </m:r>
                      <m:r>
                        <a:rPr lang="en-US" sz="1900" i="1" smtClean="0">
                          <a:solidFill>
                            <a:srgbClr val="000000"/>
                          </a:solidFill>
                          <a:latin typeface="+mn-lt"/>
                        </a:rPr>
                        <m:t>).</m:t>
                      </m:r>
                    </m:oMath>
                  </m:oMathPara>
                </a14:m>
                <a:endParaRPr kumimoji="0" lang="en-US" altLang="en-US" sz="1900" b="0" i="0" u="none" strike="noStrike" kern="0" cap="none" spc="0" normalizeH="0" baseline="0" noProof="0" smtClean="0">
                  <a:ln>
                    <a:noFill/>
                  </a:ln>
                  <a:solidFill>
                    <a:srgbClr val="070185"/>
                  </a:solidFill>
                  <a:effectLst/>
                  <a:uLnTx/>
                  <a:uFillTx/>
                  <a:latin typeface="+mn-lt"/>
                </a:endParaRPr>
              </a:p>
            </p:txBody>
          </p:sp>
        </mc:Choice>
        <mc:Fallback>
          <p:sp>
            <p:nvSpPr>
              <p:cNvPr id="14" name="Rectangle 1"/>
              <p:cNvSpPr>
                <a:spLocks noRot="1" noChangeAspect="1" noMove="1" noResize="1" noEditPoints="1" noAdjustHandles="1" noChangeArrowheads="1" noChangeShapeType="1" noTextEdit="1"/>
              </p:cNvSpPr>
              <p:nvPr/>
            </p:nvSpPr>
            <p:spPr bwMode="auto">
              <a:xfrm>
                <a:off x="2421484" y="317122"/>
                <a:ext cx="6396510" cy="1408078"/>
              </a:xfrm>
              <a:prstGeom prst="rect">
                <a:avLst/>
              </a:prstGeom>
              <a:blipFill>
                <a:blip r:embed="rId3"/>
                <a:stretch>
                  <a:fillRect l="-857" r="-85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5534108" y="1828264"/>
            <a:ext cx="3157136" cy="2902639"/>
          </a:xfrm>
          <a:prstGeom prst="rect">
            <a:avLst/>
          </a:prstGeom>
        </p:spPr>
      </p:pic>
      <p:sp>
        <p:nvSpPr>
          <p:cNvPr id="16" name="Rectangle 15"/>
          <p:cNvSpPr/>
          <p:nvPr/>
        </p:nvSpPr>
        <p:spPr>
          <a:xfrm>
            <a:off x="1041422" y="1897953"/>
            <a:ext cx="667170" cy="400110"/>
          </a:xfrm>
          <a:prstGeom prst="rect">
            <a:avLst/>
          </a:prstGeom>
        </p:spPr>
        <p:txBody>
          <a:bodyPr wrap="none">
            <a:spAutoFit/>
          </a:bodyPr>
          <a:lstStyle/>
          <a:p>
            <a:pPr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17" name="Rectangle 16"/>
              <p:cNvSpPr/>
              <p:nvPr/>
            </p:nvSpPr>
            <p:spPr>
              <a:xfrm>
                <a:off x="423942" y="2567801"/>
                <a:ext cx="4601282" cy="2051844"/>
              </a:xfrm>
              <a:prstGeom prst="rect">
                <a:avLst/>
              </a:prstGeom>
            </p:spPr>
            <p:txBody>
              <a:bodyPr wrap="square">
                <a:spAutoFit/>
              </a:bodyPr>
              <a:lstStyle/>
              <a:p>
                <a:pPr algn="just">
                  <a:lnSpc>
                    <a:spcPct val="150000"/>
                  </a:lnSpc>
                  <a:spcBef>
                    <a:spcPts val="600"/>
                  </a:spcBef>
                  <a:spcAft>
                    <a:spcPts val="800"/>
                  </a:spcAft>
                </a:pPr>
                <a:r>
                  <a:rPr lang="en-US" sz="1900" kern="100">
                    <a:latin typeface="+mn-lt"/>
                    <a:ea typeface="Malgun Gothic" panose="020B0503020000020004" pitchFamily="34" charset="-127"/>
                    <a:cs typeface="Times New Roman" panose="02020603050405020304" pitchFamily="18" charset="0"/>
                  </a:rPr>
                  <a:t>Vì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𝑆𝐴</m:t>
                    </m:r>
                    <m:r>
                      <a:rPr lang="en-US" sz="1900" i="1" kern="100">
                        <a:effectLst/>
                        <a:latin typeface="+mn-lt"/>
                        <a:ea typeface="Malgun Gothic" panose="020B0503020000020004" pitchFamily="34" charset="-127"/>
                        <a:cs typeface="Times New Roman" panose="02020603050405020304" pitchFamily="18" charset="0"/>
                      </a:rPr>
                      <m:t> = </m:t>
                    </m:r>
                    <m:r>
                      <a:rPr lang="en-US" sz="1900" i="1" kern="100">
                        <a:effectLst/>
                        <a:latin typeface="+mn-lt"/>
                        <a:ea typeface="Malgun Gothic" panose="020B0503020000020004" pitchFamily="34" charset="-127"/>
                        <a:cs typeface="Times New Roman" panose="02020603050405020304" pitchFamily="18" charset="0"/>
                      </a:rPr>
                      <m:t>𝑆𝐶</m:t>
                    </m:r>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𝑆𝐵</m:t>
                    </m:r>
                    <m:r>
                      <a:rPr lang="en-US" sz="1900" i="1" kern="100">
                        <a:effectLst/>
                        <a:latin typeface="+mn-lt"/>
                        <a:ea typeface="Malgun Gothic" panose="020B0503020000020004" pitchFamily="34" charset="-127"/>
                        <a:cs typeface="Times New Roman" panose="02020603050405020304" pitchFamily="18" charset="0"/>
                      </a:rPr>
                      <m:t> = </m:t>
                    </m:r>
                    <m:r>
                      <a:rPr lang="en-US" sz="1900" i="1" kern="100">
                        <a:effectLst/>
                        <a:latin typeface="+mn-lt"/>
                        <a:ea typeface="Malgun Gothic" panose="020B0503020000020004" pitchFamily="34" charset="-127"/>
                        <a:cs typeface="Times New Roman" panose="02020603050405020304" pitchFamily="18" charset="0"/>
                      </a:rPr>
                      <m:t>𝑆𝐷</m:t>
                    </m:r>
                  </m:oMath>
                </a14:m>
                <a:r>
                  <a:rPr lang="en-US" sz="1900" kern="100">
                    <a:effectLst/>
                    <a:latin typeface="+mn-lt"/>
                    <a:ea typeface="Malgun Gothic" panose="020B0503020000020004" pitchFamily="34" charset="-127"/>
                    <a:cs typeface="Times New Roman" panose="02020603050405020304" pitchFamily="18" charset="0"/>
                  </a:rPr>
                  <a:t> và</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𝑂</m:t>
                    </m:r>
                  </m:oMath>
                </a14:m>
                <a:r>
                  <a:rPr lang="en-US" sz="1900" kern="100">
                    <a:effectLst/>
                    <a:latin typeface="+mn-lt"/>
                    <a:ea typeface="Malgun Gothic" panose="020B0503020000020004" pitchFamily="34" charset="-127"/>
                    <a:cs typeface="Times New Roman" panose="02020603050405020304" pitchFamily="18" charset="0"/>
                  </a:rPr>
                  <a:t> là giao điểm của hai đường chéo AC, BD nên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𝑂</m:t>
                    </m:r>
                  </m:oMath>
                </a14:m>
                <a:r>
                  <a:rPr lang="en-US" sz="1900" kern="100">
                    <a:effectLst/>
                    <a:latin typeface="+mn-lt"/>
                    <a:ea typeface="Malgun Gothic" panose="020B0503020000020004" pitchFamily="34" charset="-127"/>
                    <a:cs typeface="Times New Roman" panose="02020603050405020304" pitchFamily="18" charset="0"/>
                  </a:rPr>
                  <a:t> là trung điểm của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𝐴𝐶</m:t>
                    </m:r>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𝐵𝐷</m:t>
                    </m:r>
                    <m:r>
                      <a:rPr lang="en-US" sz="1900" i="1" kern="100">
                        <a:effectLst/>
                        <a:latin typeface="+mn-lt"/>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𝑆𝑂</m:t>
                      </m:r>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𝐴𝐶</m:t>
                      </m:r>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𝑆𝑂</m:t>
                      </m:r>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𝐵𝐷</m:t>
                      </m:r>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𝑆𝑂</m:t>
                      </m:r>
                      <m:r>
                        <a:rPr lang="en-US" sz="1900" i="1" kern="100">
                          <a:effectLst/>
                          <a:latin typeface="+mn-lt"/>
                          <a:ea typeface="Malgun Gothic" panose="020B0503020000020004" pitchFamily="34" charset="-127"/>
                          <a:cs typeface="Times New Roman" panose="02020603050405020304" pitchFamily="18" charset="0"/>
                        </a:rPr>
                        <m:t>⊥</m:t>
                      </m:r>
                      <m:d>
                        <m:dPr>
                          <m:ctrlPr>
                            <a:rPr lang="en-US" sz="1900" i="1" kern="100">
                              <a:effectLst/>
                              <a:latin typeface="+mn-lt"/>
                              <a:ea typeface="Malgun Gothic" panose="020B0503020000020004" pitchFamily="34" charset="-127"/>
                              <a:cs typeface="Times New Roman" panose="02020603050405020304" pitchFamily="18" charset="0"/>
                            </a:rPr>
                          </m:ctrlPr>
                        </m:dPr>
                        <m:e>
                          <m:r>
                            <a:rPr lang="en-US" sz="1900" i="1" kern="100">
                              <a:effectLst/>
                              <a:latin typeface="+mn-lt"/>
                              <a:ea typeface="Malgun Gothic" panose="020B0503020000020004" pitchFamily="34" charset="-127"/>
                              <a:cs typeface="Times New Roman" panose="02020603050405020304" pitchFamily="18" charset="0"/>
                            </a:rPr>
                            <m:t>𝐴𝐵𝐶𝐷</m:t>
                          </m:r>
                        </m:e>
                      </m:d>
                      <m:r>
                        <a:rPr lang="en-US" sz="1900" i="1" kern="100">
                          <a:effectLst/>
                          <a:latin typeface="+mn-lt"/>
                          <a:ea typeface="Malgun Gothic" panose="020B0503020000020004" pitchFamily="34" charset="-127"/>
                          <a:cs typeface="Times New Roman" panose="02020603050405020304" pitchFamily="18" charset="0"/>
                        </a:rPr>
                        <m:t>.</m:t>
                      </m:r>
                    </m:oMath>
                  </m:oMathPara>
                </a14:m>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423942" y="2567801"/>
                <a:ext cx="4601282" cy="2051844"/>
              </a:xfrm>
              <a:prstGeom prst="rect">
                <a:avLst/>
              </a:prstGeom>
              <a:blipFill>
                <a:blip r:embed="rId5"/>
                <a:stretch>
                  <a:fillRect l="-1326" r="-1326"/>
                </a:stretch>
              </a:blipFill>
            </p:spPr>
            <p:txBody>
              <a:bodyPr/>
              <a:lstStyle/>
              <a:p>
                <a:r>
                  <a:rPr lang="en-US">
                    <a:noFill/>
                  </a:rPr>
                  <a:t> </a:t>
                </a:r>
              </a:p>
            </p:txBody>
          </p:sp>
        </mc:Fallback>
      </mc:AlternateContent>
      <p:pic>
        <p:nvPicPr>
          <p:cNvPr id="24" name="Picture 23"/>
          <p:cNvPicPr>
            <a:picLocks noChangeAspect="1"/>
          </p:cNvPicPr>
          <p:nvPr/>
        </p:nvPicPr>
        <p:blipFill>
          <a:blip r:embed="rId6"/>
          <a:stretch>
            <a:fillRect/>
          </a:stretch>
        </p:blipFill>
        <p:spPr>
          <a:xfrm rot="10800000">
            <a:off x="8099708" y="1523038"/>
            <a:ext cx="837321" cy="301615"/>
          </a:xfrm>
          <a:prstGeom prst="rect">
            <a:avLst/>
          </a:prstGeom>
        </p:spPr>
      </p:pic>
      <p:pic>
        <p:nvPicPr>
          <p:cNvPr id="25" name="Picture 24"/>
          <p:cNvPicPr>
            <a:picLocks noChangeAspect="1"/>
          </p:cNvPicPr>
          <p:nvPr/>
        </p:nvPicPr>
        <p:blipFill>
          <a:blip r:embed="rId6"/>
          <a:stretch>
            <a:fillRect/>
          </a:stretch>
        </p:blipFill>
        <p:spPr>
          <a:xfrm rot="231673">
            <a:off x="103370" y="4740524"/>
            <a:ext cx="826497" cy="297716"/>
          </a:xfrm>
          <a:prstGeom prst="rect">
            <a:avLst/>
          </a:prstGeom>
        </p:spPr>
      </p:pic>
    </p:spTree>
    <p:extLst>
      <p:ext uri="{BB962C8B-B14F-4D97-AF65-F5344CB8AC3E}">
        <p14:creationId xmlns:p14="http://schemas.microsoft.com/office/powerpoint/2010/main" val="2203963070"/>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wipe(left)">
                                      <p:cBhvr>
                                        <p:cTn id="3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704"/>
        <p:cNvGrpSpPr/>
        <p:nvPr/>
      </p:nvGrpSpPr>
      <p:grpSpPr>
        <a:xfrm>
          <a:off x="0" y="0"/>
          <a:ext cx="0" cy="0"/>
          <a:chOff x="0" y="0"/>
          <a:chExt cx="0" cy="0"/>
        </a:xfrm>
      </p:grpSpPr>
      <p:grpSp>
        <p:nvGrpSpPr>
          <p:cNvPr id="1799" name="Google Shape;1799;p56"/>
          <p:cNvGrpSpPr/>
          <p:nvPr/>
        </p:nvGrpSpPr>
        <p:grpSpPr>
          <a:xfrm rot="931689">
            <a:off x="8451402" y="264430"/>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TextBox 108"/>
          <p:cNvSpPr txBox="1"/>
          <p:nvPr/>
        </p:nvSpPr>
        <p:spPr>
          <a:xfrm>
            <a:off x="551291" y="265183"/>
            <a:ext cx="1843931" cy="623248"/>
          </a:xfrm>
          <a:prstGeom prst="rect">
            <a:avLst/>
          </a:prstGeom>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FFFF00"/>
                </a:solidFill>
                <a:effectLst/>
                <a:uLnTx/>
                <a:uFillTx/>
                <a:latin typeface="Arial"/>
                <a:ea typeface="+mn-ea"/>
                <a:cs typeface="Arial" panose="020B0604020202020204" pitchFamily="34" charset="0"/>
                <a:sym typeface="Arial"/>
              </a:rPr>
              <a:t>Vận dụng</a:t>
            </a:r>
            <a:endParaRPr kumimoji="0" lang="en-US" sz="2300" b="1" i="0" u="none" strike="noStrike" kern="1200" cap="none" spc="0" normalizeH="0" baseline="0" noProof="0">
              <a:ln>
                <a:noFill/>
              </a:ln>
              <a:solidFill>
                <a:srgbClr val="FFFF00"/>
              </a:solidFill>
              <a:effectLst/>
              <a:uLnTx/>
              <a:uFillTx/>
              <a:latin typeface="Arial"/>
              <a:ea typeface="+mn-ea"/>
              <a:cs typeface="Arial" panose="020B0604020202020204" pitchFamily="34" charset="0"/>
              <a:sym typeface="Arial"/>
            </a:endParaRPr>
          </a:p>
        </p:txBody>
      </p:sp>
      <p:sp>
        <p:nvSpPr>
          <p:cNvPr id="110" name="Rectangle 109"/>
          <p:cNvSpPr/>
          <p:nvPr/>
        </p:nvSpPr>
        <p:spPr>
          <a:xfrm>
            <a:off x="439792" y="1050753"/>
            <a:ext cx="6129164" cy="1846659"/>
          </a:xfrm>
          <a:prstGeom prst="rect">
            <a:avLst/>
          </a:prstGeom>
        </p:spPr>
        <p:txBody>
          <a:bodyPr wrap="square">
            <a:spAutoFit/>
          </a:bodyPr>
          <a:lstStyle/>
          <a:p>
            <a:pPr lvl="0" algn="just">
              <a:lnSpc>
                <a:spcPct val="150000"/>
              </a:lnSpc>
            </a:pPr>
            <a:r>
              <a:rPr lang="vi-VN" sz="1900">
                <a:latin typeface="Arial" panose="020B0604020202020204" pitchFamily="34" charset="0"/>
              </a:rPr>
              <a:t>Khi làm cột treo quần áo, ta có thể tạo hai thanh đế thẳng đặt dưới sàn nhà và dựng cột treo vuông góc với hai thanh đế đó (H.7.15). Hãy giải thích vì sao bằng cách đó ta có được cột treo vuông góc với sàn </a:t>
            </a:r>
            <a:r>
              <a:rPr lang="vi-VN" sz="1900">
                <a:latin typeface="Arial" panose="020B0604020202020204" pitchFamily="34" charset="0"/>
              </a:rPr>
              <a:t>nhà</a:t>
            </a:r>
            <a:r>
              <a:rPr lang="vi-VN" sz="1900" smtClean="0">
                <a:latin typeface="Arial" panose="020B0604020202020204" pitchFamily="34" charset="0"/>
              </a:rPr>
              <a:t>.</a:t>
            </a:r>
            <a:endParaRPr lang="vi-VN" sz="1900">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6885830" y="1171468"/>
            <a:ext cx="1736008" cy="3972032"/>
          </a:xfrm>
          <a:prstGeom prst="rect">
            <a:avLst/>
          </a:prstGeom>
        </p:spPr>
      </p:pic>
      <p:sp>
        <p:nvSpPr>
          <p:cNvPr id="5" name="Rectangle 4"/>
          <p:cNvSpPr/>
          <p:nvPr/>
        </p:nvSpPr>
        <p:spPr>
          <a:xfrm>
            <a:off x="472503" y="3459396"/>
            <a:ext cx="6052064" cy="969496"/>
          </a:xfrm>
          <a:prstGeom prst="rect">
            <a:avLst/>
          </a:prstGeom>
        </p:spPr>
        <p:txBody>
          <a:bodyPr wrap="square">
            <a:spAutoFit/>
          </a:bodyPr>
          <a:lstStyle/>
          <a:p>
            <a:pPr>
              <a:lnSpc>
                <a:spcPct val="150000"/>
              </a:lnSpc>
            </a:pPr>
            <a:r>
              <a:rPr lang="en-US" sz="1900">
                <a:latin typeface="+mj-lt"/>
                <a:ea typeface="Calibri" panose="020F0502020204030204" pitchFamily="34" charset="0"/>
              </a:rPr>
              <a:t>Vì cột treo vuông góc với hai thanh đế  (cắt nhau) nên cột vuông góc với sàn nhà (chứa hai thanh đế).</a:t>
            </a:r>
            <a:endParaRPr lang="en-US" sz="1900">
              <a:latin typeface="+mj-lt"/>
            </a:endParaRPr>
          </a:p>
        </p:txBody>
      </p:sp>
      <p:sp>
        <p:nvSpPr>
          <p:cNvPr id="69" name="Rectangle 68"/>
          <p:cNvSpPr/>
          <p:nvPr/>
        </p:nvSpPr>
        <p:spPr>
          <a:xfrm>
            <a:off x="3039256" y="3004013"/>
            <a:ext cx="644727" cy="384721"/>
          </a:xfrm>
          <a:prstGeom prst="rect">
            <a:avLst/>
          </a:prstGeom>
        </p:spPr>
        <p:txBody>
          <a:bodyPr wrap="none">
            <a:spAutoFit/>
          </a:bodyPr>
          <a:lstStyle/>
          <a:p>
            <a:pPr algn="ctr">
              <a:buClrTx/>
              <a:defRPr/>
            </a:pPr>
            <a:r>
              <a:rPr lang="en-US" sz="1900" b="1" i="1" u="sng" kern="120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6" name="Picture 5"/>
          <p:cNvPicPr>
            <a:picLocks noChangeAspect="1"/>
          </p:cNvPicPr>
          <p:nvPr/>
        </p:nvPicPr>
        <p:blipFill>
          <a:blip r:embed="rId4"/>
          <a:stretch>
            <a:fillRect/>
          </a:stretch>
        </p:blipFill>
        <p:spPr>
          <a:xfrm rot="18917293">
            <a:off x="271481" y="4612387"/>
            <a:ext cx="559619" cy="580793"/>
          </a:xfrm>
          <a:prstGeom prst="rect">
            <a:avLst/>
          </a:prstGeom>
        </p:spPr>
      </p:pic>
    </p:spTree>
    <p:extLst>
      <p:ext uri="{BB962C8B-B14F-4D97-AF65-F5344CB8AC3E}">
        <p14:creationId xmlns:p14="http://schemas.microsoft.com/office/powerpoint/2010/main" val="66849204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wipe(up)">
                                      <p:cBhvr>
                                        <p:cTn id="12" dur="500"/>
                                        <p:tgtEl>
                                          <p:spTgt spid="110"/>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randombar(horizontal)">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p:bldP spid="5" grpId="0"/>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85720" y="2212282"/>
            <a:ext cx="9058280" cy="877200"/>
          </a:xfrm>
          <a:prstGeom prst="rect">
            <a:avLst/>
          </a:prstGeom>
        </p:spPr>
        <p:txBody>
          <a:bodyPr spcFirstLastPara="1" wrap="square" lIns="91425" tIns="91425" rIns="91425" bIns="91425" anchor="t" anchorCtr="0">
            <a:noAutofit/>
          </a:bodyPr>
          <a:lstStyle/>
          <a:p>
            <a:pPr lvl="0">
              <a:lnSpc>
                <a:spcPct val="150000"/>
              </a:lnSpc>
            </a:pPr>
            <a:r>
              <a:rPr lang="en-US" sz="6000" b="1" smtClean="0">
                <a:latin typeface="+mn-lt"/>
              </a:rPr>
              <a:t>TÍNH CHẤT</a:t>
            </a:r>
            <a:endParaRPr sz="6000" b="1">
              <a:latin typeface="+mn-lt"/>
            </a:endParaRPr>
          </a:p>
        </p:txBody>
      </p:sp>
      <p:sp>
        <p:nvSpPr>
          <p:cNvPr id="998" name="Google Shape;998;p41"/>
          <p:cNvSpPr txBox="1">
            <a:spLocks noGrp="1"/>
          </p:cNvSpPr>
          <p:nvPr>
            <p:ph type="title" idx="2"/>
          </p:nvPr>
        </p:nvSpPr>
        <p:spPr>
          <a:xfrm>
            <a:off x="3942974" y="1196252"/>
            <a:ext cx="1343771" cy="871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smtClean="0">
                <a:latin typeface="+mj-lt"/>
              </a:rPr>
              <a:t>02</a:t>
            </a:r>
            <a:endParaRPr sz="6000" b="1">
              <a:latin typeface="+mj-lt"/>
            </a:endParaRPr>
          </a:p>
        </p:txBody>
      </p:sp>
      <p:grpSp>
        <p:nvGrpSpPr>
          <p:cNvPr id="1016" name="Google Shape;1016;p41"/>
          <p:cNvGrpSpPr/>
          <p:nvPr/>
        </p:nvGrpSpPr>
        <p:grpSpPr>
          <a:xfrm rot="20809522">
            <a:off x="6813358" y="523657"/>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1578;p54"/>
          <p:cNvGrpSpPr/>
          <p:nvPr/>
        </p:nvGrpSpPr>
        <p:grpSpPr>
          <a:xfrm rot="20484045" flipH="1">
            <a:off x="543145" y="3629201"/>
            <a:ext cx="848332" cy="976211"/>
            <a:chOff x="781859" y="782462"/>
            <a:chExt cx="651309" cy="728721"/>
          </a:xfrm>
        </p:grpSpPr>
        <p:sp>
          <p:nvSpPr>
            <p:cNvPr id="21" name="Google Shape;1579;p54"/>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80;p54"/>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81;p54"/>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82;p54"/>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83;p54"/>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84;p54"/>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85;p54"/>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86;p54"/>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87;p54"/>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88;p54"/>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89;p54"/>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90;p54"/>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91;p54"/>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92;p54"/>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93;p54"/>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94;p54"/>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95;p54"/>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96;p54"/>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97;p54"/>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98;p54"/>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99;p54"/>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00;p54"/>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01;p54"/>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02;p54"/>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03;p54"/>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04;p54"/>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05;p54"/>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06;p54"/>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07;p54"/>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08;p54"/>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09;p54"/>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10;p54"/>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11;p54"/>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12;p54"/>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13;p54"/>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14;p54"/>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15;p54"/>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16;p54"/>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7;p54"/>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33916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sp>
        <p:nvSpPr>
          <p:cNvPr id="5" name="Rectangle 4"/>
          <p:cNvSpPr/>
          <p:nvPr/>
        </p:nvSpPr>
        <p:spPr>
          <a:xfrm>
            <a:off x="2193826" y="370446"/>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HĐ3</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ectangle 1"/>
          <p:cNvSpPr>
            <a:spLocks noChangeArrowheads="1"/>
          </p:cNvSpPr>
          <p:nvPr/>
        </p:nvSpPr>
        <p:spPr bwMode="auto">
          <a:xfrm>
            <a:off x="429034" y="923418"/>
            <a:ext cx="501149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sz="2000">
                <a:solidFill>
                  <a:srgbClr val="000000"/>
                </a:solidFill>
                <a:latin typeface="+mn-lt"/>
              </a:rPr>
              <a:t>Cho điểm O và đường thẳng</a:t>
            </a:r>
            <a:r>
              <a:rPr lang="vi-VN" sz="2000">
                <a:solidFill>
                  <a:srgbClr val="000000"/>
                </a:solidFill>
                <a:latin typeface="+mn-lt"/>
              </a:rPr>
              <a:t> </a:t>
            </a:r>
            <a:r>
              <a:rPr lang="el-GR" sz="2000" smtClean="0">
                <a:solidFill>
                  <a:srgbClr val="000000"/>
                </a:solidFill>
                <a:latin typeface="+mn-lt"/>
              </a:rPr>
              <a:t>Δ</a:t>
            </a:r>
            <a:r>
              <a:rPr lang="el-GR" sz="2000">
                <a:solidFill>
                  <a:srgbClr val="000000"/>
                </a:solidFill>
                <a:latin typeface="+mn-lt"/>
              </a:rPr>
              <a:t> </a:t>
            </a:r>
            <a:r>
              <a:rPr lang="vi-VN" sz="2000">
                <a:solidFill>
                  <a:srgbClr val="000000"/>
                </a:solidFill>
                <a:latin typeface="+mn-lt"/>
              </a:rPr>
              <a:t>không đi qua O. Gọi d là đường thẳng đi qua </a:t>
            </a:r>
            <a:r>
              <a:rPr lang="vi-VN" sz="2000">
                <a:solidFill>
                  <a:srgbClr val="000000"/>
                </a:solidFill>
                <a:latin typeface="+mn-lt"/>
              </a:rPr>
              <a:t>O </a:t>
            </a:r>
            <a:r>
              <a:rPr lang="en-US" sz="2000" smtClean="0">
                <a:solidFill>
                  <a:srgbClr val="000000"/>
                </a:solidFill>
                <a:latin typeface="+mn-lt"/>
              </a:rPr>
              <a:t>     </a:t>
            </a:r>
            <a:r>
              <a:rPr lang="vi-VN" sz="2000" smtClean="0">
                <a:solidFill>
                  <a:srgbClr val="000000"/>
                </a:solidFill>
                <a:latin typeface="+mn-lt"/>
              </a:rPr>
              <a:t>và </a:t>
            </a:r>
            <a:r>
              <a:rPr lang="vi-VN" sz="2000">
                <a:solidFill>
                  <a:srgbClr val="000000"/>
                </a:solidFill>
                <a:latin typeface="+mn-lt"/>
              </a:rPr>
              <a:t>song song với</a:t>
            </a:r>
            <a:r>
              <a:rPr lang="vi-VN" sz="2000">
                <a:solidFill>
                  <a:srgbClr val="000000"/>
                </a:solidFill>
                <a:latin typeface="+mn-lt"/>
              </a:rPr>
              <a:t> </a:t>
            </a:r>
            <a:r>
              <a:rPr lang="el-GR" sz="2000" smtClean="0">
                <a:solidFill>
                  <a:srgbClr val="000000"/>
                </a:solidFill>
                <a:latin typeface="+mn-lt"/>
              </a:rPr>
              <a:t>Δ</a:t>
            </a:r>
            <a:r>
              <a:rPr lang="el-GR" sz="2000">
                <a:solidFill>
                  <a:srgbClr val="000000"/>
                </a:solidFill>
                <a:latin typeface="+mn-lt"/>
              </a:rPr>
              <a:t>. </a:t>
            </a:r>
            <a:r>
              <a:rPr lang="vi-VN" sz="2000">
                <a:solidFill>
                  <a:srgbClr val="000000"/>
                </a:solidFill>
                <a:latin typeface="+mn-lt"/>
              </a:rPr>
              <a:t>Xét hai mặt phẳng phân biệt tuỳ ý (P) và (Q) cùng chứa d. Trong các mặt phẳng (P), (Q) tương ứng kẻ các đường thẳng a, b cùng đi qua O và vuông góc với d (H.7.16). Giải thích vì sao mp(a, b) đi qua O và vuông góc với</a:t>
            </a:r>
            <a:r>
              <a:rPr lang="vi-VN" sz="2000">
                <a:solidFill>
                  <a:srgbClr val="000000"/>
                </a:solidFill>
                <a:latin typeface="+mn-lt"/>
              </a:rPr>
              <a:t> </a:t>
            </a:r>
            <a:r>
              <a:rPr lang="el-GR" sz="2000" smtClean="0">
                <a:solidFill>
                  <a:srgbClr val="000000"/>
                </a:solidFill>
                <a:latin typeface="+mn-lt"/>
              </a:rPr>
              <a:t>Δ.</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054" y="1192694"/>
            <a:ext cx="3073102" cy="2758109"/>
          </a:xfrm>
          <a:prstGeom prst="rect">
            <a:avLst/>
          </a:prstGeom>
        </p:spPr>
      </p:pic>
      <p:pic>
        <p:nvPicPr>
          <p:cNvPr id="9" name="Picture 8"/>
          <p:cNvPicPr>
            <a:picLocks noChangeAspect="1"/>
          </p:cNvPicPr>
          <p:nvPr/>
        </p:nvPicPr>
        <p:blipFill>
          <a:blip r:embed="rId6"/>
          <a:stretch>
            <a:fillRect/>
          </a:stretch>
        </p:blipFill>
        <p:spPr>
          <a:xfrm rot="8883230">
            <a:off x="-12467" y="312422"/>
            <a:ext cx="883001" cy="751862"/>
          </a:xfrm>
          <a:prstGeom prst="rect">
            <a:avLst/>
          </a:prstGeom>
        </p:spPr>
      </p:pic>
      <p:grpSp>
        <p:nvGrpSpPr>
          <p:cNvPr id="10" name="Google Shape;1887;p58"/>
          <p:cNvGrpSpPr/>
          <p:nvPr/>
        </p:nvGrpSpPr>
        <p:grpSpPr>
          <a:xfrm rot="13503394">
            <a:off x="8093297" y="4435395"/>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104596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18" name="Google Shape;911;p39"/>
          <p:cNvSpPr txBox="1">
            <a:spLocks noGrp="1"/>
          </p:cNvSpPr>
          <p:nvPr>
            <p:ph type="title"/>
          </p:nvPr>
        </p:nvSpPr>
        <p:spPr>
          <a:xfrm>
            <a:off x="737358" y="417764"/>
            <a:ext cx="7717500" cy="523200"/>
          </a:xfrm>
          <a:prstGeom prst="rect">
            <a:avLst/>
          </a:prstGeom>
        </p:spPr>
        <p:txBody>
          <a:bodyPr spcFirstLastPara="1" wrap="square" lIns="91425" tIns="91425" rIns="91425" bIns="91425" anchor="t" anchorCtr="0">
            <a:noAutofit/>
          </a:bodyPr>
          <a:lstStyle/>
          <a:p>
            <a:pPr lvl="0"/>
            <a:r>
              <a:rPr lang="en-US" sz="3200" b="1" smtClean="0">
                <a:solidFill>
                  <a:srgbClr val="C00000"/>
                </a:solidFill>
                <a:latin typeface="+mj-lt"/>
              </a:rPr>
              <a:t>KHỞI ĐỘNG</a:t>
            </a:r>
            <a:endParaRPr lang="en-US" sz="3200" b="1">
              <a:solidFill>
                <a:srgbClr val="C00000"/>
              </a:solidFill>
              <a:latin typeface="+mj-lt"/>
            </a:endParaRPr>
          </a:p>
        </p:txBody>
      </p:sp>
      <p:sp>
        <p:nvSpPr>
          <p:cNvPr id="2" name="Rectangle 1"/>
          <p:cNvSpPr/>
          <p:nvPr/>
        </p:nvSpPr>
        <p:spPr>
          <a:xfrm>
            <a:off x="643415" y="990842"/>
            <a:ext cx="7905386" cy="2054409"/>
          </a:xfrm>
          <a:prstGeom prst="rect">
            <a:avLst/>
          </a:prstGeom>
        </p:spPr>
        <p:txBody>
          <a:bodyPr wrap="square">
            <a:spAutoFit/>
          </a:bodyPr>
          <a:lstStyle/>
          <a:p>
            <a:pPr algn="just">
              <a:lnSpc>
                <a:spcPct val="150000"/>
              </a:lnSpc>
            </a:pPr>
            <a:r>
              <a:rPr lang="nl-NL" sz="1700" kern="100">
                <a:latin typeface="+mn-lt"/>
                <a:ea typeface="Calibri" panose="020F0502020204030204" pitchFamily="34" charset="0"/>
                <a:cs typeface="Times New Roman" panose="02020603050405020304" pitchFamily="18" charset="0"/>
              </a:rPr>
              <a:t>Hầu hết các công trình kiến trúc đều được xây dựng theo phương thẳng đứng để có thể vững chãi, mặc dù vậy, cũng có những công trình có phương nghiêng. </a:t>
            </a:r>
            <a:endParaRPr lang="en-US" sz="1700" kern="100">
              <a:latin typeface="+mn-lt"/>
              <a:ea typeface="Calibri" panose="020F0502020204030204" pitchFamily="34" charset="0"/>
              <a:cs typeface="Times New Roman" panose="02020603050405020304" pitchFamily="18" charset="0"/>
            </a:endParaRPr>
          </a:p>
          <a:p>
            <a:pPr algn="just">
              <a:lnSpc>
                <a:spcPct val="150000"/>
              </a:lnSpc>
            </a:pPr>
            <a:r>
              <a:rPr lang="nl-NL" sz="1700" kern="100">
                <a:latin typeface="+mn-lt"/>
                <a:ea typeface="Calibri" panose="020F0502020204030204" pitchFamily="34" charset="0"/>
                <a:cs typeface="Times New Roman" panose="02020603050405020304" pitchFamily="18" charset="0"/>
              </a:rPr>
              <a:t>Nếu đứng tại Quảng trường màu nhiệm ở Pisa bằng mắt thường, ta có thể cảm nhận rằng tháp ngoài cùng bên phải trong hình là nghiêng và các công trình còn lại đều thẳng đứng.</a:t>
            </a:r>
            <a:endParaRPr lang="en-US" sz="1700" kern="10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76342" y="3095129"/>
            <a:ext cx="4773028" cy="16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83897" y="1432981"/>
            <a:ext cx="2793857" cy="2507487"/>
          </a:xfrm>
          <a:prstGeom prst="rect">
            <a:avLst/>
          </a:prstGeom>
        </p:spPr>
      </p:pic>
      <p:pic>
        <p:nvPicPr>
          <p:cNvPr id="9" name="Picture 8"/>
          <p:cNvPicPr>
            <a:picLocks noChangeAspect="1"/>
          </p:cNvPicPr>
          <p:nvPr/>
        </p:nvPicPr>
        <p:blipFill>
          <a:blip r:embed="rId6"/>
          <a:stretch>
            <a:fillRect/>
          </a:stretch>
        </p:blipFill>
        <p:spPr>
          <a:xfrm rot="4266684">
            <a:off x="8338914" y="316893"/>
            <a:ext cx="883001" cy="751862"/>
          </a:xfrm>
          <a:prstGeom prst="rect">
            <a:avLst/>
          </a:prstGeom>
        </p:spPr>
      </p:pic>
      <p:grpSp>
        <p:nvGrpSpPr>
          <p:cNvPr id="10" name="Google Shape;1887;p58"/>
          <p:cNvGrpSpPr/>
          <p:nvPr/>
        </p:nvGrpSpPr>
        <p:grpSpPr>
          <a:xfrm rot="16016737">
            <a:off x="590643" y="4453683"/>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8" name="Rectangle 27"/>
          <p:cNvSpPr/>
          <p:nvPr/>
        </p:nvSpPr>
        <p:spPr>
          <a:xfrm>
            <a:off x="4179904" y="492769"/>
            <a:ext cx="784189" cy="415498"/>
          </a:xfrm>
          <a:prstGeom prst="rect">
            <a:avLst/>
          </a:prstGeom>
        </p:spPr>
        <p:txBody>
          <a:bodyPr wrap="none">
            <a:spAutoFit/>
          </a:bodyPr>
          <a:lstStyle/>
          <a:p>
            <a:pPr algn="ctr">
              <a:buClrTx/>
              <a:defRPr/>
            </a:pPr>
            <a:r>
              <a:rPr lang="en-US" sz="2100" b="1" i="1" u="sng" kern="1200" smtClean="0">
                <a:solidFill>
                  <a:srgbClr val="C00000"/>
                </a:solidFill>
                <a:latin typeface="Arial" panose="020B0604020202020204" pitchFamily="34" charset="0"/>
                <a:ea typeface="+mn-ea"/>
              </a:rPr>
              <a:t>Giải:</a:t>
            </a:r>
            <a:endParaRPr lang="en-US" sz="21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2" name="Rectangle 1"/>
              <p:cNvSpPr/>
              <p:nvPr/>
            </p:nvSpPr>
            <p:spPr>
              <a:xfrm>
                <a:off x="3535014" y="1205702"/>
                <a:ext cx="5043005" cy="3474669"/>
              </a:xfrm>
              <a:prstGeom prst="rect">
                <a:avLst/>
              </a:prstGeom>
            </p:spPr>
            <p:txBody>
              <a:bodyPr wrap="square">
                <a:spAutoFit/>
              </a:bodyPr>
              <a:lstStyle/>
              <a:p>
                <a:pPr algn="just">
                  <a:lnSpc>
                    <a:spcPct val="150000"/>
                  </a:lnSpc>
                </a:pPr>
                <a:r>
                  <a:rPr lang="en-US" sz="1900" kern="100">
                    <a:latin typeface="+mn-lt"/>
                    <a:ea typeface="Malgun Gothic" panose="020B0503020000020004" pitchFamily="34" charset="-127"/>
                    <a:cs typeface="Times New Roman" panose="02020603050405020304" pitchFamily="18" charset="0"/>
                  </a:rPr>
                  <a:t>Ta có: </a:t>
                </a:r>
                <a14:m>
                  <m:oMath xmlns:m="http://schemas.openxmlformats.org/officeDocument/2006/math">
                    <m:d>
                      <m:dPr>
                        <m:ctrlPr>
                          <a:rPr lang="en-US" sz="1900" i="1" kern="100">
                            <a:effectLst/>
                            <a:latin typeface="+mn-lt"/>
                            <a:ea typeface="Malgun Gothic" panose="020B0503020000020004" pitchFamily="34" charset="-127"/>
                            <a:cs typeface="Times New Roman" panose="02020603050405020304" pitchFamily="18" charset="0"/>
                          </a:rPr>
                        </m:ctrlPr>
                      </m:dPr>
                      <m:e>
                        <m:r>
                          <a:rPr lang="en-US" sz="1900" i="1" kern="100">
                            <a:effectLst/>
                            <a:latin typeface="+mn-lt"/>
                            <a:ea typeface="Malgun Gothic" panose="020B0503020000020004" pitchFamily="34" charset="-127"/>
                            <a:cs typeface="Times New Roman" panose="02020603050405020304" pitchFamily="18" charset="0"/>
                          </a:rPr>
                          <m:t>𝑃</m:t>
                        </m:r>
                      </m:e>
                    </m:d>
                    <m:r>
                      <a:rPr lang="en-US" sz="1900" i="1" kern="100">
                        <a:effectLst/>
                        <a:latin typeface="+mn-lt"/>
                        <a:ea typeface="Malgun Gothic" panose="020B0503020000020004" pitchFamily="34" charset="-127"/>
                        <a:cs typeface="Times New Roman" panose="02020603050405020304" pitchFamily="18" charset="0"/>
                      </a:rPr>
                      <m:t>=</m:t>
                    </m:r>
                    <m:d>
                      <m:dPr>
                        <m:ctrlPr>
                          <a:rPr lang="en-US" sz="1900" i="1" kern="100">
                            <a:effectLst/>
                            <a:latin typeface="+mn-lt"/>
                            <a:ea typeface="Malgun Gothic" panose="020B0503020000020004" pitchFamily="34" charset="-127"/>
                            <a:cs typeface="Times New Roman" panose="02020603050405020304" pitchFamily="18" charset="0"/>
                          </a:rPr>
                        </m:ctrlPr>
                      </m:dPr>
                      <m:e>
                        <m:r>
                          <a:rPr lang="en-US" sz="1900" i="1" kern="100">
                            <a:effectLst/>
                            <a:latin typeface="+mn-lt"/>
                            <a:ea typeface="Malgun Gothic" panose="020B0503020000020004" pitchFamily="34" charset="-127"/>
                            <a:cs typeface="Times New Roman" panose="02020603050405020304" pitchFamily="18" charset="0"/>
                          </a:rPr>
                          <m:t>𝑑</m:t>
                        </m:r>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𝑎</m:t>
                        </m:r>
                      </m:e>
                    </m:d>
                    <m:r>
                      <a:rPr lang="en-US" sz="1900" i="1" kern="100">
                        <a:effectLst/>
                        <a:latin typeface="+mn-lt"/>
                        <a:ea typeface="Malgun Gothic" panose="020B0503020000020004" pitchFamily="34" charset="-127"/>
                        <a:cs typeface="Times New Roman" panose="02020603050405020304" pitchFamily="18" charset="0"/>
                      </a:rPr>
                      <m:t>;</m:t>
                    </m:r>
                    <m:d>
                      <m:dPr>
                        <m:ctrlPr>
                          <a:rPr lang="en-US" sz="1900" i="1" kern="100">
                            <a:effectLst/>
                            <a:latin typeface="+mn-lt"/>
                            <a:ea typeface="Malgun Gothic" panose="020B0503020000020004" pitchFamily="34" charset="-127"/>
                            <a:cs typeface="Times New Roman" panose="02020603050405020304" pitchFamily="18" charset="0"/>
                          </a:rPr>
                        </m:ctrlPr>
                      </m:dPr>
                      <m:e>
                        <m:r>
                          <a:rPr lang="en-US" sz="1900" i="1" kern="100">
                            <a:effectLst/>
                            <a:latin typeface="+mn-lt"/>
                            <a:ea typeface="Malgun Gothic" panose="020B0503020000020004" pitchFamily="34" charset="-127"/>
                            <a:cs typeface="Times New Roman" panose="02020603050405020304" pitchFamily="18" charset="0"/>
                          </a:rPr>
                          <m:t>𝑄</m:t>
                        </m:r>
                      </m:e>
                    </m:d>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𝑑</m:t>
                    </m:r>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𝑏</m:t>
                    </m:r>
                    <m:r>
                      <a:rPr lang="en-US" sz="1900" i="1" kern="100">
                        <a:effectLst/>
                        <a:latin typeface="+mn-lt"/>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𝑃</m:t>
                    </m:r>
                    <m:r>
                      <a:rPr lang="en-US" sz="1900" i="1" kern="100">
                        <a:effectLst/>
                        <a:latin typeface="+mn-lt"/>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và</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𝑄</m:t>
                    </m:r>
                    <m:r>
                      <a:rPr lang="en-US" sz="1900" i="1" kern="100">
                        <a:effectLst/>
                        <a:latin typeface="+mn-lt"/>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phân biệt nên</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𝑎</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𝑏</m:t>
                    </m:r>
                  </m:oMath>
                </a14:m>
                <a:r>
                  <a:rPr lang="en-US" sz="1900" kern="100">
                    <a:effectLst/>
                    <a:latin typeface="+mn-lt"/>
                    <a:ea typeface="Malgun Gothic" panose="020B0503020000020004" pitchFamily="34" charset="-127"/>
                    <a:cs typeface="Times New Roman" panose="02020603050405020304" pitchFamily="18" charset="0"/>
                  </a:rPr>
                  <a:t> phân biệt.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mn-lt"/>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mn-lt"/>
                                  <a:ea typeface="Calibri" panose="020F0502020204030204" pitchFamily="34" charset="0"/>
                                  <a:cs typeface="Times New Roman" panose="02020603050405020304" pitchFamily="18" charset="0"/>
                                </a:rPr>
                              </m:ctrlPr>
                            </m:mPr>
                            <m:mr>
                              <m:e>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𝑑</m:t>
                                </m:r>
                              </m:e>
                            </m:mr>
                            <m:mr>
                              <m:e>
                                <m:r>
                                  <a:rPr lang="en-US" sz="1900" i="1" kern="100">
                                    <a:effectLst/>
                                    <a:latin typeface="+mn-lt"/>
                                    <a:ea typeface="Calibri" panose="020F0502020204030204" pitchFamily="34" charset="0"/>
                                    <a:cs typeface="Times New Roman" panose="02020603050405020304" pitchFamily="18" charset="0"/>
                                  </a:rPr>
                                  <m:t>𝑑</m:t>
                                </m:r>
                                <m:r>
                                  <a:rPr lang="en-US" sz="1900" kern="100">
                                    <a:effectLst/>
                                    <a:latin typeface="+mn-lt"/>
                                    <a:ea typeface="Calibri" panose="020F0502020204030204" pitchFamily="34" charset="0"/>
                                    <a:cs typeface="Times New Roman" panose="02020603050405020304" pitchFamily="18" charset="0"/>
                                  </a:rPr>
                                  <m:t>//</m:t>
                                </m:r>
                                <m:r>
                                  <m:rPr>
                                    <m:sty m:val="p"/>
                                  </m:rPr>
                                  <a:rPr lang="en-US" sz="1900" kern="100">
                                    <a:effectLst/>
                                    <a:latin typeface="+mn-lt"/>
                                    <a:ea typeface="Calibri" panose="020F0502020204030204" pitchFamily="34" charset="0"/>
                                    <a:cs typeface="Times New Roman" panose="02020603050405020304" pitchFamily="18" charset="0"/>
                                  </a:rPr>
                                  <m:t>Δ</m:t>
                                </m:r>
                              </m:e>
                            </m:mr>
                          </m:m>
                        </m:e>
                      </m:d>
                      <m:r>
                        <a:rPr lang="en-US" sz="1900" kern="100">
                          <a:effectLst/>
                          <a:latin typeface="+mn-lt"/>
                          <a:ea typeface="Calibri" panose="020F0502020204030204" pitchFamily="34" charset="0"/>
                          <a:cs typeface="Times New Roman" panose="02020603050405020304" pitchFamily="18" charset="0"/>
                        </a:rPr>
                        <m:t>⇒</m:t>
                      </m:r>
                      <m:r>
                        <m:rPr>
                          <m:sty m:val="p"/>
                        </m:rPr>
                        <a:rPr lang="en-US" sz="1900" kern="100">
                          <a:effectLst/>
                          <a:latin typeface="+mn-lt"/>
                          <a:ea typeface="Calibri" panose="020F0502020204030204" pitchFamily="34" charset="0"/>
                          <a:cs typeface="Times New Roman" panose="02020603050405020304" pitchFamily="18" charset="0"/>
                        </a:rPr>
                        <m:t>Δ</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mn-lt"/>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mn-lt"/>
                                  <a:ea typeface="Calibri" panose="020F0502020204030204" pitchFamily="34" charset="0"/>
                                  <a:cs typeface="Times New Roman" panose="02020603050405020304" pitchFamily="18" charset="0"/>
                                </a:rPr>
                              </m:ctrlPr>
                            </m:mPr>
                            <m:mr>
                              <m:e>
                                <m:r>
                                  <a:rPr lang="en-US" sz="1900" i="1" kern="100">
                                    <a:effectLst/>
                                    <a:latin typeface="+mn-lt"/>
                                    <a:ea typeface="Calibri" panose="020F0502020204030204" pitchFamily="34" charset="0"/>
                                    <a:cs typeface="Times New Roman" panose="02020603050405020304" pitchFamily="18" charset="0"/>
                                  </a:rPr>
                                  <m:t>𝑏</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𝑑</m:t>
                                </m:r>
                              </m:e>
                            </m:mr>
                            <m:mr>
                              <m:e>
                                <m:r>
                                  <m:rPr>
                                    <m:sty m:val="p"/>
                                  </m:rPr>
                                  <a:rPr lang="en-US" sz="1900" kern="100">
                                    <a:effectLst/>
                                    <a:latin typeface="+mn-lt"/>
                                    <a:ea typeface="Calibri" panose="020F0502020204030204" pitchFamily="34" charset="0"/>
                                    <a:cs typeface="Times New Roman" panose="02020603050405020304" pitchFamily="18" charset="0"/>
                                  </a:rPr>
                                  <m:t>d</m:t>
                                </m:r>
                                <m:r>
                                  <a:rPr lang="en-US" sz="1900" kern="100">
                                    <a:effectLst/>
                                    <a:latin typeface="+mn-lt"/>
                                    <a:ea typeface="Calibri" panose="020F0502020204030204" pitchFamily="34" charset="0"/>
                                    <a:cs typeface="Times New Roman" panose="02020603050405020304" pitchFamily="18" charset="0"/>
                                  </a:rPr>
                                  <m:t>//∆</m:t>
                                </m:r>
                              </m:e>
                            </m:mr>
                          </m:m>
                        </m:e>
                      </m:d>
                      <m:r>
                        <a:rPr lang="en-US" sz="1900" kern="100">
                          <a:effectLst/>
                          <a:latin typeface="+mn-lt"/>
                          <a:ea typeface="Calibri" panose="020F0502020204030204" pitchFamily="34" charset="0"/>
                          <a:cs typeface="Times New Roman" panose="02020603050405020304" pitchFamily="18" charset="0"/>
                        </a:rPr>
                        <m:t>⇒</m:t>
                      </m:r>
                      <m:r>
                        <m:rPr>
                          <m:sty m:val="p"/>
                        </m:rPr>
                        <a:rPr lang="en-US" sz="1900" kern="100">
                          <a:effectLst/>
                          <a:latin typeface="+mn-lt"/>
                          <a:ea typeface="Calibri" panose="020F0502020204030204" pitchFamily="34" charset="0"/>
                          <a:cs typeface="Times New Roman" panose="02020603050405020304" pitchFamily="18" charset="0"/>
                        </a:rPr>
                        <m:t>Δ</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𝑏</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Mà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𝑏</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𝑂</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𝑚𝑝</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𝑏</m:t>
                    </m:r>
                    <m:r>
                      <a:rPr lang="en-US" sz="1900" kern="100">
                        <a:effectLst/>
                        <a:latin typeface="+mn-lt"/>
                        <a:ea typeface="Calibri" panose="020F0502020204030204" pitchFamily="34" charset="0"/>
                        <a:cs typeface="Times New Roman" panose="02020603050405020304" pitchFamily="18" charset="0"/>
                      </a:rPr>
                      <m:t>)</m:t>
                    </m:r>
                  </m:oMath>
                </a14:m>
                <a:r>
                  <a:rPr lang="en-US" sz="1900" kern="100">
                    <a:effectLst/>
                    <a:latin typeface="+mn-lt"/>
                    <a:ea typeface="Calibri" panose="020F0502020204030204" pitchFamily="34" charset="0"/>
                    <a:cs typeface="Times New Roman" panose="02020603050405020304" pitchFamily="18" charset="0"/>
                  </a:rPr>
                  <a:t> đi qua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𝑂</m:t>
                    </m:r>
                  </m:oMath>
                </a14:m>
                <a:r>
                  <a:rPr lang="en-US" sz="1900" kern="100">
                    <a:effectLst/>
                    <a:latin typeface="+mn-lt"/>
                    <a:ea typeface="Calibri" panose="020F0502020204030204" pitchFamily="34" charset="0"/>
                    <a:cs typeface="Times New Roman" panose="02020603050405020304" pitchFamily="18" charset="0"/>
                  </a:rPr>
                  <a:t> và vuông góc với </a:t>
                </a:r>
                <a14:m>
                  <m:oMath xmlns:m="http://schemas.openxmlformats.org/officeDocument/2006/math">
                    <m:r>
                      <m:rPr>
                        <m:sty m:val="p"/>
                      </m:rPr>
                      <a:rPr lang="en-US" sz="1900" kern="100">
                        <a:effectLst/>
                        <a:latin typeface="+mn-lt"/>
                        <a:ea typeface="Calibri" panose="020F0502020204030204" pitchFamily="34" charset="0"/>
                        <a:cs typeface="Times New Roman" panose="02020603050405020304" pitchFamily="18" charset="0"/>
                      </a:rPr>
                      <m:t>Δ</m:t>
                    </m:r>
                  </m:oMath>
                </a14:m>
                <a:r>
                  <a:rPr lang="en-US" sz="1900" kern="100">
                    <a:effectLst/>
                    <a:latin typeface="+mn-lt"/>
                    <a:ea typeface="Calibri" panose="020F0502020204030204" pitchFamily="34" charset="0"/>
                    <a:cs typeface="Times New Roman" panose="02020603050405020304" pitchFamily="18" charset="0"/>
                  </a:rPr>
                  <a:t>.</a:t>
                </a:r>
              </a:p>
            </p:txBody>
          </p:sp>
        </mc:Choice>
        <mc:Fallback>
          <p:sp>
            <p:nvSpPr>
              <p:cNvPr id="2" name="Rectangle 1"/>
              <p:cNvSpPr>
                <a:spLocks noRot="1" noChangeAspect="1" noMove="1" noResize="1" noEditPoints="1" noAdjustHandles="1" noChangeArrowheads="1" noChangeShapeType="1" noTextEdit="1"/>
              </p:cNvSpPr>
              <p:nvPr/>
            </p:nvSpPr>
            <p:spPr>
              <a:xfrm>
                <a:off x="3535014" y="1205702"/>
                <a:ext cx="5043005" cy="3474669"/>
              </a:xfrm>
              <a:prstGeom prst="rect">
                <a:avLst/>
              </a:prstGeom>
              <a:blipFill>
                <a:blip r:embed="rId7"/>
                <a:stretch>
                  <a:fillRect l="-1209" r="-1088" b="-526"/>
                </a:stretch>
              </a:blipFill>
            </p:spPr>
            <p:txBody>
              <a:bodyPr/>
              <a:lstStyle/>
              <a:p>
                <a:r>
                  <a:rPr lang="en-US">
                    <a:noFill/>
                  </a:rPr>
                  <a:t> </a:t>
                </a:r>
              </a:p>
            </p:txBody>
          </p:sp>
        </mc:Fallback>
      </mc:AlternateContent>
    </p:spTree>
    <p:extLst>
      <p:ext uri="{BB962C8B-B14F-4D97-AF65-F5344CB8AC3E}">
        <p14:creationId xmlns:p14="http://schemas.microsoft.com/office/powerpoint/2010/main" val="446824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barn(inVertic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barn(inVertic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wipe(left)">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0800000">
            <a:off x="7315342" y="300133"/>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3009895" y="461729"/>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smtClean="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p:sp>
        <p:nvSpPr>
          <p:cNvPr id="61" name="Rectangle 60"/>
          <p:cNvSpPr/>
          <p:nvPr/>
        </p:nvSpPr>
        <p:spPr>
          <a:xfrm>
            <a:off x="1054324" y="1185602"/>
            <a:ext cx="7036940" cy="1001941"/>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600"/>
              </a:spcBef>
              <a:spcAft>
                <a:spcPts val="800"/>
              </a:spcAft>
            </a:pPr>
            <a:r>
              <a:rPr lang="vi-VN" sz="2100" kern="100">
                <a:ea typeface="Calibri" panose="020F0502020204030204" pitchFamily="34" charset="0"/>
                <a:cs typeface="Times New Roman" panose="02020603050405020304" pitchFamily="18" charset="0"/>
              </a:rPr>
              <a:t>Có duy nhất một mặt phẳng đi qua một điểm cho trước và vuông góc với một đường thẳng cho trước.</a:t>
            </a:r>
            <a:endParaRPr kumimoji="0" lang="en-US" sz="21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3" name="Rectangle 12"/>
              <p:cNvSpPr/>
              <p:nvPr/>
            </p:nvSpPr>
            <p:spPr>
              <a:xfrm>
                <a:off x="606209" y="2416074"/>
                <a:ext cx="4699181" cy="2331407"/>
              </a:xfrm>
              <a:prstGeom prst="rect">
                <a:avLst/>
              </a:prstGeom>
            </p:spPr>
            <p:txBody>
              <a:bodyPr wrap="square">
                <a:spAutoFit/>
              </a:bodyPr>
              <a:lstStyle/>
              <a:p>
                <a:pPr algn="just">
                  <a:lnSpc>
                    <a:spcPct val="150000"/>
                  </a:lnSpc>
                  <a:spcAft>
                    <a:spcPts val="1200"/>
                  </a:spcAft>
                </a:pPr>
                <a:r>
                  <a:rPr kumimoji="0" lang="en-US" sz="2100" b="1" i="1" u="sng" strike="noStrike" kern="0" cap="none" spc="0" normalizeH="0" baseline="0" noProof="0" smtClean="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Nhận</a:t>
                </a:r>
                <a:r>
                  <a:rPr kumimoji="0" lang="en-US" sz="2100" b="1" i="1" u="sng" strike="noStrike" kern="0" cap="none" spc="0" normalizeH="0" noProof="0" smtClean="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 xét</a:t>
                </a:r>
                <a:r>
                  <a:rPr kumimoji="0" lang="en-US" sz="2100" b="1" i="1" u="sng" strike="noStrike" kern="0" cap="none" spc="0" normalizeH="0" baseline="0" noProof="0" smtClean="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a:t>
                </a:r>
                <a:r>
                  <a:rPr kumimoji="0" lang="en-US" sz="2100" b="0" i="1" u="none" strike="noStrike" kern="0" cap="none" spc="0" normalizeH="0" baseline="0" noProof="0" smtClean="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 </a:t>
                </a:r>
                <a:r>
                  <a:rPr lang="en-US" sz="1900" kern="100">
                    <a:latin typeface="+mj-lt"/>
                    <a:ea typeface="Calibri" panose="020F0502020204030204" pitchFamily="34" charset="0"/>
                    <a:cs typeface="Times New Roman" panose="02020603050405020304" pitchFamily="18" charset="0"/>
                  </a:rPr>
                  <a:t>Nếu ba đường thẳng đôi một phân biệt </a:t>
                </a:r>
                <a14:m>
                  <m:oMath xmlns:m="http://schemas.openxmlformats.org/officeDocument/2006/math">
                    <m:r>
                      <a:rPr lang="en-US" sz="1900" i="1" kern="100">
                        <a:effectLst/>
                        <a:latin typeface="+mj-lt"/>
                        <a:ea typeface="Calibri" panose="020F0502020204030204" pitchFamily="34" charset="0"/>
                        <a:cs typeface="Times New Roman" panose="02020603050405020304" pitchFamily="18" charset="0"/>
                      </a:rPr>
                      <m:t>𝑎</m:t>
                    </m:r>
                    <m:r>
                      <a:rPr lang="en-US" sz="1900" i="1" kern="100">
                        <a:effectLst/>
                        <a:latin typeface="+mj-lt"/>
                        <a:ea typeface="Calibri" panose="020F0502020204030204" pitchFamily="34" charset="0"/>
                        <a:cs typeface="Times New Roman" panose="02020603050405020304" pitchFamily="18" charset="0"/>
                      </a:rPr>
                      <m:t>,</m:t>
                    </m:r>
                    <m:r>
                      <a:rPr lang="en-US" sz="1900" i="1" kern="100">
                        <a:effectLst/>
                        <a:latin typeface="+mj-lt"/>
                        <a:ea typeface="Calibri" panose="020F0502020204030204" pitchFamily="34" charset="0"/>
                        <a:cs typeface="Times New Roman" panose="02020603050405020304" pitchFamily="18" charset="0"/>
                      </a:rPr>
                      <m:t>𝑏</m:t>
                    </m:r>
                    <m:r>
                      <a:rPr lang="en-US" sz="1900" i="1" kern="100">
                        <a:effectLst/>
                        <a:latin typeface="+mj-lt"/>
                        <a:ea typeface="Calibri" panose="020F0502020204030204" pitchFamily="34" charset="0"/>
                        <a:cs typeface="Times New Roman" panose="02020603050405020304" pitchFamily="18" charset="0"/>
                      </a:rPr>
                      <m:t>,</m:t>
                    </m:r>
                    <m:r>
                      <a:rPr lang="en-US" sz="1900" i="1" kern="100">
                        <a:effectLst/>
                        <a:latin typeface="+mj-lt"/>
                        <a:ea typeface="Calibri" panose="020F0502020204030204" pitchFamily="34" charset="0"/>
                        <a:cs typeface="Times New Roman" panose="02020603050405020304" pitchFamily="18" charset="0"/>
                      </a:rPr>
                      <m:t>𝑐</m:t>
                    </m:r>
                    <m:r>
                      <a:rPr lang="en-US" sz="1900" i="1" kern="100">
                        <a:effectLst/>
                        <a:latin typeface="+mj-lt"/>
                        <a:ea typeface="Calibri" panose="020F0502020204030204" pitchFamily="34" charset="0"/>
                        <a:cs typeface="Times New Roman" panose="02020603050405020304" pitchFamily="18" charset="0"/>
                      </a:rPr>
                      <m:t> </m:t>
                    </m:r>
                  </m:oMath>
                </a14:m>
                <a:r>
                  <a:rPr lang="en-US" sz="1900" kern="100">
                    <a:effectLst/>
                    <a:latin typeface="+mj-lt"/>
                    <a:ea typeface="Malgun Gothic" panose="020B0503020000020004" pitchFamily="34" charset="-127"/>
                    <a:cs typeface="Times New Roman" panose="02020603050405020304" pitchFamily="18" charset="0"/>
                  </a:rPr>
                  <a:t>cùng đi qua điểm O và cùng vuông góc với một đường thẳng </a:t>
                </a:r>
                <a14:m>
                  <m:oMath xmlns:m="http://schemas.openxmlformats.org/officeDocument/2006/math">
                    <m:r>
                      <a:rPr lang="en-US" sz="1900" i="1" kern="100">
                        <a:effectLst/>
                        <a:latin typeface="+mj-lt"/>
                        <a:ea typeface="Malgun Gothic" panose="020B0503020000020004" pitchFamily="34" charset="-127"/>
                        <a:cs typeface="Times New Roman" panose="02020603050405020304" pitchFamily="18" charset="0"/>
                      </a:rPr>
                      <m:t>∆</m:t>
                    </m:r>
                  </m:oMath>
                </a14:m>
                <a:r>
                  <a:rPr lang="en-US" sz="1900" kern="100">
                    <a:effectLst/>
                    <a:latin typeface="+mj-lt"/>
                    <a:ea typeface="Malgun Gothic" panose="020B0503020000020004" pitchFamily="34" charset="-127"/>
                    <a:cs typeface="Times New Roman" panose="02020603050405020304" pitchFamily="18" charset="0"/>
                  </a:rPr>
                  <a:t> thì ba đường thẳng đó cùng nằm trong mặt phẳng đi qua O và vuông góc với </a:t>
                </a:r>
                <a14:m>
                  <m:oMath xmlns:m="http://schemas.openxmlformats.org/officeDocument/2006/math">
                    <m:r>
                      <a:rPr lang="en-US" sz="1900" i="1" kern="100">
                        <a:effectLst/>
                        <a:latin typeface="+mj-lt"/>
                        <a:ea typeface="Malgun Gothic" panose="020B0503020000020004" pitchFamily="34" charset="-127"/>
                        <a:cs typeface="Times New Roman" panose="02020603050405020304" pitchFamily="18" charset="0"/>
                      </a:rPr>
                      <m:t>∆.</m:t>
                    </m:r>
                  </m:oMath>
                </a14:m>
                <a:endParaRPr lang="en-US" sz="1900" kern="100">
                  <a:effectLst/>
                  <a:latin typeface="+mj-lt"/>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06209" y="2416074"/>
                <a:ext cx="4699181" cy="2331407"/>
              </a:xfrm>
              <a:prstGeom prst="rect">
                <a:avLst/>
              </a:prstGeom>
              <a:blipFill>
                <a:blip r:embed="rId3"/>
                <a:stretch>
                  <a:fillRect l="-1556" r="-1297" b="-1044"/>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07083" y="2537035"/>
            <a:ext cx="3315239" cy="2107772"/>
          </a:xfrm>
          <a:prstGeom prst="rect">
            <a:avLst/>
          </a:prstGeom>
        </p:spPr>
      </p:pic>
      <p:pic>
        <p:nvPicPr>
          <p:cNvPr id="4" name="Picture 3"/>
          <p:cNvPicPr>
            <a:picLocks noChangeAspect="1"/>
          </p:cNvPicPr>
          <p:nvPr/>
        </p:nvPicPr>
        <p:blipFill>
          <a:blip r:embed="rId6"/>
          <a:stretch>
            <a:fillRect/>
          </a:stretch>
        </p:blipFill>
        <p:spPr>
          <a:xfrm rot="1460317">
            <a:off x="320644" y="669903"/>
            <a:ext cx="571130" cy="695514"/>
          </a:xfrm>
          <a:prstGeom prst="rect">
            <a:avLst/>
          </a:prstGeom>
        </p:spPr>
      </p:pic>
    </p:spTree>
    <p:extLst>
      <p:ext uri="{BB962C8B-B14F-4D97-AF65-F5344CB8AC3E}">
        <p14:creationId xmlns:p14="http://schemas.microsoft.com/office/powerpoint/2010/main" val="123843274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06885" y="188007"/>
            <a:ext cx="8730229" cy="4767485"/>
          </a:xfrm>
          <a:prstGeom prst="rect">
            <a:avLst/>
          </a:prstGeom>
        </p:spPr>
      </p:pic>
      <p:sp>
        <p:nvSpPr>
          <p:cNvPr id="53" name="Google Shape;735;p18"/>
          <p:cNvSpPr txBox="1">
            <a:spLocks/>
          </p:cNvSpPr>
          <p:nvPr/>
        </p:nvSpPr>
        <p:spPr>
          <a:xfrm>
            <a:off x="234317" y="392106"/>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smtClean="0">
                <a:solidFill>
                  <a:srgbClr val="FFFFFF"/>
                </a:solidFill>
                <a:highlight>
                  <a:srgbClr val="CE4D8E"/>
                </a:highlight>
                <a:latin typeface="Arial"/>
              </a:rPr>
              <a:t>Ví dụ 2:</a:t>
            </a:r>
            <a:endParaRPr lang="en-US" sz="2000">
              <a:solidFill>
                <a:srgbClr val="FFFFFF"/>
              </a:solidFill>
              <a:highlight>
                <a:srgbClr val="CE4D8E"/>
              </a:highlight>
              <a:latin typeface="Arial"/>
            </a:endParaRPr>
          </a:p>
        </p:txBody>
      </p:sp>
      <mc:AlternateContent xmlns:mc="http://schemas.openxmlformats.org/markup-compatibility/2006">
        <mc:Choice xmlns:a14="http://schemas.microsoft.com/office/drawing/2010/main" Requires="a14">
          <p:sp>
            <p:nvSpPr>
              <p:cNvPr id="55" name="TextBox 54"/>
              <p:cNvSpPr txBox="1"/>
              <p:nvPr/>
            </p:nvSpPr>
            <p:spPr>
              <a:xfrm>
                <a:off x="1375168" y="279470"/>
                <a:ext cx="7393928" cy="1287532"/>
              </a:xfrm>
              <a:prstGeom prst="rect">
                <a:avLst/>
              </a:prstGeom>
              <a:noFill/>
            </p:spPr>
            <p:txBody>
              <a:bodyPr wrap="square" rtlCol="0">
                <a:spAutoFit/>
              </a:bodyPr>
              <a:lstStyle/>
              <a:p>
                <a:pPr lvl="0" algn="just" defTabSz="457200">
                  <a:lnSpc>
                    <a:spcPct val="150000"/>
                  </a:lnSpc>
                  <a:buClrTx/>
                  <a:defRPr/>
                </a:pPr>
                <a:r>
                  <a:rPr lang="vi-VN" sz="1800" kern="1200">
                    <a:solidFill>
                      <a:sysClr val="windowText" lastClr="000000"/>
                    </a:solidFill>
                    <a:latin typeface="Arial" panose="020B0604020202020204" pitchFamily="34" charset="0"/>
                    <a:ea typeface="+mn-ea"/>
                    <a:cs typeface="Arial" panose="020B0604020202020204" pitchFamily="34" charset="0"/>
                  </a:rPr>
                  <a:t>Chứng minh rằng điểm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m:t>
                    </m:r>
                  </m:oMath>
                </a14:m>
                <a:r>
                  <a:rPr lang="vi-VN" sz="1800" kern="1200">
                    <a:solidFill>
                      <a:sysClr val="windowText" lastClr="000000"/>
                    </a:solidFill>
                    <a:latin typeface="Arial" panose="020B0604020202020204" pitchFamily="34" charset="0"/>
                    <a:ea typeface="+mn-ea"/>
                    <a:cs typeface="Arial" panose="020B0604020202020204" pitchFamily="34" charset="0"/>
                  </a:rPr>
                  <a:t> cách đều hai điểm phân biệt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800" kern="1200">
                    <a:solidFill>
                      <a:sysClr val="windowText" lastClr="000000"/>
                    </a:solidFill>
                    <a:latin typeface="Arial" panose="020B0604020202020204" pitchFamily="34" charset="0"/>
                    <a:ea typeface="+mn-ea"/>
                    <a:cs typeface="Arial" panose="020B0604020202020204" pitchFamily="34" charset="0"/>
                  </a:rPr>
                  <a:t> cho trước khi và chỉ khi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m:t>
                    </m:r>
                  </m:oMath>
                </a14:m>
                <a:r>
                  <a:rPr lang="vi-VN" sz="1800" kern="1200">
                    <a:solidFill>
                      <a:sysClr val="windowText" lastClr="000000"/>
                    </a:solidFill>
                    <a:latin typeface="Arial" panose="020B0604020202020204" pitchFamily="34" charset="0"/>
                    <a:ea typeface="+mn-ea"/>
                    <a:cs typeface="Arial" panose="020B0604020202020204" pitchFamily="34" charset="0"/>
                  </a:rPr>
                  <a:t> thuộc mặt phẳng đi qua trung điểm của đoạn thẳng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𝐴𝐵</m:t>
                    </m:r>
                  </m:oMath>
                </a14:m>
                <a:r>
                  <a:rPr lang="vi-VN" sz="1800" kern="1200">
                    <a:solidFill>
                      <a:sysClr val="windowText" lastClr="000000"/>
                    </a:solidFill>
                    <a:latin typeface="Arial" panose="020B0604020202020204" pitchFamily="34" charset="0"/>
                    <a:ea typeface="+mn-ea"/>
                    <a:cs typeface="Arial" panose="020B0604020202020204" pitchFamily="34" charset="0"/>
                  </a:rPr>
                  <a:t> và vuông góc với đường thẳng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𝐴𝐵</m:t>
                    </m:r>
                  </m:oMath>
                </a14:m>
                <a:r>
                  <a:rPr lang="vi-VN" sz="1800" kern="1200">
                    <a:solidFill>
                      <a:sysClr val="windowText" lastClr="000000"/>
                    </a:solidFill>
                    <a:latin typeface="Arial" panose="020B0604020202020204" pitchFamily="34" charset="0"/>
                    <a:ea typeface="+mn-ea"/>
                    <a:cs typeface="Arial" panose="020B0604020202020204" pitchFamily="34" charset="0"/>
                  </a:rPr>
                  <a:t>.</a:t>
                </a:r>
              </a:p>
            </p:txBody>
          </p:sp>
        </mc:Choice>
        <mc:Fallback>
          <p:sp>
            <p:nvSpPr>
              <p:cNvPr id="55" name="TextBox 54"/>
              <p:cNvSpPr txBox="1">
                <a:spLocks noRot="1" noChangeAspect="1" noMove="1" noResize="1" noEditPoints="1" noAdjustHandles="1" noChangeArrowheads="1" noChangeShapeType="1" noTextEdit="1"/>
              </p:cNvSpPr>
              <p:nvPr/>
            </p:nvSpPr>
            <p:spPr>
              <a:xfrm>
                <a:off x="1375168" y="279470"/>
                <a:ext cx="7393928" cy="1287532"/>
              </a:xfrm>
              <a:prstGeom prst="rect">
                <a:avLst/>
              </a:prstGeom>
              <a:blipFill>
                <a:blip r:embed="rId4"/>
                <a:stretch>
                  <a:fillRect l="-742" r="-660" b="-7109"/>
                </a:stretch>
              </a:blipFill>
            </p:spPr>
            <p:txBody>
              <a:bodyPr/>
              <a:lstStyle/>
              <a:p>
                <a:r>
                  <a:rPr lang="en-US">
                    <a:noFill/>
                  </a:rPr>
                  <a:t> </a:t>
                </a:r>
              </a:p>
            </p:txBody>
          </p:sp>
        </mc:Fallback>
      </mc:AlternateContent>
      <p:sp>
        <p:nvSpPr>
          <p:cNvPr id="57" name="Rectangle 56"/>
          <p:cNvSpPr/>
          <p:nvPr/>
        </p:nvSpPr>
        <p:spPr>
          <a:xfrm>
            <a:off x="554617" y="1786312"/>
            <a:ext cx="644727" cy="384721"/>
          </a:xfrm>
          <a:prstGeom prst="rect">
            <a:avLst/>
          </a:prstGeom>
        </p:spPr>
        <p:txBody>
          <a:bodyPr wrap="none">
            <a:spAutoFit/>
          </a:bodyPr>
          <a:lstStyle/>
          <a:p>
            <a:pPr algn="ctr">
              <a:buClrTx/>
              <a:defRPr/>
            </a:pPr>
            <a:r>
              <a:rPr lang="en-US" sz="1900" b="1" i="1" u="sng" kern="120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10" name="Picture 9"/>
          <p:cNvPicPr>
            <a:picLocks noChangeAspect="1"/>
          </p:cNvPicPr>
          <p:nvPr/>
        </p:nvPicPr>
        <p:blipFill>
          <a:blip r:embed="rId5"/>
          <a:stretch>
            <a:fillRect/>
          </a:stretch>
        </p:blipFill>
        <p:spPr>
          <a:xfrm rot="20835561">
            <a:off x="8510800" y="1354670"/>
            <a:ext cx="419952" cy="60759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396481" y="1902870"/>
                <a:ext cx="5307976" cy="2949525"/>
              </a:xfrm>
              <a:prstGeom prst="rect">
                <a:avLst/>
              </a:prstGeom>
            </p:spPr>
            <p:txBody>
              <a:bodyPr wrap="square">
                <a:spAutoFit/>
              </a:bodyPr>
              <a:lstStyle/>
              <a:p>
                <a:pPr algn="just">
                  <a:lnSpc>
                    <a:spcPct val="150000"/>
                  </a:lnSpc>
                </a:pPr>
                <a:r>
                  <a:rPr lang="vi-VN" sz="1800">
                    <a:latin typeface="Arial" panose="020B0604020202020204" pitchFamily="34" charset="0"/>
                  </a:rPr>
                  <a:t>Gọi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ea typeface="Cambria Math" panose="02040503050406030204" pitchFamily="18" charset="0"/>
                      </a:rPr>
                      <m:t>𝛼</m:t>
                    </m:r>
                    <m:r>
                      <a:rPr lang="vi-VN" sz="1800" i="1" smtClean="0">
                        <a:latin typeface="Cambria Math" panose="02040503050406030204" pitchFamily="18" charset="0"/>
                      </a:rPr>
                      <m:t>)</m:t>
                    </m:r>
                  </m:oMath>
                </a14:m>
                <a:r>
                  <a:rPr lang="vi-VN" sz="1800">
                    <a:latin typeface="Arial" panose="020B0604020202020204" pitchFamily="34" charset="0"/>
                  </a:rPr>
                  <a:t> là mặt phẳng đi qua trung điểm </a:t>
                </a:r>
                <a14:m>
                  <m:oMath xmlns:m="http://schemas.openxmlformats.org/officeDocument/2006/math">
                    <m:r>
                      <a:rPr lang="vi-VN" sz="1800" i="1" smtClean="0">
                        <a:latin typeface="Cambria Math" panose="02040503050406030204" pitchFamily="18" charset="0"/>
                      </a:rPr>
                      <m:t>𝐼</m:t>
                    </m:r>
                  </m:oMath>
                </a14:m>
                <a:r>
                  <a:rPr lang="vi-VN" sz="1800">
                    <a:latin typeface="Arial" panose="020B0604020202020204" pitchFamily="34" charset="0"/>
                  </a:rPr>
                  <a:t> của đoạn thẳng </a:t>
                </a:r>
                <a14:m>
                  <m:oMath xmlns:m="http://schemas.openxmlformats.org/officeDocument/2006/math">
                    <m:r>
                      <a:rPr lang="vi-VN" sz="1800" i="1" smtClean="0">
                        <a:latin typeface="Cambria Math" panose="02040503050406030204" pitchFamily="18" charset="0"/>
                      </a:rPr>
                      <m:t>𝐴𝐵</m:t>
                    </m:r>
                  </m:oMath>
                </a14:m>
                <a:r>
                  <a:rPr lang="vi-VN" sz="1800">
                    <a:latin typeface="Arial" panose="020B0604020202020204" pitchFamily="34" charset="0"/>
                  </a:rPr>
                  <a:t> và vuông góc với đường thẳng </a:t>
                </a:r>
                <a14:m>
                  <m:oMath xmlns:m="http://schemas.openxmlformats.org/officeDocument/2006/math">
                    <m:r>
                      <a:rPr lang="vi-VN" sz="1800" i="1" smtClean="0">
                        <a:latin typeface="Cambria Math" panose="02040503050406030204" pitchFamily="18" charset="0"/>
                      </a:rPr>
                      <m:t>𝐴𝐵</m:t>
                    </m:r>
                  </m:oMath>
                </a14:m>
                <a:r>
                  <a:rPr lang="vi-VN" sz="1800">
                    <a:latin typeface="Arial" panose="020B0604020202020204" pitchFamily="34" charset="0"/>
                  </a:rPr>
                  <a:t>. </a:t>
                </a:r>
                <a:endParaRPr lang="en-US" sz="1800" smtClean="0">
                  <a:latin typeface="Arial" panose="020B0604020202020204" pitchFamily="34" charset="0"/>
                </a:endParaRPr>
              </a:p>
              <a:p>
                <a:pPr algn="just">
                  <a:lnSpc>
                    <a:spcPct val="150000"/>
                  </a:lnSpc>
                </a:pPr>
                <a:r>
                  <a:rPr lang="vi-VN" sz="1800" smtClean="0">
                    <a:latin typeface="Arial" panose="020B0604020202020204" pitchFamily="34" charset="0"/>
                  </a:rPr>
                  <a:t>Ta </a:t>
                </a:r>
                <a:r>
                  <a:rPr lang="vi-VN" sz="1800">
                    <a:latin typeface="Arial" panose="020B0604020202020204" pitchFamily="34" charset="0"/>
                  </a:rPr>
                  <a:t>có </a:t>
                </a:r>
                <a14:m>
                  <m:oMath xmlns:m="http://schemas.openxmlformats.org/officeDocument/2006/math">
                    <m:r>
                      <a:rPr lang="vi-VN" sz="1800" i="1" smtClean="0">
                        <a:latin typeface="Cambria Math" panose="02040503050406030204" pitchFamily="18" charset="0"/>
                      </a:rPr>
                      <m:t>𝑀𝐴</m:t>
                    </m:r>
                    <m:r>
                      <a:rPr lang="vi-VN" sz="1800" i="1" smtClean="0">
                        <a:latin typeface="Cambria Math" panose="02040503050406030204" pitchFamily="18" charset="0"/>
                      </a:rPr>
                      <m:t>=</m:t>
                    </m:r>
                    <m:r>
                      <a:rPr lang="vi-VN" sz="1800" i="1" smtClean="0">
                        <a:latin typeface="Cambria Math" panose="02040503050406030204" pitchFamily="18" charset="0"/>
                      </a:rPr>
                      <m:t>𝑀𝐵</m:t>
                    </m:r>
                  </m:oMath>
                </a14:m>
                <a:r>
                  <a:rPr lang="en-US" sz="1800" smtClean="0">
                    <a:latin typeface="Arial" panose="020B0604020202020204" pitchFamily="34" charset="0"/>
                  </a:rPr>
                  <a:t> </a:t>
                </a:r>
                <a:r>
                  <a:rPr lang="vi-VN" sz="1800">
                    <a:latin typeface="Arial" panose="020B0604020202020204" pitchFamily="34" charset="0"/>
                  </a:rPr>
                  <a:t>khi và chỉ khi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trùng </a:t>
                </a:r>
                <a14:m>
                  <m:oMath xmlns:m="http://schemas.openxmlformats.org/officeDocument/2006/math">
                    <m:r>
                      <a:rPr lang="vi-VN" sz="1800" i="1" smtClean="0">
                        <a:latin typeface="Cambria Math" panose="02040503050406030204" pitchFamily="18" charset="0"/>
                      </a:rPr>
                      <m:t>𝐼</m:t>
                    </m:r>
                  </m:oMath>
                </a14:m>
                <a:r>
                  <a:rPr lang="vi-VN" sz="1800">
                    <a:latin typeface="Arial" panose="020B0604020202020204" pitchFamily="34" charset="0"/>
                  </a:rPr>
                  <a:t> hoặc tam giác </a:t>
                </a:r>
                <a14:m>
                  <m:oMath xmlns:m="http://schemas.openxmlformats.org/officeDocument/2006/math">
                    <m:r>
                      <a:rPr lang="vi-VN" sz="1800" i="1" smtClean="0">
                        <a:latin typeface="Cambria Math" panose="02040503050406030204" pitchFamily="18" charset="0"/>
                      </a:rPr>
                      <m:t>𝑀𝐴𝐵</m:t>
                    </m:r>
                  </m:oMath>
                </a14:m>
                <a:r>
                  <a:rPr lang="vi-VN" sz="1800">
                    <a:latin typeface="Arial" panose="020B0604020202020204" pitchFamily="34" charset="0"/>
                  </a:rPr>
                  <a:t> cân tại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a:t>
                </a:r>
                <a:endParaRPr lang="en-US" sz="1800" smtClean="0">
                  <a:latin typeface="Arial" panose="020B0604020202020204" pitchFamily="34" charset="0"/>
                </a:endParaRPr>
              </a:p>
              <a:p>
                <a:pPr algn="just">
                  <a:lnSpc>
                    <a:spcPct val="150000"/>
                  </a:lnSpc>
                </a:pPr>
                <a:r>
                  <a:rPr lang="vi-VN" sz="1800" smtClean="0">
                    <a:latin typeface="Arial" panose="020B0604020202020204" pitchFamily="34" charset="0"/>
                  </a:rPr>
                  <a:t>Mặt </a:t>
                </a:r>
                <a:r>
                  <a:rPr lang="vi-VN" sz="1800">
                    <a:latin typeface="Arial" panose="020B0604020202020204" pitchFamily="34" charset="0"/>
                  </a:rPr>
                  <a:t>khác</a:t>
                </a:r>
                <a:r>
                  <a:rPr lang="vi-VN" sz="1800">
                    <a:latin typeface="Arial" panose="020B0604020202020204" pitchFamily="34" charset="0"/>
                  </a:rPr>
                  <a:t>,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r>
                      <a:rPr lang="vi-VN" sz="1800" i="1" smtClean="0">
                        <a:latin typeface="Cambria Math" panose="02040503050406030204" pitchFamily="18" charset="0"/>
                      </a:rPr>
                      <m:t>𝑀𝐴𝐵</m:t>
                    </m:r>
                  </m:oMath>
                </a14:m>
                <a:r>
                  <a:rPr lang="vi-VN" sz="1800" smtClean="0">
                    <a:latin typeface="Arial" panose="020B0604020202020204" pitchFamily="34" charset="0"/>
                  </a:rPr>
                  <a:t> </a:t>
                </a:r>
                <a:r>
                  <a:rPr lang="vi-VN" sz="1800">
                    <a:latin typeface="Arial" panose="020B0604020202020204" pitchFamily="34" charset="0"/>
                  </a:rPr>
                  <a:t>cân tại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khi và chỉ </a:t>
                </a:r>
                <a:r>
                  <a:rPr lang="vi-VN" sz="1800">
                    <a:latin typeface="Arial" panose="020B0604020202020204" pitchFamily="34" charset="0"/>
                  </a:rPr>
                  <a:t>khi </a:t>
                </a:r>
                <a14:m>
                  <m:oMath xmlns:m="http://schemas.openxmlformats.org/officeDocument/2006/math">
                    <m:r>
                      <a:rPr lang="vi-VN" sz="1800" i="1" smtClean="0">
                        <a:latin typeface="Cambria Math" panose="02040503050406030204" pitchFamily="18" charset="0"/>
                      </a:rPr>
                      <m:t>𝑀</m:t>
                    </m:r>
                    <m:r>
                      <a:rPr lang="en-US" sz="1800" i="1" smtClean="0">
                        <a:latin typeface="Cambria Math" panose="02040503050406030204" pitchFamily="18" charset="0"/>
                      </a:rPr>
                      <m:t>𝐼</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rPr>
                      <m:t>𝐴𝐵</m:t>
                    </m:r>
                  </m:oMath>
                </a14:m>
                <a:r>
                  <a:rPr lang="vi-VN" sz="1800">
                    <a:latin typeface="Arial" panose="020B0604020202020204" pitchFamily="34" charset="0"/>
                  </a:rPr>
                  <a:t>, tức là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thuộc mặt phẳng </a:t>
                </a:r>
                <a14:m>
                  <m:oMath xmlns:m="http://schemas.openxmlformats.org/officeDocument/2006/math">
                    <m:r>
                      <a:rPr lang="vi-VN" sz="1800" i="1">
                        <a:latin typeface="Cambria Math" panose="02040503050406030204" pitchFamily="18" charset="0"/>
                      </a:rPr>
                      <m:t>(</m:t>
                    </m:r>
                    <m:r>
                      <a:rPr lang="vi-VN" sz="1800" i="1">
                        <a:latin typeface="Cambria Math" panose="02040503050406030204" pitchFamily="18" charset="0"/>
                        <a:ea typeface="Cambria Math" panose="02040503050406030204" pitchFamily="18" charset="0"/>
                      </a:rPr>
                      <m:t>𝛼</m:t>
                    </m:r>
                    <m:r>
                      <a:rPr lang="vi-VN" sz="1800" i="1">
                        <a:latin typeface="Cambria Math" panose="02040503050406030204" pitchFamily="18" charset="0"/>
                      </a:rPr>
                      <m:t>)</m:t>
                    </m:r>
                  </m:oMath>
                </a14:m>
                <a:r>
                  <a:rPr lang="vi-VN" sz="1800">
                    <a:latin typeface="Arial" panose="020B0604020202020204" pitchFamily="34" charset="0"/>
                  </a:rPr>
                  <a:t>. </a:t>
                </a:r>
                <a:endParaRPr lang="en-US" sz="1800" smtClean="0">
                  <a:latin typeface="Arial" panose="020B0604020202020204" pitchFamily="34" charset="0"/>
                </a:endParaRPr>
              </a:p>
              <a:p>
                <a:pPr algn="just">
                  <a:lnSpc>
                    <a:spcPct val="150000"/>
                  </a:lnSpc>
                </a:pPr>
                <a:r>
                  <a:rPr lang="vi-VN" sz="1800" smtClean="0">
                    <a:latin typeface="Arial" panose="020B0604020202020204" pitchFamily="34" charset="0"/>
                  </a:rPr>
                  <a:t>Do </a:t>
                </a:r>
                <a:r>
                  <a:rPr lang="vi-VN" sz="1800">
                    <a:latin typeface="Arial" panose="020B0604020202020204" pitchFamily="34" charset="0"/>
                  </a:rPr>
                  <a:t>đó, </a:t>
                </a:r>
                <a14:m>
                  <m:oMath xmlns:m="http://schemas.openxmlformats.org/officeDocument/2006/math">
                    <m:r>
                      <a:rPr lang="vi-VN" sz="1800" i="1" smtClean="0">
                        <a:latin typeface="Cambria Math" panose="02040503050406030204" pitchFamily="18" charset="0"/>
                      </a:rPr>
                      <m:t>𝑀𝐴</m:t>
                    </m:r>
                    <m:r>
                      <a:rPr lang="vi-VN" sz="1800" i="1" smtClean="0">
                        <a:latin typeface="Cambria Math" panose="02040503050406030204" pitchFamily="18" charset="0"/>
                      </a:rPr>
                      <m:t> = </m:t>
                    </m:r>
                    <m:r>
                      <a:rPr lang="vi-VN" sz="1800" i="1" smtClean="0">
                        <a:latin typeface="Cambria Math" panose="02040503050406030204" pitchFamily="18" charset="0"/>
                      </a:rPr>
                      <m:t>𝑀𝐵</m:t>
                    </m:r>
                    <m:r>
                      <a:rPr lang="vi-VN" sz="1800" i="1" smtClean="0">
                        <a:latin typeface="Cambria Math" panose="02040503050406030204" pitchFamily="18" charset="0"/>
                      </a:rPr>
                      <m:t> </m:t>
                    </m:r>
                  </m:oMath>
                </a14:m>
                <a:r>
                  <a:rPr lang="vi-VN" sz="1800">
                    <a:latin typeface="Arial" panose="020B0604020202020204" pitchFamily="34" charset="0"/>
                  </a:rPr>
                  <a:t>khi và chỉ khi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a:t>
                </a:r>
                <a:r>
                  <a:rPr lang="vi-VN" sz="1800">
                    <a:latin typeface="Arial" panose="020B0604020202020204" pitchFamily="34" charset="0"/>
                  </a:rPr>
                  <a:t>thuộc </a:t>
                </a:r>
                <a14:m>
                  <m:oMath xmlns:m="http://schemas.openxmlformats.org/officeDocument/2006/math">
                    <m:r>
                      <a:rPr lang="vi-VN" sz="1800" i="1">
                        <a:latin typeface="Cambria Math" panose="02040503050406030204" pitchFamily="18" charset="0"/>
                      </a:rPr>
                      <m:t>(</m:t>
                    </m:r>
                    <m:r>
                      <a:rPr lang="vi-VN" sz="1800" i="1">
                        <a:latin typeface="Cambria Math" panose="02040503050406030204" pitchFamily="18" charset="0"/>
                        <a:ea typeface="Cambria Math" panose="02040503050406030204" pitchFamily="18" charset="0"/>
                      </a:rPr>
                      <m:t>𝛼</m:t>
                    </m:r>
                    <m:r>
                      <a:rPr lang="vi-VN" sz="1800" i="1">
                        <a:latin typeface="Cambria Math" panose="02040503050406030204" pitchFamily="18" charset="0"/>
                      </a:rPr>
                      <m:t>)</m:t>
                    </m:r>
                  </m:oMath>
                </a14:m>
                <a:r>
                  <a:rPr lang="vi-VN" sz="1800" smtClean="0">
                    <a:latin typeface="Arial" panose="020B0604020202020204" pitchFamily="34" charset="0"/>
                  </a:rPr>
                  <a:t>.</a:t>
                </a:r>
                <a:endParaRPr lang="vi-VN" sz="1800"/>
              </a:p>
            </p:txBody>
          </p:sp>
        </mc:Choice>
        <mc:Fallback>
          <p:sp>
            <p:nvSpPr>
              <p:cNvPr id="2" name="Rectangle 1"/>
              <p:cNvSpPr>
                <a:spLocks noRot="1" noChangeAspect="1" noMove="1" noResize="1" noEditPoints="1" noAdjustHandles="1" noChangeArrowheads="1" noChangeShapeType="1" noTextEdit="1"/>
              </p:cNvSpPr>
              <p:nvPr/>
            </p:nvSpPr>
            <p:spPr>
              <a:xfrm>
                <a:off x="3396481" y="1902870"/>
                <a:ext cx="5307976" cy="2949525"/>
              </a:xfrm>
              <a:prstGeom prst="rect">
                <a:avLst/>
              </a:prstGeom>
              <a:blipFill>
                <a:blip r:embed="rId6"/>
                <a:stretch>
                  <a:fillRect l="-918" r="-1033" b="-2479"/>
                </a:stretch>
              </a:blipFill>
            </p:spPr>
            <p:txBody>
              <a:bodyPr/>
              <a:lstStyle/>
              <a:p>
                <a:r>
                  <a:rPr lang="en-US">
                    <a:noFill/>
                  </a:rPr>
                  <a:t> </a:t>
                </a:r>
              </a:p>
            </p:txBody>
          </p:sp>
        </mc:Fallback>
      </mc:AlternateContent>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14" y="2248028"/>
            <a:ext cx="2723610" cy="2376350"/>
          </a:xfrm>
          <a:prstGeom prst="rect">
            <a:avLst/>
          </a:prstGeom>
        </p:spPr>
      </p:pic>
      <p:pic>
        <p:nvPicPr>
          <p:cNvPr id="4" name="Picture 3"/>
          <p:cNvPicPr>
            <a:picLocks noChangeAspect="1"/>
          </p:cNvPicPr>
          <p:nvPr/>
        </p:nvPicPr>
        <p:blipFill>
          <a:blip r:embed="rId8"/>
          <a:stretch>
            <a:fillRect/>
          </a:stretch>
        </p:blipFill>
        <p:spPr>
          <a:xfrm rot="21287462">
            <a:off x="193047" y="4316368"/>
            <a:ext cx="290726" cy="6869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up)">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41" name="Google Shape;2540;p49"/>
          <p:cNvSpPr txBox="1">
            <a:spLocks/>
          </p:cNvSpPr>
          <p:nvPr/>
        </p:nvSpPr>
        <p:spPr>
          <a:xfrm>
            <a:off x="1122323" y="636102"/>
            <a:ext cx="1266243" cy="5724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pPr>
            <a:r>
              <a:rPr lang="en-US" sz="2600" b="1" i="1" u="sng" smtClean="0">
                <a:solidFill>
                  <a:srgbClr val="C00000"/>
                </a:solidFill>
                <a:latin typeface="Arial" panose="020B0604020202020204" pitchFamily="34" charset="0"/>
              </a:rPr>
              <a:t>Chú ý:</a:t>
            </a:r>
            <a:endParaRPr kumimoji="0" lang="vi-VN" sz="2600" b="1" i="1" u="sng" strike="noStrike" kern="0" cap="none" spc="0" normalizeH="0" baseline="0" noProof="0">
              <a:ln>
                <a:noFill/>
              </a:ln>
              <a:solidFill>
                <a:srgbClr val="C00000"/>
              </a:solidFill>
              <a:effectLst/>
              <a:uLnTx/>
              <a:uFillTx/>
              <a:latin typeface="Arial" panose="020B0604020202020204" pitchFamily="34" charset="0"/>
              <a:sym typeface="Maven Pro ExtraBold"/>
            </a:endParaRPr>
          </a:p>
        </p:txBody>
      </p:sp>
      <p:pic>
        <p:nvPicPr>
          <p:cNvPr id="8" name="Picture 7"/>
          <p:cNvPicPr>
            <a:picLocks noChangeAspect="1"/>
          </p:cNvPicPr>
          <p:nvPr/>
        </p:nvPicPr>
        <p:blipFill>
          <a:blip r:embed="rId3"/>
          <a:stretch>
            <a:fillRect/>
          </a:stretch>
        </p:blipFill>
        <p:spPr>
          <a:xfrm>
            <a:off x="7823881" y="3710341"/>
            <a:ext cx="703295" cy="1042886"/>
          </a:xfrm>
          <a:prstGeom prst="rect">
            <a:avLst/>
          </a:prstGeom>
        </p:spPr>
      </p:pic>
      <p:sp>
        <p:nvSpPr>
          <p:cNvPr id="2" name="Rectangle 1"/>
          <p:cNvSpPr/>
          <p:nvPr/>
        </p:nvSpPr>
        <p:spPr>
          <a:xfrm>
            <a:off x="7952891" y="890545"/>
            <a:ext cx="785593" cy="858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Rectangle 5"/>
              <p:cNvSpPr/>
              <p:nvPr/>
            </p:nvSpPr>
            <p:spPr>
              <a:xfrm>
                <a:off x="1154127" y="1296061"/>
                <a:ext cx="6830568" cy="2568717"/>
              </a:xfrm>
              <a:prstGeom prst="rect">
                <a:avLst/>
              </a:prstGeom>
            </p:spPr>
            <p:txBody>
              <a:bodyPr wrap="square">
                <a:spAutoFit/>
              </a:bodyPr>
              <a:lstStyle/>
              <a:p>
                <a:pPr algn="just">
                  <a:lnSpc>
                    <a:spcPct val="150000"/>
                  </a:lnSpc>
                  <a:spcAft>
                    <a:spcPts val="1200"/>
                  </a:spcAft>
                </a:pPr>
                <a:r>
                  <a:rPr lang="en-US" sz="2200" kern="100">
                    <a:latin typeface="+mn-lt"/>
                    <a:ea typeface="Calibri" panose="020F0502020204030204" pitchFamily="34" charset="0"/>
                    <a:cs typeface="Times New Roman" panose="02020603050405020304" pitchFamily="18" charset="0"/>
                  </a:rPr>
                  <a:t>Mặt phẳng đi qua trung điểm của đoạn thẳng </a:t>
                </a:r>
                <a14:m>
                  <m:oMath xmlns:m="http://schemas.openxmlformats.org/officeDocument/2006/math">
                    <m:r>
                      <a:rPr lang="en-US" sz="2200" i="1" kern="100">
                        <a:effectLst/>
                        <a:latin typeface="+mn-lt"/>
                        <a:ea typeface="Calibri" panose="020F0502020204030204" pitchFamily="34" charset="0"/>
                        <a:cs typeface="Times New Roman" panose="02020603050405020304" pitchFamily="18" charset="0"/>
                      </a:rPr>
                      <m:t>𝐴𝐵</m:t>
                    </m:r>
                    <m:r>
                      <a:rPr lang="en-US" sz="2200" i="1" kern="100">
                        <a:effectLst/>
                        <a:latin typeface="+mn-lt"/>
                        <a:ea typeface="Calibri" panose="020F0502020204030204" pitchFamily="34" charset="0"/>
                        <a:cs typeface="Times New Roman" panose="02020603050405020304" pitchFamily="18" charset="0"/>
                      </a:rPr>
                      <m:t> </m:t>
                    </m:r>
                  </m:oMath>
                </a14:m>
                <a:r>
                  <a:rPr lang="en-US" sz="2200" kern="100">
                    <a:effectLst/>
                    <a:latin typeface="+mn-lt"/>
                    <a:ea typeface="Calibri" panose="020F0502020204030204" pitchFamily="34" charset="0"/>
                    <a:cs typeface="Times New Roman" panose="02020603050405020304" pitchFamily="18" charset="0"/>
                  </a:rPr>
                  <a:t>và vuông góc với đường thẳng </a:t>
                </a:r>
                <a14:m>
                  <m:oMath xmlns:m="http://schemas.openxmlformats.org/officeDocument/2006/math">
                    <m:r>
                      <a:rPr lang="en-US" sz="2200" i="1" kern="100">
                        <a:effectLst/>
                        <a:latin typeface="+mn-lt"/>
                        <a:ea typeface="Calibri" panose="020F0502020204030204" pitchFamily="34" charset="0"/>
                        <a:cs typeface="Times New Roman" panose="02020603050405020304" pitchFamily="18" charset="0"/>
                      </a:rPr>
                      <m:t>𝐴𝐵</m:t>
                    </m:r>
                  </m:oMath>
                </a14:m>
                <a:r>
                  <a:rPr lang="en-US" sz="2200" kern="100">
                    <a:effectLst/>
                    <a:latin typeface="+mn-lt"/>
                    <a:ea typeface="Calibri" panose="020F0502020204030204" pitchFamily="34" charset="0"/>
                    <a:cs typeface="Times New Roman" panose="02020603050405020304" pitchFamily="18" charset="0"/>
                  </a:rPr>
                  <a:t> được gọi là đường trung trực của đoạn thẳng </a:t>
                </a:r>
                <a14:m>
                  <m:oMath xmlns:m="http://schemas.openxmlformats.org/officeDocument/2006/math">
                    <m:r>
                      <a:rPr lang="en-US" sz="2200" i="1" kern="100">
                        <a:effectLst/>
                        <a:latin typeface="+mn-lt"/>
                        <a:ea typeface="Calibri" panose="020F0502020204030204" pitchFamily="34" charset="0"/>
                        <a:cs typeface="Times New Roman" panose="02020603050405020304" pitchFamily="18" charset="0"/>
                      </a:rPr>
                      <m:t>𝐴𝐵</m:t>
                    </m:r>
                  </m:oMath>
                </a14:m>
                <a:r>
                  <a:rPr lang="en-US" sz="2200" kern="100">
                    <a:effectLst/>
                    <a:latin typeface="+mn-lt"/>
                    <a:ea typeface="Calibri" panose="020F0502020204030204" pitchFamily="34" charset="0"/>
                    <a:cs typeface="Times New Roman" panose="02020603050405020304" pitchFamily="18" charset="0"/>
                  </a:rPr>
                  <a:t>. Mặt phẳng trung trực của đoạn thẳng </a:t>
                </a:r>
                <a14:m>
                  <m:oMath xmlns:m="http://schemas.openxmlformats.org/officeDocument/2006/math">
                    <m:r>
                      <a:rPr lang="en-US" sz="2200" i="1" kern="100">
                        <a:effectLst/>
                        <a:latin typeface="+mn-lt"/>
                        <a:ea typeface="Calibri" panose="020F0502020204030204" pitchFamily="34" charset="0"/>
                        <a:cs typeface="Times New Roman" panose="02020603050405020304" pitchFamily="18" charset="0"/>
                      </a:rPr>
                      <m:t>𝐴𝐵</m:t>
                    </m:r>
                  </m:oMath>
                </a14:m>
                <a:r>
                  <a:rPr lang="en-US" sz="2200" kern="100">
                    <a:effectLst/>
                    <a:latin typeface="+mn-lt"/>
                    <a:ea typeface="Calibri" panose="020F0502020204030204" pitchFamily="34" charset="0"/>
                    <a:cs typeface="Times New Roman" panose="02020603050405020304" pitchFamily="18" charset="0"/>
                  </a:rPr>
                  <a:t> là tập hợp các điểm cách đều </a:t>
                </a:r>
                <a14:m>
                  <m:oMath xmlns:m="http://schemas.openxmlformats.org/officeDocument/2006/math">
                    <m:r>
                      <a:rPr lang="en-US" sz="2200" i="1" kern="100">
                        <a:effectLst/>
                        <a:latin typeface="+mn-lt"/>
                        <a:ea typeface="Calibri" panose="020F0502020204030204" pitchFamily="34" charset="0"/>
                        <a:cs typeface="Times New Roman" panose="02020603050405020304" pitchFamily="18" charset="0"/>
                      </a:rPr>
                      <m:t>𝐴</m:t>
                    </m:r>
                    <m:r>
                      <a:rPr lang="en-US" sz="2200" i="1" kern="100">
                        <a:effectLst/>
                        <a:latin typeface="+mn-lt"/>
                        <a:ea typeface="Calibri" panose="020F0502020204030204" pitchFamily="34" charset="0"/>
                        <a:cs typeface="Times New Roman" panose="02020603050405020304" pitchFamily="18" charset="0"/>
                      </a:rPr>
                      <m:t>, </m:t>
                    </m:r>
                    <m:r>
                      <a:rPr lang="en-US" sz="2200" i="1" kern="100">
                        <a:effectLst/>
                        <a:latin typeface="+mn-lt"/>
                        <a:ea typeface="Calibri" panose="020F0502020204030204" pitchFamily="34" charset="0"/>
                        <a:cs typeface="Times New Roman" panose="02020603050405020304" pitchFamily="18" charset="0"/>
                      </a:rPr>
                      <m:t>𝐵</m:t>
                    </m:r>
                    <m:r>
                      <a:rPr lang="en-US" sz="2200" i="1" kern="100">
                        <a:effectLst/>
                        <a:latin typeface="+mn-lt"/>
                        <a:ea typeface="Calibri" panose="020F0502020204030204" pitchFamily="34" charset="0"/>
                        <a:cs typeface="Times New Roman" panose="02020603050405020304" pitchFamily="18" charset="0"/>
                      </a:rPr>
                      <m:t>.</m:t>
                    </m:r>
                  </m:oMath>
                </a14:m>
                <a:endParaRPr lang="en-US" sz="2200" kern="100">
                  <a:latin typeface="+mn-lt"/>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154127" y="1296061"/>
                <a:ext cx="6830568" cy="2568717"/>
              </a:xfrm>
              <a:prstGeom prst="rect">
                <a:avLst/>
              </a:prstGeom>
              <a:blipFill>
                <a:blip r:embed="rId4"/>
                <a:stretch>
                  <a:fillRect l="-1160" r="-107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8974261">
            <a:off x="17994" y="442684"/>
            <a:ext cx="1029200" cy="41068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p:cNvSpPr/>
          <p:nvPr/>
        </p:nvSpPr>
        <p:spPr>
          <a:xfrm>
            <a:off x="3995543" y="315244"/>
            <a:ext cx="1095172" cy="537391"/>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200" b="1" smtClean="0">
                <a:solidFill>
                  <a:srgbClr val="C00000"/>
                </a:solidFill>
                <a:latin typeface="+mn-lt"/>
                <a:ea typeface="Dotum" panose="020B0600000101010101" pitchFamily="34" charset="-127"/>
                <a:cs typeface="Times New Roman" panose="02020603050405020304" pitchFamily="18" charset="0"/>
              </a:rPr>
              <a:t>HĐ4</a:t>
            </a:r>
            <a:endParaRPr lang="en-US" sz="2200">
              <a:solidFill>
                <a:srgbClr val="C00000"/>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5" name="Rectangle 1"/>
              <p:cNvSpPr>
                <a:spLocks noChangeArrowheads="1"/>
              </p:cNvSpPr>
              <p:nvPr/>
            </p:nvSpPr>
            <p:spPr bwMode="auto">
              <a:xfrm>
                <a:off x="858302" y="921500"/>
                <a:ext cx="7369654"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Cho mặt phẳng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 và điểm </a:t>
                </a:r>
                <a14:m>
                  <m:oMath xmlns:m="http://schemas.openxmlformats.org/officeDocument/2006/math">
                    <m:r>
                      <a:rPr lang="vi-VN" sz="1900" i="1" smtClean="0">
                        <a:solidFill>
                          <a:srgbClr val="000000"/>
                        </a:solidFill>
                        <a:latin typeface="Cambria Math" panose="02040503050406030204" pitchFamily="18" charset="0"/>
                      </a:rPr>
                      <m:t>𝑂</m:t>
                    </m:r>
                  </m:oMath>
                </a14:m>
                <a:r>
                  <a:rPr lang="vi-VN" sz="1900">
                    <a:solidFill>
                      <a:srgbClr val="000000"/>
                    </a:solidFill>
                    <a:latin typeface="+mn-lt"/>
                  </a:rPr>
                  <a:t>. Trong mặt phẳng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 lấy hai đường thẳng cắt nhau </a:t>
                </a:r>
                <a14:m>
                  <m:oMath xmlns:m="http://schemas.openxmlformats.org/officeDocument/2006/math">
                    <m:r>
                      <a:rPr lang="vi-VN" sz="1900" i="1" smtClean="0">
                        <a:solidFill>
                          <a:srgbClr val="000000"/>
                        </a:solidFill>
                        <a:latin typeface="Cambria Math" panose="02040503050406030204" pitchFamily="18" charset="0"/>
                      </a:rPr>
                      <m:t>𝑎</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𝑏</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tuỳ ý. Gọi </a:t>
                </a:r>
                <a14:m>
                  <m:oMath xmlns:m="http://schemas.openxmlformats.org/officeDocument/2006/math">
                    <m:r>
                      <a:rPr lang="vi-VN" sz="1900" i="1" smtClean="0">
                        <a:solidFill>
                          <a:srgbClr val="000000"/>
                        </a:solidFill>
                        <a:latin typeface="Cambria Math" panose="02040503050406030204" pitchFamily="18" charset="0"/>
                      </a:rPr>
                      <m:t>(</m:t>
                    </m:r>
                    <m:r>
                      <a:rPr lang="el-GR" sz="1900" i="1">
                        <a:solidFill>
                          <a:srgbClr val="000000"/>
                        </a:solidFill>
                        <a:latin typeface="Cambria Math" panose="02040503050406030204" pitchFamily="18" charset="0"/>
                      </a:rPr>
                      <m:t>𝛼</m:t>
                    </m:r>
                    <m:r>
                      <a:rPr lang="el-GR" sz="1900" i="1">
                        <a:solidFill>
                          <a:srgbClr val="000000"/>
                        </a:solidFill>
                        <a:latin typeface="Cambria Math" panose="02040503050406030204" pitchFamily="18" charset="0"/>
                      </a:rPr>
                      <m:t>),(</m:t>
                    </m:r>
                    <m:r>
                      <a:rPr lang="el-GR" sz="1900" i="1">
                        <a:solidFill>
                          <a:srgbClr val="000000"/>
                        </a:solidFill>
                        <a:latin typeface="Cambria Math" panose="02040503050406030204" pitchFamily="18" charset="0"/>
                      </a:rPr>
                      <m:t>𝛽</m:t>
                    </m:r>
                    <m:r>
                      <a:rPr lang="el-GR" sz="1900" i="1" smtClean="0">
                        <a:solidFill>
                          <a:srgbClr val="000000"/>
                        </a:solidFill>
                        <a:latin typeface="Cambria Math" panose="02040503050406030204" pitchFamily="18" charset="0"/>
                      </a:rPr>
                      <m:t>)</m:t>
                    </m:r>
                  </m:oMath>
                </a14:m>
                <a:r>
                  <a:rPr lang="el-GR" sz="1900">
                    <a:solidFill>
                      <a:srgbClr val="000000"/>
                    </a:solidFill>
                    <a:latin typeface="+mn-lt"/>
                  </a:rPr>
                  <a:t> </a:t>
                </a:r>
                <a:r>
                  <a:rPr lang="vi-VN" sz="1900">
                    <a:solidFill>
                      <a:srgbClr val="000000"/>
                    </a:solidFill>
                    <a:latin typeface="+mn-lt"/>
                  </a:rPr>
                  <a:t>là các mặt phẳng qua </a:t>
                </a:r>
                <a14:m>
                  <m:oMath xmlns:m="http://schemas.openxmlformats.org/officeDocument/2006/math">
                    <m:r>
                      <a:rPr lang="vi-VN" sz="1900" i="1" smtClean="0">
                        <a:solidFill>
                          <a:srgbClr val="000000"/>
                        </a:solidFill>
                        <a:latin typeface="Cambria Math" panose="02040503050406030204" pitchFamily="18" charset="0"/>
                      </a:rPr>
                      <m:t>𝑂</m:t>
                    </m:r>
                  </m:oMath>
                </a14:m>
                <a:r>
                  <a:rPr lang="vi-VN" sz="1900">
                    <a:solidFill>
                      <a:srgbClr val="000000"/>
                    </a:solidFill>
                    <a:latin typeface="+mn-lt"/>
                  </a:rPr>
                  <a:t> và tương ứng vuông góc với </a:t>
                </a:r>
                <a14:m>
                  <m:oMath xmlns:m="http://schemas.openxmlformats.org/officeDocument/2006/math">
                    <m:r>
                      <a:rPr lang="vi-VN" sz="1900" i="1" smtClean="0">
                        <a:solidFill>
                          <a:srgbClr val="000000"/>
                        </a:solidFill>
                        <a:latin typeface="Cambria Math" panose="02040503050406030204" pitchFamily="18" charset="0"/>
                      </a:rPr>
                      <m:t>𝑎</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𝑏</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a:t>
                </a:r>
                <a:r>
                  <a:rPr lang="vi-VN" sz="1900">
                    <a:solidFill>
                      <a:srgbClr val="000000"/>
                    </a:solidFill>
                    <a:latin typeface="+mn-lt"/>
                  </a:rPr>
                  <a:t>H.7.19</a:t>
                </a:r>
                <a:r>
                  <a:rPr lang="vi-VN" sz="1900" smtClean="0">
                    <a:solidFill>
                      <a:srgbClr val="000000"/>
                    </a:solidFill>
                    <a:latin typeface="+mn-lt"/>
                  </a:rPr>
                  <a:t>).</a:t>
                </a:r>
                <a:endParaRPr lang="vi-VN" sz="1900">
                  <a:solidFill>
                    <a:srgbClr val="000000"/>
                  </a:solidFill>
                  <a:latin typeface="+mn-lt"/>
                </a:endParaRPr>
              </a:p>
            </p:txBody>
          </p:sp>
        </mc:Choice>
        <mc:Fallback>
          <p:sp>
            <p:nvSpPr>
              <p:cNvPr id="15" name="Rectangle 1"/>
              <p:cNvSpPr>
                <a:spLocks noRot="1" noChangeAspect="1" noMove="1" noResize="1" noEditPoints="1" noAdjustHandles="1" noChangeArrowheads="1" noChangeShapeType="1" noTextEdit="1"/>
              </p:cNvSpPr>
              <p:nvPr/>
            </p:nvSpPr>
            <p:spPr bwMode="auto">
              <a:xfrm>
                <a:off x="858302" y="921500"/>
                <a:ext cx="7369654" cy="1408078"/>
              </a:xfrm>
              <a:prstGeom prst="rect">
                <a:avLst/>
              </a:prstGeom>
              <a:blipFill>
                <a:blip r:embed="rId4"/>
                <a:stretch>
                  <a:fillRect l="-827" r="-744"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883978" y="2364495"/>
                <a:ext cx="3950416" cy="2285241"/>
              </a:xfrm>
              <a:prstGeom prst="rect">
                <a:avLst/>
              </a:prstGeom>
            </p:spPr>
            <p:txBody>
              <a:bodyPr wrap="square">
                <a:spAutoFit/>
              </a:bodyPr>
              <a:lstStyle/>
              <a:p>
                <a:pPr algn="just">
                  <a:lnSpc>
                    <a:spcPct val="150000"/>
                  </a:lnSpc>
                </a:pPr>
                <a:r>
                  <a:rPr lang="vi-VN" sz="1900" smtClean="0">
                    <a:latin typeface="+mn-lt"/>
                  </a:rPr>
                  <a:t>a) Giải thích vì sao hai mặt phẳng</a:t>
                </a:r>
                <a:r>
                  <a:rPr lang="en-US" sz="1900" smtClean="0">
                    <a:latin typeface="+mn-lt"/>
                  </a:rPr>
                  <a:t> </a:t>
                </a:r>
                <a14:m>
                  <m:oMath xmlns:m="http://schemas.openxmlformats.org/officeDocument/2006/math">
                    <m:r>
                      <a:rPr lang="vi-VN" sz="1900" i="1" smtClean="0">
                        <a:latin typeface="Cambria Math" panose="02040503050406030204" pitchFamily="18" charset="0"/>
                      </a:rPr>
                      <m:t>(</m:t>
                    </m:r>
                    <m:r>
                      <a:rPr lang="el-GR" sz="1900" i="1">
                        <a:latin typeface="Cambria Math" panose="02040503050406030204" pitchFamily="18" charset="0"/>
                      </a:rPr>
                      <m:t>𝛼</m:t>
                    </m:r>
                    <m:r>
                      <a:rPr lang="el-GR" sz="1900" i="1">
                        <a:latin typeface="Cambria Math" panose="02040503050406030204" pitchFamily="18" charset="0"/>
                      </a:rPr>
                      <m:t>),(</m:t>
                    </m:r>
                    <m:r>
                      <a:rPr lang="el-GR" sz="1900" i="1">
                        <a:latin typeface="Cambria Math" panose="02040503050406030204" pitchFamily="18" charset="0"/>
                      </a:rPr>
                      <m:t>𝛽</m:t>
                    </m:r>
                    <m:r>
                      <a:rPr lang="el-GR" sz="1900" i="1" smtClean="0">
                        <a:latin typeface="Cambria Math" panose="02040503050406030204" pitchFamily="18" charset="0"/>
                      </a:rPr>
                      <m:t>)</m:t>
                    </m:r>
                    <m:r>
                      <a:rPr lang="en-US" sz="1900" i="1" smtClean="0">
                        <a:latin typeface="Cambria Math" panose="02040503050406030204" pitchFamily="18" charset="0"/>
                      </a:rPr>
                      <m:t> </m:t>
                    </m:r>
                  </m:oMath>
                </a14:m>
                <a:r>
                  <a:rPr lang="el-GR" sz="1900">
                    <a:latin typeface="+mn-lt"/>
                  </a:rPr>
                  <a:t> </a:t>
                </a:r>
                <a:r>
                  <a:rPr lang="vi-VN" sz="1900">
                    <a:latin typeface="+mn-lt"/>
                  </a:rPr>
                  <a:t>cắt nhau theo một đường thẳng</a:t>
                </a:r>
                <a:r>
                  <a:rPr lang="vi-VN" sz="1900">
                    <a:latin typeface="+mn-lt"/>
                  </a:rPr>
                  <a:t> </a:t>
                </a:r>
                <a14:m>
                  <m:oMath xmlns:m="http://schemas.openxmlformats.org/officeDocument/2006/math">
                    <m:r>
                      <m:rPr>
                        <m:sty m:val="p"/>
                      </m:rPr>
                      <a:rPr lang="el-GR" sz="1900" i="0" smtClean="0">
                        <a:latin typeface="Cambria Math" panose="02040503050406030204" pitchFamily="18" charset="0"/>
                      </a:rPr>
                      <m:t>Δ</m:t>
                    </m:r>
                  </m:oMath>
                </a14:m>
                <a:r>
                  <a:rPr lang="el-GR" sz="1900">
                    <a:latin typeface="+mn-lt"/>
                  </a:rPr>
                  <a:t> </a:t>
                </a:r>
                <a:r>
                  <a:rPr lang="vi-VN" sz="1900">
                    <a:latin typeface="+mn-lt"/>
                  </a:rPr>
                  <a:t>đi qua </a:t>
                </a:r>
                <a14:m>
                  <m:oMath xmlns:m="http://schemas.openxmlformats.org/officeDocument/2006/math">
                    <m:r>
                      <a:rPr lang="vi-VN" sz="1900" i="1" smtClean="0">
                        <a:latin typeface="Cambria Math" panose="02040503050406030204" pitchFamily="18" charset="0"/>
                      </a:rPr>
                      <m:t>𝑂</m:t>
                    </m:r>
                  </m:oMath>
                </a14:m>
                <a:r>
                  <a:rPr lang="vi-VN" sz="1900">
                    <a:latin typeface="+mn-lt"/>
                  </a:rPr>
                  <a:t>.</a:t>
                </a:r>
              </a:p>
              <a:p>
                <a:pPr algn="just">
                  <a:lnSpc>
                    <a:spcPct val="150000"/>
                  </a:lnSpc>
                </a:pPr>
                <a:r>
                  <a:rPr lang="vi-VN" sz="1900">
                    <a:latin typeface="+mn-lt"/>
                  </a:rPr>
                  <a:t>b) Nêu nhận xét về mối quan hệ giữa</a:t>
                </a:r>
                <a:r>
                  <a:rPr lang="vi-VN" sz="1900">
                    <a:latin typeface="+mn-lt"/>
                  </a:rPr>
                  <a:t> </a:t>
                </a:r>
                <a14:m>
                  <m:oMath xmlns:m="http://schemas.openxmlformats.org/officeDocument/2006/math">
                    <m:r>
                      <m:rPr>
                        <m:sty m:val="p"/>
                      </m:rPr>
                      <a:rPr lang="el-GR" sz="1900">
                        <a:latin typeface="Cambria Math" panose="02040503050406030204" pitchFamily="18" charset="0"/>
                      </a:rPr>
                      <m:t>Δ</m:t>
                    </m:r>
                    <m:r>
                      <a:rPr lang="el-GR" sz="1900" i="1">
                        <a:latin typeface="Cambria Math" panose="02040503050406030204" pitchFamily="18" charset="0"/>
                      </a:rPr>
                      <m:t> </m:t>
                    </m:r>
                  </m:oMath>
                </a14:m>
                <a:r>
                  <a:rPr lang="vi-VN" sz="1900" smtClean="0">
                    <a:latin typeface="+mn-lt"/>
                  </a:rPr>
                  <a:t>và </a:t>
                </a:r>
                <a14:m>
                  <m:oMath xmlns:m="http://schemas.openxmlformats.org/officeDocument/2006/math">
                    <m:d>
                      <m:dPr>
                        <m:ctrlPr>
                          <a:rPr lang="vi-VN" sz="1900" i="1">
                            <a:latin typeface="Cambria Math" panose="02040503050406030204" pitchFamily="18" charset="0"/>
                          </a:rPr>
                        </m:ctrlPr>
                      </m:dPr>
                      <m:e>
                        <m:r>
                          <a:rPr lang="vi-VN" sz="1900" i="1">
                            <a:latin typeface="Cambria Math" panose="02040503050406030204" pitchFamily="18" charset="0"/>
                          </a:rPr>
                          <m:t>𝑃</m:t>
                        </m:r>
                      </m:e>
                    </m:d>
                    <m:r>
                      <a:rPr lang="en-US" sz="1900" b="0" i="0" smtClean="0">
                        <a:latin typeface="Cambria Math" panose="02040503050406030204" pitchFamily="18" charset="0"/>
                      </a:rPr>
                      <m:t>.</m:t>
                    </m:r>
                  </m:oMath>
                </a14:m>
                <a:endParaRPr lang="vi-VN" sz="1900">
                  <a:latin typeface="+mn-lt"/>
                </a:endParaRPr>
              </a:p>
            </p:txBody>
          </p:sp>
        </mc:Choice>
        <mc:Fallback>
          <p:sp>
            <p:nvSpPr>
              <p:cNvPr id="12" name="Rectangle 11"/>
              <p:cNvSpPr>
                <a:spLocks noRot="1" noChangeAspect="1" noMove="1" noResize="1" noEditPoints="1" noAdjustHandles="1" noChangeArrowheads="1" noChangeShapeType="1" noTextEdit="1"/>
              </p:cNvSpPr>
              <p:nvPr/>
            </p:nvSpPr>
            <p:spPr>
              <a:xfrm>
                <a:off x="883978" y="2364495"/>
                <a:ext cx="3950416" cy="2285241"/>
              </a:xfrm>
              <a:prstGeom prst="rect">
                <a:avLst/>
              </a:prstGeom>
              <a:blipFill>
                <a:blip r:embed="rId5"/>
                <a:stretch>
                  <a:fillRect l="-1389" r="-1543" b="-1067"/>
                </a:stretch>
              </a:blipFill>
            </p:spPr>
            <p:txBody>
              <a:bodyPr/>
              <a:lstStyle/>
              <a:p>
                <a:r>
                  <a:rPr lang="en-US">
                    <a:noFill/>
                  </a:rPr>
                  <a:t> </a:t>
                </a:r>
              </a:p>
            </p:txBody>
          </p:sp>
        </mc:Fallback>
      </mc:AlternateContent>
      <p:pic>
        <p:nvPicPr>
          <p:cNvPr id="18" name="Picture 17"/>
          <p:cNvPicPr>
            <a:picLocks noChangeAspect="1"/>
          </p:cNvPicPr>
          <p:nvPr/>
        </p:nvPicPr>
        <p:blipFill>
          <a:blip r:embed="rId6"/>
          <a:stretch>
            <a:fillRect/>
          </a:stretch>
        </p:blipFill>
        <p:spPr>
          <a:xfrm>
            <a:off x="5441843" y="2000581"/>
            <a:ext cx="2786113" cy="2755631"/>
          </a:xfrm>
          <a:prstGeom prst="rect">
            <a:avLst/>
          </a:prstGeom>
        </p:spPr>
      </p:pic>
      <p:pic>
        <p:nvPicPr>
          <p:cNvPr id="19" name="Picture 18"/>
          <p:cNvPicPr>
            <a:picLocks noChangeAspect="1"/>
          </p:cNvPicPr>
          <p:nvPr/>
        </p:nvPicPr>
        <p:blipFill>
          <a:blip r:embed="rId7"/>
          <a:stretch>
            <a:fillRect/>
          </a:stretch>
        </p:blipFill>
        <p:spPr>
          <a:xfrm rot="15461742">
            <a:off x="-49623" y="4384273"/>
            <a:ext cx="978535" cy="5468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1639970">
            <a:off x="8015202" y="240908"/>
            <a:ext cx="1029200" cy="38554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 name="Picture 17"/>
          <p:cNvPicPr>
            <a:picLocks noChangeAspect="1"/>
          </p:cNvPicPr>
          <p:nvPr/>
        </p:nvPicPr>
        <p:blipFill>
          <a:blip r:embed="rId4"/>
          <a:stretch>
            <a:fillRect/>
          </a:stretch>
        </p:blipFill>
        <p:spPr>
          <a:xfrm>
            <a:off x="439641" y="690170"/>
            <a:ext cx="2743491" cy="2713475"/>
          </a:xfrm>
          <a:prstGeom prst="rect">
            <a:avLst/>
          </a:prstGeom>
        </p:spPr>
      </p:pic>
      <p:pic>
        <p:nvPicPr>
          <p:cNvPr id="19" name="Picture 18"/>
          <p:cNvPicPr>
            <a:picLocks noChangeAspect="1"/>
          </p:cNvPicPr>
          <p:nvPr/>
        </p:nvPicPr>
        <p:blipFill>
          <a:blip r:embed="rId5"/>
          <a:stretch>
            <a:fillRect/>
          </a:stretch>
        </p:blipFill>
        <p:spPr>
          <a:xfrm rot="15461742">
            <a:off x="-49623" y="4384273"/>
            <a:ext cx="978535" cy="546828"/>
          </a:xfrm>
          <a:prstGeom prst="rect">
            <a:avLst/>
          </a:prstGeom>
        </p:spPr>
      </p:pic>
      <p:sp>
        <p:nvSpPr>
          <p:cNvPr id="16" name="Rectangle 15"/>
          <p:cNvSpPr/>
          <p:nvPr/>
        </p:nvSpPr>
        <p:spPr>
          <a:xfrm>
            <a:off x="488679" y="457293"/>
            <a:ext cx="644727" cy="384721"/>
          </a:xfrm>
          <a:prstGeom prst="rect">
            <a:avLst/>
          </a:prstGeom>
        </p:spPr>
        <p:txBody>
          <a:bodyPr wrap="none">
            <a:spAutoFit/>
          </a:bodyPr>
          <a:lstStyle/>
          <a:p>
            <a:pPr algn="ctr">
              <a:buClrTx/>
              <a:defRPr/>
            </a:pPr>
            <a:r>
              <a:rPr lang="en-US" sz="1900" b="1" i="1" u="sng" kern="120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2" name="Rectangle 1"/>
              <p:cNvSpPr/>
              <p:nvPr/>
            </p:nvSpPr>
            <p:spPr>
              <a:xfrm>
                <a:off x="3638602" y="613325"/>
                <a:ext cx="4768394" cy="4247317"/>
              </a:xfrm>
              <a:prstGeom prst="rect">
                <a:avLst/>
              </a:prstGeom>
            </p:spPr>
            <p:txBody>
              <a:bodyPr wrap="square">
                <a:spAutoFit/>
              </a:bodyPr>
              <a:lstStyle/>
              <a:p>
                <a:pPr algn="just">
                  <a:lnSpc>
                    <a:spcPct val="150000"/>
                  </a:lnSpc>
                </a:pPr>
                <a:r>
                  <a:rPr lang="en-US" sz="1800" kern="100" smtClean="0">
                    <a:latin typeface="+mn-lt"/>
                    <a:ea typeface="Calibri" panose="020F0502020204030204" pitchFamily="34" charset="0"/>
                    <a:cs typeface="Times New Roman" panose="02020603050405020304" pitchFamily="18" charset="0"/>
                  </a:rPr>
                  <a:t>a) Vì </a:t>
                </a:r>
                <a14:m>
                  <m:oMath xmlns:m="http://schemas.openxmlformats.org/officeDocument/2006/math">
                    <m:d>
                      <m:dPr>
                        <m:ctrlPr>
                          <a:rPr lang="en-US" sz="1800" i="1" kern="100">
                            <a:effectLst/>
                            <a:latin typeface="+mn-lt"/>
                            <a:ea typeface="Calibri" panose="020F0502020204030204" pitchFamily="34" charset="0"/>
                            <a:cs typeface="Times New Roman" panose="02020603050405020304" pitchFamily="18" charset="0"/>
                          </a:rPr>
                        </m:ctrlPr>
                      </m:dPr>
                      <m:e>
                        <m:r>
                          <a:rPr lang="en-US" sz="1800" i="1" kern="100">
                            <a:effectLst/>
                            <a:latin typeface="+mn-lt"/>
                            <a:ea typeface="Calibri" panose="020F0502020204030204" pitchFamily="34" charset="0"/>
                            <a:cs typeface="Times New Roman" panose="02020603050405020304" pitchFamily="18" charset="0"/>
                          </a:rPr>
                          <m:t>𝛼</m:t>
                        </m:r>
                      </m:e>
                    </m:d>
                    <m:r>
                      <a:rPr lang="en-US" sz="1800" kern="100">
                        <a:effectLst/>
                        <a:latin typeface="+mn-lt"/>
                        <a:ea typeface="Calibri" panose="020F0502020204030204" pitchFamily="34" charset="0"/>
                        <a:cs typeface="Times New Roman" panose="02020603050405020304" pitchFamily="18" charset="0"/>
                      </a:rPr>
                      <m:t>⊥</m:t>
                    </m:r>
                    <m:r>
                      <m:rPr>
                        <m:sty m:val="p"/>
                      </m:rPr>
                      <a:rPr lang="en-US" sz="1800" kern="100">
                        <a:effectLst/>
                        <a:latin typeface="+mn-lt"/>
                        <a:ea typeface="Calibri" panose="020F0502020204030204" pitchFamily="34" charset="0"/>
                        <a:cs typeface="Times New Roman" panose="02020603050405020304" pitchFamily="18" charset="0"/>
                      </a:rPr>
                      <m:t>a</m:t>
                    </m:r>
                    <m:r>
                      <a:rPr lang="en-US" sz="1800" kern="100">
                        <a:effectLst/>
                        <a:latin typeface="+mn-lt"/>
                        <a:ea typeface="Calibri" panose="020F0502020204030204" pitchFamily="34" charset="0"/>
                        <a:cs typeface="Times New Roman" panose="02020603050405020304" pitchFamily="18" charset="0"/>
                      </a:rPr>
                      <m:t>, </m:t>
                    </m:r>
                    <m:r>
                      <m:rPr>
                        <m:sty m:val="p"/>
                      </m:rPr>
                      <a:rPr lang="en-US" sz="1800" kern="100">
                        <a:effectLst/>
                        <a:latin typeface="+mn-lt"/>
                        <a:ea typeface="Calibri" panose="020F0502020204030204" pitchFamily="34" charset="0"/>
                        <a:cs typeface="Times New Roman" panose="02020603050405020304" pitchFamily="18" charset="0"/>
                      </a:rPr>
                      <m:t>a</m:t>
                    </m:r>
                    <m:r>
                      <a:rPr lang="en-US" sz="1800" kern="100">
                        <a:effectLst/>
                        <a:latin typeface="+mn-lt"/>
                        <a:ea typeface="Calibri" panose="020F0502020204030204" pitchFamily="34" charset="0"/>
                        <a:cs typeface="Times New Roman" panose="02020603050405020304" pitchFamily="18" charset="0"/>
                      </a:rPr>
                      <m:t>⊂</m:t>
                    </m:r>
                    <m:d>
                      <m:dPr>
                        <m:ctrlPr>
                          <a:rPr lang="en-US" sz="1800" i="1" kern="100">
                            <a:effectLst/>
                            <a:latin typeface="+mn-lt"/>
                            <a:ea typeface="Calibri" panose="020F0502020204030204" pitchFamily="34" charset="0"/>
                            <a:cs typeface="Times New Roman" panose="02020603050405020304" pitchFamily="18" charset="0"/>
                          </a:rPr>
                        </m:ctrlPr>
                      </m:dPr>
                      <m:e>
                        <m:r>
                          <m:rPr>
                            <m:sty m:val="p"/>
                          </m:rPr>
                          <a:rPr lang="en-US" sz="1800" kern="100">
                            <a:effectLst/>
                            <a:latin typeface="+mn-lt"/>
                            <a:ea typeface="Calibri" panose="020F0502020204030204" pitchFamily="34" charset="0"/>
                            <a:cs typeface="Times New Roman" panose="02020603050405020304" pitchFamily="18" charset="0"/>
                          </a:rPr>
                          <m:t>P</m:t>
                        </m:r>
                      </m:e>
                    </m:d>
                  </m:oMath>
                </a14:m>
                <a:endParaRPr lang="en-US" sz="1800" i="1" kern="100" smtClean="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m:t>
                    </m:r>
                    <m:d>
                      <m:dPr>
                        <m:ctrlPr>
                          <a:rPr lang="en-US" sz="1800" i="1" kern="100">
                            <a:effectLst/>
                            <a:latin typeface="+mn-lt"/>
                            <a:ea typeface="Malgun Gothic" panose="020B0503020000020004" pitchFamily="34" charset="-127"/>
                            <a:cs typeface="Times New Roman" panose="02020603050405020304" pitchFamily="18" charset="0"/>
                          </a:rPr>
                        </m:ctrlPr>
                      </m:dPr>
                      <m:e>
                        <m:r>
                          <a:rPr lang="en-US" sz="1800" i="1" kern="100">
                            <a:effectLst/>
                            <a:latin typeface="+mn-lt"/>
                            <a:ea typeface="Malgun Gothic" panose="020B0503020000020004" pitchFamily="34" charset="-127"/>
                            <a:cs typeface="Times New Roman" panose="02020603050405020304" pitchFamily="18" charset="0"/>
                          </a:rPr>
                          <m:t>𝛼</m:t>
                        </m:r>
                      </m:e>
                    </m:d>
                  </m:oMath>
                </a14:m>
                <a:r>
                  <a:rPr lang="en-US"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m:t>
                    </m:r>
                    <m:r>
                      <a:rPr lang="en-US" sz="1800" i="1" kern="100">
                        <a:effectLst/>
                        <a:latin typeface="+mn-lt"/>
                        <a:ea typeface="Malgun Gothic" panose="020B0503020000020004" pitchFamily="34" charset="-127"/>
                        <a:cs typeface="Times New Roman" panose="02020603050405020304" pitchFamily="18" charset="0"/>
                      </a:rPr>
                      <m:t>𝑃</m:t>
                    </m:r>
                    <m:r>
                      <a:rPr lang="en-US" sz="1800" i="1" kern="100">
                        <a:effectLst/>
                        <a:latin typeface="+mn-lt"/>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cắt nhau theo một giao tuyến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𝑛</m:t>
                    </m:r>
                    <m:r>
                      <a:rPr lang="en-US" sz="1800" i="1" kern="100">
                        <a:effectLst/>
                        <a:latin typeface="+mn-lt"/>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Malgun Gothic" panose="020B0503020000020004" pitchFamily="34" charset="-127"/>
                    <a:cs typeface="Times New Roman" panose="02020603050405020304" pitchFamily="18" charset="0"/>
                  </a:rPr>
                  <a:t>Tương tự </a:t>
                </a:r>
                <a14:m>
                  <m:oMath xmlns:m="http://schemas.openxmlformats.org/officeDocument/2006/math">
                    <m:d>
                      <m:dPr>
                        <m:ctrlPr>
                          <a:rPr lang="en-US" sz="1800" i="1" kern="100">
                            <a:effectLst/>
                            <a:latin typeface="+mn-lt"/>
                            <a:ea typeface="Malgun Gothic" panose="020B0503020000020004" pitchFamily="34" charset="-127"/>
                            <a:cs typeface="Times New Roman" panose="02020603050405020304" pitchFamily="18" charset="0"/>
                          </a:rPr>
                        </m:ctrlPr>
                      </m:dPr>
                      <m:e>
                        <m:r>
                          <a:rPr lang="en-US" sz="1800" i="1" kern="100">
                            <a:effectLst/>
                            <a:latin typeface="+mn-lt"/>
                            <a:ea typeface="Malgun Gothic" panose="020B0503020000020004" pitchFamily="34" charset="-127"/>
                            <a:cs typeface="Times New Roman" panose="02020603050405020304" pitchFamily="18" charset="0"/>
                          </a:rPr>
                          <m:t>𝛽</m:t>
                        </m:r>
                      </m:e>
                    </m:d>
                  </m:oMath>
                </a14:m>
                <a:r>
                  <a:rPr lang="en-US"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m:t>
                    </m:r>
                    <m:r>
                      <a:rPr lang="en-US" sz="1800" i="1" kern="100">
                        <a:effectLst/>
                        <a:latin typeface="+mn-lt"/>
                        <a:ea typeface="Malgun Gothic" panose="020B0503020000020004" pitchFamily="34" charset="-127"/>
                        <a:cs typeface="Times New Roman" panose="02020603050405020304" pitchFamily="18" charset="0"/>
                      </a:rPr>
                      <m:t>𝑃</m:t>
                    </m:r>
                    <m:r>
                      <a:rPr lang="en-US" sz="1800" i="1" kern="100">
                        <a:effectLst/>
                        <a:latin typeface="+mn-lt"/>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cắt nhau theo </a:t>
                </a:r>
                <a:r>
                  <a:rPr lang="en-US" sz="1800" kern="100">
                    <a:effectLst/>
                    <a:latin typeface="+mn-lt"/>
                    <a:ea typeface="Malgun Gothic" panose="020B0503020000020004" pitchFamily="34" charset="-127"/>
                    <a:cs typeface="Times New Roman" panose="02020603050405020304" pitchFamily="18" charset="0"/>
                  </a:rPr>
                  <a:t>một </a:t>
                </a:r>
                <a:r>
                  <a:rPr lang="en-US" sz="1800" kern="100" smtClean="0">
                    <a:effectLst/>
                    <a:latin typeface="+mn-lt"/>
                    <a:ea typeface="Malgun Gothic" panose="020B0503020000020004" pitchFamily="34" charset="-127"/>
                    <a:cs typeface="Times New Roman" panose="02020603050405020304" pitchFamily="18" charset="0"/>
                  </a:rPr>
                  <a:t>     giao </a:t>
                </a:r>
                <a:r>
                  <a:rPr lang="en-US" sz="1800" kern="100">
                    <a:effectLst/>
                    <a:latin typeface="+mn-lt"/>
                    <a:ea typeface="Malgun Gothic" panose="020B0503020000020004" pitchFamily="34" charset="-127"/>
                    <a:cs typeface="Times New Roman" panose="02020603050405020304" pitchFamily="18" charset="0"/>
                  </a:rPr>
                  <a:t>tuyến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1800" i="1" kern="100">
                        <a:effectLst/>
                        <a:latin typeface="+mn-lt"/>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𝑚</m:t>
                    </m:r>
                    <m:r>
                      <a:rPr lang="en-US" sz="1800" i="1" kern="100">
                        <a:effectLst/>
                        <a:latin typeface="+mn-lt"/>
                        <a:ea typeface="Malgun Gothic" panose="020B0503020000020004" pitchFamily="34" charset="-127"/>
                        <a:cs typeface="Times New Roman" panose="02020603050405020304" pitchFamily="18" charset="0"/>
                      </a:rPr>
                      <m:t>⊥</m:t>
                    </m:r>
                    <m:r>
                      <a:rPr lang="en-US" sz="1800" i="1" kern="100">
                        <a:effectLst/>
                        <a:latin typeface="+mn-lt"/>
                        <a:ea typeface="Malgun Gothic" panose="020B0503020000020004" pitchFamily="34" charset="-127"/>
                        <a:cs typeface="Times New Roman" panose="02020603050405020304" pitchFamily="18" charset="0"/>
                      </a:rPr>
                      <m:t>𝑏</m:t>
                    </m:r>
                    <m:r>
                      <a:rPr lang="en-US" sz="1800" i="1" kern="100">
                        <a:effectLst/>
                        <a:latin typeface="+mn-lt"/>
                        <a:ea typeface="Malgun Gothic" panose="020B0503020000020004" pitchFamily="34" charset="-127"/>
                        <a:cs typeface="Times New Roman" panose="02020603050405020304" pitchFamily="18" charset="0"/>
                      </a:rPr>
                      <m:t>, </m:t>
                    </m:r>
                    <m:r>
                      <a:rPr lang="en-US" sz="1800" i="1" kern="100">
                        <a:effectLst/>
                        <a:latin typeface="+mn-lt"/>
                        <a:ea typeface="Malgun Gothic" panose="020B0503020000020004" pitchFamily="34" charset="-127"/>
                        <a:cs typeface="Times New Roman" panose="02020603050405020304" pitchFamily="18" charset="0"/>
                      </a:rPr>
                      <m:t>𝑛</m:t>
                    </m:r>
                    <m:r>
                      <a:rPr lang="en-US" sz="1800" i="1" kern="100">
                        <a:effectLst/>
                        <a:latin typeface="+mn-lt"/>
                        <a:ea typeface="Malgun Gothic" panose="020B0503020000020004" pitchFamily="34" charset="-127"/>
                        <a:cs typeface="Times New Roman" panose="02020603050405020304" pitchFamily="18" charset="0"/>
                      </a:rPr>
                      <m:t>⊥</m:t>
                    </m:r>
                    <m:r>
                      <a:rPr lang="en-US" sz="1800" i="1" kern="100">
                        <a:effectLst/>
                        <a:latin typeface="+mn-lt"/>
                        <a:ea typeface="Malgun Gothic" panose="020B0503020000020004" pitchFamily="34" charset="-127"/>
                        <a:cs typeface="Times New Roman" panose="02020603050405020304" pitchFamily="18" charset="0"/>
                      </a:rPr>
                      <m:t>𝑎</m:t>
                    </m:r>
                    <m:r>
                      <a:rPr lang="en-US" sz="1800" i="1"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𝑎</m:t>
                    </m:r>
                    <m:r>
                      <a:rPr lang="en-US" sz="1800" i="1" kern="100">
                        <a:effectLst/>
                        <a:latin typeface="+mn-lt"/>
                        <a:ea typeface="Malgun Gothic" panose="020B0503020000020004" pitchFamily="34" charset="-127"/>
                        <a:cs typeface="Times New Roman" panose="02020603050405020304" pitchFamily="18" charset="0"/>
                      </a:rPr>
                      <m:t>,</m:t>
                    </m:r>
                    <m:r>
                      <a:rPr lang="en-US" sz="1800" i="1" kern="100">
                        <a:effectLst/>
                        <a:latin typeface="+mn-lt"/>
                        <a:ea typeface="Malgun Gothic" panose="020B0503020000020004" pitchFamily="34" charset="-127"/>
                        <a:cs typeface="Times New Roman" panose="02020603050405020304" pitchFamily="18" charset="0"/>
                      </a:rPr>
                      <m:t>𝑏</m:t>
                    </m:r>
                    <m:r>
                      <a:rPr lang="en-US" sz="1800" i="1"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cắt nhau nên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𝑚</m:t>
                    </m:r>
                    <m:r>
                      <a:rPr lang="en-US" sz="1800" i="1" kern="100">
                        <a:effectLst/>
                        <a:latin typeface="+mn-lt"/>
                        <a:ea typeface="Malgun Gothic" panose="020B0503020000020004" pitchFamily="34" charset="-127"/>
                        <a:cs typeface="Times New Roman" panose="02020603050405020304" pitchFamily="18" charset="0"/>
                      </a:rPr>
                      <m:t>, </m:t>
                    </m:r>
                    <m:r>
                      <a:rPr lang="en-US" sz="1800" i="1" kern="100">
                        <a:effectLst/>
                        <a:latin typeface="+mn-lt"/>
                        <a:ea typeface="Malgun Gothic" panose="020B0503020000020004" pitchFamily="34" charset="-127"/>
                        <a:cs typeface="Times New Roman" panose="02020603050405020304" pitchFamily="18" charset="0"/>
                      </a:rPr>
                      <m:t>𝑛</m:t>
                    </m:r>
                    <m:r>
                      <a:rPr lang="en-US" sz="1800" i="1"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cắt </a:t>
                </a:r>
                <a:r>
                  <a:rPr lang="en-US" sz="1800" kern="100" smtClean="0">
                    <a:effectLst/>
                    <a:latin typeface="+mn-lt"/>
                    <a:ea typeface="Malgun Gothic" panose="020B0503020000020004" pitchFamily="34" charset="-127"/>
                    <a:cs typeface="Times New Roman" panose="02020603050405020304" pitchFamily="18" charset="0"/>
                  </a:rPr>
                  <a:t>nhau </a:t>
                </a:r>
                <a:r>
                  <a:rPr lang="en-US" sz="1800" kern="100">
                    <a:effectLst/>
                    <a:latin typeface="+mn-lt"/>
                    <a:ea typeface="Malgun Gothic" panose="020B0503020000020004" pitchFamily="34" charset="-127"/>
                    <a:cs typeface="Times New Roman" panose="02020603050405020304" pitchFamily="18" charset="0"/>
                  </a:rPr>
                  <a:t>suy ra chúng phân biệt. </a:t>
                </a:r>
                <a:endParaRPr lang="en-US" sz="1800" kern="100" smtClean="0">
                  <a:effectLst/>
                  <a:latin typeface="+mn-lt"/>
                  <a:ea typeface="Malgun Gothic" panose="020B0503020000020004" pitchFamily="34" charset="-127"/>
                  <a:cs typeface="Times New Roman" panose="02020603050405020304" pitchFamily="18" charset="0"/>
                </a:endParaRPr>
              </a:p>
              <a:p>
                <a:pPr algn="just">
                  <a:lnSpc>
                    <a:spcPct val="150000"/>
                  </a:lnSpc>
                </a:pP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𝛼</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𝛽</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không trùng nhau.</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Malgun Gothic" panose="020B0503020000020004" pitchFamily="34" charset="-127"/>
                    <a:cs typeface="Times New Roman" panose="02020603050405020304" pitchFamily="18" charset="0"/>
                  </a:rPr>
                  <a:t>Mặt khác,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𝛼</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𝛽</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có điểm chung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8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𝛼</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𝛽</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cắt nhau theo một đường thẳng đi qua </a:t>
                </a:r>
                <a14:m>
                  <m:oMath xmlns:m="http://schemas.openxmlformats.org/officeDocument/2006/math">
                    <m: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1800" kern="100">
                    <a:effectLst/>
                    <a:latin typeface="+mn-lt"/>
                    <a:ea typeface="Calibri" panose="020F0502020204030204" pitchFamily="34" charset="0"/>
                    <a:cs typeface="Times New Roman" panose="02020603050405020304" pitchFamily="18" charset="0"/>
                  </a:rPr>
                  <a:t>.</a:t>
                </a:r>
              </a:p>
            </p:txBody>
          </p:sp>
        </mc:Choice>
        <mc:Fallback>
          <p:sp>
            <p:nvSpPr>
              <p:cNvPr id="2" name="Rectangle 1"/>
              <p:cNvSpPr>
                <a:spLocks noRot="1" noChangeAspect="1" noMove="1" noResize="1" noEditPoints="1" noAdjustHandles="1" noChangeArrowheads="1" noChangeShapeType="1" noTextEdit="1"/>
              </p:cNvSpPr>
              <p:nvPr/>
            </p:nvSpPr>
            <p:spPr>
              <a:xfrm>
                <a:off x="3638602" y="613325"/>
                <a:ext cx="4768394" cy="4247317"/>
              </a:xfrm>
              <a:prstGeom prst="rect">
                <a:avLst/>
              </a:prstGeom>
              <a:blipFill>
                <a:blip r:embed="rId6"/>
                <a:stretch>
                  <a:fillRect l="-1151" r="-1023" b="-287"/>
                </a:stretch>
              </a:blipFill>
            </p:spPr>
            <p:txBody>
              <a:bodyPr/>
              <a:lstStyle/>
              <a:p>
                <a:r>
                  <a:rPr lang="en-US">
                    <a:noFill/>
                  </a:rPr>
                  <a:t> </a:t>
                </a:r>
              </a:p>
            </p:txBody>
          </p:sp>
        </mc:Fallback>
      </mc:AlternateContent>
    </p:spTree>
    <p:extLst>
      <p:ext uri="{BB962C8B-B14F-4D97-AF65-F5344CB8AC3E}">
        <p14:creationId xmlns:p14="http://schemas.microsoft.com/office/powerpoint/2010/main" val="3804871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left)">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anim calcmode="lin" valueType="num">
                                      <p:cBhvr>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1639970">
            <a:off x="8015202" y="240908"/>
            <a:ext cx="1029200" cy="38554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 name="Picture 17"/>
          <p:cNvPicPr>
            <a:picLocks noChangeAspect="1"/>
          </p:cNvPicPr>
          <p:nvPr/>
        </p:nvPicPr>
        <p:blipFill>
          <a:blip r:embed="rId4"/>
          <a:stretch>
            <a:fillRect/>
          </a:stretch>
        </p:blipFill>
        <p:spPr>
          <a:xfrm>
            <a:off x="439641" y="690170"/>
            <a:ext cx="2743491" cy="2713475"/>
          </a:xfrm>
          <a:prstGeom prst="rect">
            <a:avLst/>
          </a:prstGeom>
        </p:spPr>
      </p:pic>
      <p:pic>
        <p:nvPicPr>
          <p:cNvPr id="19" name="Picture 18"/>
          <p:cNvPicPr>
            <a:picLocks noChangeAspect="1"/>
          </p:cNvPicPr>
          <p:nvPr/>
        </p:nvPicPr>
        <p:blipFill>
          <a:blip r:embed="rId5"/>
          <a:stretch>
            <a:fillRect/>
          </a:stretch>
        </p:blipFill>
        <p:spPr>
          <a:xfrm rot="15461742">
            <a:off x="-49623" y="4384273"/>
            <a:ext cx="978535" cy="546828"/>
          </a:xfrm>
          <a:prstGeom prst="rect">
            <a:avLst/>
          </a:prstGeom>
        </p:spPr>
      </p:pic>
      <p:sp>
        <p:nvSpPr>
          <p:cNvPr id="16" name="Rectangle 15"/>
          <p:cNvSpPr/>
          <p:nvPr/>
        </p:nvSpPr>
        <p:spPr>
          <a:xfrm>
            <a:off x="488679" y="45729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201337" y="649653"/>
                <a:ext cx="3990617" cy="3271921"/>
              </a:xfrm>
              <a:prstGeom prst="rect">
                <a:avLst/>
              </a:prstGeom>
            </p:spPr>
            <p:txBody>
              <a:bodyPr wrap="square">
                <a:spAutoFit/>
              </a:bodyPr>
              <a:lstStyle/>
              <a:p>
                <a:pPr>
                  <a:lnSpc>
                    <a:spcPct val="150000"/>
                  </a:lnSpc>
                  <a:spcAft>
                    <a:spcPts val="1200"/>
                  </a:spcAft>
                </a:pPr>
                <a:r>
                  <a:rPr lang="en-US" sz="1900" kern="100">
                    <a:latin typeface="+mn-lt"/>
                    <a:ea typeface="Calibri" panose="020F0502020204030204" pitchFamily="34" charset="0"/>
                    <a:cs typeface="Times New Roman" panose="02020603050405020304" pitchFamily="18" charset="0"/>
                  </a:rPr>
                  <a:t>b) Ta có: </a:t>
                </a:r>
                <a14:m>
                  <m:oMath xmlns:m="http://schemas.openxmlformats.org/officeDocument/2006/math">
                    <m:r>
                      <m:rPr>
                        <m:sty m:val="p"/>
                      </m:rPr>
                      <a:rPr lang="en-US" sz="1900" kern="100">
                        <a:effectLst/>
                        <a:latin typeface="+mn-lt"/>
                        <a:ea typeface="Calibri" panose="020F0502020204030204" pitchFamily="34" charset="0"/>
                        <a:cs typeface="Times New Roman" panose="02020603050405020304" pitchFamily="18" charset="0"/>
                      </a:rPr>
                      <m:t>Δ</m:t>
                    </m:r>
                  </m:oMath>
                </a14:m>
                <a:r>
                  <a:rPr lang="en-US" sz="1900" kern="100">
                    <a:effectLst/>
                    <a:latin typeface="+mn-lt"/>
                    <a:ea typeface="Calibri" panose="020F0502020204030204" pitchFamily="34" charset="0"/>
                    <a:cs typeface="Times New Roman" panose="02020603050405020304" pitchFamily="18" charset="0"/>
                  </a:rPr>
                  <a:t> đi qua </a:t>
                </a:r>
                <a14:m>
                  <m:oMath xmlns:m="http://schemas.openxmlformats.org/officeDocument/2006/math">
                    <m:r>
                      <a:rPr lang="en-US" sz="1900" i="1" kern="100" smtClean="0">
                        <a:effectLst/>
                        <a:latin typeface="Cambria Math" panose="02040503050406030204" pitchFamily="18" charset="0"/>
                        <a:ea typeface="Calibri" panose="020F0502020204030204" pitchFamily="34" charset="0"/>
                        <a:cs typeface="Times New Roman" panose="02020603050405020304" pitchFamily="18" charset="0"/>
                      </a:rPr>
                      <m:t>𝑂</m:t>
                    </m:r>
                  </m:oMath>
                </a14:m>
                <a:endParaRPr lang="en-US" sz="1900" kern="100">
                  <a:latin typeface="+mn-lt"/>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mn-lt"/>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mn-lt"/>
                                  <a:ea typeface="Calibri" panose="020F0502020204030204" pitchFamily="34" charset="0"/>
                                  <a:cs typeface="Times New Roman" panose="02020603050405020304" pitchFamily="18" charset="0"/>
                                </a:rPr>
                              </m:ctrlPr>
                            </m:mPr>
                            <m:mr>
                              <m:e>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𝛼</m:t>
                                </m:r>
                                <m:r>
                                  <a:rPr lang="en-US" sz="1900" kern="100">
                                    <a:effectLst/>
                                    <a:latin typeface="+mn-lt"/>
                                    <a:ea typeface="Calibri" panose="020F0502020204030204" pitchFamily="34" charset="0"/>
                                    <a:cs typeface="Times New Roman" panose="02020603050405020304" pitchFamily="18" charset="0"/>
                                  </a:rPr>
                                  <m:t>)</m:t>
                                </m:r>
                              </m:e>
                            </m:mr>
                            <m:mr>
                              <m:e>
                                <m:r>
                                  <m:rPr>
                                    <m:sty m:val="p"/>
                                  </m:rPr>
                                  <a:rPr lang="en-US" sz="1900" kern="100">
                                    <a:effectLst/>
                                    <a:latin typeface="+mn-lt"/>
                                    <a:ea typeface="Calibri" panose="020F0502020204030204" pitchFamily="34" charset="0"/>
                                    <a:cs typeface="Times New Roman" panose="02020603050405020304" pitchFamily="18" charset="0"/>
                                  </a:rPr>
                                  <m:t>Δ</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𝛼</m:t>
                                </m:r>
                                <m:r>
                                  <a:rPr lang="en-US" sz="1900" kern="100">
                                    <a:effectLst/>
                                    <a:latin typeface="+mn-lt"/>
                                    <a:ea typeface="Calibri" panose="020F0502020204030204" pitchFamily="34" charset="0"/>
                                    <a:cs typeface="Times New Roman" panose="02020603050405020304" pitchFamily="18" charset="0"/>
                                  </a:rPr>
                                  <m:t>)</m:t>
                                </m:r>
                              </m:e>
                            </m:mr>
                          </m:m>
                        </m:e>
                      </m:d>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r>
                        <a:rPr lang="en-US" sz="1900" kern="100">
                          <a:effectLst/>
                          <a:latin typeface="+mn-lt"/>
                          <a:ea typeface="Calibri" panose="020F0502020204030204" pitchFamily="34" charset="0"/>
                          <a:cs typeface="Times New Roman" panose="02020603050405020304" pitchFamily="18" charset="0"/>
                        </a:rPr>
                        <m:t>⊥</m:t>
                      </m:r>
                      <m:r>
                        <m:rPr>
                          <m:sty m:val="p"/>
                        </m:rPr>
                        <a:rPr lang="en-US" sz="1900" kern="100">
                          <a:effectLst/>
                          <a:latin typeface="+mn-lt"/>
                          <a:ea typeface="Calibri" panose="020F0502020204030204" pitchFamily="34" charset="0"/>
                          <a:cs typeface="Times New Roman" panose="02020603050405020304" pitchFamily="18" charset="0"/>
                        </a:rPr>
                        <m:t>Δ</m:t>
                      </m:r>
                    </m:oMath>
                  </m:oMathPara>
                </a14:m>
                <a:endParaRPr lang="en-US" sz="1900" kern="100">
                  <a:latin typeface="+mn-lt"/>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mn-lt"/>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mn-lt"/>
                                  <a:ea typeface="Calibri" panose="020F0502020204030204" pitchFamily="34" charset="0"/>
                                  <a:cs typeface="Times New Roman" panose="02020603050405020304" pitchFamily="18" charset="0"/>
                                </a:rPr>
                              </m:ctrlPr>
                            </m:mPr>
                            <m:mr>
                              <m:e>
                                <m:r>
                                  <a:rPr lang="en-US" sz="1900" i="1" kern="100">
                                    <a:effectLst/>
                                    <a:latin typeface="+mn-lt"/>
                                    <a:ea typeface="Calibri" panose="020F0502020204030204" pitchFamily="34" charset="0"/>
                                    <a:cs typeface="Times New Roman" panose="02020603050405020304" pitchFamily="18" charset="0"/>
                                  </a:rPr>
                                  <m:t>𝑏</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𝛽</m:t>
                                </m:r>
                                <m:r>
                                  <a:rPr lang="en-US" sz="1900" kern="100">
                                    <a:effectLst/>
                                    <a:latin typeface="+mn-lt"/>
                                    <a:ea typeface="Calibri" panose="020F0502020204030204" pitchFamily="34" charset="0"/>
                                    <a:cs typeface="Times New Roman" panose="02020603050405020304" pitchFamily="18" charset="0"/>
                                  </a:rPr>
                                  <m:t>)</m:t>
                                </m:r>
                              </m:e>
                            </m:mr>
                            <m:mr>
                              <m:e>
                                <m:r>
                                  <m:rPr>
                                    <m:sty m:val="p"/>
                                  </m:rPr>
                                  <a:rPr lang="en-US" sz="1900" kern="100">
                                    <a:effectLst/>
                                    <a:latin typeface="+mn-lt"/>
                                    <a:ea typeface="Calibri" panose="020F0502020204030204" pitchFamily="34" charset="0"/>
                                    <a:cs typeface="Times New Roman" panose="02020603050405020304" pitchFamily="18" charset="0"/>
                                  </a:rPr>
                                  <m:t>Δ</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𝛽</m:t>
                                </m:r>
                                <m:r>
                                  <a:rPr lang="en-US" sz="1900" kern="100">
                                    <a:effectLst/>
                                    <a:latin typeface="+mn-lt"/>
                                    <a:ea typeface="Calibri" panose="020F0502020204030204" pitchFamily="34" charset="0"/>
                                    <a:cs typeface="Times New Roman" panose="02020603050405020304" pitchFamily="18" charset="0"/>
                                  </a:rPr>
                                  <m:t>)</m:t>
                                </m:r>
                              </m:e>
                            </m:mr>
                          </m:m>
                        </m:e>
                      </m:d>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𝑏</m:t>
                      </m:r>
                      <m:r>
                        <a:rPr lang="en-US" sz="1900" kern="100">
                          <a:effectLst/>
                          <a:latin typeface="+mn-lt"/>
                          <a:ea typeface="Calibri" panose="020F0502020204030204" pitchFamily="34" charset="0"/>
                          <a:cs typeface="Times New Roman" panose="02020603050405020304" pitchFamily="18" charset="0"/>
                        </a:rPr>
                        <m:t>⊥</m:t>
                      </m:r>
                      <m:r>
                        <m:rPr>
                          <m:sty m:val="p"/>
                        </m:rPr>
                        <a:rPr lang="en-US" sz="1900" kern="100">
                          <a:effectLst/>
                          <a:latin typeface="+mn-lt"/>
                          <a:ea typeface="Calibri" panose="020F0502020204030204" pitchFamily="34" charset="0"/>
                          <a:cs typeface="Times New Roman" panose="02020603050405020304" pitchFamily="18" charset="0"/>
                        </a:rPr>
                        <m:t>Δ</m:t>
                      </m:r>
                    </m:oMath>
                  </m:oMathPara>
                </a14:m>
                <a:endParaRPr lang="en-US" sz="1900" kern="100">
                  <a:latin typeface="+mn-lt"/>
                  <a:ea typeface="Calibri" panose="020F0502020204030204" pitchFamily="34" charset="0"/>
                  <a:cs typeface="Times New Roman" panose="02020603050405020304" pitchFamily="18" charset="0"/>
                </a:endParaRPr>
              </a:p>
              <a:p>
                <a:pPr lvl="0"/>
                <a:endParaRPr lang="en-US" sz="1900" smtClean="0">
                  <a:effectLst/>
                  <a:latin typeface="+mn-lt"/>
                  <a:ea typeface="Calibri" panose="020F0502020204030204" pitchFamily="34" charset="0"/>
                </a:endParaRPr>
              </a:p>
              <a:p>
                <a:pPr lvl="0"/>
                <a:r>
                  <a:rPr lang="en-US" sz="1900" smtClean="0">
                    <a:effectLst/>
                    <a:latin typeface="+mn-lt"/>
                    <a:ea typeface="Calibri" panose="020F0502020204030204" pitchFamily="34" charset="0"/>
                  </a:rPr>
                  <a:t>Mà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𝑎</m:t>
                    </m:r>
                    <m:r>
                      <a:rPr lang="en-US" sz="1900">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𝑏</m:t>
                    </m:r>
                    <m:r>
                      <a:rPr lang="en-US" sz="1900">
                        <a:effectLst/>
                        <a:latin typeface="+mn-lt"/>
                        <a:ea typeface="Calibri" panose="020F0502020204030204" pitchFamily="34" charset="0"/>
                        <a:cs typeface="Times New Roman" panose="02020603050405020304" pitchFamily="18" charset="0"/>
                      </a:rPr>
                      <m:t>=</m:t>
                    </m:r>
                    <m:d>
                      <m:dPr>
                        <m:begChr m:val="{"/>
                        <m:endChr m:val="}"/>
                        <m:ctrlPr>
                          <a:rPr lang="en-US" sz="1900" i="1">
                            <a:effectLst/>
                            <a:latin typeface="+mn-lt"/>
                            <a:cs typeface="Times New Roman" panose="02020603050405020304" pitchFamily="18" charset="0"/>
                          </a:rPr>
                        </m:ctrlPr>
                      </m:dPr>
                      <m:e>
                        <m:r>
                          <a:rPr lang="en-US" sz="1900" i="1">
                            <a:effectLst/>
                            <a:latin typeface="+mn-lt"/>
                            <a:ea typeface="Calibri" panose="020F0502020204030204" pitchFamily="34" charset="0"/>
                            <a:cs typeface="Times New Roman" panose="02020603050405020304" pitchFamily="18" charset="0"/>
                          </a:rPr>
                          <m:t>𝐼</m:t>
                        </m:r>
                      </m:e>
                    </m:d>
                  </m:oMath>
                </a14:m>
                <a:r>
                  <a:rPr kumimoji="0" lang="en-US" sz="1900" b="0" i="0" u="none" strike="noStrike" kern="1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a:t>
                </a:r>
                <a14:m>
                  <m:oMath xmlns:m="http://schemas.openxmlformats.org/officeDocument/2006/math">
                    <m:d>
                      <m:dPr>
                        <m:begChr m:val=""/>
                        <m:ctrlPr>
                          <a:rPr lang="en-US" sz="1900" i="1">
                            <a:latin typeface="Cambria Math" panose="02040503050406030204" pitchFamily="18" charset="0"/>
                          </a:rPr>
                        </m:ctrlPr>
                      </m:dPr>
                      <m:e>
                        <m:r>
                          <a:rPr lang="en-US" sz="1900">
                            <a:latin typeface="Cambria Math" panose="02040503050406030204" pitchFamily="18" charset="0"/>
                          </a:rPr>
                          <m:t>⇒</m:t>
                        </m:r>
                        <m:r>
                          <m:rPr>
                            <m:sty m:val="p"/>
                          </m:rPr>
                          <a:rPr lang="en-US" sz="1900">
                            <a:latin typeface="Cambria Math" panose="02040503050406030204" pitchFamily="18" charset="0"/>
                          </a:rPr>
                          <m:t>Δ</m:t>
                        </m:r>
                        <m:r>
                          <a:rPr lang="en-US" sz="1900">
                            <a:latin typeface="Cambria Math" panose="02040503050406030204" pitchFamily="18" charset="0"/>
                          </a:rPr>
                          <m:t>⊥(</m:t>
                        </m:r>
                        <m:r>
                          <a:rPr lang="en-US" sz="1900" i="1">
                            <a:latin typeface="Cambria Math" panose="02040503050406030204" pitchFamily="18" charset="0"/>
                          </a:rPr>
                          <m:t>𝑃</m:t>
                        </m:r>
                      </m:e>
                    </m:d>
                  </m:oMath>
                </a14:m>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4201337" y="649653"/>
                <a:ext cx="3990617" cy="3271921"/>
              </a:xfrm>
              <a:prstGeom prst="rect">
                <a:avLst/>
              </a:prstGeom>
              <a:blipFill>
                <a:blip r:embed="rId6"/>
                <a:stretch>
                  <a:fillRect l="-1374" b="-22015"/>
                </a:stretch>
              </a:blipFill>
            </p:spPr>
            <p:txBody>
              <a:bodyPr/>
              <a:lstStyle/>
              <a:p>
                <a:r>
                  <a:rPr lang="en-US">
                    <a:noFill/>
                  </a:rPr>
                  <a:t> </a:t>
                </a:r>
              </a:p>
            </p:txBody>
          </p:sp>
        </mc:Fallback>
      </mc:AlternateContent>
    </p:spTree>
    <p:extLst>
      <p:ext uri="{BB962C8B-B14F-4D97-AF65-F5344CB8AC3E}">
        <p14:creationId xmlns:p14="http://schemas.microsoft.com/office/powerpoint/2010/main" val="826286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059073" y="777426"/>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p>
        </p:txBody>
      </p:sp>
      <p:sp>
        <p:nvSpPr>
          <p:cNvPr id="80" name="Rectangle 79"/>
          <p:cNvSpPr/>
          <p:nvPr/>
        </p:nvSpPr>
        <p:spPr>
          <a:xfrm>
            <a:off x="1229031" y="1736159"/>
            <a:ext cx="6785883" cy="1823576"/>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600"/>
              </a:spcBef>
              <a:spcAft>
                <a:spcPts val="600"/>
              </a:spcAft>
            </a:pPr>
            <a:r>
              <a:rPr lang="vi-VN" sz="2500">
                <a:latin typeface="Arial" panose="020B0604020202020204" pitchFamily="34" charset="0"/>
                <a:ea typeface="Arial" panose="020B0604020202020204" pitchFamily="34" charset="0"/>
                <a:cs typeface="Times New Roman" panose="02020603050405020304" pitchFamily="18" charset="0"/>
              </a:rPr>
              <a:t>Có duy nhất một đường thẳng đi qua một điểm cho trước và vuông óc với một mặt </a:t>
            </a:r>
            <a:r>
              <a:rPr lang="vi-VN" sz="2500">
                <a:latin typeface="Arial" panose="020B0604020202020204" pitchFamily="34" charset="0"/>
                <a:ea typeface="Arial" panose="020B0604020202020204" pitchFamily="34" charset="0"/>
                <a:cs typeface="Times New Roman" panose="02020603050405020304" pitchFamily="18" charset="0"/>
              </a:rPr>
              <a:t>phẳng </a:t>
            </a:r>
            <a:r>
              <a:rPr lang="en-US" sz="2500" smtClean="0">
                <a:latin typeface="Arial" panose="020B0604020202020204" pitchFamily="34" charset="0"/>
                <a:ea typeface="Arial" panose="020B0604020202020204" pitchFamily="34" charset="0"/>
                <a:cs typeface="Times New Roman" panose="02020603050405020304" pitchFamily="18" charset="0"/>
              </a:rPr>
              <a:t>     </a:t>
            </a:r>
            <a:r>
              <a:rPr lang="vi-VN" sz="2500" smtClean="0">
                <a:latin typeface="Arial" panose="020B0604020202020204" pitchFamily="34" charset="0"/>
                <a:ea typeface="Arial" panose="020B0604020202020204" pitchFamily="34" charset="0"/>
                <a:cs typeface="Times New Roman" panose="02020603050405020304" pitchFamily="18" charset="0"/>
              </a:rPr>
              <a:t>cho </a:t>
            </a:r>
            <a:r>
              <a:rPr lang="vi-VN" sz="2500">
                <a:latin typeface="Arial" panose="020B0604020202020204" pitchFamily="34" charset="0"/>
                <a:ea typeface="Arial" panose="020B0604020202020204" pitchFamily="34" charset="0"/>
                <a:cs typeface="Times New Roman" panose="02020603050405020304" pitchFamily="18" charset="0"/>
              </a:rPr>
              <a:t>trước.</a:t>
            </a:r>
            <a:endParaRPr kumimoji="0" lang="en-US" sz="25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grpSp>
        <p:nvGrpSpPr>
          <p:cNvPr id="83" name="Google Shape;1293;p48"/>
          <p:cNvGrpSpPr/>
          <p:nvPr/>
        </p:nvGrpSpPr>
        <p:grpSpPr>
          <a:xfrm rot="1016262" flipH="1">
            <a:off x="343263" y="4169520"/>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7911548" y="4441143"/>
            <a:ext cx="803082" cy="27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0873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86" name="TextBox 85"/>
          <p:cNvSpPr txBox="1"/>
          <p:nvPr/>
        </p:nvSpPr>
        <p:spPr>
          <a:xfrm>
            <a:off x="3609455" y="519483"/>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smtClean="0">
                <a:solidFill>
                  <a:srgbClr val="070185"/>
                </a:solidFill>
                <a:ea typeface="+mn-ea"/>
                <a:cs typeface="Arial" panose="020B0604020202020204" pitchFamily="34" charset="0"/>
              </a:rPr>
              <a:t>Luyện tập 2</a:t>
            </a:r>
            <a:endParaRPr lang="en-US" sz="2200" b="1" kern="1200">
              <a:solidFill>
                <a:srgbClr val="070185"/>
              </a:solidFill>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rot="3985755">
            <a:off x="8170459" y="3743614"/>
            <a:ext cx="639588" cy="900828"/>
          </a:xfrm>
          <a:prstGeom prst="rect">
            <a:avLst/>
          </a:prstGeom>
        </p:spPr>
      </p:pic>
      <p:sp>
        <p:nvSpPr>
          <p:cNvPr id="3" name="Rectangle 2"/>
          <p:cNvSpPr/>
          <p:nvPr/>
        </p:nvSpPr>
        <p:spPr>
          <a:xfrm>
            <a:off x="605193" y="1158619"/>
            <a:ext cx="7926557" cy="1408078"/>
          </a:xfrm>
          <a:prstGeom prst="rect">
            <a:avLst/>
          </a:prstGeom>
        </p:spPr>
        <p:txBody>
          <a:bodyPr wrap="square">
            <a:spAutoFit/>
          </a:bodyPr>
          <a:lstStyle/>
          <a:p>
            <a:pPr algn="just">
              <a:lnSpc>
                <a:spcPct val="150000"/>
              </a:lnSpc>
            </a:pPr>
            <a:r>
              <a:rPr lang="vi-VN" sz="1900">
                <a:latin typeface="+mn-lt"/>
              </a:rPr>
              <a:t>Cho ba điểm phân biệt A, B, C sao cho các đường thẳng AB và AC cùng vuông góc với một mặt phẳng (P). Chứng minh rằng ba điểm A, B, C thẳng </a:t>
            </a:r>
            <a:r>
              <a:rPr lang="vi-VN" sz="1900">
                <a:latin typeface="+mn-lt"/>
              </a:rPr>
              <a:t>hàng</a:t>
            </a:r>
            <a:r>
              <a:rPr lang="vi-VN" sz="1900" smtClean="0">
                <a:latin typeface="+mn-lt"/>
              </a:rPr>
              <a:t>.</a:t>
            </a:r>
            <a:endParaRPr lang="en-US" sz="1900">
              <a:latin typeface="+mn-lt"/>
            </a:endParaRPr>
          </a:p>
        </p:txBody>
      </p:sp>
      <p:sp>
        <p:nvSpPr>
          <p:cNvPr id="58" name="Rectangle 57"/>
          <p:cNvSpPr/>
          <p:nvPr/>
        </p:nvSpPr>
        <p:spPr>
          <a:xfrm>
            <a:off x="4234886" y="2535634"/>
            <a:ext cx="667170" cy="400110"/>
          </a:xfrm>
          <a:prstGeom prst="rect">
            <a:avLst/>
          </a:prstGeom>
        </p:spPr>
        <p:txBody>
          <a:bodyPr wrap="none">
            <a:spAutoFit/>
          </a:bodyPr>
          <a:lstStyle/>
          <a:p>
            <a:pPr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6" name="Rectangle 5"/>
              <p:cNvSpPr/>
              <p:nvPr/>
            </p:nvSpPr>
            <p:spPr>
              <a:xfrm>
                <a:off x="605193" y="3085881"/>
                <a:ext cx="7788303" cy="1507785"/>
              </a:xfrm>
              <a:prstGeom prst="rect">
                <a:avLst/>
              </a:prstGeom>
            </p:spPr>
            <p:txBody>
              <a:bodyPr wrap="square">
                <a:spAutoFit/>
              </a:bodyPr>
              <a:lstStyle/>
              <a:p>
                <a:pPr>
                  <a:lnSpc>
                    <a:spcPct val="150000"/>
                  </a:lnSpc>
                  <a:spcBef>
                    <a:spcPts val="300"/>
                  </a:spcBef>
                  <a:spcAft>
                    <a:spcPts val="300"/>
                  </a:spcAft>
                </a:pPr>
                <a:r>
                  <a:rPr lang="en-US" sz="1900" kern="100">
                    <a:latin typeface="+mn-lt"/>
                    <a:ea typeface="Calibri" panose="020F0502020204030204" pitchFamily="34" charset="0"/>
                    <a:cs typeface="Times New Roman" panose="02020603050405020304" pitchFamily="18" charset="0"/>
                  </a:rPr>
                  <a:t>Ta có: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𝐴𝐵</m:t>
                    </m:r>
                    <m:r>
                      <a:rPr lang="en-US" sz="1900" i="1" kern="100">
                        <a:effectLst/>
                        <a:latin typeface="+mn-lt"/>
                        <a:ea typeface="Calibri" panose="020F0502020204030204" pitchFamily="34" charset="0"/>
                        <a:cs typeface="Times New Roman" panose="02020603050405020304" pitchFamily="18" charset="0"/>
                      </a:rPr>
                      <m:t>⊥</m:t>
                    </m:r>
                    <m:d>
                      <m:dPr>
                        <m:ctrlPr>
                          <a:rPr lang="en-US" sz="1900" i="1" kern="100">
                            <a:effectLst/>
                            <a:latin typeface="+mn-lt"/>
                            <a:ea typeface="Calibri" panose="020F0502020204030204" pitchFamily="34" charset="0"/>
                            <a:cs typeface="Times New Roman" panose="02020603050405020304" pitchFamily="18" charset="0"/>
                          </a:rPr>
                        </m:ctrlPr>
                      </m:dPr>
                      <m:e>
                        <m:r>
                          <a:rPr lang="en-US" sz="1900" i="1" kern="100">
                            <a:effectLst/>
                            <a:latin typeface="+mn-lt"/>
                            <a:ea typeface="Calibri" panose="020F0502020204030204" pitchFamily="34" charset="0"/>
                            <a:cs typeface="Times New Roman" panose="02020603050405020304" pitchFamily="18" charset="0"/>
                          </a:rPr>
                          <m:t>𝑃</m:t>
                        </m:r>
                      </m:e>
                    </m:d>
                    <m:r>
                      <a:rPr lang="en-US" sz="1900" i="1"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𝐴𝐶</m:t>
                    </m:r>
                    <m:r>
                      <a:rPr lang="en-US" sz="1900" i="1" kern="100">
                        <a:effectLst/>
                        <a:latin typeface="+mn-lt"/>
                        <a:ea typeface="Calibri" panose="020F0502020204030204" pitchFamily="34" charset="0"/>
                        <a:cs typeface="Times New Roman" panose="02020603050405020304" pitchFamily="18" charset="0"/>
                      </a:rPr>
                      <m:t>⊥</m:t>
                    </m:r>
                    <m:d>
                      <m:dPr>
                        <m:ctrlPr>
                          <a:rPr lang="en-US" sz="1900" i="1" kern="100">
                            <a:effectLst/>
                            <a:latin typeface="+mn-lt"/>
                            <a:ea typeface="Calibri" panose="020F0502020204030204" pitchFamily="34" charset="0"/>
                            <a:cs typeface="Times New Roman" panose="02020603050405020304" pitchFamily="18" charset="0"/>
                          </a:rPr>
                        </m:ctrlPr>
                      </m:dPr>
                      <m:e>
                        <m:r>
                          <a:rPr lang="en-US" sz="1900" i="1" kern="100">
                            <a:effectLst/>
                            <a:latin typeface="+mn-lt"/>
                            <a:ea typeface="Calibri" panose="020F0502020204030204" pitchFamily="34" charset="0"/>
                            <a:cs typeface="Times New Roman" panose="02020603050405020304" pitchFamily="18" charset="0"/>
                          </a:rPr>
                          <m:t>𝑃</m:t>
                        </m:r>
                      </m:e>
                    </m:d>
                  </m:oMath>
                </a14:m>
                <a:endParaRPr lang="en-US" sz="19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900" kern="100">
                    <a:effectLst/>
                    <a:latin typeface="+mn-lt"/>
                    <a:ea typeface="Malgun Gothic" panose="020B0503020000020004" pitchFamily="34" charset="-127"/>
                    <a:cs typeface="Times New Roman" panose="02020603050405020304" pitchFamily="18" charset="0"/>
                  </a:rPr>
                  <a:t>Mặt khác, qua điểm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𝐴</m:t>
                    </m:r>
                  </m:oMath>
                </a14:m>
                <a:r>
                  <a:rPr lang="en-US" sz="1900" kern="100">
                    <a:effectLst/>
                    <a:latin typeface="+mn-lt"/>
                    <a:ea typeface="Malgun Gothic" panose="020B0503020000020004" pitchFamily="34" charset="-127"/>
                    <a:cs typeface="Times New Roman" panose="02020603050405020304" pitchFamily="18" charset="0"/>
                  </a:rPr>
                  <a:t> có duy nhất đường thẳng vuông góc với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𝑃</m:t>
                    </m:r>
                    <m:r>
                      <a:rPr lang="en-US" sz="1900" i="1" kern="100">
                        <a:effectLst/>
                        <a:latin typeface="+mn-lt"/>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𝐴</m:t>
                    </m:r>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𝐵</m:t>
                    </m:r>
                    <m:r>
                      <a:rPr lang="en-US" sz="1900" i="1" kern="100">
                        <a:effectLst/>
                        <a:latin typeface="+mn-lt"/>
                        <a:ea typeface="Malgun Gothic" panose="020B0503020000020004" pitchFamily="34" charset="-127"/>
                        <a:cs typeface="Times New Roman" panose="02020603050405020304" pitchFamily="18" charset="0"/>
                      </a:rPr>
                      <m:t>, </m:t>
                    </m:r>
                    <m:r>
                      <a:rPr lang="en-US" sz="1900" i="1" kern="100">
                        <a:effectLst/>
                        <a:latin typeface="+mn-lt"/>
                        <a:ea typeface="Malgun Gothic" panose="020B0503020000020004" pitchFamily="34" charset="-127"/>
                        <a:cs typeface="Times New Roman" panose="02020603050405020304" pitchFamily="18" charset="0"/>
                      </a:rPr>
                      <m:t>𝐶</m:t>
                    </m:r>
                    <m:r>
                      <a:rPr lang="en-US" sz="1900" i="1" kern="100">
                        <a:effectLst/>
                        <a:latin typeface="+mn-lt"/>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thẳng hàng.</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05193" y="3085881"/>
                <a:ext cx="7788303" cy="1507785"/>
              </a:xfrm>
              <a:prstGeom prst="rect">
                <a:avLst/>
              </a:prstGeom>
              <a:blipFill>
                <a:blip r:embed="rId4"/>
                <a:stretch>
                  <a:fillRect l="-704" b="-5645"/>
                </a:stretch>
              </a:blipFill>
            </p:spPr>
            <p:txBody>
              <a:bodyPr/>
              <a:lstStyle/>
              <a:p>
                <a:r>
                  <a:rPr lang="en-US">
                    <a:noFill/>
                  </a:rPr>
                  <a:t> </a:t>
                </a:r>
              </a:p>
            </p:txBody>
          </p:sp>
        </mc:Fallback>
      </mc:AlternateContent>
      <p:grpSp>
        <p:nvGrpSpPr>
          <p:cNvPr id="60" name="Google Shape;1722;p56"/>
          <p:cNvGrpSpPr/>
          <p:nvPr/>
        </p:nvGrpSpPr>
        <p:grpSpPr>
          <a:xfrm rot="18155772">
            <a:off x="298571" y="189411"/>
            <a:ext cx="883590" cy="900050"/>
            <a:chOff x="6195381" y="-2621175"/>
            <a:chExt cx="935514" cy="991326"/>
          </a:xfrm>
        </p:grpSpPr>
        <p:sp>
          <p:nvSpPr>
            <p:cNvPr id="61"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Google Shape;1725;p56"/>
            <p:cNvGrpSpPr/>
            <p:nvPr/>
          </p:nvGrpSpPr>
          <p:grpSpPr>
            <a:xfrm>
              <a:off x="6224976" y="-2534681"/>
              <a:ext cx="814619" cy="878223"/>
              <a:chOff x="10015526" y="-551931"/>
              <a:chExt cx="814619" cy="878223"/>
            </a:xfrm>
          </p:grpSpPr>
          <p:sp>
            <p:nvSpPr>
              <p:cNvPr id="65"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randombar(horizont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arn(inVertic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3"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grpSp>
        <p:nvGrpSpPr>
          <p:cNvPr id="1093" name="Google Shape;1093;p42"/>
          <p:cNvGrpSpPr/>
          <p:nvPr/>
        </p:nvGrpSpPr>
        <p:grpSpPr>
          <a:xfrm rot="9583003">
            <a:off x="8024929" y="4436707"/>
            <a:ext cx="997739" cy="466605"/>
            <a:chOff x="10048400" y="2011675"/>
            <a:chExt cx="632075" cy="286275"/>
          </a:xfrm>
        </p:grpSpPr>
        <p:sp>
          <p:nvSpPr>
            <p:cNvPr id="1094"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735;p18"/>
          <p:cNvSpPr txBox="1">
            <a:spLocks/>
          </p:cNvSpPr>
          <p:nvPr/>
        </p:nvSpPr>
        <p:spPr>
          <a:xfrm>
            <a:off x="3879449" y="51712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62" name="TextBox 61"/>
          <p:cNvSpPr txBox="1"/>
          <p:nvPr/>
        </p:nvSpPr>
        <p:spPr>
          <a:xfrm>
            <a:off x="606115" y="876534"/>
            <a:ext cx="7831996" cy="969496"/>
          </a:xfrm>
          <a:prstGeom prst="rect">
            <a:avLst/>
          </a:prstGeom>
          <a:noFill/>
        </p:spPr>
        <p:txBody>
          <a:bodyPr wrap="square" rtlCol="0">
            <a:spAutoFit/>
          </a:bodyPr>
          <a:lstStyle/>
          <a:p>
            <a:pPr lvl="0" algn="just" defTabSz="457200">
              <a:lnSpc>
                <a:spcPct val="150000"/>
              </a:lnSpc>
              <a:buClrTx/>
              <a:defRPr/>
            </a:pPr>
            <a:r>
              <a:rPr lang="vi-VN" sz="1900" kern="1200">
                <a:solidFill>
                  <a:sysClr val="windowText" lastClr="000000"/>
                </a:solidFill>
                <a:latin typeface="Arial" panose="020B0604020202020204" pitchFamily="34" charset="0"/>
                <a:ea typeface="+mn-ea"/>
                <a:cs typeface="Arial" panose="020B0604020202020204" pitchFamily="34" charset="0"/>
              </a:rPr>
              <a:t>Cho điểm A nằm ngoài mặt phẳng (P). Giải thích vì sao có duy nhất điểm H thuộc (P) sao cho đường thẳng AH vuông góc với (P).</a:t>
            </a:r>
            <a:endParaRPr lang="vi-VN" sz="1900" kern="1200">
              <a:solidFill>
                <a:sysClr val="windowText" lastClr="000000"/>
              </a:solidFill>
              <a:latin typeface="Arial" panose="020B0604020202020204" pitchFamily="34" charset="0"/>
              <a:ea typeface="+mn-ea"/>
              <a:cs typeface="Arial" panose="020B0604020202020204" pitchFamily="34" charset="0"/>
            </a:endParaRPr>
          </a:p>
        </p:txBody>
      </p:sp>
      <p:sp>
        <p:nvSpPr>
          <p:cNvPr id="64" name="Rectangle 63"/>
          <p:cNvSpPr/>
          <p:nvPr/>
        </p:nvSpPr>
        <p:spPr>
          <a:xfrm>
            <a:off x="4199749" y="188360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3"/>
          <a:stretch>
            <a:fillRect/>
          </a:stretch>
        </p:blipFill>
        <p:spPr>
          <a:xfrm rot="15596050">
            <a:off x="385031" y="207389"/>
            <a:ext cx="442168" cy="736948"/>
          </a:xfrm>
          <a:prstGeom prst="rect">
            <a:avLst/>
          </a:prstGeom>
        </p:spPr>
      </p:pic>
      <p:sp>
        <p:nvSpPr>
          <p:cNvPr id="6" name="Rectangle 5"/>
          <p:cNvSpPr/>
          <p:nvPr/>
        </p:nvSpPr>
        <p:spPr>
          <a:xfrm>
            <a:off x="606115" y="2286308"/>
            <a:ext cx="7831996" cy="2323713"/>
          </a:xfrm>
          <a:prstGeom prst="rect">
            <a:avLst/>
          </a:prstGeom>
        </p:spPr>
        <p:txBody>
          <a:bodyPr wrap="square">
            <a:spAutoFit/>
          </a:bodyPr>
          <a:lstStyle/>
          <a:p>
            <a:pPr lvl="0" algn="just">
              <a:lnSpc>
                <a:spcPct val="150000"/>
              </a:lnSpc>
              <a:spcBef>
                <a:spcPts val="300"/>
              </a:spcBef>
              <a:spcAft>
                <a:spcPts val="300"/>
              </a:spcAft>
            </a:pPr>
            <a:r>
              <a:rPr lang="vi-VN" sz="1800">
                <a:latin typeface="Arial" panose="020B0604020202020204" pitchFamily="34" charset="0"/>
              </a:rPr>
              <a:t>Gọi a là đường thẳng đi qua A và vuông góc với mặt phẳng (P</a:t>
            </a:r>
            <a:r>
              <a:rPr lang="vi-VN" sz="1800">
                <a:latin typeface="Arial" panose="020B0604020202020204" pitchFamily="34" charset="0"/>
              </a:rPr>
              <a:t>). </a:t>
            </a:r>
            <a:endParaRPr lang="en-US" sz="1800" smtClean="0">
              <a:latin typeface="Arial" panose="020B0604020202020204" pitchFamily="34" charset="0"/>
            </a:endParaRPr>
          </a:p>
          <a:p>
            <a:pPr lvl="0" algn="just">
              <a:lnSpc>
                <a:spcPct val="150000"/>
              </a:lnSpc>
              <a:spcBef>
                <a:spcPts val="300"/>
              </a:spcBef>
              <a:spcAft>
                <a:spcPts val="300"/>
              </a:spcAft>
            </a:pPr>
            <a:r>
              <a:rPr lang="vi-VN" sz="1800" smtClean="0">
                <a:latin typeface="Arial" panose="020B0604020202020204" pitchFamily="34" charset="0"/>
              </a:rPr>
              <a:t>Lấy </a:t>
            </a:r>
            <a:r>
              <a:rPr lang="vi-VN" sz="1800">
                <a:latin typeface="Arial" panose="020B0604020202020204" pitchFamily="34" charset="0"/>
              </a:rPr>
              <a:t>điểm H thuộc (P</a:t>
            </a:r>
            <a:r>
              <a:rPr lang="vi-VN" sz="1800">
                <a:latin typeface="Arial" panose="020B0604020202020204" pitchFamily="34" charset="0"/>
              </a:rPr>
              <a:t>). </a:t>
            </a:r>
            <a:r>
              <a:rPr lang="vi-VN" sz="1800" smtClean="0">
                <a:latin typeface="Arial" panose="020B0604020202020204" pitchFamily="34" charset="0"/>
              </a:rPr>
              <a:t>Khi </a:t>
            </a:r>
            <a:r>
              <a:rPr lang="vi-VN" sz="1800">
                <a:latin typeface="Arial" panose="020B0604020202020204" pitchFamily="34" charset="0"/>
              </a:rPr>
              <a:t>đó, đường thẳng AH vuông góc với (P) khi và chỉ khi AH trùng với a, tức là H là giao điểm của a và (P</a:t>
            </a:r>
            <a:r>
              <a:rPr lang="vi-VN" sz="1800">
                <a:latin typeface="Arial" panose="020B0604020202020204" pitchFamily="34" charset="0"/>
              </a:rPr>
              <a:t>). </a:t>
            </a:r>
            <a:endParaRPr lang="en-US" sz="1800" smtClean="0">
              <a:latin typeface="Arial" panose="020B0604020202020204" pitchFamily="34" charset="0"/>
            </a:endParaRPr>
          </a:p>
          <a:p>
            <a:pPr lvl="0" algn="just">
              <a:lnSpc>
                <a:spcPct val="150000"/>
              </a:lnSpc>
              <a:spcBef>
                <a:spcPts val="300"/>
              </a:spcBef>
              <a:spcAft>
                <a:spcPts val="300"/>
              </a:spcAft>
            </a:pPr>
            <a:r>
              <a:rPr lang="vi-VN" sz="1800" smtClean="0">
                <a:latin typeface="Arial" panose="020B0604020202020204" pitchFamily="34" charset="0"/>
              </a:rPr>
              <a:t>Vậy </a:t>
            </a:r>
            <a:r>
              <a:rPr lang="vi-VN" sz="1800">
                <a:latin typeface="Arial" panose="020B0604020202020204" pitchFamily="34" charset="0"/>
              </a:rPr>
              <a:t>có duy nhất điểm H thuộc (P) để AH vuông góc với (P), đó là giao điểm của a với (P).</a:t>
            </a:r>
          </a:p>
        </p:txBody>
      </p:sp>
    </p:spTree>
    <p:extLst>
      <p:ext uri="{BB962C8B-B14F-4D97-AF65-F5344CB8AC3E}">
        <p14:creationId xmlns:p14="http://schemas.microsoft.com/office/powerpoint/2010/main" val="780438010"/>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randombar(horizontal)">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up)">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0"/>
          <p:cNvSpPr txBox="1">
            <a:spLocks noGrp="1"/>
          </p:cNvSpPr>
          <p:nvPr>
            <p:ph type="title"/>
          </p:nvPr>
        </p:nvSpPr>
        <p:spPr>
          <a:xfrm>
            <a:off x="195566" y="307619"/>
            <a:ext cx="8732304" cy="1108200"/>
          </a:xfrm>
          <a:prstGeom prst="rect">
            <a:avLst/>
          </a:prstGeom>
        </p:spPr>
        <p:txBody>
          <a:bodyPr spcFirstLastPara="1" wrap="square" lIns="91425" tIns="91425" rIns="91425" bIns="91425" anchor="t" anchorCtr="0">
            <a:noAutofit/>
          </a:bodyPr>
          <a:lstStyle/>
          <a:p>
            <a:pPr lvl="0">
              <a:lnSpc>
                <a:spcPct val="150000"/>
              </a:lnSpc>
            </a:pPr>
            <a:r>
              <a:rPr lang="vi-VN" sz="3800" b="1">
                <a:latin typeface="+mn-lt"/>
              </a:rPr>
              <a:t>CHƯƠNG VII: QUAN </a:t>
            </a:r>
            <a:r>
              <a:rPr lang="vi-VN" sz="3800" b="1">
                <a:latin typeface="+mn-lt"/>
              </a:rPr>
              <a:t>HỆ </a:t>
            </a:r>
            <a:r>
              <a:rPr lang="en-US" sz="3800" b="1" smtClean="0">
                <a:latin typeface="+mn-lt"/>
              </a:rPr>
              <a:t/>
            </a:r>
            <a:br>
              <a:rPr lang="en-US" sz="3800" b="1" smtClean="0">
                <a:latin typeface="+mn-lt"/>
              </a:rPr>
            </a:br>
            <a:r>
              <a:rPr lang="vi-VN" sz="3800" b="1" smtClean="0">
                <a:latin typeface="+mn-lt"/>
              </a:rPr>
              <a:t>VUÔNG </a:t>
            </a:r>
            <a:r>
              <a:rPr lang="vi-VN" sz="3800" b="1">
                <a:latin typeface="+mn-lt"/>
              </a:rPr>
              <a:t>GÓC TRONG KHÔNG GIAN</a:t>
            </a:r>
            <a:endParaRPr lang="vi-VN" sz="3800" b="1">
              <a:latin typeface="+mn-lt"/>
            </a:endParaRPr>
          </a:p>
        </p:txBody>
      </p:sp>
      <p:grpSp>
        <p:nvGrpSpPr>
          <p:cNvPr id="989" name="Google Shape;989;p40"/>
          <p:cNvGrpSpPr/>
          <p:nvPr/>
        </p:nvGrpSpPr>
        <p:grpSpPr>
          <a:xfrm rot="5147837" flipH="1">
            <a:off x="8076226" y="4038084"/>
            <a:ext cx="1260193" cy="638783"/>
            <a:chOff x="10048400" y="2011675"/>
            <a:chExt cx="632075" cy="286275"/>
          </a:xfrm>
        </p:grpSpPr>
        <p:sp>
          <p:nvSpPr>
            <p:cNvPr id="990" name="Google Shape;990;p4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Rectangle 61"/>
          <p:cNvSpPr/>
          <p:nvPr/>
        </p:nvSpPr>
        <p:spPr>
          <a:xfrm>
            <a:off x="844135" y="2183471"/>
            <a:ext cx="7447112" cy="1846659"/>
          </a:xfrm>
          <a:prstGeom prst="rect">
            <a:avLst/>
          </a:prstGeom>
        </p:spPr>
        <p:txBody>
          <a:bodyPr wrap="square">
            <a:spAutoFit/>
          </a:bodyPr>
          <a:lstStyle/>
          <a:p>
            <a:pPr algn="ctr">
              <a:lnSpc>
                <a:spcPct val="150000"/>
              </a:lnSpc>
              <a:buClrTx/>
            </a:pPr>
            <a:r>
              <a:rPr lang="vi-VN" sz="3800" b="1">
                <a:solidFill>
                  <a:srgbClr val="C00000"/>
                </a:solidFill>
                <a:latin typeface="Arial" panose="020B0604020202020204" pitchFamily="34" charset="0"/>
                <a:ea typeface="Maven Pro"/>
                <a:cs typeface="Maven Pro"/>
                <a:sym typeface="Maven Pro"/>
              </a:rPr>
              <a:t>BÀI 23. ĐƯỜNG THẲNG VUÔNG GÓC VỚI MẶT PHẲNG</a:t>
            </a:r>
            <a:endParaRPr lang="vi-VN" sz="3800">
              <a:solidFill>
                <a:srgbClr val="C00000"/>
              </a:solidFill>
              <a:ea typeface="Maven Pro"/>
              <a:cs typeface="Maven Pro"/>
              <a:sym typeface="Maven Pro"/>
            </a:endParaRPr>
          </a:p>
        </p:txBody>
      </p:sp>
      <p:pic>
        <p:nvPicPr>
          <p:cNvPr id="2" name="Picture 1"/>
          <p:cNvPicPr>
            <a:picLocks noChangeAspect="1"/>
          </p:cNvPicPr>
          <p:nvPr/>
        </p:nvPicPr>
        <p:blipFill>
          <a:blip r:embed="rId3"/>
          <a:stretch>
            <a:fillRect/>
          </a:stretch>
        </p:blipFill>
        <p:spPr>
          <a:xfrm>
            <a:off x="571268" y="4331646"/>
            <a:ext cx="1058028" cy="260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246732" y="1234272"/>
            <a:ext cx="8269115" cy="877200"/>
          </a:xfrm>
          <a:prstGeom prst="rect">
            <a:avLst/>
          </a:prstGeom>
        </p:spPr>
        <p:txBody>
          <a:bodyPr spcFirstLastPara="1" wrap="square" lIns="91425" tIns="91425" rIns="91425" bIns="91425" anchor="t" anchorCtr="0">
            <a:noAutofit/>
          </a:bodyPr>
          <a:lstStyle/>
          <a:p>
            <a:pPr lvl="0" algn="r">
              <a:lnSpc>
                <a:spcPct val="150000"/>
              </a:lnSpc>
            </a:pPr>
            <a:r>
              <a:rPr lang="vi-VN" sz="3600" b="1">
                <a:latin typeface="+mn-lt"/>
              </a:rPr>
              <a:t>LIÊN HỆ </a:t>
            </a:r>
            <a:r>
              <a:rPr lang="vi-VN" sz="3600" b="1">
                <a:latin typeface="+mn-lt"/>
              </a:rPr>
              <a:t>GIỮA </a:t>
            </a:r>
            <a:r>
              <a:rPr lang="en-US" sz="3600" b="1" smtClean="0">
                <a:latin typeface="+mn-lt"/>
              </a:rPr>
              <a:t/>
            </a:r>
            <a:br>
              <a:rPr lang="en-US" sz="3600" b="1" smtClean="0">
                <a:latin typeface="+mn-lt"/>
              </a:rPr>
            </a:br>
            <a:r>
              <a:rPr lang="vi-VN" sz="3600" b="1" smtClean="0">
                <a:latin typeface="+mn-lt"/>
              </a:rPr>
              <a:t>QUAN </a:t>
            </a:r>
            <a:r>
              <a:rPr lang="vi-VN" sz="3600" b="1">
                <a:latin typeface="+mn-lt"/>
              </a:rPr>
              <a:t>HỆ SONG SONG </a:t>
            </a:r>
            <a:r>
              <a:rPr lang="vi-VN" sz="3600" b="1">
                <a:latin typeface="+mn-lt"/>
              </a:rPr>
              <a:t>VÀ </a:t>
            </a:r>
            <a:r>
              <a:rPr lang="en-US" sz="3600" b="1" smtClean="0">
                <a:latin typeface="+mn-lt"/>
              </a:rPr>
              <a:t/>
            </a:r>
            <a:br>
              <a:rPr lang="en-US" sz="3600" b="1" smtClean="0">
                <a:latin typeface="+mn-lt"/>
              </a:rPr>
            </a:br>
            <a:r>
              <a:rPr lang="vi-VN" sz="3600" b="1" smtClean="0">
                <a:latin typeface="+mn-lt"/>
              </a:rPr>
              <a:t>QUAN </a:t>
            </a:r>
            <a:r>
              <a:rPr lang="vi-VN" sz="3600" b="1">
                <a:latin typeface="+mn-lt"/>
              </a:rPr>
              <a:t>HỆ VUÔNG GÓC </a:t>
            </a:r>
            <a:r>
              <a:rPr lang="vi-VN" sz="3600" b="1">
                <a:latin typeface="+mn-lt"/>
              </a:rPr>
              <a:t>CỦA </a:t>
            </a:r>
            <a:r>
              <a:rPr lang="en-US" sz="3600" b="1" smtClean="0">
                <a:latin typeface="+mn-lt"/>
              </a:rPr>
              <a:t/>
            </a:r>
            <a:br>
              <a:rPr lang="en-US" sz="3600" b="1" smtClean="0">
                <a:latin typeface="+mn-lt"/>
              </a:rPr>
            </a:br>
            <a:r>
              <a:rPr lang="vi-VN" sz="3600" b="1" smtClean="0">
                <a:latin typeface="+mn-lt"/>
              </a:rPr>
              <a:t>ĐƯỜNG </a:t>
            </a:r>
            <a:r>
              <a:rPr lang="vi-VN" sz="3600" b="1">
                <a:latin typeface="+mn-lt"/>
              </a:rPr>
              <a:t>THẲNG VÀ MẶT PHẲNG</a:t>
            </a:r>
            <a:endParaRPr sz="3600" b="1">
              <a:latin typeface="+mn-lt"/>
            </a:endParaRPr>
          </a:p>
        </p:txBody>
      </p:sp>
      <p:sp>
        <p:nvSpPr>
          <p:cNvPr id="998" name="Google Shape;998;p41"/>
          <p:cNvSpPr txBox="1">
            <a:spLocks noGrp="1"/>
          </p:cNvSpPr>
          <p:nvPr>
            <p:ph type="title" idx="2"/>
          </p:nvPr>
        </p:nvSpPr>
        <p:spPr>
          <a:xfrm>
            <a:off x="674988" y="671466"/>
            <a:ext cx="1343771" cy="871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smtClean="0">
                <a:latin typeface="+mj-lt"/>
              </a:rPr>
              <a:t>03</a:t>
            </a:r>
            <a:endParaRPr sz="6000" b="1">
              <a:latin typeface="+mj-lt"/>
            </a:endParaRPr>
          </a:p>
        </p:txBody>
      </p:sp>
      <p:grpSp>
        <p:nvGrpSpPr>
          <p:cNvPr id="61" name="Google Shape;1447;p50"/>
          <p:cNvGrpSpPr/>
          <p:nvPr/>
        </p:nvGrpSpPr>
        <p:grpSpPr>
          <a:xfrm rot="16806261">
            <a:off x="-60603" y="2525017"/>
            <a:ext cx="1133267" cy="664491"/>
            <a:chOff x="10048400" y="2011675"/>
            <a:chExt cx="632075" cy="286275"/>
          </a:xfrm>
        </p:grpSpPr>
        <p:sp>
          <p:nvSpPr>
            <p:cNvPr id="62"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61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339777" y="185238"/>
                <a:ext cx="8472399" cy="14773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200" b="1" smtClean="0">
                    <a:solidFill>
                      <a:srgbClr val="C00000"/>
                    </a:solidFill>
                    <a:latin typeface="Arial"/>
                    <a:ea typeface="Dotum" panose="020B0600000101010101" pitchFamily="34" charset="-127"/>
                    <a:cs typeface="Times New Roman" panose="02020603050405020304" pitchFamily="18" charset="0"/>
                  </a:rPr>
                  <a:t>HĐ5: </a:t>
                </a:r>
                <a:r>
                  <a:rPr lang="vi-VN" sz="1900" smtClean="0">
                    <a:solidFill>
                      <a:srgbClr val="000000"/>
                    </a:solidFill>
                    <a:latin typeface="+mn-lt"/>
                  </a:rPr>
                  <a:t>Cho </a:t>
                </a:r>
                <a:r>
                  <a:rPr lang="vi-VN" sz="1900">
                    <a:solidFill>
                      <a:srgbClr val="000000"/>
                    </a:solidFill>
                    <a:latin typeface="+mn-lt"/>
                  </a:rPr>
                  <a:t>đường thẳng </a:t>
                </a:r>
                <a14:m>
                  <m:oMath xmlns:m="http://schemas.openxmlformats.org/officeDocument/2006/math">
                    <m:r>
                      <a:rPr lang="vi-VN" sz="1900" i="1" smtClean="0">
                        <a:solidFill>
                          <a:srgbClr val="000000"/>
                        </a:solidFill>
                        <a:latin typeface="+mn-lt"/>
                      </a:rPr>
                      <m:t>𝑎</m:t>
                    </m:r>
                  </m:oMath>
                </a14:m>
                <a:r>
                  <a:rPr lang="vi-VN" sz="1900">
                    <a:solidFill>
                      <a:srgbClr val="000000"/>
                    </a:solidFill>
                    <a:latin typeface="+mn-lt"/>
                  </a:rPr>
                  <a:t> vuông góc với mặt phẳng </a:t>
                </a:r>
                <a14:m>
                  <m:oMath xmlns:m="http://schemas.openxmlformats.org/officeDocument/2006/math">
                    <m:r>
                      <a:rPr lang="vi-VN" sz="1900" i="1" smtClean="0">
                        <a:solidFill>
                          <a:srgbClr val="000000"/>
                        </a:solidFill>
                        <a:latin typeface="+mn-lt"/>
                      </a:rPr>
                      <m:t>(</m:t>
                    </m:r>
                    <m:r>
                      <a:rPr lang="vi-VN" sz="1900" i="1" smtClean="0">
                        <a:solidFill>
                          <a:srgbClr val="000000"/>
                        </a:solidFill>
                        <a:latin typeface="+mn-lt"/>
                      </a:rPr>
                      <m:t>𝑃</m:t>
                    </m:r>
                    <m:r>
                      <a:rPr lang="vi-VN" sz="1900" i="1" smtClean="0">
                        <a:solidFill>
                          <a:srgbClr val="000000"/>
                        </a:solidFill>
                        <a:latin typeface="+mn-lt"/>
                      </a:rPr>
                      <m:t>)</m:t>
                    </m:r>
                  </m:oMath>
                </a14:m>
                <a:r>
                  <a:rPr lang="vi-VN" sz="1900">
                    <a:solidFill>
                      <a:srgbClr val="000000"/>
                    </a:solidFill>
                    <a:latin typeface="+mn-lt"/>
                  </a:rPr>
                  <a:t> và song song với đường thẳng </a:t>
                </a:r>
                <a14:m>
                  <m:oMath xmlns:m="http://schemas.openxmlformats.org/officeDocument/2006/math">
                    <m:r>
                      <a:rPr lang="vi-VN" sz="1900" i="1" smtClean="0">
                        <a:solidFill>
                          <a:srgbClr val="000000"/>
                        </a:solidFill>
                        <a:latin typeface="+mn-lt"/>
                      </a:rPr>
                      <m:t>𝑏</m:t>
                    </m:r>
                  </m:oMath>
                </a14:m>
                <a:r>
                  <a:rPr lang="vi-VN" sz="1900">
                    <a:solidFill>
                      <a:srgbClr val="000000"/>
                    </a:solidFill>
                    <a:latin typeface="+mn-lt"/>
                  </a:rPr>
                  <a:t>. Lấy một đường thẳng </a:t>
                </a:r>
                <a14:m>
                  <m:oMath xmlns:m="http://schemas.openxmlformats.org/officeDocument/2006/math">
                    <m:r>
                      <a:rPr lang="vi-VN" sz="1900" i="1" smtClean="0">
                        <a:solidFill>
                          <a:srgbClr val="000000"/>
                        </a:solidFill>
                        <a:latin typeface="+mn-lt"/>
                      </a:rPr>
                      <m:t>𝑚</m:t>
                    </m:r>
                  </m:oMath>
                </a14:m>
                <a:r>
                  <a:rPr lang="vi-VN" sz="1900">
                    <a:solidFill>
                      <a:srgbClr val="000000"/>
                    </a:solidFill>
                    <a:latin typeface="+mn-lt"/>
                  </a:rPr>
                  <a:t> bất kì thuộc mặt phẳng </a:t>
                </a:r>
                <a14:m>
                  <m:oMath xmlns:m="http://schemas.openxmlformats.org/officeDocument/2006/math">
                    <m:d>
                      <m:dPr>
                        <m:ctrlPr>
                          <a:rPr lang="vi-VN" sz="1900" i="1" smtClean="0">
                            <a:solidFill>
                              <a:srgbClr val="000000"/>
                            </a:solidFill>
                            <a:latin typeface="Cambria Math" panose="02040503050406030204" pitchFamily="18" charset="0"/>
                          </a:rPr>
                        </m:ctrlPr>
                      </m:dPr>
                      <m:e>
                        <m:r>
                          <a:rPr lang="vi-VN" sz="1900" i="1" smtClean="0">
                            <a:solidFill>
                              <a:srgbClr val="000000"/>
                            </a:solidFill>
                            <a:latin typeface="+mn-lt"/>
                          </a:rPr>
                          <m:t>𝑃</m:t>
                        </m:r>
                      </m:e>
                    </m:d>
                  </m:oMath>
                </a14:m>
                <a:r>
                  <a:rPr lang="en-US" sz="1900" smtClean="0">
                    <a:solidFill>
                      <a:srgbClr val="000000"/>
                    </a:solidFill>
                    <a:latin typeface="+mn-lt"/>
                  </a:rPr>
                  <a:t> </a:t>
                </a:r>
                <a:r>
                  <a:rPr lang="en-US" sz="1900" smtClean="0">
                    <a:solidFill>
                      <a:srgbClr val="000000"/>
                    </a:solidFill>
                    <a:latin typeface="+mn-lt"/>
                  </a:rPr>
                  <a:t>(H.7.20). </a:t>
                </a:r>
                <a:r>
                  <a:rPr lang="vi-VN" sz="1900" smtClean="0">
                    <a:solidFill>
                      <a:srgbClr val="000000"/>
                    </a:solidFill>
                    <a:latin typeface="+mn-lt"/>
                  </a:rPr>
                  <a:t>Tính </a:t>
                </a:r>
                <a14:m>
                  <m:oMath xmlns:m="http://schemas.openxmlformats.org/officeDocument/2006/math">
                    <m:r>
                      <a:rPr lang="vi-VN" sz="1900" i="1" smtClean="0">
                        <a:solidFill>
                          <a:srgbClr val="000000"/>
                        </a:solidFill>
                        <a:latin typeface="+mn-lt"/>
                      </a:rPr>
                      <m:t>(</m:t>
                    </m:r>
                    <m:r>
                      <a:rPr lang="vi-VN" sz="1900" i="1" smtClean="0">
                        <a:solidFill>
                          <a:srgbClr val="000000"/>
                        </a:solidFill>
                        <a:latin typeface="+mn-lt"/>
                      </a:rPr>
                      <m:t>𝑏</m:t>
                    </m:r>
                    <m:r>
                      <a:rPr lang="vi-VN" sz="1900" i="1" smtClean="0">
                        <a:solidFill>
                          <a:srgbClr val="000000"/>
                        </a:solidFill>
                        <a:latin typeface="+mn-lt"/>
                      </a:rPr>
                      <m:t>, </m:t>
                    </m:r>
                    <m:r>
                      <a:rPr lang="vi-VN" sz="1900" i="1" smtClean="0">
                        <a:solidFill>
                          <a:srgbClr val="000000"/>
                        </a:solidFill>
                        <a:latin typeface="+mn-lt"/>
                      </a:rPr>
                      <m:t>𝑚</m:t>
                    </m:r>
                    <m:r>
                      <a:rPr lang="vi-VN" sz="1900" i="1" smtClean="0">
                        <a:solidFill>
                          <a:srgbClr val="000000"/>
                        </a:solidFill>
                        <a:latin typeface="+mn-lt"/>
                      </a:rPr>
                      <m:t>) </m:t>
                    </m:r>
                  </m:oMath>
                </a14:m>
                <a:r>
                  <a:rPr lang="vi-VN" sz="1900">
                    <a:solidFill>
                      <a:srgbClr val="000000"/>
                    </a:solidFill>
                    <a:latin typeface="+mn-lt"/>
                  </a:rPr>
                  <a:t>và từ đó rút ra mối quan hệ giữa </a:t>
                </a:r>
                <a14:m>
                  <m:oMath xmlns:m="http://schemas.openxmlformats.org/officeDocument/2006/math">
                    <m:r>
                      <a:rPr lang="vi-VN" sz="1900" i="1" smtClean="0">
                        <a:solidFill>
                          <a:srgbClr val="000000"/>
                        </a:solidFill>
                        <a:latin typeface="+mn-lt"/>
                      </a:rPr>
                      <m:t>𝑏</m:t>
                    </m:r>
                  </m:oMath>
                </a14:m>
                <a:r>
                  <a:rPr lang="vi-VN" sz="1900">
                    <a:solidFill>
                      <a:srgbClr val="000000"/>
                    </a:solidFill>
                    <a:latin typeface="+mn-lt"/>
                  </a:rPr>
                  <a:t> và </a:t>
                </a:r>
                <a14:m>
                  <m:oMath xmlns:m="http://schemas.openxmlformats.org/officeDocument/2006/math">
                    <m:r>
                      <a:rPr lang="vi-VN" sz="1900" i="1" smtClean="0">
                        <a:solidFill>
                          <a:srgbClr val="000000"/>
                        </a:solidFill>
                        <a:latin typeface="+mn-lt"/>
                      </a:rPr>
                      <m:t>(</m:t>
                    </m:r>
                    <m:r>
                      <a:rPr lang="vi-VN" sz="1900" i="1">
                        <a:solidFill>
                          <a:srgbClr val="000000"/>
                        </a:solidFill>
                        <a:latin typeface="+mn-lt"/>
                      </a:rPr>
                      <m:t>𝑃</m:t>
                    </m:r>
                    <m:r>
                      <a:rPr lang="vi-VN" sz="1900" i="1" smtClean="0">
                        <a:solidFill>
                          <a:srgbClr val="000000"/>
                        </a:solidFill>
                        <a:latin typeface="+mn-lt"/>
                      </a:rPr>
                      <m:t>)</m:t>
                    </m:r>
                  </m:oMath>
                </a14:m>
                <a:r>
                  <a:rPr lang="vi-VN" sz="1900" smtClean="0">
                    <a:solidFill>
                      <a:srgbClr val="000000"/>
                    </a:solidFill>
                    <a:latin typeface="+mn-lt"/>
                  </a:rPr>
                  <a:t>.</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339777" y="185238"/>
                <a:ext cx="8472399" cy="1477328"/>
              </a:xfrm>
              <a:prstGeom prst="rect">
                <a:avLst/>
              </a:prstGeom>
              <a:blipFill>
                <a:blip r:embed="rId3"/>
                <a:stretch>
                  <a:fillRect l="-791" r="-647" b="-28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5809328" y="2313121"/>
            <a:ext cx="2849171" cy="2503573"/>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683885" y="2140092"/>
                <a:ext cx="4664197" cy="2723823"/>
              </a:xfrm>
              <a:prstGeom prst="rect">
                <a:avLst/>
              </a:prstGeom>
            </p:spPr>
            <p:txBody>
              <a:bodyPr wrap="square">
                <a:spAutoFit/>
              </a:bodyPr>
              <a:lstStyle/>
              <a:p>
                <a:pPr algn="just">
                  <a:lnSpc>
                    <a:spcPct val="150000"/>
                  </a:lnSpc>
                </a:pPr>
                <a:r>
                  <a:rPr lang="nl-NL" sz="1900" kern="100">
                    <a:latin typeface="+mn-lt"/>
                    <a:ea typeface="Calibri" panose="020F0502020204030204" pitchFamily="34" charset="0"/>
                    <a:cs typeface="Times New Roman" panose="02020603050405020304" pitchFamily="18" charset="0"/>
                  </a:rPr>
                  <a:t>Vì </a:t>
                </a:r>
                <a14:m>
                  <m:oMath xmlns:m="http://schemas.openxmlformats.org/officeDocument/2006/math">
                    <m:r>
                      <a:rPr lang="nl-NL" sz="1900" i="1" kern="100">
                        <a:effectLst/>
                        <a:latin typeface="+mn-lt"/>
                        <a:ea typeface="Calibri" panose="020F0502020204030204" pitchFamily="34" charset="0"/>
                        <a:cs typeface="Times New Roman" panose="02020603050405020304" pitchFamily="18" charset="0"/>
                      </a:rPr>
                      <m:t>𝑎</m:t>
                    </m:r>
                    <m:r>
                      <a:rPr lang="nl-NL" sz="1900" i="1" kern="100">
                        <a:effectLst/>
                        <a:latin typeface="+mn-lt"/>
                        <a:ea typeface="Malgun Gothic" panose="020B0503020000020004" pitchFamily="34" charset="-127"/>
                        <a:cs typeface="Times New Roman" panose="02020603050405020304" pitchFamily="18" charset="0"/>
                      </a:rPr>
                      <m:t>⊥</m:t>
                    </m:r>
                    <m:d>
                      <m:dPr>
                        <m:ctrlPr>
                          <a:rPr lang="en-US" sz="1900" i="1" kern="100">
                            <a:effectLst/>
                            <a:latin typeface="+mn-lt"/>
                            <a:ea typeface="Malgun Gothic" panose="020B0503020000020004" pitchFamily="34" charset="-127"/>
                            <a:cs typeface="Times New Roman" panose="02020603050405020304" pitchFamily="18" charset="0"/>
                          </a:rPr>
                        </m:ctrlPr>
                      </m:dPr>
                      <m:e>
                        <m:r>
                          <a:rPr lang="nl-NL" sz="1900" i="1" kern="100">
                            <a:effectLst/>
                            <a:latin typeface="+mn-lt"/>
                            <a:ea typeface="Malgun Gothic" panose="020B0503020000020004" pitchFamily="34" charset="-127"/>
                            <a:cs typeface="Times New Roman" panose="02020603050405020304" pitchFamily="18" charset="0"/>
                          </a:rPr>
                          <m:t>𝑃</m:t>
                        </m:r>
                      </m:e>
                    </m:d>
                  </m:oMath>
                </a14:m>
                <a:r>
                  <a:rPr lang="nl-NL" sz="19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d>
                      <m:dPr>
                        <m:ctrlPr>
                          <a:rPr lang="en-US" sz="1900" i="1" kern="100">
                            <a:effectLst/>
                            <a:latin typeface="+mn-lt"/>
                            <a:ea typeface="Malgun Gothic" panose="020B0503020000020004" pitchFamily="34" charset="-127"/>
                            <a:cs typeface="Times New Roman" panose="02020603050405020304" pitchFamily="18" charset="0"/>
                          </a:rPr>
                        </m:ctrlPr>
                      </m:dPr>
                      <m:e>
                        <m:r>
                          <a:rPr lang="nl-NL" sz="1900" i="1" kern="100">
                            <a:effectLst/>
                            <a:latin typeface="+mn-lt"/>
                            <a:ea typeface="Malgun Gothic" panose="020B0503020000020004" pitchFamily="34" charset="-127"/>
                            <a:cs typeface="Times New Roman" panose="02020603050405020304" pitchFamily="18" charset="0"/>
                          </a:rPr>
                          <m:t>𝑎</m:t>
                        </m:r>
                        <m:r>
                          <a:rPr lang="nl-NL" sz="1900" i="1" kern="100">
                            <a:effectLst/>
                            <a:latin typeface="+mn-lt"/>
                            <a:ea typeface="Malgun Gothic" panose="020B0503020000020004" pitchFamily="34" charset="-127"/>
                            <a:cs typeface="Times New Roman" panose="02020603050405020304" pitchFamily="18" charset="0"/>
                          </a:rPr>
                          <m:t>,</m:t>
                        </m:r>
                        <m:r>
                          <a:rPr lang="nl-NL" sz="1900" i="1" kern="100">
                            <a:effectLst/>
                            <a:latin typeface="+mn-lt"/>
                            <a:ea typeface="Malgun Gothic" panose="020B0503020000020004" pitchFamily="34" charset="-127"/>
                            <a:cs typeface="Times New Roman" panose="02020603050405020304" pitchFamily="18" charset="0"/>
                          </a:rPr>
                          <m:t>𝑚</m:t>
                        </m:r>
                      </m:e>
                    </m:d>
                    <m:r>
                      <a:rPr lang="nl-NL" sz="1900" i="1" kern="100">
                        <a:effectLst/>
                        <a:latin typeface="+mn-lt"/>
                        <a:ea typeface="Malgun Gothic" panose="020B0503020000020004" pitchFamily="34" charset="-127"/>
                        <a:cs typeface="Times New Roman" panose="02020603050405020304" pitchFamily="18" charset="0"/>
                      </a:rPr>
                      <m:t>=</m:t>
                    </m:r>
                    <m:sSup>
                      <m:sSupPr>
                        <m:ctrlPr>
                          <a:rPr lang="en-US" sz="1900" i="1" kern="100">
                            <a:effectLst/>
                            <a:latin typeface="+mn-lt"/>
                            <a:ea typeface="Malgun Gothic" panose="020B0503020000020004" pitchFamily="34" charset="-127"/>
                            <a:cs typeface="Times New Roman" panose="02020603050405020304" pitchFamily="18" charset="0"/>
                          </a:rPr>
                        </m:ctrlPr>
                      </m:sSupPr>
                      <m:e>
                        <m:r>
                          <a:rPr lang="nl-NL" sz="1900" i="1" kern="100">
                            <a:effectLst/>
                            <a:latin typeface="+mn-lt"/>
                            <a:ea typeface="Malgun Gothic" panose="020B0503020000020004" pitchFamily="34" charset="-127"/>
                            <a:cs typeface="Times New Roman" panose="02020603050405020304" pitchFamily="18" charset="0"/>
                          </a:rPr>
                          <m:t>90</m:t>
                        </m:r>
                      </m:e>
                      <m:sup>
                        <m:r>
                          <a:rPr lang="nl-NL" sz="1900" i="1" kern="100">
                            <a:effectLst/>
                            <a:latin typeface="+mn-lt"/>
                            <a:ea typeface="Malgun Gothic" panose="020B0503020000020004" pitchFamily="34" charset="-127"/>
                            <a:cs typeface="Times New Roman" panose="02020603050405020304" pitchFamily="18" charset="0"/>
                          </a:rPr>
                          <m:t>𝑜</m:t>
                        </m:r>
                      </m:sup>
                    </m:sSup>
                  </m:oMath>
                </a14:m>
                <a:r>
                  <a:rPr lang="nl-NL"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nl-NL" sz="1900" kern="100">
                    <a:effectLst/>
                    <a:latin typeface="+mn-lt"/>
                    <a:ea typeface="Calibri" panose="020F0502020204030204" pitchFamily="34" charset="0"/>
                    <a:cs typeface="Times New Roman" panose="02020603050405020304" pitchFamily="18" charset="0"/>
                  </a:rPr>
                  <a:t>Mặt khác </a:t>
                </a:r>
                <a14:m>
                  <m:oMath xmlns:m="http://schemas.openxmlformats.org/officeDocument/2006/math">
                    <m:r>
                      <a:rPr lang="nl-NL" sz="1900" i="1" kern="100">
                        <a:effectLst/>
                        <a:latin typeface="+mn-lt"/>
                        <a:ea typeface="Calibri" panose="020F0502020204030204" pitchFamily="34" charset="0"/>
                        <a:cs typeface="Times New Roman" panose="02020603050405020304" pitchFamily="18" charset="0"/>
                      </a:rPr>
                      <m:t>𝑏</m:t>
                    </m:r>
                    <m:r>
                      <a:rPr lang="nl-NL" sz="1900" i="1" kern="100">
                        <a:effectLst/>
                        <a:latin typeface="+mn-lt"/>
                        <a:ea typeface="Calibri" panose="020F0502020204030204" pitchFamily="34" charset="0"/>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1900" i="1" kern="100">
                        <a:effectLst/>
                        <a:latin typeface="+mn-lt"/>
                        <a:ea typeface="Malgun Gothic" panose="020B0503020000020004" pitchFamily="34" charset="-127"/>
                        <a:cs typeface="Times New Roman" panose="02020603050405020304" pitchFamily="18" charset="0"/>
                      </a:rPr>
                      <m:t>𝑎</m:t>
                    </m:r>
                  </m:oMath>
                </a14:m>
                <a:r>
                  <a:rPr lang="nl-NL" sz="19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d>
                      <m:dPr>
                        <m:ctrlPr>
                          <a:rPr lang="en-US" sz="1900" i="1" kern="100">
                            <a:effectLst/>
                            <a:latin typeface="+mn-lt"/>
                            <a:ea typeface="Malgun Gothic" panose="020B0503020000020004" pitchFamily="34" charset="-127"/>
                            <a:cs typeface="Times New Roman" panose="02020603050405020304" pitchFamily="18" charset="0"/>
                          </a:rPr>
                        </m:ctrlPr>
                      </m:dPr>
                      <m:e>
                        <m:r>
                          <a:rPr lang="nl-NL" sz="1900" i="1" kern="100">
                            <a:effectLst/>
                            <a:latin typeface="+mn-lt"/>
                            <a:ea typeface="Malgun Gothic" panose="020B0503020000020004" pitchFamily="34" charset="-127"/>
                            <a:cs typeface="Times New Roman" panose="02020603050405020304" pitchFamily="18" charset="0"/>
                          </a:rPr>
                          <m:t>𝑏</m:t>
                        </m:r>
                        <m:r>
                          <a:rPr lang="nl-NL" sz="1900" i="1" kern="100">
                            <a:effectLst/>
                            <a:latin typeface="+mn-lt"/>
                            <a:ea typeface="Malgun Gothic" panose="020B0503020000020004" pitchFamily="34" charset="-127"/>
                            <a:cs typeface="Times New Roman" panose="02020603050405020304" pitchFamily="18" charset="0"/>
                          </a:rPr>
                          <m:t>,</m:t>
                        </m:r>
                        <m:r>
                          <a:rPr lang="nl-NL" sz="1900" i="1" kern="100">
                            <a:effectLst/>
                            <a:latin typeface="+mn-lt"/>
                            <a:ea typeface="Malgun Gothic" panose="020B0503020000020004" pitchFamily="34" charset="-127"/>
                            <a:cs typeface="Times New Roman" panose="02020603050405020304" pitchFamily="18" charset="0"/>
                          </a:rPr>
                          <m:t>𝑚</m:t>
                        </m:r>
                      </m:e>
                    </m:d>
                    <m:r>
                      <a:rPr lang="nl-NL" sz="1900" i="1" kern="100">
                        <a:effectLst/>
                        <a:latin typeface="+mn-lt"/>
                        <a:ea typeface="Malgun Gothic" panose="020B0503020000020004" pitchFamily="34" charset="-127"/>
                        <a:cs typeface="Times New Roman" panose="02020603050405020304" pitchFamily="18" charset="0"/>
                      </a:rPr>
                      <m:t>=</m:t>
                    </m:r>
                    <m:d>
                      <m:dPr>
                        <m:ctrlPr>
                          <a:rPr lang="en-US" sz="1900" i="1" kern="100">
                            <a:effectLst/>
                            <a:latin typeface="+mn-lt"/>
                            <a:ea typeface="Malgun Gothic" panose="020B0503020000020004" pitchFamily="34" charset="-127"/>
                            <a:cs typeface="Times New Roman" panose="02020603050405020304" pitchFamily="18" charset="0"/>
                          </a:rPr>
                        </m:ctrlPr>
                      </m:dPr>
                      <m:e>
                        <m:r>
                          <a:rPr lang="nl-NL" sz="1900" i="1" kern="100">
                            <a:effectLst/>
                            <a:latin typeface="+mn-lt"/>
                            <a:ea typeface="Malgun Gothic" panose="020B0503020000020004" pitchFamily="34" charset="-127"/>
                            <a:cs typeface="Times New Roman" panose="02020603050405020304" pitchFamily="18" charset="0"/>
                          </a:rPr>
                          <m:t>𝑎</m:t>
                        </m:r>
                        <m:r>
                          <a:rPr lang="nl-NL" sz="1900" i="1" kern="100">
                            <a:effectLst/>
                            <a:latin typeface="+mn-lt"/>
                            <a:ea typeface="Malgun Gothic" panose="020B0503020000020004" pitchFamily="34" charset="-127"/>
                            <a:cs typeface="Times New Roman" panose="02020603050405020304" pitchFamily="18" charset="0"/>
                          </a:rPr>
                          <m:t>,</m:t>
                        </m:r>
                        <m:r>
                          <a:rPr lang="nl-NL" sz="1900" i="1" kern="100">
                            <a:effectLst/>
                            <a:latin typeface="+mn-lt"/>
                            <a:ea typeface="Malgun Gothic" panose="020B0503020000020004" pitchFamily="34" charset="-127"/>
                            <a:cs typeface="Times New Roman" panose="02020603050405020304" pitchFamily="18" charset="0"/>
                          </a:rPr>
                          <m:t>𝑚</m:t>
                        </m:r>
                      </m:e>
                    </m:d>
                    <m:r>
                      <a:rPr lang="nl-NL" sz="1900" i="1" kern="100">
                        <a:effectLst/>
                        <a:latin typeface="+mn-lt"/>
                        <a:ea typeface="Malgun Gothic" panose="020B0503020000020004" pitchFamily="34" charset="-127"/>
                        <a:cs typeface="Times New Roman" panose="02020603050405020304" pitchFamily="18" charset="0"/>
                      </a:rPr>
                      <m:t>=</m:t>
                    </m:r>
                    <m:sSup>
                      <m:sSupPr>
                        <m:ctrlPr>
                          <a:rPr lang="en-US" sz="1900" i="1" kern="100">
                            <a:effectLst/>
                            <a:latin typeface="+mn-lt"/>
                            <a:ea typeface="Malgun Gothic" panose="020B0503020000020004" pitchFamily="34" charset="-127"/>
                            <a:cs typeface="Times New Roman" panose="02020603050405020304" pitchFamily="18" charset="0"/>
                          </a:rPr>
                        </m:ctrlPr>
                      </m:sSupPr>
                      <m:e>
                        <m:r>
                          <a:rPr lang="nl-NL" sz="1900" i="1" kern="100">
                            <a:effectLst/>
                            <a:latin typeface="+mn-lt"/>
                            <a:ea typeface="Malgun Gothic" panose="020B0503020000020004" pitchFamily="34" charset="-127"/>
                            <a:cs typeface="Times New Roman" panose="02020603050405020304" pitchFamily="18" charset="0"/>
                          </a:rPr>
                          <m:t>90</m:t>
                        </m:r>
                      </m:e>
                      <m:sup>
                        <m:r>
                          <a:rPr lang="nl-NL" sz="1900" i="1" kern="100">
                            <a:effectLst/>
                            <a:latin typeface="+mn-lt"/>
                            <a:ea typeface="Malgun Gothic" panose="020B0503020000020004" pitchFamily="34" charset="-127"/>
                            <a:cs typeface="Times New Roman" panose="02020603050405020304" pitchFamily="18" charset="0"/>
                          </a:rPr>
                          <m:t>𝑜</m:t>
                        </m:r>
                      </m:sup>
                    </m:sSup>
                  </m:oMath>
                </a14:m>
                <a:r>
                  <a:rPr lang="nl-NL"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nl-NL" sz="1900" kern="100">
                    <a:effectLst/>
                    <a:latin typeface="+mn-lt"/>
                    <a:ea typeface="Malgun Gothic" panose="020B0503020000020004" pitchFamily="34" charset="-127"/>
                    <a:cs typeface="Times New Roman" panose="02020603050405020304" pitchFamily="18" charset="0"/>
                  </a:rPr>
                  <a:t>Mà </a:t>
                </a:r>
                <a14:m>
                  <m:oMath xmlns:m="http://schemas.openxmlformats.org/officeDocument/2006/math">
                    <m:r>
                      <a:rPr lang="nl-NL" sz="1900" i="1" kern="100">
                        <a:effectLst/>
                        <a:latin typeface="+mn-lt"/>
                        <a:ea typeface="Malgun Gothic" panose="020B0503020000020004" pitchFamily="34" charset="-127"/>
                        <a:cs typeface="Times New Roman" panose="02020603050405020304" pitchFamily="18" charset="0"/>
                      </a:rPr>
                      <m:t>𝑚</m:t>
                    </m:r>
                    <m:r>
                      <a:rPr lang="nl-NL" sz="1900" i="1" kern="100">
                        <a:effectLst/>
                        <a:latin typeface="+mn-lt"/>
                        <a:ea typeface="Malgun Gothic" panose="020B0503020000020004" pitchFamily="34" charset="-127"/>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là đường thẳng bất kì thuộc </a:t>
                </a:r>
                <a14:m>
                  <m:oMath xmlns:m="http://schemas.openxmlformats.org/officeDocument/2006/math">
                    <m:d>
                      <m:dPr>
                        <m:ctrlPr>
                          <a:rPr lang="en-US" sz="1900" i="1" kern="100">
                            <a:effectLst/>
                            <a:latin typeface="+mn-lt"/>
                            <a:ea typeface="Malgun Gothic" panose="020B0503020000020004" pitchFamily="34" charset="-127"/>
                            <a:cs typeface="Times New Roman" panose="02020603050405020304" pitchFamily="18" charset="0"/>
                          </a:rPr>
                        </m:ctrlPr>
                      </m:dPr>
                      <m:e>
                        <m:r>
                          <a:rPr lang="nl-NL" sz="1900" i="1" kern="100">
                            <a:effectLst/>
                            <a:latin typeface="+mn-lt"/>
                            <a:ea typeface="Malgun Gothic" panose="020B0503020000020004" pitchFamily="34" charset="-127"/>
                            <a:cs typeface="Times New Roman" panose="02020603050405020304" pitchFamily="18" charset="0"/>
                          </a:rPr>
                          <m:t>𝑃</m:t>
                        </m:r>
                      </m:e>
                    </m:d>
                    <m:r>
                      <a:rPr lang="nl-NL" sz="1900" i="1" kern="100">
                        <a:effectLst/>
                        <a:latin typeface="+mn-lt"/>
                        <a:ea typeface="Malgun Gothic" panose="020B0503020000020004" pitchFamily="34" charset="-127"/>
                        <a:cs typeface="Times New Roman" panose="02020603050405020304" pitchFamily="18" charset="0"/>
                      </a:rPr>
                      <m:t>,</m:t>
                    </m:r>
                  </m:oMath>
                </a14:m>
                <a:r>
                  <a:rPr lang="nl-NL" sz="1900" kern="100" smtClean="0">
                    <a:effectLst/>
                    <a:latin typeface="+mn-lt"/>
                    <a:ea typeface="Malgun Gothic" panose="020B0503020000020004" pitchFamily="34" charset="-127"/>
                    <a:cs typeface="Times New Roman" panose="02020603050405020304" pitchFamily="18" charset="0"/>
                  </a:rPr>
                  <a:t> </a:t>
                </a:r>
                <a:r>
                  <a:rPr lang="nl-NL" sz="1900" kern="100">
                    <a:effectLst/>
                    <a:latin typeface="+mn-lt"/>
                    <a:ea typeface="Malgun Gothic" panose="020B0503020000020004" pitchFamily="34" charset="-127"/>
                    <a:cs typeface="Times New Roman" panose="02020603050405020304" pitchFamily="18" charset="0"/>
                  </a:rPr>
                  <a:t>nên </a:t>
                </a:r>
                <a14:m>
                  <m:oMath xmlns:m="http://schemas.openxmlformats.org/officeDocument/2006/math">
                    <m:r>
                      <a:rPr lang="nl-NL" sz="1900" i="1" kern="100">
                        <a:effectLst/>
                        <a:latin typeface="+mn-lt"/>
                        <a:ea typeface="Malgun Gothic" panose="020B0503020000020004" pitchFamily="34" charset="-127"/>
                        <a:cs typeface="Times New Roman" panose="02020603050405020304" pitchFamily="18" charset="0"/>
                      </a:rPr>
                      <m:t>𝑏</m:t>
                    </m:r>
                    <m:r>
                      <a:rPr lang="nl-NL" sz="1900" i="1" kern="100">
                        <a:effectLst/>
                        <a:latin typeface="+mn-lt"/>
                        <a:ea typeface="Malgun Gothic" panose="020B0503020000020004" pitchFamily="34" charset="-127"/>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vuông góc với mọi đường thẳng trong (P).</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1900" i="1" kern="100">
                          <a:effectLst/>
                          <a:latin typeface="+mn-lt"/>
                          <a:ea typeface="Calibri" panose="020F0502020204030204" pitchFamily="34" charset="0"/>
                          <a:cs typeface="Times New Roman" panose="02020603050405020304" pitchFamily="18" charset="0"/>
                        </a:rPr>
                        <m:t>⇒</m:t>
                      </m:r>
                      <m:r>
                        <a:rPr lang="nl-NL" sz="1900" i="1" kern="100">
                          <a:effectLst/>
                          <a:latin typeface="+mn-lt"/>
                          <a:ea typeface="Calibri" panose="020F0502020204030204" pitchFamily="34" charset="0"/>
                          <a:cs typeface="Times New Roman" panose="02020603050405020304" pitchFamily="18" charset="0"/>
                        </a:rPr>
                        <m:t>𝑏</m:t>
                      </m:r>
                      <m:r>
                        <a:rPr lang="nl-NL" sz="1900" i="1" kern="100">
                          <a:effectLst/>
                          <a:latin typeface="+mn-lt"/>
                          <a:ea typeface="Calibri" panose="020F0502020204030204" pitchFamily="34" charset="0"/>
                          <a:cs typeface="Times New Roman" panose="02020603050405020304" pitchFamily="18" charset="0"/>
                        </a:rPr>
                        <m:t>⊥</m:t>
                      </m:r>
                      <m:d>
                        <m:dPr>
                          <m:ctrlPr>
                            <a:rPr lang="en-US" sz="1900" i="1" kern="100">
                              <a:effectLst/>
                              <a:latin typeface="+mn-lt"/>
                              <a:ea typeface="Calibri" panose="020F0502020204030204" pitchFamily="34" charset="0"/>
                              <a:cs typeface="Times New Roman" panose="02020603050405020304" pitchFamily="18" charset="0"/>
                            </a:rPr>
                          </m:ctrlPr>
                        </m:dPr>
                        <m:e>
                          <m:r>
                            <a:rPr lang="nl-NL" sz="1900" i="1" kern="100">
                              <a:effectLst/>
                              <a:latin typeface="+mn-lt"/>
                              <a:ea typeface="Calibri" panose="020F0502020204030204" pitchFamily="34" charset="0"/>
                              <a:cs typeface="Times New Roman" panose="02020603050405020304" pitchFamily="18" charset="0"/>
                            </a:rPr>
                            <m:t>𝑃</m:t>
                          </m:r>
                        </m:e>
                      </m:d>
                    </m:oMath>
                  </m:oMathPara>
                </a14:m>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83885" y="2140092"/>
                <a:ext cx="4664197" cy="2723823"/>
              </a:xfrm>
              <a:prstGeom prst="rect">
                <a:avLst/>
              </a:prstGeom>
              <a:blipFill>
                <a:blip r:embed="rId5"/>
                <a:stretch>
                  <a:fillRect l="-1176" r="-1307"/>
                </a:stretch>
              </a:blipFill>
            </p:spPr>
            <p:txBody>
              <a:bodyPr/>
              <a:lstStyle/>
              <a:p>
                <a:r>
                  <a:rPr lang="en-US">
                    <a:noFill/>
                  </a:rPr>
                  <a:t> </a:t>
                </a:r>
              </a:p>
            </p:txBody>
          </p:sp>
        </mc:Fallback>
      </mc:AlternateContent>
      <p:sp>
        <p:nvSpPr>
          <p:cNvPr id="15" name="Rectangle 14"/>
          <p:cNvSpPr/>
          <p:nvPr/>
        </p:nvSpPr>
        <p:spPr>
          <a:xfrm>
            <a:off x="4212735" y="1746857"/>
            <a:ext cx="726481" cy="384721"/>
          </a:xfrm>
          <a:prstGeom prst="rect">
            <a:avLst/>
          </a:prstGeom>
        </p:spPr>
        <p:txBody>
          <a:bodyPr wrap="none">
            <a:spAutoFit/>
          </a:bodyPr>
          <a:lstStyle/>
          <a:p>
            <a:pPr algn="ctr">
              <a:buClrTx/>
              <a:defRPr/>
            </a:pPr>
            <a:r>
              <a:rPr lang="en-US" sz="1900" b="1" i="1" u="sng" kern="1200" smtClean="0">
                <a:solidFill>
                  <a:schemeClr val="tx1"/>
                </a:solidFill>
                <a:latin typeface="Arial" panose="020B0604020202020204" pitchFamily="34" charset="0"/>
                <a:ea typeface="+mn-ea"/>
              </a:rPr>
              <a:t>Giải:</a:t>
            </a:r>
            <a:endParaRPr lang="en-US" sz="1900" b="1" i="1" u="sng" kern="1200" dirty="0">
              <a:solidFill>
                <a:schemeClr val="tx1"/>
              </a:solidFill>
              <a:latin typeface="Calibri"/>
              <a:ea typeface="+mn-ea"/>
            </a:endParaRPr>
          </a:p>
        </p:txBody>
      </p:sp>
      <p:pic>
        <p:nvPicPr>
          <p:cNvPr id="75" name="Picture 74"/>
          <p:cNvPicPr>
            <a:picLocks noChangeAspect="1"/>
          </p:cNvPicPr>
          <p:nvPr/>
        </p:nvPicPr>
        <p:blipFill>
          <a:blip r:embed="rId6"/>
          <a:stretch>
            <a:fillRect/>
          </a:stretch>
        </p:blipFill>
        <p:spPr>
          <a:xfrm rot="7427111">
            <a:off x="8438526" y="1601048"/>
            <a:ext cx="710762" cy="773591"/>
          </a:xfrm>
          <a:prstGeom prst="rect">
            <a:avLst/>
          </a:prstGeom>
        </p:spPr>
      </p:pic>
      <p:pic>
        <p:nvPicPr>
          <p:cNvPr id="77" name="Picture 76"/>
          <p:cNvPicPr>
            <a:picLocks noChangeAspect="1"/>
          </p:cNvPicPr>
          <p:nvPr/>
        </p:nvPicPr>
        <p:blipFill>
          <a:blip r:embed="rId7"/>
          <a:stretch>
            <a:fillRect/>
          </a:stretch>
        </p:blipFill>
        <p:spPr>
          <a:xfrm rot="3051417">
            <a:off x="307613" y="4529533"/>
            <a:ext cx="579198" cy="668764"/>
          </a:xfrm>
          <a:prstGeom prst="rect">
            <a:avLst/>
          </a:prstGeom>
        </p:spPr>
      </p:pic>
    </p:spTree>
    <p:extLst>
      <p:ext uri="{BB962C8B-B14F-4D97-AF65-F5344CB8AC3E}">
        <p14:creationId xmlns:p14="http://schemas.microsoft.com/office/powerpoint/2010/main" val="2361871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0" dur="5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wipe(left)">
                                      <p:cBhvr>
                                        <p:cTn id="35"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391071" y="235770"/>
                <a:ext cx="8322104"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0"/>
                  </a:spcBef>
                  <a:spcAft>
                    <a:spcPts val="0"/>
                  </a:spcAft>
                  <a:buClr>
                    <a:srgbClr val="C00000"/>
                  </a:buClr>
                  <a:buFont typeface="Wingdings" panose="05000000000000000000" pitchFamily="2" charset="2"/>
                  <a:buChar char="q"/>
                  <a:defRPr/>
                </a:pPr>
                <a:r>
                  <a:rPr kumimoji="0" lang="en-US" sz="21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HĐ6: </a:t>
                </a:r>
                <a:r>
                  <a:rPr lang="vi-VN" sz="1800" smtClean="0">
                    <a:solidFill>
                      <a:srgbClr val="000000"/>
                    </a:solidFill>
                  </a:rPr>
                  <a:t>Cho </a:t>
                </a:r>
                <a:r>
                  <a:rPr lang="vi-VN" sz="1800">
                    <a:solidFill>
                      <a:srgbClr val="000000"/>
                    </a:solidFill>
                  </a:rPr>
                  <a:t>hai đường thẳng phân biệt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và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cùng vuông góc với mặt phẳng </a:t>
                </a:r>
                <a14:m>
                  <m:oMath xmlns:m="http://schemas.openxmlformats.org/officeDocument/2006/math">
                    <m:r>
                      <a:rPr lang="vi-VN" sz="1800" i="1" smtClean="0">
                        <a:solidFill>
                          <a:srgbClr val="000000"/>
                        </a:solidFill>
                        <a:latin typeface="Cambria Math" panose="02040503050406030204" pitchFamily="18" charset="0"/>
                      </a:rPr>
                      <m:t>(</m:t>
                    </m:r>
                    <m:r>
                      <a:rPr lang="vi-VN" sz="1800" i="1" smtClean="0">
                        <a:solidFill>
                          <a:srgbClr val="000000"/>
                        </a:solidFill>
                        <a:latin typeface="Cambria Math" panose="02040503050406030204" pitchFamily="18" charset="0"/>
                      </a:rPr>
                      <m:t>𝑃</m:t>
                    </m:r>
                    <m:r>
                      <a:rPr lang="vi-VN" sz="1800" i="1" smtClean="0">
                        <a:solidFill>
                          <a:srgbClr val="000000"/>
                        </a:solidFill>
                        <a:latin typeface="Cambria Math" panose="02040503050406030204" pitchFamily="18" charset="0"/>
                      </a:rPr>
                      <m:t>). </m:t>
                    </m:r>
                  </m:oMath>
                </a14:m>
                <a:r>
                  <a:rPr lang="vi-VN" sz="1800">
                    <a:solidFill>
                      <a:srgbClr val="000000"/>
                    </a:solidFill>
                  </a:rPr>
                  <a:t>Xét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là một điểm thuộc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nhưng không thuộc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Gọi </a:t>
                </a:r>
                <a14:m>
                  <m:oMath xmlns:m="http://schemas.openxmlformats.org/officeDocument/2006/math">
                    <m:r>
                      <a:rPr lang="vi-VN" sz="1800" i="1" smtClean="0">
                        <a:solidFill>
                          <a:srgbClr val="000000"/>
                        </a:solidFill>
                        <a:latin typeface="Cambria Math" panose="02040503050406030204" pitchFamily="18" charset="0"/>
                      </a:rPr>
                      <m:t>𝑐</m:t>
                    </m:r>
                  </m:oMath>
                </a14:m>
                <a:r>
                  <a:rPr lang="vi-VN" sz="1800">
                    <a:solidFill>
                      <a:srgbClr val="000000"/>
                    </a:solidFill>
                  </a:rPr>
                  <a:t> là đường thẳng qua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và song song với </a:t>
                </a:r>
                <a14:m>
                  <m:oMath xmlns:m="http://schemas.openxmlformats.org/officeDocument/2006/math">
                    <m:r>
                      <a:rPr lang="vi-VN" sz="1800" i="1" smtClean="0">
                        <a:solidFill>
                          <a:srgbClr val="000000"/>
                        </a:solidFill>
                        <a:latin typeface="Cambria Math" panose="02040503050406030204" pitchFamily="18" charset="0"/>
                      </a:rPr>
                      <m:t>𝑏</m:t>
                    </m:r>
                  </m:oMath>
                </a14:m>
                <a:r>
                  <a:rPr lang="en-US" sz="1800" smtClean="0">
                    <a:solidFill>
                      <a:srgbClr val="000000"/>
                    </a:solidFill>
                  </a:rPr>
                  <a:t> </a:t>
                </a:r>
                <a:r>
                  <a:rPr lang="vi-VN" sz="1800" smtClean="0">
                    <a:solidFill>
                      <a:srgbClr val="000000"/>
                    </a:solidFill>
                  </a:rPr>
                  <a:t>(H.7.2</a:t>
                </a:r>
                <a:r>
                  <a:rPr lang="en-US" sz="1800" smtClean="0">
                    <a:solidFill>
                      <a:srgbClr val="000000"/>
                    </a:solidFill>
                  </a:rPr>
                  <a:t>1</a:t>
                </a:r>
                <a:r>
                  <a:rPr lang="vi-VN" sz="1800" smtClean="0">
                    <a:solidFill>
                      <a:srgbClr val="000000"/>
                    </a:solidFill>
                  </a:rPr>
                  <a:t>). </a:t>
                </a:r>
                <a:endParaRPr lang="en-US" sz="1800" smtClean="0">
                  <a:solidFill>
                    <a:srgbClr val="000000"/>
                  </a:solidFill>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391071" y="235770"/>
                <a:ext cx="8322104" cy="1408078"/>
              </a:xfrm>
              <a:prstGeom prst="rect">
                <a:avLst/>
              </a:prstGeom>
              <a:blipFill>
                <a:blip r:embed="rId3"/>
                <a:stretch>
                  <a:fillRect l="-733" r="-659"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759348" y="1591295"/>
                <a:ext cx="4750905" cy="1754326"/>
              </a:xfrm>
              <a:prstGeom prst="rect">
                <a:avLst/>
              </a:prstGeom>
            </p:spPr>
            <p:txBody>
              <a:bodyPr wrap="square">
                <a:spAutoFit/>
              </a:bodyPr>
              <a:lstStyle/>
              <a:p>
                <a:pPr lvl="0" algn="just">
                  <a:lnSpc>
                    <a:spcPct val="150000"/>
                  </a:lnSpc>
                  <a:buClr>
                    <a:srgbClr val="C00000"/>
                  </a:buClr>
                  <a:defRPr/>
                </a:pPr>
                <a:r>
                  <a:rPr lang="vi-VN" sz="1800"/>
                  <a:t>a) Hỏi </a:t>
                </a:r>
                <a14:m>
                  <m:oMath xmlns:m="http://schemas.openxmlformats.org/officeDocument/2006/math">
                    <m:r>
                      <a:rPr lang="vi-VN" sz="1800" i="1" smtClean="0">
                        <a:latin typeface="Cambria Math" panose="02040503050406030204" pitchFamily="18" charset="0"/>
                      </a:rPr>
                      <m:t>𝑐</m:t>
                    </m:r>
                  </m:oMath>
                </a14:m>
                <a:r>
                  <a:rPr lang="vi-VN" sz="1800"/>
                  <a:t> có vuông góc với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𝑃</m:t>
                    </m:r>
                    <m:r>
                      <a:rPr lang="vi-VN" sz="1800" i="1" smtClean="0">
                        <a:latin typeface="Cambria Math" panose="02040503050406030204" pitchFamily="18" charset="0"/>
                      </a:rPr>
                      <m:t>)</m:t>
                    </m:r>
                  </m:oMath>
                </a14:m>
                <a:r>
                  <a:rPr lang="vi-VN" sz="1800"/>
                  <a:t> hay không? Nêu nhận xét về vị trí tương đối giữa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𝑐</m:t>
                    </m:r>
                  </m:oMath>
                </a14:m>
                <a:r>
                  <a:rPr lang="vi-VN" sz="1800"/>
                  <a:t>.</a:t>
                </a:r>
              </a:p>
              <a:p>
                <a:pPr lvl="0" algn="just">
                  <a:lnSpc>
                    <a:spcPct val="150000"/>
                  </a:lnSpc>
                  <a:buClr>
                    <a:srgbClr val="C00000"/>
                  </a:buClr>
                  <a:defRPr/>
                </a:pPr>
                <a:r>
                  <a:rPr lang="vi-VN" sz="1800"/>
                  <a:t>b) Nêu nhận xét về vị trí tương đối giữa hai đường thẳng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𝑏</m:t>
                    </m:r>
                  </m:oMath>
                </a14:m>
                <a:r>
                  <a:rPr lang="vi-VN" sz="1800"/>
                  <a:t>.</a:t>
                </a:r>
                <a:endParaRPr lang="vi-VN" sz="1800"/>
              </a:p>
            </p:txBody>
          </p:sp>
        </mc:Choice>
        <mc:Fallback>
          <p:sp>
            <p:nvSpPr>
              <p:cNvPr id="2" name="Rectangle 1"/>
              <p:cNvSpPr>
                <a:spLocks noRot="1" noChangeAspect="1" noMove="1" noResize="1" noEditPoints="1" noAdjustHandles="1" noChangeArrowheads="1" noChangeShapeType="1" noTextEdit="1"/>
              </p:cNvSpPr>
              <p:nvPr/>
            </p:nvSpPr>
            <p:spPr>
              <a:xfrm>
                <a:off x="759348" y="1591295"/>
                <a:ext cx="4750905" cy="1754326"/>
              </a:xfrm>
              <a:prstGeom prst="rect">
                <a:avLst/>
              </a:prstGeom>
              <a:blipFill>
                <a:blip r:embed="rId4"/>
                <a:stretch>
                  <a:fillRect l="-1155" r="-1027" b="-1736"/>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1627" y="1235814"/>
            <a:ext cx="2609314" cy="2117758"/>
          </a:xfrm>
          <a:prstGeom prst="rect">
            <a:avLst/>
          </a:prstGeom>
        </p:spPr>
      </p:pic>
      <p:sp>
        <p:nvSpPr>
          <p:cNvPr id="11" name="Rectangle 10"/>
          <p:cNvSpPr/>
          <p:nvPr/>
        </p:nvSpPr>
        <p:spPr>
          <a:xfrm>
            <a:off x="4212736" y="3345621"/>
            <a:ext cx="726481" cy="384721"/>
          </a:xfrm>
          <a:prstGeom prst="rect">
            <a:avLst/>
          </a:prstGeom>
        </p:spPr>
        <p:txBody>
          <a:bodyPr wrap="none">
            <a:spAutoFit/>
          </a:bodyPr>
          <a:lstStyle/>
          <a:p>
            <a:pPr algn="ctr">
              <a:buClrTx/>
              <a:defRPr/>
            </a:pPr>
            <a:r>
              <a:rPr lang="en-US" sz="1900" b="1" i="1" u="sng" kern="1200" smtClean="0">
                <a:solidFill>
                  <a:schemeClr val="tx1"/>
                </a:solidFill>
                <a:latin typeface="Arial" panose="020B0604020202020204" pitchFamily="34" charset="0"/>
                <a:ea typeface="+mn-ea"/>
              </a:rPr>
              <a:t>Giải:</a:t>
            </a:r>
            <a:endParaRPr lang="en-US" sz="1900" b="1" i="1" u="sng" kern="1200" dirty="0">
              <a:solidFill>
                <a:schemeClr val="tx1"/>
              </a:solidFill>
              <a:latin typeface="Calibri"/>
              <a:ea typeface="+mn-ea"/>
            </a:endParaRPr>
          </a:p>
        </p:txBody>
      </p:sp>
      <mc:AlternateContent xmlns:mc="http://schemas.openxmlformats.org/markup-compatibility/2006">
        <mc:Choice xmlns:a14="http://schemas.microsoft.com/office/drawing/2010/main" Requires="a14">
          <p:sp>
            <p:nvSpPr>
              <p:cNvPr id="5" name="Rectangle 4"/>
              <p:cNvSpPr/>
              <p:nvPr/>
            </p:nvSpPr>
            <p:spPr>
              <a:xfrm>
                <a:off x="759348" y="3855446"/>
                <a:ext cx="5466523" cy="923330"/>
              </a:xfrm>
              <a:prstGeom prst="rect">
                <a:avLst/>
              </a:prstGeom>
            </p:spPr>
            <p:txBody>
              <a:bodyPr wrap="square">
                <a:spAutoFit/>
              </a:bodyPr>
              <a:lstStyle/>
              <a:p>
                <a:pPr>
                  <a:lnSpc>
                    <a:spcPct val="150000"/>
                  </a:lnSpc>
                </a:pPr>
                <a:r>
                  <a:rPr lang="en-US" sz="1800" kern="100">
                    <a:latin typeface="+mn-lt"/>
                    <a:ea typeface="Calibri" panose="020F0502020204030204" pitchFamily="34" charset="0"/>
                    <a:cs typeface="Times New Roman" panose="02020603050405020304" pitchFamily="18" charset="0"/>
                  </a:rPr>
                  <a:t>a)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𝑏</m:t>
                    </m:r>
                    <m:r>
                      <a:rPr lang="en-US" sz="1800" i="1" kern="100">
                        <a:effectLst/>
                        <a:latin typeface="+mn-lt"/>
                        <a:ea typeface="Calibri" panose="020F0502020204030204" pitchFamily="34" charset="0"/>
                        <a:cs typeface="Times New Roman" panose="02020603050405020304" pitchFamily="18" charset="0"/>
                      </a:rPr>
                      <m:t> // </m:t>
                    </m:r>
                    <m:r>
                      <a:rPr lang="en-US" sz="1800" i="1" kern="100">
                        <a:effectLst/>
                        <a:latin typeface="+mn-lt"/>
                        <a:ea typeface="Calibri" panose="020F0502020204030204" pitchFamily="34" charset="0"/>
                        <a:cs typeface="Times New Roman" panose="02020603050405020304" pitchFamily="18" charset="0"/>
                      </a:rPr>
                      <m:t>𝑐</m:t>
                    </m:r>
                    <m:r>
                      <a:rPr lang="en-US" sz="1800" i="1" kern="100">
                        <a:effectLst/>
                        <a:latin typeface="+mn-lt"/>
                        <a:ea typeface="Calibri" panose="020F0502020204030204" pitchFamily="34" charset="0"/>
                        <a:cs typeface="Times New Roman" panose="02020603050405020304" pitchFamily="18" charset="0"/>
                      </a:rPr>
                      <m:t>; </m:t>
                    </m:r>
                    <m:r>
                      <a:rPr lang="en-US" sz="1800" i="1" kern="100">
                        <a:effectLst/>
                        <a:latin typeface="+mn-lt"/>
                        <a:ea typeface="Calibri" panose="020F0502020204030204" pitchFamily="34" charset="0"/>
                        <a:cs typeface="Times New Roman" panose="02020603050405020304" pitchFamily="18" charset="0"/>
                      </a:rPr>
                      <m:t>𝑏</m:t>
                    </m:r>
                    <m:r>
                      <a:rPr lang="en-US" sz="1800" i="1" kern="100">
                        <a:effectLst/>
                        <a:latin typeface="+mn-lt"/>
                        <a:ea typeface="Calibri" panose="020F0502020204030204" pitchFamily="34" charset="0"/>
                        <a:cs typeface="Times New Roman" panose="02020603050405020304" pitchFamily="18" charset="0"/>
                      </a:rPr>
                      <m:t> ⊥ (</m:t>
                    </m:r>
                    <m:r>
                      <a:rPr lang="en-US" sz="1800" i="1" kern="100">
                        <a:effectLst/>
                        <a:latin typeface="+mn-lt"/>
                        <a:ea typeface="Calibri" panose="020F0502020204030204" pitchFamily="34" charset="0"/>
                        <a:cs typeface="Times New Roman" panose="02020603050405020304" pitchFamily="18" charset="0"/>
                      </a:rPr>
                      <m:t>𝑃</m:t>
                    </m:r>
                    <m:r>
                      <a:rPr lang="en-US" sz="1800" i="1"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𝑐</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(P)</a:t>
                </a:r>
              </a:p>
              <a:p>
                <a:pPr>
                  <a:lnSpc>
                    <a:spcPct val="150000"/>
                  </a:lnSpc>
                </a:pPr>
                <a:r>
                  <a:rPr lang="en-US" sz="1800" kern="100">
                    <a:effectLst/>
                    <a:latin typeface="+mn-lt"/>
                    <a:ea typeface="Calibri" panose="020F0502020204030204" pitchFamily="34" charset="0"/>
                    <a:cs typeface="Times New Roman" panose="02020603050405020304" pitchFamily="18" charset="0"/>
                  </a:rPr>
                  <a:t>Mà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𝑎</m:t>
                    </m:r>
                  </m:oMath>
                </a14:m>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(P)</a:t>
                </a:r>
                <a:r>
                  <a:rPr lang="en-US" sz="18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𝑎</m:t>
                    </m:r>
                    <m:r>
                      <a:rPr lang="en-US" sz="1800" i="1" kern="100">
                        <a:effectLst/>
                        <a:latin typeface="+mn-lt"/>
                        <a:ea typeface="Calibri" panose="020F0502020204030204" pitchFamily="34" charset="0"/>
                        <a:cs typeface="Times New Roman" panose="02020603050405020304" pitchFamily="18" charset="0"/>
                      </a:rPr>
                      <m:t>, </m:t>
                    </m:r>
                    <m:r>
                      <a:rPr lang="en-US" sz="1800" i="1" kern="100">
                        <a:effectLst/>
                        <a:latin typeface="+mn-lt"/>
                        <a:ea typeface="Calibri" panose="020F0502020204030204" pitchFamily="34" charset="0"/>
                        <a:cs typeface="Times New Roman" panose="02020603050405020304" pitchFamily="18" charset="0"/>
                      </a:rPr>
                      <m:t>𝑐</m:t>
                    </m:r>
                  </m:oMath>
                </a14:m>
                <a:r>
                  <a:rPr lang="en-US" sz="1800" kern="100">
                    <a:effectLst/>
                    <a:latin typeface="+mn-lt"/>
                    <a:ea typeface="Calibri" panose="020F0502020204030204" pitchFamily="34" charset="0"/>
                    <a:cs typeface="Times New Roman" panose="02020603050405020304" pitchFamily="18" charset="0"/>
                  </a:rPr>
                  <a:t> cùng đi qua điểm O</a:t>
                </a:r>
                <a:r>
                  <a:rPr lang="en-US" sz="18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𝑎</m:t>
                    </m:r>
                  </m:oMath>
                </a14:m>
                <a:r>
                  <a:rPr lang="en-US" sz="1800" kern="100">
                    <a:effectLst/>
                    <a:latin typeface="+mn-lt"/>
                    <a:ea typeface="Calibri" panose="020F0502020204030204" pitchFamily="34" charset="0"/>
                    <a:cs typeface="Times New Roman" panose="02020603050405020304" pitchFamily="18" charset="0"/>
                  </a:rPr>
                  <a:t> trùng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𝑐</m:t>
                    </m:r>
                  </m:oMath>
                </a14:m>
                <a:r>
                  <a:rPr lang="en-US" sz="1800" kern="100">
                    <a:effectLst/>
                    <a:latin typeface="+mn-lt"/>
                    <a:ea typeface="Calibri" panose="020F0502020204030204" pitchFamily="34" charset="0"/>
                    <a:cs typeface="Times New Roman" panose="02020603050405020304" pitchFamily="18" charset="0"/>
                  </a:rPr>
                  <a:t>.</a:t>
                </a:r>
              </a:p>
            </p:txBody>
          </p:sp>
        </mc:Choice>
        <mc:Fallback>
          <p:sp>
            <p:nvSpPr>
              <p:cNvPr id="5" name="Rectangle 4"/>
              <p:cNvSpPr>
                <a:spLocks noRot="1" noChangeAspect="1" noMove="1" noResize="1" noEditPoints="1" noAdjustHandles="1" noChangeArrowheads="1" noChangeShapeType="1" noTextEdit="1"/>
              </p:cNvSpPr>
              <p:nvPr/>
            </p:nvSpPr>
            <p:spPr>
              <a:xfrm>
                <a:off x="759348" y="3855446"/>
                <a:ext cx="5466523" cy="923330"/>
              </a:xfrm>
              <a:prstGeom prst="rect">
                <a:avLst/>
              </a:prstGeom>
              <a:blipFill>
                <a:blip r:embed="rId6"/>
                <a:stretch>
                  <a:fillRect l="-1004" b="-3947"/>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rot="20456789">
            <a:off x="8117848" y="4291904"/>
            <a:ext cx="575100" cy="832059"/>
          </a:xfrm>
          <a:prstGeom prst="rect">
            <a:avLst/>
          </a:prstGeom>
        </p:spPr>
      </p:pic>
    </p:spTree>
    <p:extLst>
      <p:ext uri="{BB962C8B-B14F-4D97-AF65-F5344CB8AC3E}">
        <p14:creationId xmlns:p14="http://schemas.microsoft.com/office/powerpoint/2010/main" val="215050298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ppt_x</p:attrName>
                                        </p:attrNameLst>
                                      </p:cBhvr>
                                      <p:tavLst>
                                        <p:tav tm="0">
                                          <p:val>
                                            <p:strVal val="#ppt_x"/>
                                          </p:val>
                                        </p:tav>
                                        <p:tav tm="100000">
                                          <p:val>
                                            <p:strVal val="#ppt_x"/>
                                          </p:val>
                                        </p:tav>
                                      </p:tavLst>
                                    </p:anim>
                                    <p:anim calcmode="lin" valueType="num">
                                      <p:cBhvr>
                                        <p:cTn id="9" dur="1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anim calcmode="lin" valueType="num">
                                      <p:cBhvr>
                                        <p:cTn id="18" dur="1500" fill="hold"/>
                                        <p:tgtEl>
                                          <p:spTgt spid="2"/>
                                        </p:tgtEl>
                                        <p:attrNameLst>
                                          <p:attrName>ppt_x</p:attrName>
                                        </p:attrNameLst>
                                      </p:cBhvr>
                                      <p:tavLst>
                                        <p:tav tm="0">
                                          <p:val>
                                            <p:strVal val="#ppt_x"/>
                                          </p:val>
                                        </p:tav>
                                        <p:tav tm="100000">
                                          <p:val>
                                            <p:strVal val="#ppt_x"/>
                                          </p:val>
                                        </p:tav>
                                      </p:tavLst>
                                    </p:anim>
                                    <p:anim calcmode="lin" valueType="num">
                                      <p:cBhvr>
                                        <p:cTn id="1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down)">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627" y="1235814"/>
            <a:ext cx="2609314" cy="2117758"/>
          </a:xfrm>
          <a:prstGeom prst="rect">
            <a:avLst/>
          </a:prstGeom>
        </p:spPr>
      </p:pic>
      <p:sp>
        <p:nvSpPr>
          <p:cNvPr id="11" name="Rectangle 10"/>
          <p:cNvSpPr/>
          <p:nvPr/>
        </p:nvSpPr>
        <p:spPr>
          <a:xfrm>
            <a:off x="4212736" y="3345621"/>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01404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01404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759348" y="3913967"/>
                <a:ext cx="5466523" cy="463397"/>
              </a:xfrm>
              <a:prstGeom prst="rect">
                <a:avLst/>
              </a:prstGeom>
            </p:spPr>
            <p:txBody>
              <a:bodyPr wrap="square">
                <a:spAutoFit/>
              </a:bodyPr>
              <a:lstStyle/>
              <a:p>
                <a:pPr>
                  <a:lnSpc>
                    <a:spcPct val="150000"/>
                  </a:lnSpc>
                  <a:spcAft>
                    <a:spcPts val="1200"/>
                  </a:spcAft>
                </a:pPr>
                <a:r>
                  <a:rPr lang="en-US" sz="1800" kern="100" smtClean="0">
                    <a:latin typeface="+mn-lt"/>
                    <a:ea typeface="Calibri" panose="020F0502020204030204" pitchFamily="34" charset="0"/>
                    <a:cs typeface="Times New Roman" panose="02020603050405020304" pitchFamily="18" charset="0"/>
                  </a:rPr>
                  <a:t>b) Ta có </a:t>
                </a:r>
                <a14:m>
                  <m:oMath xmlns:m="http://schemas.openxmlformats.org/officeDocument/2006/math">
                    <m:r>
                      <a:rPr lang="en-US" sz="1800" b="0" i="1" kern="100" smtClean="0">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800" b="0" i="1" kern="100" smtClean="0">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1800" kern="100" smtClean="0">
                    <a:effectLst/>
                    <a:latin typeface="+mn-lt"/>
                    <a:ea typeface="Malgun Gothic" panose="020B0503020000020004" pitchFamily="34" charset="-127"/>
                    <a:cs typeface="Times New Roman" panose="02020603050405020304" pitchFamily="18" charset="0"/>
                  </a:rPr>
                  <a:t> </a:t>
                </a:r>
                <a:r>
                  <a:rPr lang="en-US" sz="1800" kern="100">
                    <a:effectLst/>
                    <a:latin typeface="+mn-lt"/>
                    <a:ea typeface="Malgun Gothic" panose="020B0503020000020004" pitchFamily="34" charset="-127"/>
                    <a:cs typeface="Times New Roman" panose="02020603050405020304" pitchFamily="18" charset="0"/>
                  </a:rPr>
                  <a:t>mà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𝑎</m:t>
                    </m:r>
                  </m:oMath>
                </a14:m>
                <a:r>
                  <a:rPr lang="en-US" sz="1800" kern="100">
                    <a:effectLst/>
                    <a:latin typeface="+mn-lt"/>
                    <a:ea typeface="Malgun Gothic" panose="020B0503020000020004" pitchFamily="34" charset="-127"/>
                    <a:cs typeface="Times New Roman" panose="02020603050405020304" pitchFamily="18" charset="0"/>
                  </a:rPr>
                  <a:t> trùng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18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𝑎</m:t>
                    </m:r>
                    <m:r>
                      <a:rPr lang="en-US" sz="1800" i="1" kern="100">
                        <a:effectLst/>
                        <a:latin typeface="+mn-lt"/>
                        <a:ea typeface="Malgun Gothic" panose="020B0503020000020004" pitchFamily="34" charset="-127"/>
                        <a:cs typeface="Times New Roman" panose="02020603050405020304" pitchFamily="18" charset="0"/>
                      </a:rPr>
                      <m:t>//</m:t>
                    </m:r>
                    <m:r>
                      <a:rPr lang="en-US" sz="1800" i="1" kern="100">
                        <a:effectLst/>
                        <a:latin typeface="+mn-lt"/>
                        <a:ea typeface="Malgun Gothic" panose="020B0503020000020004" pitchFamily="34" charset="-127"/>
                        <a:cs typeface="Times New Roman" panose="02020603050405020304" pitchFamily="18" charset="0"/>
                      </a:rPr>
                      <m:t>𝑏</m:t>
                    </m:r>
                    <m:r>
                      <a:rPr lang="en-US" sz="1800" i="1" kern="100">
                        <a:effectLst/>
                        <a:latin typeface="+mn-lt"/>
                        <a:ea typeface="Malgun Gothic" panose="020B0503020000020004" pitchFamily="34" charset="-127"/>
                        <a:cs typeface="Times New Roman" panose="02020603050405020304" pitchFamily="18" charset="0"/>
                      </a:rPr>
                      <m:t>.</m:t>
                    </m:r>
                  </m:oMath>
                </a14:m>
                <a:endParaRPr lang="en-US" kern="100">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59348" y="3913967"/>
                <a:ext cx="5466523" cy="463397"/>
              </a:xfrm>
              <a:prstGeom prst="rect">
                <a:avLst/>
              </a:prstGeom>
              <a:blipFill>
                <a:blip r:embed="rId4"/>
                <a:stretch>
                  <a:fillRect l="-1004" b="-19737"/>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56789">
            <a:off x="8117848" y="4291904"/>
            <a:ext cx="575100" cy="832059"/>
          </a:xfrm>
          <a:prstGeom prst="rect">
            <a:avLst/>
          </a:prstGeom>
        </p:spPr>
      </p:pic>
      <mc:AlternateContent xmlns:mc="http://schemas.openxmlformats.org/markup-compatibility/2006">
        <mc:Choice xmlns:a14="http://schemas.microsoft.com/office/drawing/2010/main" Requires="a14">
          <p:sp>
            <p:nvSpPr>
              <p:cNvPr id="9" name="Rectangle 1"/>
              <p:cNvSpPr>
                <a:spLocks noChangeArrowheads="1"/>
              </p:cNvSpPr>
              <p:nvPr/>
            </p:nvSpPr>
            <p:spPr bwMode="auto">
              <a:xfrm>
                <a:off x="391071" y="235770"/>
                <a:ext cx="8322104"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0"/>
                  </a:spcBef>
                  <a:spcAft>
                    <a:spcPts val="0"/>
                  </a:spcAft>
                  <a:buClr>
                    <a:srgbClr val="C00000"/>
                  </a:buClr>
                  <a:buFont typeface="Wingdings" panose="05000000000000000000" pitchFamily="2" charset="2"/>
                  <a:buChar char="q"/>
                  <a:defRPr/>
                </a:pPr>
                <a:r>
                  <a:rPr kumimoji="0" lang="en-US" sz="21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HĐ6: </a:t>
                </a:r>
                <a:r>
                  <a:rPr lang="vi-VN" sz="1800" smtClean="0">
                    <a:solidFill>
                      <a:srgbClr val="000000"/>
                    </a:solidFill>
                  </a:rPr>
                  <a:t>Cho </a:t>
                </a:r>
                <a:r>
                  <a:rPr lang="vi-VN" sz="1800">
                    <a:solidFill>
                      <a:srgbClr val="000000"/>
                    </a:solidFill>
                  </a:rPr>
                  <a:t>hai đường thẳng phân biệt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và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cùng vuông góc với mặt phẳng </a:t>
                </a:r>
                <a14:m>
                  <m:oMath xmlns:m="http://schemas.openxmlformats.org/officeDocument/2006/math">
                    <m:r>
                      <a:rPr lang="vi-VN" sz="1800" i="1" smtClean="0">
                        <a:solidFill>
                          <a:srgbClr val="000000"/>
                        </a:solidFill>
                        <a:latin typeface="Cambria Math" panose="02040503050406030204" pitchFamily="18" charset="0"/>
                      </a:rPr>
                      <m:t>(</m:t>
                    </m:r>
                    <m:r>
                      <a:rPr lang="vi-VN" sz="1800" i="1" smtClean="0">
                        <a:solidFill>
                          <a:srgbClr val="000000"/>
                        </a:solidFill>
                        <a:latin typeface="Cambria Math" panose="02040503050406030204" pitchFamily="18" charset="0"/>
                      </a:rPr>
                      <m:t>𝑃</m:t>
                    </m:r>
                    <m:r>
                      <a:rPr lang="vi-VN" sz="1800" i="1" smtClean="0">
                        <a:solidFill>
                          <a:srgbClr val="000000"/>
                        </a:solidFill>
                        <a:latin typeface="Cambria Math" panose="02040503050406030204" pitchFamily="18" charset="0"/>
                      </a:rPr>
                      <m:t>). </m:t>
                    </m:r>
                  </m:oMath>
                </a14:m>
                <a:r>
                  <a:rPr lang="vi-VN" sz="1800">
                    <a:solidFill>
                      <a:srgbClr val="000000"/>
                    </a:solidFill>
                  </a:rPr>
                  <a:t>Xét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là một điểm thuộc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nhưng không thuộc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Gọi </a:t>
                </a:r>
                <a14:m>
                  <m:oMath xmlns:m="http://schemas.openxmlformats.org/officeDocument/2006/math">
                    <m:r>
                      <a:rPr lang="vi-VN" sz="1800" i="1" smtClean="0">
                        <a:solidFill>
                          <a:srgbClr val="000000"/>
                        </a:solidFill>
                        <a:latin typeface="Cambria Math" panose="02040503050406030204" pitchFamily="18" charset="0"/>
                      </a:rPr>
                      <m:t>𝑐</m:t>
                    </m:r>
                  </m:oMath>
                </a14:m>
                <a:r>
                  <a:rPr lang="vi-VN" sz="1800">
                    <a:solidFill>
                      <a:srgbClr val="000000"/>
                    </a:solidFill>
                  </a:rPr>
                  <a:t> là đường thẳng qua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và song song với </a:t>
                </a:r>
                <a14:m>
                  <m:oMath xmlns:m="http://schemas.openxmlformats.org/officeDocument/2006/math">
                    <m:r>
                      <a:rPr lang="vi-VN" sz="1800" i="1" smtClean="0">
                        <a:solidFill>
                          <a:srgbClr val="000000"/>
                        </a:solidFill>
                        <a:latin typeface="Cambria Math" panose="02040503050406030204" pitchFamily="18" charset="0"/>
                      </a:rPr>
                      <m:t>𝑏</m:t>
                    </m:r>
                  </m:oMath>
                </a14:m>
                <a:r>
                  <a:rPr lang="en-US" sz="1800" smtClean="0">
                    <a:solidFill>
                      <a:srgbClr val="000000"/>
                    </a:solidFill>
                  </a:rPr>
                  <a:t> </a:t>
                </a:r>
                <a:r>
                  <a:rPr lang="vi-VN" sz="1800">
                    <a:solidFill>
                      <a:srgbClr val="000000"/>
                    </a:solidFill>
                  </a:rPr>
                  <a:t>(H.7.2</a:t>
                </a:r>
                <a:r>
                  <a:rPr lang="en-US" sz="1800">
                    <a:solidFill>
                      <a:srgbClr val="000000"/>
                    </a:solidFill>
                  </a:rPr>
                  <a:t>1</a:t>
                </a:r>
                <a:r>
                  <a:rPr lang="vi-VN" sz="1800">
                    <a:solidFill>
                      <a:srgbClr val="000000"/>
                    </a:solidFill>
                  </a:rPr>
                  <a:t>). </a:t>
                </a:r>
                <a:endParaRPr lang="en-US" sz="1800" smtClean="0">
                  <a:solidFill>
                    <a:srgbClr val="000000"/>
                  </a:solidFill>
                </a:endParaRPr>
              </a:p>
            </p:txBody>
          </p:sp>
        </mc:Choice>
        <mc:Fallback>
          <p:sp>
            <p:nvSpPr>
              <p:cNvPr id="9" name="Rectangle 1"/>
              <p:cNvSpPr>
                <a:spLocks noRot="1" noChangeAspect="1" noMove="1" noResize="1" noEditPoints="1" noAdjustHandles="1" noChangeArrowheads="1" noChangeShapeType="1" noTextEdit="1"/>
              </p:cNvSpPr>
              <p:nvPr/>
            </p:nvSpPr>
            <p:spPr bwMode="auto">
              <a:xfrm>
                <a:off x="391071" y="235770"/>
                <a:ext cx="8322104" cy="1408078"/>
              </a:xfrm>
              <a:prstGeom prst="rect">
                <a:avLst/>
              </a:prstGeom>
              <a:blipFill>
                <a:blip r:embed="rId6"/>
                <a:stretch>
                  <a:fillRect l="-733" r="-659"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759348" y="1591295"/>
                <a:ext cx="4750905" cy="1754326"/>
              </a:xfrm>
              <a:prstGeom prst="rect">
                <a:avLst/>
              </a:prstGeom>
            </p:spPr>
            <p:txBody>
              <a:bodyPr wrap="square">
                <a:spAutoFit/>
              </a:bodyPr>
              <a:lstStyle/>
              <a:p>
                <a:pPr lvl="0" algn="just">
                  <a:lnSpc>
                    <a:spcPct val="150000"/>
                  </a:lnSpc>
                  <a:buClr>
                    <a:srgbClr val="C00000"/>
                  </a:buClr>
                  <a:defRPr/>
                </a:pPr>
                <a:r>
                  <a:rPr lang="vi-VN" sz="1800"/>
                  <a:t>a) Hỏi </a:t>
                </a:r>
                <a14:m>
                  <m:oMath xmlns:m="http://schemas.openxmlformats.org/officeDocument/2006/math">
                    <m:r>
                      <a:rPr lang="vi-VN" sz="1800" i="1" smtClean="0">
                        <a:latin typeface="Cambria Math" panose="02040503050406030204" pitchFamily="18" charset="0"/>
                      </a:rPr>
                      <m:t>𝑐</m:t>
                    </m:r>
                  </m:oMath>
                </a14:m>
                <a:r>
                  <a:rPr lang="vi-VN" sz="1800"/>
                  <a:t> có vuông góc với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𝑃</m:t>
                    </m:r>
                    <m:r>
                      <a:rPr lang="vi-VN" sz="1800" i="1" smtClean="0">
                        <a:latin typeface="Cambria Math" panose="02040503050406030204" pitchFamily="18" charset="0"/>
                      </a:rPr>
                      <m:t>)</m:t>
                    </m:r>
                  </m:oMath>
                </a14:m>
                <a:r>
                  <a:rPr lang="vi-VN" sz="1800"/>
                  <a:t> hay không? Nêu nhận xét về vị trí tương đối giữa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𝑐</m:t>
                    </m:r>
                  </m:oMath>
                </a14:m>
                <a:r>
                  <a:rPr lang="vi-VN" sz="1800"/>
                  <a:t>.</a:t>
                </a:r>
              </a:p>
              <a:p>
                <a:pPr lvl="0" algn="just">
                  <a:lnSpc>
                    <a:spcPct val="150000"/>
                  </a:lnSpc>
                  <a:buClr>
                    <a:srgbClr val="C00000"/>
                  </a:buClr>
                  <a:defRPr/>
                </a:pPr>
                <a:r>
                  <a:rPr lang="vi-VN" sz="1800"/>
                  <a:t>b) Nêu nhận xét về vị trí tương đối giữa hai đường thẳng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𝑏</m:t>
                    </m:r>
                  </m:oMath>
                </a14:m>
                <a:r>
                  <a:rPr lang="vi-VN" sz="1800"/>
                  <a:t>.</a:t>
                </a:r>
                <a:endParaRPr lang="vi-VN" sz="1800"/>
              </a:p>
            </p:txBody>
          </p:sp>
        </mc:Choice>
        <mc:Fallback>
          <p:sp>
            <p:nvSpPr>
              <p:cNvPr id="10" name="Rectangle 9"/>
              <p:cNvSpPr>
                <a:spLocks noRot="1" noChangeAspect="1" noMove="1" noResize="1" noEditPoints="1" noAdjustHandles="1" noChangeArrowheads="1" noChangeShapeType="1" noTextEdit="1"/>
              </p:cNvSpPr>
              <p:nvPr/>
            </p:nvSpPr>
            <p:spPr>
              <a:xfrm>
                <a:off x="759348" y="1591295"/>
                <a:ext cx="4750905" cy="1754326"/>
              </a:xfrm>
              <a:prstGeom prst="rect">
                <a:avLst/>
              </a:prstGeom>
              <a:blipFill>
                <a:blip r:embed="rId7"/>
                <a:stretch>
                  <a:fillRect l="-1155" r="-1027" b="-1736"/>
                </a:stretch>
              </a:blipFill>
            </p:spPr>
            <p:txBody>
              <a:bodyPr/>
              <a:lstStyle/>
              <a:p>
                <a:r>
                  <a:rPr lang="en-US">
                    <a:noFill/>
                  </a:rPr>
                  <a:t> </a:t>
                </a:r>
              </a:p>
            </p:txBody>
          </p:sp>
        </mc:Fallback>
      </mc:AlternateContent>
    </p:spTree>
    <p:extLst>
      <p:ext uri="{BB962C8B-B14F-4D97-AF65-F5344CB8AC3E}">
        <p14:creationId xmlns:p14="http://schemas.microsoft.com/office/powerpoint/2010/main" val="1072555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006156" y="67563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sz="33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p>
        </p:txBody>
      </p:sp>
      <mc:AlternateContent xmlns:mc="http://schemas.openxmlformats.org/markup-compatibility/2006">
        <mc:Choice xmlns:a14="http://schemas.microsoft.com/office/drawing/2010/main" Requires="a14">
          <p:sp>
            <p:nvSpPr>
              <p:cNvPr id="80" name="Rectangle 79"/>
              <p:cNvSpPr/>
              <p:nvPr/>
            </p:nvSpPr>
            <p:spPr>
              <a:xfrm>
                <a:off x="747873" y="1517253"/>
                <a:ext cx="7642362" cy="2200602"/>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300"/>
                  </a:spcBef>
                  <a:spcAft>
                    <a:spcPts val="300"/>
                  </a:spcAft>
                  <a:buFontTx/>
                  <a:buChar char="-"/>
                </a:pPr>
                <a:r>
                  <a:rPr lang="nl-NL" sz="2200" kern="100" smtClean="0">
                    <a:latin typeface="+mn-lt"/>
                    <a:ea typeface="Malgun Gothic" panose="020B0503020000020004" pitchFamily="34" charset="-127"/>
                    <a:cs typeface="Times New Roman" panose="02020603050405020304" pitchFamily="18" charset="0"/>
                  </a:rPr>
                  <a:t>Nếu </a:t>
                </a:r>
                <a:r>
                  <a:rPr lang="nl-NL" sz="2200" kern="100">
                    <a:latin typeface="+mn-lt"/>
                    <a:ea typeface="Malgun Gothic" panose="020B0503020000020004" pitchFamily="34" charset="-127"/>
                    <a:cs typeface="Times New Roman" panose="02020603050405020304" pitchFamily="18" charset="0"/>
                  </a:rPr>
                  <a:t>đường thẳng </a:t>
                </a:r>
                <a14:m>
                  <m:oMath xmlns:m="http://schemas.openxmlformats.org/officeDocument/2006/math">
                    <m:r>
                      <a:rPr lang="nl-NL" sz="2200" i="1" kern="100">
                        <a:effectLst/>
                        <a:latin typeface="+mn-lt"/>
                        <a:ea typeface="Malgun Gothic" panose="020B0503020000020004" pitchFamily="34" charset="-127"/>
                        <a:cs typeface="Times New Roman" panose="02020603050405020304" pitchFamily="18" charset="0"/>
                      </a:rPr>
                      <m:t>𝑎</m:t>
                    </m:r>
                  </m:oMath>
                </a14:m>
                <a:r>
                  <a:rPr lang="nl-NL" sz="2200" kern="100">
                    <a:effectLst/>
                    <a:latin typeface="+mn-lt"/>
                    <a:ea typeface="Malgun Gothic" panose="020B0503020000020004" pitchFamily="34" charset="-127"/>
                    <a:cs typeface="Times New Roman" panose="02020603050405020304" pitchFamily="18" charset="0"/>
                  </a:rPr>
                  <a:t> vuông góc với mặt phẳng </a:t>
                </a:r>
                <a14:m>
                  <m:oMath xmlns:m="http://schemas.openxmlformats.org/officeDocument/2006/math">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𝑃</m:t>
                    </m:r>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200" kern="100">
                    <a:effectLst/>
                    <a:latin typeface="+mn-lt"/>
                    <a:ea typeface="Malgun Gothic" panose="020B0503020000020004" pitchFamily="34" charset="-127"/>
                    <a:cs typeface="Times New Roman" panose="02020603050405020304" pitchFamily="18" charset="0"/>
                  </a:rPr>
                  <a:t> thì các đường thẳng song song với </a:t>
                </a:r>
                <a14:m>
                  <m:oMath xmlns:m="http://schemas.openxmlformats.org/officeDocument/2006/math">
                    <m:r>
                      <a:rPr lang="nl-NL" sz="2200" i="1" kern="100">
                        <a:effectLst/>
                        <a:latin typeface="+mn-lt"/>
                        <a:ea typeface="Malgun Gothic" panose="020B0503020000020004" pitchFamily="34" charset="-127"/>
                        <a:cs typeface="Times New Roman" panose="02020603050405020304" pitchFamily="18" charset="0"/>
                      </a:rPr>
                      <m:t>𝑎</m:t>
                    </m:r>
                  </m:oMath>
                </a14:m>
                <a:r>
                  <a:rPr lang="nl-NL" sz="2200" kern="100">
                    <a:effectLst/>
                    <a:latin typeface="+mn-lt"/>
                    <a:ea typeface="Malgun Gothic" panose="020B0503020000020004" pitchFamily="34" charset="-127"/>
                    <a:cs typeface="Times New Roman" panose="02020603050405020304" pitchFamily="18" charset="0"/>
                  </a:rPr>
                  <a:t> cũng vuông góc với </a:t>
                </a:r>
                <a14:m>
                  <m:oMath xmlns:m="http://schemas.openxmlformats.org/officeDocument/2006/math">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nl-NL" sz="2200" kern="100" smtClean="0">
                  <a:effectLst/>
                  <a:latin typeface="+mn-lt"/>
                  <a:ea typeface="Malgun Gothic" panose="020B0503020000020004" pitchFamily="34" charset="-127"/>
                  <a:cs typeface="Times New Roman" panose="02020603050405020304" pitchFamily="18" charset="0"/>
                </a:endParaRPr>
              </a:p>
              <a:p>
                <a:pPr marL="342900" indent="-342900" algn="just">
                  <a:lnSpc>
                    <a:spcPct val="150000"/>
                  </a:lnSpc>
                  <a:spcBef>
                    <a:spcPts val="300"/>
                  </a:spcBef>
                  <a:spcAft>
                    <a:spcPts val="300"/>
                  </a:spcAft>
                  <a:buFontTx/>
                  <a:buChar char="-"/>
                </a:pPr>
                <a:r>
                  <a:rPr lang="nl-NL" sz="2200" kern="100" smtClean="0">
                    <a:effectLst/>
                    <a:latin typeface="+mn-lt"/>
                    <a:ea typeface="Malgun Gothic" panose="020B0503020000020004" pitchFamily="34" charset="-127"/>
                    <a:cs typeface="Times New Roman" panose="02020603050405020304" pitchFamily="18" charset="0"/>
                  </a:rPr>
                  <a:t>Hai </a:t>
                </a:r>
                <a:r>
                  <a:rPr lang="nl-NL" sz="2200" kern="100">
                    <a:effectLst/>
                    <a:latin typeface="+mn-lt"/>
                    <a:ea typeface="Malgun Gothic" panose="020B0503020000020004" pitchFamily="34" charset="-127"/>
                    <a:cs typeface="Times New Roman" panose="02020603050405020304" pitchFamily="18" charset="0"/>
                  </a:rPr>
                  <a:t>đường thẳng phân biệt cùng vuông góc với một mặt phẳng thì song song với nhau.</a:t>
                </a:r>
                <a:endParaRPr lang="en-US" sz="2200" kern="100">
                  <a:effectLst/>
                  <a:latin typeface="+mn-lt"/>
                  <a:ea typeface="Calibri" panose="020F0502020204030204" pitchFamily="34" charset="0"/>
                  <a:cs typeface="Times New Roman" panose="02020603050405020304" pitchFamily="18" charset="0"/>
                </a:endParaRPr>
              </a:p>
            </p:txBody>
          </p:sp>
        </mc:Choice>
        <mc:Fallback>
          <p:sp>
            <p:nvSpPr>
              <p:cNvPr id="80" name="Rectangle 79"/>
              <p:cNvSpPr>
                <a:spLocks noRot="1" noChangeAspect="1" noMove="1" noResize="1" noEditPoints="1" noAdjustHandles="1" noChangeArrowheads="1" noChangeShapeType="1" noTextEdit="1"/>
              </p:cNvSpPr>
              <p:nvPr/>
            </p:nvSpPr>
            <p:spPr>
              <a:xfrm>
                <a:off x="747873" y="1517253"/>
                <a:ext cx="7642362" cy="2200602"/>
              </a:xfrm>
              <a:prstGeom prst="rect">
                <a:avLst/>
              </a:prstGeom>
              <a:blipFill>
                <a:blip r:embed="rId3"/>
                <a:stretch>
                  <a:fillRect l="-796" r="-875" b="-1370"/>
                </a:stretch>
              </a:blipFill>
              <a:ln w="25400" cap="flat" cmpd="sng" algn="ctr">
                <a:solidFill>
                  <a:srgbClr val="FFFFFF"/>
                </a:solidFill>
                <a:prstDash val="solid"/>
              </a:ln>
              <a:effectLst/>
            </p:spPr>
            <p:txBody>
              <a:bodyPr/>
              <a:lstStyle/>
              <a:p>
                <a:r>
                  <a:rPr lang="en-US">
                    <a:noFill/>
                  </a:rPr>
                  <a:t> </a:t>
                </a:r>
              </a:p>
            </p:txBody>
          </p:sp>
        </mc:Fallback>
      </mc:AlternateContent>
      <p:grpSp>
        <p:nvGrpSpPr>
          <p:cNvPr id="83" name="Google Shape;1293;p48"/>
          <p:cNvGrpSpPr/>
          <p:nvPr/>
        </p:nvGrpSpPr>
        <p:grpSpPr>
          <a:xfrm rot="1016262" flipH="1">
            <a:off x="343263" y="4169520"/>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7911548" y="4441143"/>
            <a:ext cx="803082" cy="27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spTree>
    <p:extLst>
      <p:ext uri="{BB962C8B-B14F-4D97-AF65-F5344CB8AC3E}">
        <p14:creationId xmlns:p14="http://schemas.microsoft.com/office/powerpoint/2010/main" val="407063661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sp>
        <p:nvSpPr>
          <p:cNvPr id="53" name="Google Shape;735;p18"/>
          <p:cNvSpPr txBox="1">
            <a:spLocks/>
          </p:cNvSpPr>
          <p:nvPr/>
        </p:nvSpPr>
        <p:spPr>
          <a:xfrm>
            <a:off x="234317" y="245802"/>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4:</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55" name="TextBox 54"/>
              <p:cNvSpPr txBox="1"/>
              <p:nvPr/>
            </p:nvSpPr>
            <p:spPr>
              <a:xfrm>
                <a:off x="1359266" y="133166"/>
                <a:ext cx="7393928" cy="1287532"/>
              </a:xfrm>
              <a:prstGeom prst="rect">
                <a:avLst/>
              </a:prstGeom>
              <a:noFill/>
            </p:spPr>
            <p:txBody>
              <a:bodyPr wrap="square" rtlCol="0">
                <a:spAutoFit/>
              </a:bodyPr>
              <a:lstStyle/>
              <a:p>
                <a:pPr lvl="0" algn="just" defTabSz="457200">
                  <a:lnSpc>
                    <a:spcPct val="150000"/>
                  </a:lnSpc>
                  <a:buClrTx/>
                  <a:defRPr/>
                </a:pPr>
                <a:r>
                  <a:rPr lang="vi-VN" sz="1800" kern="1200">
                    <a:solidFill>
                      <a:sysClr val="windowText" lastClr="000000"/>
                    </a:solidFill>
                    <a:latin typeface="Arial" panose="020B0604020202020204" pitchFamily="34" charset="0"/>
                    <a:ea typeface="+mn-ea"/>
                    <a:cs typeface="Arial" panose="020B0604020202020204" pitchFamily="34" charset="0"/>
                  </a:rPr>
                  <a:t>Cho tứ diện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𝑂𝐴𝐵𝐶</m:t>
                    </m:r>
                  </m:oMath>
                </a14:m>
                <a:r>
                  <a:rPr lang="vi-VN" sz="1800" kern="1200">
                    <a:solidFill>
                      <a:sysClr val="windowText" lastClr="000000"/>
                    </a:solidFill>
                    <a:latin typeface="Arial" panose="020B0604020202020204" pitchFamily="34" charset="0"/>
                    <a:ea typeface="+mn-ea"/>
                    <a:cs typeface="Arial" panose="020B0604020202020204" pitchFamily="34" charset="0"/>
                  </a:rPr>
                  <a:t> có các cạnh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𝑂𝐴</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𝑂𝐵</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𝑂𝐶</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1800" kern="1200">
                    <a:solidFill>
                      <a:sysClr val="windowText" lastClr="000000"/>
                    </a:solidFill>
                    <a:latin typeface="Arial" panose="020B0604020202020204" pitchFamily="34" charset="0"/>
                    <a:ea typeface="+mn-ea"/>
                    <a:cs typeface="Arial" panose="020B0604020202020204" pitchFamily="34" charset="0"/>
                  </a:rPr>
                  <a:t>đôi một vuông góc với nhau. Gọi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𝑁</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1800" kern="1200">
                    <a:solidFill>
                      <a:sysClr val="windowText" lastClr="000000"/>
                    </a:solidFill>
                    <a:latin typeface="Arial" panose="020B0604020202020204" pitchFamily="34" charset="0"/>
                    <a:ea typeface="+mn-ea"/>
                    <a:cs typeface="Arial" panose="020B0604020202020204" pitchFamily="34" charset="0"/>
                  </a:rPr>
                  <a:t>tương ứng là trọng tâm của các tam giác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𝐴𝐵𝐶</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𝑂𝐵𝐶</m:t>
                    </m:r>
                  </m:oMath>
                </a14:m>
                <a:r>
                  <a:rPr lang="vi-VN" sz="1800" kern="1200">
                    <a:solidFill>
                      <a:sysClr val="windowText" lastClr="000000"/>
                    </a:solidFill>
                    <a:latin typeface="Arial" panose="020B0604020202020204" pitchFamily="34" charset="0"/>
                    <a:ea typeface="+mn-ea"/>
                    <a:cs typeface="Arial" panose="020B0604020202020204" pitchFamily="34" charset="0"/>
                  </a:rPr>
                  <a:t>. Chứng minh rằng đường thẳng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𝑀𝑁</m:t>
                    </m:r>
                  </m:oMath>
                </a14:m>
                <a:r>
                  <a:rPr lang="vi-VN" sz="1800" kern="1200">
                    <a:solidFill>
                      <a:sysClr val="windowText" lastClr="000000"/>
                    </a:solidFill>
                    <a:latin typeface="Arial" panose="020B0604020202020204" pitchFamily="34" charset="0"/>
                    <a:ea typeface="+mn-ea"/>
                    <a:cs typeface="Arial" panose="020B0604020202020204" pitchFamily="34" charset="0"/>
                  </a:rPr>
                  <a:t> vuông góc với mặt phẳng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𝑂𝐵𝐶</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vi-VN" sz="1800" kern="1200">
                  <a:solidFill>
                    <a:sysClr val="windowText" lastClr="000000"/>
                  </a:solidFill>
                  <a:latin typeface="Arial" panose="020B0604020202020204" pitchFamily="34" charset="0"/>
                  <a:ea typeface="+mn-ea"/>
                  <a:cs typeface="Arial" panose="020B0604020202020204" pitchFamily="34" charset="0"/>
                </a:endParaRPr>
              </a:p>
            </p:txBody>
          </p:sp>
        </mc:Choice>
        <mc:Fallback>
          <p:sp>
            <p:nvSpPr>
              <p:cNvPr id="55" name="TextBox 54"/>
              <p:cNvSpPr txBox="1">
                <a:spLocks noRot="1" noChangeAspect="1" noMove="1" noResize="1" noEditPoints="1" noAdjustHandles="1" noChangeArrowheads="1" noChangeShapeType="1" noTextEdit="1"/>
              </p:cNvSpPr>
              <p:nvPr/>
            </p:nvSpPr>
            <p:spPr>
              <a:xfrm>
                <a:off x="1359266" y="133166"/>
                <a:ext cx="7393928" cy="1287532"/>
              </a:xfrm>
              <a:prstGeom prst="rect">
                <a:avLst/>
              </a:prstGeom>
              <a:blipFill>
                <a:blip r:embed="rId4"/>
                <a:stretch>
                  <a:fillRect l="-742" r="-660" b="-7109"/>
                </a:stretch>
              </a:blipFill>
            </p:spPr>
            <p:txBody>
              <a:bodyPr/>
              <a:lstStyle/>
              <a:p>
                <a:r>
                  <a:rPr lang="en-US">
                    <a:noFill/>
                  </a:rPr>
                  <a:t> </a:t>
                </a:r>
              </a:p>
            </p:txBody>
          </p:sp>
        </mc:Fallback>
      </mc:AlternateContent>
      <p:sp>
        <p:nvSpPr>
          <p:cNvPr id="57" name="Rectangle 56"/>
          <p:cNvSpPr/>
          <p:nvPr/>
        </p:nvSpPr>
        <p:spPr>
          <a:xfrm>
            <a:off x="554617" y="1441006"/>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rot="557041">
            <a:off x="8608765" y="4111232"/>
            <a:ext cx="492794" cy="693577"/>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347314" y="1789151"/>
                <a:ext cx="5356713" cy="3175485"/>
              </a:xfrm>
              <a:prstGeom prst="rect">
                <a:avLst/>
              </a:prstGeom>
            </p:spPr>
            <p:txBody>
              <a:bodyPr wrap="square">
                <a:spAutoFit/>
              </a:bodyPr>
              <a:lstStyle/>
              <a:p>
                <a:pPr algn="just">
                  <a:lnSpc>
                    <a:spcPct val="150000"/>
                  </a:lnSpc>
                </a:pPr>
                <a:r>
                  <a:rPr lang="vi-VN" sz="1800" smtClean="0">
                    <a:solidFill>
                      <a:srgbClr val="4B4C00"/>
                    </a:solidFill>
                    <a:latin typeface="+mn-lt"/>
                  </a:rPr>
                  <a:t>V</a:t>
                </a:r>
                <a:r>
                  <a:rPr lang="en-US" sz="1800">
                    <a:solidFill>
                      <a:srgbClr val="4B4C00"/>
                    </a:solidFill>
                    <a:latin typeface="+mn-lt"/>
                  </a:rPr>
                  <a:t>ì</a:t>
                </a:r>
                <a:r>
                  <a:rPr lang="vi-VN" sz="1800" smtClean="0">
                    <a:solidFill>
                      <a:srgbClr val="4B4C00"/>
                    </a:solidFill>
                    <a:latin typeface="+mn-lt"/>
                  </a:rPr>
                  <a:t> </a:t>
                </a:r>
                <a14:m>
                  <m:oMath xmlns:m="http://schemas.openxmlformats.org/officeDocument/2006/math">
                    <m:r>
                      <a:rPr lang="vi-VN" sz="1800" i="1" smtClean="0">
                        <a:solidFill>
                          <a:srgbClr val="4B4C00"/>
                        </a:solidFill>
                        <a:latin typeface="Cambria Math" panose="02040503050406030204" pitchFamily="18" charset="0"/>
                      </a:rPr>
                      <m:t>𝐴𝑂</m:t>
                    </m:r>
                  </m:oMath>
                </a14:m>
                <a:r>
                  <a:rPr lang="vi-VN" sz="1800">
                    <a:solidFill>
                      <a:srgbClr val="4B4C00"/>
                    </a:solidFill>
                    <a:latin typeface="+mn-lt"/>
                  </a:rPr>
                  <a:t> vuông góc với các đường thẳng </a:t>
                </a:r>
                <a14:m>
                  <m:oMath xmlns:m="http://schemas.openxmlformats.org/officeDocument/2006/math">
                    <m:r>
                      <a:rPr lang="vi-VN" sz="1800" i="1" smtClean="0">
                        <a:solidFill>
                          <a:srgbClr val="4B4C00"/>
                        </a:solidFill>
                        <a:latin typeface="Cambria Math" panose="02040503050406030204" pitchFamily="18" charset="0"/>
                      </a:rPr>
                      <m:t>𝑂𝐵</m:t>
                    </m:r>
                    <m:r>
                      <a:rPr lang="vi-VN" sz="1800" i="1" smtClean="0">
                        <a:solidFill>
                          <a:srgbClr val="4B4C00"/>
                        </a:solidFill>
                        <a:latin typeface="Cambria Math" panose="02040503050406030204" pitchFamily="18" charset="0"/>
                      </a:rPr>
                      <m:t>, </m:t>
                    </m:r>
                    <m:r>
                      <a:rPr lang="en-US" sz="1800" b="0" i="1" smtClean="0">
                        <a:solidFill>
                          <a:srgbClr val="4B4C00"/>
                        </a:solidFill>
                        <a:latin typeface="Cambria Math" panose="02040503050406030204" pitchFamily="18" charset="0"/>
                      </a:rPr>
                      <m:t>𝑂</m:t>
                    </m:r>
                    <m:r>
                      <a:rPr lang="vi-VN" sz="1800" i="1" smtClean="0">
                        <a:solidFill>
                          <a:srgbClr val="4B4C00"/>
                        </a:solidFill>
                        <a:latin typeface="Cambria Math" panose="02040503050406030204" pitchFamily="18" charset="0"/>
                      </a:rPr>
                      <m:t>𝐶</m:t>
                    </m:r>
                    <m:r>
                      <a:rPr lang="vi-VN" sz="1800" i="1" smtClean="0">
                        <a:solidFill>
                          <a:srgbClr val="4B4C00"/>
                        </a:solidFill>
                        <a:latin typeface="Cambria Math" panose="02040503050406030204" pitchFamily="18" charset="0"/>
                      </a:rPr>
                      <m:t> </m:t>
                    </m:r>
                  </m:oMath>
                </a14:m>
                <a:r>
                  <a:rPr lang="vi-VN" sz="1800">
                    <a:solidFill>
                      <a:srgbClr val="4B4C00"/>
                    </a:solidFill>
                    <a:latin typeface="+mn-lt"/>
                  </a:rPr>
                  <a:t>nên </a:t>
                </a:r>
                <a14:m>
                  <m:oMath xmlns:m="http://schemas.openxmlformats.org/officeDocument/2006/math">
                    <m:r>
                      <a:rPr lang="vi-VN" sz="1800" i="1" smtClean="0">
                        <a:solidFill>
                          <a:srgbClr val="4B4C00"/>
                        </a:solidFill>
                        <a:latin typeface="Cambria Math" panose="02040503050406030204" pitchFamily="18" charset="0"/>
                      </a:rPr>
                      <m:t>𝐴𝑂</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vi-VN" sz="1800" i="1" smtClean="0">
                        <a:solidFill>
                          <a:srgbClr val="4B4C00"/>
                        </a:solidFill>
                        <a:latin typeface="Cambria Math" panose="02040503050406030204" pitchFamily="18" charset="0"/>
                      </a:rPr>
                      <m:t>(</m:t>
                    </m:r>
                    <m:r>
                      <a:rPr lang="vi-VN" sz="1800" i="1" smtClean="0">
                        <a:solidFill>
                          <a:srgbClr val="4B4C00"/>
                        </a:solidFill>
                        <a:latin typeface="Cambria Math" panose="02040503050406030204" pitchFamily="18" charset="0"/>
                      </a:rPr>
                      <m:t>𝑂𝐵𝐶</m:t>
                    </m:r>
                    <m:r>
                      <a:rPr lang="vi-VN" sz="1800" i="1" smtClean="0">
                        <a:solidFill>
                          <a:srgbClr val="4B4C00"/>
                        </a:solidFill>
                        <a:latin typeface="Cambria Math" panose="02040503050406030204" pitchFamily="18" charset="0"/>
                      </a:rPr>
                      <m:t>).</m:t>
                    </m:r>
                  </m:oMath>
                </a14:m>
                <a:r>
                  <a:rPr lang="en-US" sz="1800" smtClean="0">
                    <a:solidFill>
                      <a:srgbClr val="4B4C00"/>
                    </a:solidFill>
                    <a:latin typeface="+mn-lt"/>
                  </a:rPr>
                  <a:t> </a:t>
                </a:r>
              </a:p>
              <a:p>
                <a:pPr algn="just">
                  <a:lnSpc>
                    <a:spcPct val="150000"/>
                  </a:lnSpc>
                </a:pPr>
                <a:r>
                  <a:rPr lang="vi-VN" sz="1800" smtClean="0">
                    <a:solidFill>
                      <a:srgbClr val="4B4C00"/>
                    </a:solidFill>
                    <a:latin typeface="+mn-lt"/>
                  </a:rPr>
                  <a:t>Kẻ </a:t>
                </a:r>
                <a:r>
                  <a:rPr lang="vi-VN" sz="1800">
                    <a:solidFill>
                      <a:srgbClr val="4B4C00"/>
                    </a:solidFill>
                    <a:latin typeface="+mn-lt"/>
                  </a:rPr>
                  <a:t>các đường trung tuyến </a:t>
                </a:r>
                <a14:m>
                  <m:oMath xmlns:m="http://schemas.openxmlformats.org/officeDocument/2006/math">
                    <m:r>
                      <a:rPr lang="vi-VN" sz="1800" i="1" smtClean="0">
                        <a:solidFill>
                          <a:srgbClr val="4B4C00"/>
                        </a:solidFill>
                        <a:latin typeface="Cambria Math" panose="02040503050406030204" pitchFamily="18" charset="0"/>
                      </a:rPr>
                      <m:t>𝐴𝐷</m:t>
                    </m:r>
                    <m:r>
                      <a:rPr lang="vi-VN" sz="1800" i="1" smtClean="0">
                        <a:solidFill>
                          <a:srgbClr val="4B4C00"/>
                        </a:solidFill>
                        <a:latin typeface="Cambria Math" panose="02040503050406030204" pitchFamily="18" charset="0"/>
                      </a:rPr>
                      <m:t>, </m:t>
                    </m:r>
                    <m:r>
                      <a:rPr lang="vi-VN" sz="1800" i="1" smtClean="0">
                        <a:solidFill>
                          <a:srgbClr val="4B4C00"/>
                        </a:solidFill>
                        <a:latin typeface="Cambria Math" panose="02040503050406030204" pitchFamily="18" charset="0"/>
                      </a:rPr>
                      <m:t>𝑂𝐷</m:t>
                    </m:r>
                  </m:oMath>
                </a14:m>
                <a:r>
                  <a:rPr lang="en-US" sz="1800" smtClean="0">
                    <a:solidFill>
                      <a:srgbClr val="4B4C00"/>
                    </a:solidFill>
                    <a:latin typeface="+mn-lt"/>
                  </a:rPr>
                  <a:t> </a:t>
                </a:r>
                <a:r>
                  <a:rPr lang="vi-VN" sz="1800">
                    <a:solidFill>
                      <a:srgbClr val="4B4C00"/>
                    </a:solidFill>
                    <a:latin typeface="+mn-lt"/>
                  </a:rPr>
                  <a:t>tương ứng của các tam giác </a:t>
                </a:r>
                <a14:m>
                  <m:oMath xmlns:m="http://schemas.openxmlformats.org/officeDocument/2006/math">
                    <m:r>
                      <a:rPr lang="vi-VN" sz="1800" i="1" smtClean="0">
                        <a:solidFill>
                          <a:srgbClr val="4B4C00"/>
                        </a:solidFill>
                        <a:latin typeface="Cambria Math" panose="02040503050406030204" pitchFamily="18" charset="0"/>
                      </a:rPr>
                      <m:t>𝐴𝐵𝐶</m:t>
                    </m:r>
                    <m:r>
                      <a:rPr lang="vi-VN" sz="1800" i="1" smtClean="0">
                        <a:solidFill>
                          <a:srgbClr val="4B4C00"/>
                        </a:solidFill>
                        <a:latin typeface="Cambria Math" panose="02040503050406030204" pitchFamily="18" charset="0"/>
                      </a:rPr>
                      <m:t>, </m:t>
                    </m:r>
                    <m:r>
                      <a:rPr lang="vi-VN" sz="1800" i="1" smtClean="0">
                        <a:solidFill>
                          <a:srgbClr val="4B4C00"/>
                        </a:solidFill>
                        <a:latin typeface="Cambria Math" panose="02040503050406030204" pitchFamily="18" charset="0"/>
                      </a:rPr>
                      <m:t>𝑂𝐵𝐶</m:t>
                    </m:r>
                  </m:oMath>
                </a14:m>
                <a:r>
                  <a:rPr lang="vi-VN" sz="1800">
                    <a:solidFill>
                      <a:srgbClr val="4B4C00"/>
                    </a:solidFill>
                    <a:latin typeface="+mn-lt"/>
                  </a:rPr>
                  <a:t>.</a:t>
                </a:r>
                <a:endParaRPr lang="vi-VN" sz="1800">
                  <a:latin typeface="+mn-lt"/>
                </a:endParaRPr>
              </a:p>
              <a:p>
                <a:pPr algn="just">
                  <a:lnSpc>
                    <a:spcPct val="150000"/>
                  </a:lnSpc>
                </a:pPr>
                <a:r>
                  <a:rPr lang="vi-VN" sz="1800" smtClean="0">
                    <a:solidFill>
                      <a:srgbClr val="3C3D00"/>
                    </a:solidFill>
                    <a:latin typeface="+mn-lt"/>
                  </a:rPr>
                  <a:t>Ta có</a:t>
                </a:r>
                <a:r>
                  <a:rPr lang="vi-VN" sz="1800" smtClean="0">
                    <a:solidFill>
                      <a:srgbClr val="4B4C00"/>
                    </a:solidFill>
                    <a:latin typeface="+mn-lt"/>
                  </a:rPr>
                  <a:t> </a:t>
                </a:r>
                <a14:m>
                  <m:oMath xmlns:m="http://schemas.openxmlformats.org/officeDocument/2006/math">
                    <m:f>
                      <m:fPr>
                        <m:ctrlPr>
                          <a:rPr lang="vi-VN" sz="1800" i="1" smtClean="0">
                            <a:solidFill>
                              <a:srgbClr val="4B4C00"/>
                            </a:solidFill>
                            <a:latin typeface="Cambria Math" panose="02040503050406030204" pitchFamily="18" charset="0"/>
                          </a:rPr>
                        </m:ctrlPr>
                      </m:fPr>
                      <m:num>
                        <m:r>
                          <a:rPr lang="en-US" sz="1800" b="0" i="1" smtClean="0">
                            <a:solidFill>
                              <a:srgbClr val="4B4C00"/>
                            </a:solidFill>
                            <a:latin typeface="Cambria Math" panose="02040503050406030204" pitchFamily="18" charset="0"/>
                          </a:rPr>
                          <m:t>𝑀𝐴</m:t>
                        </m:r>
                      </m:num>
                      <m:den>
                        <m:r>
                          <a:rPr lang="en-US" sz="1800" b="0" i="1" smtClean="0">
                            <a:solidFill>
                              <a:srgbClr val="4B4C00"/>
                            </a:solidFill>
                            <a:latin typeface="Cambria Math" panose="02040503050406030204" pitchFamily="18" charset="0"/>
                          </a:rPr>
                          <m:t>𝑀𝐷</m:t>
                        </m:r>
                      </m:den>
                    </m:f>
                    <m:r>
                      <a:rPr lang="en-US" sz="1800" b="0" i="1" smtClean="0">
                        <a:solidFill>
                          <a:srgbClr val="4B4C00"/>
                        </a:solidFill>
                        <a:latin typeface="Cambria Math" panose="02040503050406030204" pitchFamily="18" charset="0"/>
                      </a:rPr>
                      <m:t>=2=</m:t>
                    </m:r>
                    <m:f>
                      <m:fPr>
                        <m:ctrlPr>
                          <a:rPr lang="en-US" sz="1800" b="0" i="1" smtClean="0">
                            <a:solidFill>
                              <a:srgbClr val="4B4C00"/>
                            </a:solidFill>
                            <a:latin typeface="Cambria Math" panose="02040503050406030204" pitchFamily="18" charset="0"/>
                          </a:rPr>
                        </m:ctrlPr>
                      </m:fPr>
                      <m:num>
                        <m:r>
                          <a:rPr lang="en-US" sz="1800" b="0" i="1" smtClean="0">
                            <a:solidFill>
                              <a:srgbClr val="4B4C00"/>
                            </a:solidFill>
                            <a:latin typeface="Cambria Math" panose="02040503050406030204" pitchFamily="18" charset="0"/>
                          </a:rPr>
                          <m:t>𝑁𝑂</m:t>
                        </m:r>
                      </m:num>
                      <m:den>
                        <m:r>
                          <a:rPr lang="en-US" sz="1800" b="0" i="1" smtClean="0">
                            <a:solidFill>
                              <a:srgbClr val="4B4C00"/>
                            </a:solidFill>
                            <a:latin typeface="Cambria Math" panose="02040503050406030204" pitchFamily="18" charset="0"/>
                          </a:rPr>
                          <m:t>𝑁𝐷</m:t>
                        </m:r>
                      </m:den>
                    </m:f>
                  </m:oMath>
                </a14:m>
                <a:endParaRPr lang="en-US" sz="1800" smtClean="0">
                  <a:solidFill>
                    <a:srgbClr val="4B4C00"/>
                  </a:solidFill>
                  <a:latin typeface="+mn-lt"/>
                </a:endParaRPr>
              </a:p>
              <a:p>
                <a:pPr algn="just">
                  <a:lnSpc>
                    <a:spcPct val="150000"/>
                  </a:lnSpc>
                </a:pPr>
                <a:r>
                  <a:rPr lang="vi-VN" sz="1800" smtClean="0">
                    <a:solidFill>
                      <a:srgbClr val="4B4C00"/>
                    </a:solidFill>
                    <a:latin typeface="+mn-lt"/>
                  </a:rPr>
                  <a:t>Do </a:t>
                </a:r>
                <a:r>
                  <a:rPr lang="vi-VN" sz="1800">
                    <a:solidFill>
                      <a:srgbClr val="4B4C00"/>
                    </a:solidFill>
                    <a:latin typeface="+mn-lt"/>
                  </a:rPr>
                  <a:t>đó, </a:t>
                </a:r>
                <a14:m>
                  <m:oMath xmlns:m="http://schemas.openxmlformats.org/officeDocument/2006/math">
                    <m:r>
                      <a:rPr lang="vi-VN" sz="1800" i="1" smtClean="0">
                        <a:solidFill>
                          <a:srgbClr val="4B4C00"/>
                        </a:solidFill>
                        <a:latin typeface="Cambria Math" panose="02040503050406030204" pitchFamily="18" charset="0"/>
                      </a:rPr>
                      <m:t>𝑀𝑁</m:t>
                    </m:r>
                  </m:oMath>
                </a14:m>
                <a:r>
                  <a:rPr lang="vi-VN" sz="1800">
                    <a:solidFill>
                      <a:srgbClr val="4B4C00"/>
                    </a:solidFill>
                    <a:latin typeface="+mn-lt"/>
                  </a:rPr>
                  <a:t> song song với </a:t>
                </a:r>
                <a14:m>
                  <m:oMath xmlns:m="http://schemas.openxmlformats.org/officeDocument/2006/math">
                    <m:r>
                      <a:rPr lang="vi-VN" sz="1800" i="1" smtClean="0">
                        <a:solidFill>
                          <a:srgbClr val="4B4C00"/>
                        </a:solidFill>
                        <a:latin typeface="Cambria Math" panose="02040503050406030204" pitchFamily="18" charset="0"/>
                      </a:rPr>
                      <m:t>𝐴𝑂</m:t>
                    </m:r>
                    <m:r>
                      <a:rPr lang="en-US" sz="1800" b="0" i="1" smtClean="0">
                        <a:solidFill>
                          <a:srgbClr val="4B4C00"/>
                        </a:solidFill>
                        <a:latin typeface="Cambria Math" panose="02040503050406030204" pitchFamily="18" charset="0"/>
                      </a:rPr>
                      <m:t>.</m:t>
                    </m:r>
                  </m:oMath>
                </a14:m>
                <a:endParaRPr lang="en-US" sz="1800" smtClean="0">
                  <a:solidFill>
                    <a:srgbClr val="444500"/>
                  </a:solidFill>
                  <a:latin typeface="+mn-lt"/>
                </a:endParaRPr>
              </a:p>
              <a:p>
                <a:pPr algn="just">
                  <a:lnSpc>
                    <a:spcPct val="150000"/>
                  </a:lnSpc>
                </a:pPr>
                <a:r>
                  <a:rPr lang="vi-VN" sz="1800" smtClean="0">
                    <a:solidFill>
                      <a:srgbClr val="444500"/>
                    </a:solidFill>
                    <a:latin typeface="+mn-lt"/>
                  </a:rPr>
                  <a:t>Mặt </a:t>
                </a:r>
                <a:r>
                  <a:rPr lang="vi-VN" sz="1800">
                    <a:solidFill>
                      <a:srgbClr val="444500"/>
                    </a:solidFill>
                    <a:latin typeface="+mn-lt"/>
                  </a:rPr>
                  <a:t>khác, </a:t>
                </a:r>
                <a14:m>
                  <m:oMath xmlns:m="http://schemas.openxmlformats.org/officeDocument/2006/math">
                    <m:r>
                      <a:rPr lang="vi-VN" sz="1800" i="1">
                        <a:solidFill>
                          <a:srgbClr val="4B4C00"/>
                        </a:solidFill>
                        <a:latin typeface="Cambria Math" panose="02040503050406030204" pitchFamily="18" charset="0"/>
                      </a:rPr>
                      <m:t>𝐴𝑂</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vi-VN" sz="1800" i="1">
                        <a:solidFill>
                          <a:srgbClr val="4B4C00"/>
                        </a:solidFill>
                        <a:latin typeface="Cambria Math" panose="02040503050406030204" pitchFamily="18" charset="0"/>
                      </a:rPr>
                      <m:t>(</m:t>
                    </m:r>
                    <m:r>
                      <a:rPr lang="vi-VN" sz="1800" i="1">
                        <a:solidFill>
                          <a:srgbClr val="4B4C00"/>
                        </a:solidFill>
                        <a:latin typeface="Cambria Math" panose="02040503050406030204" pitchFamily="18" charset="0"/>
                      </a:rPr>
                      <m:t>𝑂𝐵𝐶</m:t>
                    </m:r>
                    <m:r>
                      <a:rPr lang="vi-VN" sz="1800" i="1">
                        <a:solidFill>
                          <a:srgbClr val="4B4C00"/>
                        </a:solidFill>
                        <a:latin typeface="Cambria Math" panose="02040503050406030204" pitchFamily="18" charset="0"/>
                      </a:rPr>
                      <m:t>)</m:t>
                    </m:r>
                  </m:oMath>
                </a14:m>
                <a:r>
                  <a:rPr lang="en-US" sz="1800" smtClean="0">
                    <a:solidFill>
                      <a:srgbClr val="444500"/>
                    </a:solidFill>
                    <a:latin typeface="+mn-lt"/>
                  </a:rPr>
                  <a:t> </a:t>
                </a:r>
                <a:r>
                  <a:rPr lang="vi-VN" sz="1800">
                    <a:solidFill>
                      <a:srgbClr val="444500"/>
                    </a:solidFill>
                    <a:latin typeface="+mn-lt"/>
                  </a:rPr>
                  <a:t>nên </a:t>
                </a:r>
                <a14:m>
                  <m:oMath xmlns:m="http://schemas.openxmlformats.org/officeDocument/2006/math">
                    <m:r>
                      <a:rPr lang="vi-VN" sz="1800" i="1" smtClean="0">
                        <a:solidFill>
                          <a:srgbClr val="444500"/>
                        </a:solidFill>
                        <a:latin typeface="Cambria Math" panose="02040503050406030204" pitchFamily="18" charset="0"/>
                      </a:rPr>
                      <m:t>𝑀𝑁</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vi-VN" sz="1800" i="1" smtClean="0">
                        <a:solidFill>
                          <a:srgbClr val="444500"/>
                        </a:solidFill>
                        <a:latin typeface="Cambria Math" panose="02040503050406030204" pitchFamily="18" charset="0"/>
                      </a:rPr>
                      <m:t>(</m:t>
                    </m:r>
                    <m:r>
                      <a:rPr lang="vi-VN" sz="1800" i="1" smtClean="0">
                        <a:solidFill>
                          <a:srgbClr val="444500"/>
                        </a:solidFill>
                        <a:latin typeface="Cambria Math" panose="02040503050406030204" pitchFamily="18" charset="0"/>
                      </a:rPr>
                      <m:t>𝑂𝐵𝐶</m:t>
                    </m:r>
                    <m:r>
                      <a:rPr lang="vi-VN" sz="1800" i="1" smtClean="0">
                        <a:solidFill>
                          <a:srgbClr val="444500"/>
                        </a:solidFill>
                        <a:latin typeface="Cambria Math" panose="02040503050406030204" pitchFamily="18" charset="0"/>
                      </a:rPr>
                      <m:t>).</m:t>
                    </m:r>
                  </m:oMath>
                </a14:m>
                <a:endParaRPr lang="vi-VN" sz="18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3347314" y="1789151"/>
                <a:ext cx="5356713" cy="3175485"/>
              </a:xfrm>
              <a:prstGeom prst="rect">
                <a:avLst/>
              </a:prstGeom>
              <a:blipFill>
                <a:blip r:embed="rId6"/>
                <a:stretch>
                  <a:fillRect l="-910" r="-1024" b="-576"/>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2122" y="1976683"/>
            <a:ext cx="2589955" cy="2728227"/>
          </a:xfrm>
          <a:prstGeom prst="rect">
            <a:avLst/>
          </a:prstGeom>
        </p:spPr>
      </p:pic>
    </p:spTree>
    <p:extLst>
      <p:ext uri="{BB962C8B-B14F-4D97-AF65-F5344CB8AC3E}">
        <p14:creationId xmlns:p14="http://schemas.microsoft.com/office/powerpoint/2010/main" val="232269790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inVertic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up)">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barn(inVertical)">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4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sp>
        <p:nvSpPr>
          <p:cNvPr id="5" name="Rectangle 4"/>
          <p:cNvSpPr/>
          <p:nvPr/>
        </p:nvSpPr>
        <p:spPr>
          <a:xfrm>
            <a:off x="552024" y="433130"/>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HĐ7</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ectangle 1"/>
          <p:cNvSpPr>
            <a:spLocks noChangeArrowheads="1"/>
          </p:cNvSpPr>
          <p:nvPr/>
        </p:nvSpPr>
        <p:spPr bwMode="auto">
          <a:xfrm>
            <a:off x="552024" y="1016241"/>
            <a:ext cx="486863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sz="2000">
                <a:solidFill>
                  <a:srgbClr val="000000"/>
                </a:solidFill>
                <a:latin typeface="OpenSans"/>
              </a:rPr>
              <a:t>Cho hai mặt phẳng (P) và (Q) song song với nhau và đường thẳng</a:t>
            </a:r>
            <a:r>
              <a:rPr lang="vi-VN" sz="2000">
                <a:solidFill>
                  <a:srgbClr val="000000"/>
                </a:solidFill>
                <a:latin typeface="OpenSans"/>
              </a:rPr>
              <a:t> </a:t>
            </a:r>
            <a:r>
              <a:rPr lang="el-GR" sz="2000" smtClean="0">
                <a:solidFill>
                  <a:srgbClr val="000000"/>
                </a:solidFill>
                <a:latin typeface="OpenSans"/>
              </a:rPr>
              <a:t>Δ</a:t>
            </a:r>
            <a:r>
              <a:rPr lang="el-GR" sz="2000">
                <a:solidFill>
                  <a:srgbClr val="000000"/>
                </a:solidFill>
                <a:latin typeface="OpenSans"/>
              </a:rPr>
              <a:t> </a:t>
            </a:r>
            <a:r>
              <a:rPr lang="vi-VN" sz="2000">
                <a:solidFill>
                  <a:srgbClr val="000000"/>
                </a:solidFill>
                <a:latin typeface="OpenSans"/>
              </a:rPr>
              <a:t>vuông góc với (P). Gọi b là một đường thẳng bất kì thuộc (Q). Lấy một đường thẳng a thuộc (P) sao cho a song song với b (H.7.23). So </a:t>
            </a:r>
            <a:r>
              <a:rPr lang="vi-VN" sz="2000">
                <a:solidFill>
                  <a:srgbClr val="000000"/>
                </a:solidFill>
                <a:latin typeface="OpenSans"/>
              </a:rPr>
              <a:t>sánh </a:t>
            </a:r>
            <a:r>
              <a:rPr lang="vi-VN" sz="2000" smtClean="0">
                <a:solidFill>
                  <a:srgbClr val="000000"/>
                </a:solidFill>
                <a:latin typeface="OpenSans"/>
              </a:rPr>
              <a:t>(</a:t>
            </a:r>
            <a:r>
              <a:rPr lang="el-GR" sz="2000" smtClean="0">
                <a:solidFill>
                  <a:srgbClr val="000000"/>
                </a:solidFill>
                <a:latin typeface="OpenSans"/>
              </a:rPr>
              <a:t>Δ</a:t>
            </a:r>
            <a:r>
              <a:rPr lang="el-GR" sz="2000">
                <a:solidFill>
                  <a:srgbClr val="000000"/>
                </a:solidFill>
                <a:latin typeface="OpenSans"/>
              </a:rPr>
              <a:t>, </a:t>
            </a:r>
            <a:r>
              <a:rPr lang="vi-VN" sz="2000">
                <a:solidFill>
                  <a:srgbClr val="000000"/>
                </a:solidFill>
                <a:latin typeface="OpenSans"/>
              </a:rPr>
              <a:t>b) </a:t>
            </a:r>
            <a:r>
              <a:rPr lang="vi-VN" sz="2000">
                <a:solidFill>
                  <a:srgbClr val="000000"/>
                </a:solidFill>
                <a:latin typeface="OpenSans"/>
              </a:rPr>
              <a:t>và </a:t>
            </a:r>
            <a:r>
              <a:rPr lang="vi-VN" sz="2000" smtClean="0">
                <a:solidFill>
                  <a:srgbClr val="000000"/>
                </a:solidFill>
                <a:latin typeface="OpenSans"/>
              </a:rPr>
              <a:t>(</a:t>
            </a:r>
            <a:r>
              <a:rPr lang="el-GR" sz="2000" smtClean="0">
                <a:solidFill>
                  <a:srgbClr val="000000"/>
                </a:solidFill>
                <a:latin typeface="OpenSans"/>
              </a:rPr>
              <a:t>Δ</a:t>
            </a:r>
            <a:r>
              <a:rPr lang="el-GR" sz="2000">
                <a:solidFill>
                  <a:srgbClr val="000000"/>
                </a:solidFill>
                <a:latin typeface="OpenSans"/>
              </a:rPr>
              <a:t>, </a:t>
            </a:r>
            <a:r>
              <a:rPr lang="vi-VN" sz="2000">
                <a:solidFill>
                  <a:srgbClr val="000000"/>
                </a:solidFill>
                <a:latin typeface="OpenSans"/>
              </a:rPr>
              <a:t>a). Từ đó rút ra mối quan hệ giữa</a:t>
            </a:r>
            <a:r>
              <a:rPr lang="vi-VN" sz="2000">
                <a:solidFill>
                  <a:srgbClr val="000000"/>
                </a:solidFill>
                <a:latin typeface="OpenSans"/>
              </a:rPr>
              <a:t> </a:t>
            </a:r>
            <a:r>
              <a:rPr lang="el-GR" sz="2000" smtClean="0">
                <a:solidFill>
                  <a:srgbClr val="000000"/>
                </a:solidFill>
                <a:latin typeface="OpenSans"/>
              </a:rPr>
              <a:t>Δ</a:t>
            </a:r>
            <a:r>
              <a:rPr lang="el-GR" sz="2000">
                <a:solidFill>
                  <a:srgbClr val="000000"/>
                </a:solidFill>
                <a:latin typeface="OpenSans"/>
              </a:rPr>
              <a:t> </a:t>
            </a:r>
            <a:r>
              <a:rPr lang="vi-VN" sz="2000">
                <a:solidFill>
                  <a:srgbClr val="000000"/>
                </a:solidFill>
                <a:latin typeface="OpenSans"/>
              </a:rPr>
              <a:t>và (</a:t>
            </a:r>
            <a:r>
              <a:rPr lang="vi-VN" sz="2000">
                <a:solidFill>
                  <a:srgbClr val="000000"/>
                </a:solidFill>
                <a:latin typeface="OpenSans"/>
              </a:rPr>
              <a:t>Q</a:t>
            </a:r>
            <a:r>
              <a:rPr lang="vi-VN" sz="2000" smtClean="0">
                <a:solidFill>
                  <a:srgbClr val="000000"/>
                </a:solidFill>
                <a:latin typeface="OpenSans"/>
              </a:rPr>
              <a:t>).</a:t>
            </a:r>
            <a:endParaRPr kumimoji="0" lang="vi-VN" altLang="en-US" sz="19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9" name="Picture 8"/>
          <p:cNvPicPr>
            <a:picLocks noChangeAspect="1"/>
          </p:cNvPicPr>
          <p:nvPr/>
        </p:nvPicPr>
        <p:blipFill>
          <a:blip r:embed="rId4"/>
          <a:stretch>
            <a:fillRect/>
          </a:stretch>
        </p:blipFill>
        <p:spPr>
          <a:xfrm rot="4566313">
            <a:off x="-2594" y="4248713"/>
            <a:ext cx="883001" cy="751862"/>
          </a:xfrm>
          <a:prstGeom prst="rect">
            <a:avLst/>
          </a:prstGeom>
        </p:spPr>
      </p:pic>
      <p:grpSp>
        <p:nvGrpSpPr>
          <p:cNvPr id="10" name="Google Shape;1887;p58"/>
          <p:cNvGrpSpPr/>
          <p:nvPr/>
        </p:nvGrpSpPr>
        <p:grpSpPr>
          <a:xfrm rot="16405694">
            <a:off x="8050116" y="-49951"/>
            <a:ext cx="726205" cy="1006166"/>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890" y="1207888"/>
            <a:ext cx="2972154" cy="3278445"/>
          </a:xfrm>
          <a:prstGeom prst="rect">
            <a:avLst/>
          </a:prstGeom>
        </p:spPr>
      </p:pic>
    </p:spTree>
    <p:extLst>
      <p:ext uri="{BB962C8B-B14F-4D97-AF65-F5344CB8AC3E}">
        <p14:creationId xmlns:p14="http://schemas.microsoft.com/office/powerpoint/2010/main" val="338214133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9" name="Picture 8"/>
          <p:cNvPicPr>
            <a:picLocks noChangeAspect="1"/>
          </p:cNvPicPr>
          <p:nvPr/>
        </p:nvPicPr>
        <p:blipFill>
          <a:blip r:embed="rId4"/>
          <a:stretch>
            <a:fillRect/>
          </a:stretch>
        </p:blipFill>
        <p:spPr>
          <a:xfrm rot="4566313">
            <a:off x="-2594" y="4248713"/>
            <a:ext cx="883001" cy="751862"/>
          </a:xfrm>
          <a:prstGeom prst="rect">
            <a:avLst/>
          </a:prstGeom>
        </p:spPr>
      </p:pic>
      <p:grpSp>
        <p:nvGrpSpPr>
          <p:cNvPr id="10" name="Google Shape;1887;p58"/>
          <p:cNvGrpSpPr/>
          <p:nvPr/>
        </p:nvGrpSpPr>
        <p:grpSpPr>
          <a:xfrm rot="16405694">
            <a:off x="8050116" y="-49951"/>
            <a:ext cx="726205" cy="1006166"/>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17067" y="1287605"/>
            <a:ext cx="2885888" cy="3183289"/>
          </a:xfrm>
          <a:prstGeom prst="rect">
            <a:avLst/>
          </a:prstGeom>
        </p:spPr>
      </p:pic>
      <p:sp>
        <p:nvSpPr>
          <p:cNvPr id="28" name="Rectangle 27"/>
          <p:cNvSpPr/>
          <p:nvPr/>
        </p:nvSpPr>
        <p:spPr>
          <a:xfrm>
            <a:off x="909859" y="538385"/>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172350" y="1768688"/>
                <a:ext cx="4257949" cy="2221121"/>
              </a:xfrm>
              <a:prstGeom prst="rect">
                <a:avLst/>
              </a:prstGeom>
            </p:spPr>
            <p:txBody>
              <a:bodyPr wrap="square">
                <a:spAutoFit/>
              </a:bodyPr>
              <a:lstStyle/>
              <a:p>
                <a:pPr algn="just">
                  <a:lnSpc>
                    <a:spcPct val="150000"/>
                  </a:lnSpc>
                  <a:spcBef>
                    <a:spcPts val="600"/>
                  </a:spcBef>
                  <a:spcAft>
                    <a:spcPts val="800"/>
                  </a:spcAft>
                </a:pPr>
                <a14:m>
                  <m:oMath xmlns:m="http://schemas.openxmlformats.org/officeDocument/2006/math">
                    <m:r>
                      <a:rPr lang="nl-NL" sz="2000" i="1" kern="100" smtClean="0">
                        <a:latin typeface="+mn-lt"/>
                        <a:ea typeface="Malgun Gothic" panose="020B0503020000020004" pitchFamily="34" charset="-127"/>
                        <a:cs typeface="Times New Roman" panose="02020603050405020304" pitchFamily="18" charset="0"/>
                      </a:rPr>
                      <m:t>∆</m:t>
                    </m:r>
                    <m:r>
                      <a:rPr lang="en-US" sz="2000" b="0" i="1" kern="100" smtClean="0">
                        <a:latin typeface="Cambria Math" panose="02040503050406030204" pitchFamily="18" charset="0"/>
                        <a:ea typeface="Malgun Gothic" panose="020B0503020000020004" pitchFamily="34" charset="-127"/>
                        <a:cs typeface="Times New Roman" panose="02020603050405020304" pitchFamily="18" charset="0"/>
                      </a:rPr>
                      <m:t> </m:t>
                    </m:r>
                    <m:r>
                      <a:rPr lang="nl-NL" sz="2000" i="1" kern="100">
                        <a:latin typeface="+mn-lt"/>
                        <a:ea typeface="Malgun Gothic" panose="020B0503020000020004" pitchFamily="34" charset="-127"/>
                        <a:cs typeface="Times New Roman" panose="02020603050405020304" pitchFamily="18" charset="0"/>
                      </a:rPr>
                      <m:t>⊥</m:t>
                    </m:r>
                    <m:d>
                      <m:dPr>
                        <m:ctrlPr>
                          <a:rPr lang="en-US" sz="2000" i="1" kern="100">
                            <a:effectLst/>
                            <a:latin typeface="+mn-lt"/>
                            <a:ea typeface="Malgun Gothic" panose="020B0503020000020004" pitchFamily="34" charset="-127"/>
                            <a:cs typeface="Times New Roman" panose="02020603050405020304" pitchFamily="18" charset="0"/>
                          </a:rPr>
                        </m:ctrlPr>
                      </m:dPr>
                      <m:e>
                        <m:r>
                          <a:rPr lang="nl-NL" sz="2000" i="1" kern="100">
                            <a:effectLst/>
                            <a:latin typeface="+mn-lt"/>
                            <a:ea typeface="Malgun Gothic" panose="020B0503020000020004" pitchFamily="34" charset="-127"/>
                            <a:cs typeface="Times New Roman" panose="02020603050405020304" pitchFamily="18" charset="0"/>
                          </a:rPr>
                          <m:t>𝑃</m:t>
                        </m:r>
                      </m:e>
                    </m:d>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𝑏</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m:t>
                      </m:r>
                      <m:d>
                        <m:dPr>
                          <m:ctrlPr>
                            <a:rPr lang="en-US" sz="2000" i="1" kern="100">
                              <a:effectLst/>
                              <a:latin typeface="+mn-lt"/>
                              <a:ea typeface="Calibri" panose="020F0502020204030204" pitchFamily="34" charset="0"/>
                              <a:cs typeface="Times New Roman" panose="02020603050405020304" pitchFamily="18" charset="0"/>
                            </a:rPr>
                          </m:ctrlPr>
                        </m:dPr>
                        <m:e>
                          <m:r>
                            <m:rPr>
                              <m:sty m:val="p"/>
                            </m:rPr>
                            <a:rPr lang="en-US" sz="2000" kern="100">
                              <a:effectLst/>
                              <a:latin typeface="+mn-lt"/>
                              <a:ea typeface="Calibri" panose="020F0502020204030204" pitchFamily="34" charset="0"/>
                              <a:cs typeface="Times New Roman" panose="02020603050405020304" pitchFamily="18" charset="0"/>
                            </a:rPr>
                            <m:t>Δ</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𝑎</m:t>
                          </m:r>
                        </m:e>
                      </m:d>
                      <m:r>
                        <a:rPr lang="en-US" sz="2000" kern="100">
                          <a:effectLst/>
                          <a:latin typeface="+mn-lt"/>
                          <a:ea typeface="Calibri" panose="020F0502020204030204" pitchFamily="34" charset="0"/>
                          <a:cs typeface="Times New Roman" panose="02020603050405020304" pitchFamily="18" charset="0"/>
                        </a:rPr>
                        <m:t>=</m:t>
                      </m:r>
                      <m:d>
                        <m:dPr>
                          <m:ctrlPr>
                            <a:rPr lang="en-US" sz="2000" i="1" kern="100">
                              <a:effectLst/>
                              <a:latin typeface="+mn-lt"/>
                              <a:ea typeface="Calibri" panose="020F0502020204030204" pitchFamily="34" charset="0"/>
                              <a:cs typeface="Times New Roman" panose="02020603050405020304" pitchFamily="18" charset="0"/>
                            </a:rPr>
                          </m:ctrlPr>
                        </m:dPr>
                        <m:e>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b</m:t>
                          </m:r>
                        </m:e>
                      </m:d>
                      <m:r>
                        <a:rPr lang="en-US" sz="2000" kern="100">
                          <a:effectLst/>
                          <a:latin typeface="+mn-lt"/>
                          <a:ea typeface="Calibri" panose="020F0502020204030204" pitchFamily="34" charset="0"/>
                          <a:cs typeface="Times New Roman" panose="02020603050405020304" pitchFamily="18" charset="0"/>
                        </a:rPr>
                        <m:t>=</m:t>
                      </m:r>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kern="100">
                              <a:effectLst/>
                              <a:latin typeface="+mn-lt"/>
                              <a:ea typeface="Calibri" panose="020F0502020204030204" pitchFamily="34" charset="0"/>
                              <a:cs typeface="Times New Roman" panose="02020603050405020304" pitchFamily="18" charset="0"/>
                            </a:rPr>
                            <m:t>90</m:t>
                          </m:r>
                        </m:e>
                        <m:sup>
                          <m:r>
                            <a:rPr lang="en-US" sz="2000" kern="100">
                              <a:effectLst/>
                              <a:latin typeface="+mn-lt"/>
                              <a:ea typeface="Calibri" panose="020F0502020204030204" pitchFamily="34" charset="0"/>
                              <a:cs typeface="Times New Roman" panose="02020603050405020304" pitchFamily="18" charset="0"/>
                            </a:rPr>
                            <m:t>∘</m:t>
                          </m:r>
                        </m:sup>
                      </m:sSup>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20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vuông góc mọi đường thẳng </a:t>
                </a:r>
                <a14:m>
                  <m:oMath xmlns:m="http://schemas.openxmlformats.org/officeDocument/2006/math">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nl-NL" sz="2000" kern="100">
                    <a:effectLst/>
                    <a:latin typeface="+mn-lt"/>
                    <a:ea typeface="Malgun Gothic" panose="020B0503020000020004" pitchFamily="34" charset="-127"/>
                    <a:cs typeface="Times New Roman" panose="02020603050405020304" pitchFamily="18" charset="0"/>
                  </a:rPr>
                  <a:t> trong </a:t>
                </a:r>
                <a14:m>
                  <m:oMath xmlns:m="http://schemas.openxmlformats.org/officeDocument/2006/math">
                    <m:d>
                      <m:dPr>
                        <m:ctrlPr>
                          <a:rPr lang="en-US" sz="2000" i="1" kern="100">
                            <a:effectLst/>
                            <a:latin typeface="+mn-lt"/>
                            <a:ea typeface="Malgun Gothic" panose="020B0503020000020004" pitchFamily="34" charset="-127"/>
                            <a:cs typeface="Times New Roman" panose="02020603050405020304" pitchFamily="18" charset="0"/>
                          </a:rPr>
                        </m:ctrlPr>
                      </m:dPr>
                      <m:e>
                        <m:r>
                          <a:rPr lang="nl-NL" sz="2000" i="1" kern="100">
                            <a:effectLst/>
                            <a:latin typeface="+mn-lt"/>
                            <a:ea typeface="Malgun Gothic" panose="020B0503020000020004" pitchFamily="34" charset="-127"/>
                            <a:cs typeface="Times New Roman" panose="02020603050405020304" pitchFamily="18" charset="0"/>
                          </a:rPr>
                          <m:t>𝑄</m:t>
                        </m:r>
                      </m:e>
                    </m:d>
                  </m:oMath>
                </a14:m>
                <a:r>
                  <a:rPr lang="nl-NL" sz="2000" kern="100" smtClean="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(Q).</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172350" y="1768688"/>
                <a:ext cx="4257949" cy="2221121"/>
              </a:xfrm>
              <a:prstGeom prst="rect">
                <a:avLst/>
              </a:prstGeom>
              <a:blipFill>
                <a:blip r:embed="rId7"/>
                <a:stretch>
                  <a:fillRect l="-1431" b="-1648"/>
                </a:stretch>
              </a:blipFill>
            </p:spPr>
            <p:txBody>
              <a:bodyPr/>
              <a:lstStyle/>
              <a:p>
                <a:r>
                  <a:rPr lang="en-US">
                    <a:noFill/>
                  </a:rPr>
                  <a:t> </a:t>
                </a:r>
              </a:p>
            </p:txBody>
          </p:sp>
        </mc:Fallback>
      </mc:AlternateContent>
    </p:spTree>
    <p:extLst>
      <p:ext uri="{BB962C8B-B14F-4D97-AF65-F5344CB8AC3E}">
        <p14:creationId xmlns:p14="http://schemas.microsoft.com/office/powerpoint/2010/main" val="3663528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8974261">
            <a:off x="17994" y="442684"/>
            <a:ext cx="1029200" cy="41068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3923199" y="275968"/>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HĐ8</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5" name="Rectangle 1"/>
              <p:cNvSpPr>
                <a:spLocks noChangeArrowheads="1"/>
              </p:cNvSpPr>
              <p:nvPr/>
            </p:nvSpPr>
            <p:spPr bwMode="auto">
              <a:xfrm>
                <a:off x="670863" y="799086"/>
                <a:ext cx="7714186" cy="19389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2000">
                    <a:solidFill>
                      <a:srgbClr val="000000"/>
                    </a:solidFill>
                    <a:latin typeface="+mn-lt"/>
                  </a:rPr>
                  <a:t>Cho hai mặt phẳng phân biệt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và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𝑄</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cùng vuông góc với đường thẳng</a:t>
                </a:r>
                <a:r>
                  <a:rPr lang="vi-VN" sz="2000">
                    <a:solidFill>
                      <a:srgbClr val="000000"/>
                    </a:solidFill>
                    <a:latin typeface="+mn-lt"/>
                  </a:rPr>
                  <a:t> </a:t>
                </a:r>
                <a14:m>
                  <m:oMath xmlns:m="http://schemas.openxmlformats.org/officeDocument/2006/math">
                    <m:r>
                      <m:rPr>
                        <m:sty m:val="p"/>
                      </m:rPr>
                      <a:rPr lang="el-GR" sz="2000" i="0" smtClean="0">
                        <a:solidFill>
                          <a:srgbClr val="000000"/>
                        </a:solidFill>
                        <a:latin typeface="Cambria Math" panose="02040503050406030204" pitchFamily="18" charset="0"/>
                      </a:rPr>
                      <m:t>Δ</m:t>
                    </m:r>
                  </m:oMath>
                </a14:m>
                <a:r>
                  <a:rPr lang="el-GR" sz="2000">
                    <a:solidFill>
                      <a:srgbClr val="000000"/>
                    </a:solidFill>
                    <a:latin typeface="+mn-lt"/>
                  </a:rPr>
                  <a:t>. </a:t>
                </a:r>
                <a:r>
                  <a:rPr lang="vi-VN" sz="2000">
                    <a:solidFill>
                      <a:srgbClr val="000000"/>
                    </a:solidFill>
                    <a:latin typeface="+mn-lt"/>
                  </a:rPr>
                  <a:t>Xét </a:t>
                </a:r>
                <a14:m>
                  <m:oMath xmlns:m="http://schemas.openxmlformats.org/officeDocument/2006/math">
                    <m:r>
                      <a:rPr lang="vi-VN" sz="2000" i="1" smtClean="0">
                        <a:solidFill>
                          <a:srgbClr val="000000"/>
                        </a:solidFill>
                        <a:latin typeface="Cambria Math" panose="02040503050406030204" pitchFamily="18" charset="0"/>
                      </a:rPr>
                      <m:t>𝑂</m:t>
                    </m:r>
                  </m:oMath>
                </a14:m>
                <a:r>
                  <a:rPr lang="vi-VN" sz="2000">
                    <a:solidFill>
                      <a:srgbClr val="000000"/>
                    </a:solidFill>
                    <a:latin typeface="+mn-lt"/>
                  </a:rPr>
                  <a:t> là một điểm thuộc mặt phẳng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nhưng không thuộc mặt phẳng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𝑄</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Gọi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𝑅</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là mặt phẳng đi qua </a:t>
                </a:r>
                <a14:m>
                  <m:oMath xmlns:m="http://schemas.openxmlformats.org/officeDocument/2006/math">
                    <m:r>
                      <a:rPr lang="vi-VN" sz="2000" i="1" smtClean="0">
                        <a:solidFill>
                          <a:srgbClr val="000000"/>
                        </a:solidFill>
                        <a:latin typeface="Cambria Math" panose="02040503050406030204" pitchFamily="18" charset="0"/>
                      </a:rPr>
                      <m:t>𝑂</m:t>
                    </m:r>
                  </m:oMath>
                </a14:m>
                <a:r>
                  <a:rPr lang="vi-VN" sz="2000">
                    <a:solidFill>
                      <a:srgbClr val="000000"/>
                    </a:solidFill>
                    <a:latin typeface="+mn-lt"/>
                  </a:rPr>
                  <a:t> và song song với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𝑄</m:t>
                    </m:r>
                    <m:r>
                      <a:rPr lang="vi-VN" sz="2000" i="1" smtClean="0">
                        <a:solidFill>
                          <a:srgbClr val="000000"/>
                        </a:solidFill>
                        <a:latin typeface="Cambria Math" panose="02040503050406030204" pitchFamily="18" charset="0"/>
                      </a:rPr>
                      <m:t>) </m:t>
                    </m:r>
                  </m:oMath>
                </a14:m>
                <a:r>
                  <a:rPr lang="vi-VN" sz="2000">
                    <a:solidFill>
                      <a:srgbClr val="000000"/>
                    </a:solidFill>
                    <a:latin typeface="+mn-lt"/>
                  </a:rPr>
                  <a:t>(</a:t>
                </a:r>
                <a:r>
                  <a:rPr lang="vi-VN" sz="2000">
                    <a:solidFill>
                      <a:srgbClr val="000000"/>
                    </a:solidFill>
                    <a:latin typeface="+mn-lt"/>
                  </a:rPr>
                  <a:t>H.7.24</a:t>
                </a:r>
                <a:r>
                  <a:rPr lang="vi-VN" sz="2000" smtClean="0">
                    <a:solidFill>
                      <a:srgbClr val="000000"/>
                    </a:solidFill>
                    <a:latin typeface="+mn-lt"/>
                  </a:rPr>
                  <a:t>).</a:t>
                </a:r>
                <a:endParaRPr kumimoji="0" lang="vi-VN" sz="1900" b="0" i="0" u="none" strike="noStrike" kern="0" cap="none" spc="0" normalizeH="0" baseline="0" noProof="0">
                  <a:ln>
                    <a:noFill/>
                  </a:ln>
                  <a:solidFill>
                    <a:srgbClr val="000000"/>
                  </a:solidFill>
                  <a:effectLst/>
                  <a:uLnTx/>
                  <a:uFillTx/>
                  <a:latin typeface="+mn-lt"/>
                  <a:sym typeface="Arial"/>
                </a:endParaRPr>
              </a:p>
            </p:txBody>
          </p:sp>
        </mc:Choice>
        <mc:Fallback>
          <p:sp>
            <p:nvSpPr>
              <p:cNvPr id="15" name="Rectangle 1"/>
              <p:cNvSpPr>
                <a:spLocks noRot="1" noChangeAspect="1" noMove="1" noResize="1" noEditPoints="1" noAdjustHandles="1" noChangeArrowheads="1" noChangeShapeType="1" noTextEdit="1"/>
              </p:cNvSpPr>
              <p:nvPr/>
            </p:nvSpPr>
            <p:spPr bwMode="auto">
              <a:xfrm>
                <a:off x="670863" y="799086"/>
                <a:ext cx="7714186" cy="1938992"/>
              </a:xfrm>
              <a:prstGeom prst="rect">
                <a:avLst/>
              </a:prstGeom>
              <a:blipFill>
                <a:blip r:embed="rId4"/>
                <a:stretch>
                  <a:fillRect l="-790" r="-790" b="-25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670862" y="2719790"/>
                <a:ext cx="4555811" cy="1938992"/>
              </a:xfrm>
              <a:prstGeom prst="rect">
                <a:avLst/>
              </a:prstGeom>
            </p:spPr>
            <p:txBody>
              <a:bodyPr wrap="square">
                <a:spAutoFit/>
              </a:bodyPr>
              <a:lstStyle/>
              <a:p>
                <a:pPr algn="just">
                  <a:lnSpc>
                    <a:spcPct val="150000"/>
                  </a:lnSpc>
                </a:pPr>
                <a:r>
                  <a:rPr lang="vi-VN" sz="2000" smtClean="0">
                    <a:latin typeface="+mn-lt"/>
                  </a:rPr>
                  <a:t>a) Hỏi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𝑅</m:t>
                    </m:r>
                    <m:r>
                      <a:rPr lang="vi-VN" sz="2000" i="1" smtClean="0">
                        <a:latin typeface="Cambria Math" panose="02040503050406030204" pitchFamily="18" charset="0"/>
                      </a:rPr>
                      <m:t>)</m:t>
                    </m:r>
                  </m:oMath>
                </a14:m>
                <a:r>
                  <a:rPr lang="vi-VN" sz="2000" smtClean="0">
                    <a:latin typeface="+mn-lt"/>
                  </a:rPr>
                  <a:t> có vuông góc với </a:t>
                </a:r>
                <a:r>
                  <a:rPr lang="el-GR" sz="2000"/>
                  <a:t> </a:t>
                </a:r>
                <a14:m>
                  <m:oMath xmlns:m="http://schemas.openxmlformats.org/officeDocument/2006/math">
                    <m:r>
                      <m:rPr>
                        <m:sty m:val="p"/>
                      </m:rPr>
                      <a:rPr lang="el-GR" sz="2000">
                        <a:latin typeface="Cambria Math" panose="02040503050406030204" pitchFamily="18" charset="0"/>
                      </a:rPr>
                      <m:t>Δ</m:t>
                    </m:r>
                    <m:r>
                      <a:rPr lang="el-GR" sz="2000" i="1">
                        <a:latin typeface="Cambria Math" panose="02040503050406030204" pitchFamily="18" charset="0"/>
                      </a:rPr>
                      <m:t> </m:t>
                    </m:r>
                  </m:oMath>
                </a14:m>
                <a:r>
                  <a:rPr lang="el-GR" sz="2000" smtClean="0">
                    <a:latin typeface="+mn-lt"/>
                  </a:rPr>
                  <a:t> </a:t>
                </a:r>
                <a:r>
                  <a:rPr lang="vi-VN" sz="2000" smtClean="0">
                    <a:latin typeface="+mn-lt"/>
                  </a:rPr>
                  <a:t>hay không? Nêu nhận xét về vị trí tương đối giữa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𝑃</m:t>
                    </m:r>
                    <m:r>
                      <a:rPr lang="vi-VN" sz="2000" i="1" smtClean="0">
                        <a:latin typeface="Cambria Math" panose="02040503050406030204" pitchFamily="18" charset="0"/>
                      </a:rPr>
                      <m:t>)</m:t>
                    </m:r>
                  </m:oMath>
                </a14:m>
                <a:r>
                  <a:rPr lang="vi-VN" sz="2000" smtClean="0">
                    <a:latin typeface="+mn-lt"/>
                  </a:rPr>
                  <a:t> và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𝑅</m:t>
                    </m:r>
                    <m:r>
                      <a:rPr lang="vi-VN" sz="2000" i="1" smtClean="0">
                        <a:latin typeface="Cambria Math" panose="02040503050406030204" pitchFamily="18" charset="0"/>
                      </a:rPr>
                      <m:t>)</m:t>
                    </m:r>
                  </m:oMath>
                </a14:m>
                <a:r>
                  <a:rPr lang="vi-VN" sz="2000" smtClean="0">
                    <a:latin typeface="+mn-lt"/>
                  </a:rPr>
                  <a:t>.</a:t>
                </a:r>
              </a:p>
              <a:p>
                <a:pPr algn="just">
                  <a:lnSpc>
                    <a:spcPct val="150000"/>
                  </a:lnSpc>
                </a:pPr>
                <a:r>
                  <a:rPr lang="vi-VN" sz="2000" smtClean="0">
                    <a:latin typeface="+mn-lt"/>
                  </a:rPr>
                  <a:t>b) Nêu vị trí tương đối giữa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𝑃</m:t>
                    </m:r>
                    <m:r>
                      <a:rPr lang="vi-VN" sz="2000" i="1" smtClean="0">
                        <a:latin typeface="Cambria Math" panose="02040503050406030204" pitchFamily="18" charset="0"/>
                      </a:rPr>
                      <m:t>)</m:t>
                    </m:r>
                  </m:oMath>
                </a14:m>
                <a:r>
                  <a:rPr lang="vi-VN" sz="2000" smtClean="0">
                    <a:latin typeface="+mn-lt"/>
                  </a:rPr>
                  <a:t> và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𝑄</m:t>
                    </m:r>
                    <m:r>
                      <a:rPr lang="vi-VN" sz="2000" i="1" smtClean="0">
                        <a:latin typeface="Cambria Math" panose="02040503050406030204" pitchFamily="18" charset="0"/>
                      </a:rPr>
                      <m:t>)</m:t>
                    </m:r>
                  </m:oMath>
                </a14:m>
                <a:r>
                  <a:rPr lang="vi-VN" sz="2000" smtClean="0">
                    <a:latin typeface="+mn-lt"/>
                  </a:rPr>
                  <a:t>.</a:t>
                </a:r>
                <a:endParaRPr lang="vi-VN" sz="2000">
                  <a:latin typeface="+mn-lt"/>
                </a:endParaRPr>
              </a:p>
            </p:txBody>
          </p:sp>
        </mc:Choice>
        <mc:Fallback>
          <p:sp>
            <p:nvSpPr>
              <p:cNvPr id="12" name="Rectangle 11"/>
              <p:cNvSpPr>
                <a:spLocks noRot="1" noChangeAspect="1" noMove="1" noResize="1" noEditPoints="1" noAdjustHandles="1" noChangeArrowheads="1" noChangeShapeType="1" noTextEdit="1"/>
              </p:cNvSpPr>
              <p:nvPr/>
            </p:nvSpPr>
            <p:spPr>
              <a:xfrm>
                <a:off x="670862" y="2719790"/>
                <a:ext cx="4555811" cy="1938992"/>
              </a:xfrm>
              <a:prstGeom prst="rect">
                <a:avLst/>
              </a:prstGeom>
              <a:blipFill>
                <a:blip r:embed="rId5"/>
                <a:stretch>
                  <a:fillRect l="-1339" r="-1473" b="-1887"/>
                </a:stretch>
              </a:blipFill>
            </p:spPr>
            <p:txBody>
              <a:bodyPr/>
              <a:lstStyle/>
              <a:p>
                <a:r>
                  <a:rPr lang="en-US">
                    <a:noFill/>
                  </a:rPr>
                  <a:t> </a:t>
                </a:r>
              </a:p>
            </p:txBody>
          </p:sp>
        </mc:Fallback>
      </mc:AlternateContent>
      <p:pic>
        <p:nvPicPr>
          <p:cNvPr id="19" name="Picture 18"/>
          <p:cNvPicPr>
            <a:picLocks noChangeAspect="1"/>
          </p:cNvPicPr>
          <p:nvPr/>
        </p:nvPicPr>
        <p:blipFill>
          <a:blip r:embed="rId6"/>
          <a:stretch>
            <a:fillRect/>
          </a:stretch>
        </p:blipFill>
        <p:spPr>
          <a:xfrm rot="15461742">
            <a:off x="-49623" y="4384273"/>
            <a:ext cx="978535" cy="546828"/>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67130" y="2258567"/>
            <a:ext cx="2599046" cy="2589238"/>
          </a:xfrm>
          <a:prstGeom prst="rect">
            <a:avLst/>
          </a:prstGeom>
        </p:spPr>
      </p:pic>
    </p:spTree>
    <p:extLst>
      <p:ext uri="{BB962C8B-B14F-4D97-AF65-F5344CB8AC3E}">
        <p14:creationId xmlns:p14="http://schemas.microsoft.com/office/powerpoint/2010/main" val="208906841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8974261">
            <a:off x="17994" y="442684"/>
            <a:ext cx="1029200" cy="41068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9" name="Picture 18"/>
          <p:cNvPicPr>
            <a:picLocks noChangeAspect="1"/>
          </p:cNvPicPr>
          <p:nvPr/>
        </p:nvPicPr>
        <p:blipFill>
          <a:blip r:embed="rId4"/>
          <a:stretch>
            <a:fillRect/>
          </a:stretch>
        </p:blipFill>
        <p:spPr>
          <a:xfrm rot="15461742">
            <a:off x="-49623" y="4384273"/>
            <a:ext cx="978535" cy="54682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93268" y="1426509"/>
            <a:ext cx="2599046" cy="2589238"/>
          </a:xfrm>
          <a:prstGeom prst="rect">
            <a:avLst/>
          </a:prstGeom>
        </p:spPr>
      </p:pic>
      <p:sp>
        <p:nvSpPr>
          <p:cNvPr id="16" name="Rectangle 15"/>
          <p:cNvSpPr/>
          <p:nvPr/>
        </p:nvSpPr>
        <p:spPr>
          <a:xfrm>
            <a:off x="4224788" y="555692"/>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996985" y="1210734"/>
                <a:ext cx="4415495" cy="3159263"/>
              </a:xfrm>
              <a:prstGeom prst="rect">
                <a:avLst/>
              </a:prstGeom>
            </p:spPr>
            <p:txBody>
              <a:bodyPr wrap="square">
                <a:spAutoFit/>
              </a:bodyPr>
              <a:lstStyle/>
              <a:p>
                <a:pPr>
                  <a:lnSpc>
                    <a:spcPct val="170000"/>
                  </a:lnSpc>
                </a:pPr>
                <a:r>
                  <a:rPr lang="en-US" sz="2000" kern="100">
                    <a:latin typeface="+mn-lt"/>
                    <a:ea typeface="Calibri" panose="020F0502020204030204" pitchFamily="34" charset="0"/>
                    <a:cs typeface="Times New Roman" panose="02020603050405020304" pitchFamily="18" charset="0"/>
                  </a:rPr>
                  <a:t>a)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𝑅</m:t>
                    </m:r>
                    <m:r>
                      <a:rPr lang="en-US" sz="2000" i="1" kern="100">
                        <a:effectLst/>
                        <a:latin typeface="+mn-lt"/>
                        <a:ea typeface="Calibri" panose="020F0502020204030204" pitchFamily="34" charset="0"/>
                        <a:cs typeface="Times New Roman" panose="02020603050405020304" pitchFamily="18" charset="0"/>
                      </a:rPr>
                      <m:t>) // (</m:t>
                    </m:r>
                    <m:r>
                      <a:rPr lang="en-US" sz="2000" i="1" kern="100">
                        <a:effectLst/>
                        <a:latin typeface="+mn-lt"/>
                        <a:ea typeface="Calibri" panose="020F0502020204030204" pitchFamily="34" charset="0"/>
                        <a:cs typeface="Times New Roman" panose="02020603050405020304" pitchFamily="18" charset="0"/>
                      </a:rPr>
                      <m:t>𝑄</m:t>
                    </m:r>
                    <m:r>
                      <a:rPr lang="en-US" sz="2000" i="1"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effectLst/>
                        <a:latin typeface="+mn-lt"/>
                        <a:ea typeface="Calibri" panose="020F0502020204030204" pitchFamily="34" charset="0"/>
                        <a:cs typeface="Times New Roman" panose="02020603050405020304" pitchFamily="18" charset="0"/>
                      </a:rPr>
                      <m:t>Δ</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(Q) </a:t>
                </a: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Δ</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𝑅</m:t>
                    </m:r>
                    <m:r>
                      <a:rPr lang="en-US" sz="2000" i="1" kern="100">
                        <a:effectLst/>
                        <a:latin typeface="+mn-lt"/>
                        <a:ea typeface="Calibri" panose="020F0502020204030204" pitchFamily="34"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nSpc>
                    <a:spcPct val="170000"/>
                  </a:lnSpc>
                </a:pPr>
                <a:r>
                  <a:rPr lang="en-US" sz="20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en-US" sz="2000" kern="100">
                        <a:effectLst/>
                        <a:latin typeface="+mn-lt"/>
                        <a:ea typeface="Calibri" panose="020F0502020204030204" pitchFamily="34" charset="0"/>
                        <a:cs typeface="Times New Roman" panose="02020603050405020304" pitchFamily="18" charset="0"/>
                      </a:rPr>
                      <m:t>Δ</m:t>
                    </m:r>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P</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R</m:t>
                    </m:r>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Q</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là 2 mặt phẳng cùng đi qua O.</a:t>
                </a:r>
              </a:p>
              <a:p>
                <a:pPr>
                  <a:lnSpc>
                    <a:spcPct val="170000"/>
                  </a:lnSpc>
                </a:pP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𝑅</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trùng </a:t>
                </a: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𝑃</m:t>
                    </m:r>
                    <m:r>
                      <a:rPr lang="en-US" sz="2000" kern="100">
                        <a:effectLst/>
                        <a:latin typeface="+mn-lt"/>
                        <a:ea typeface="Calibri" panose="020F0502020204030204" pitchFamily="34"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nSpc>
                    <a:spcPct val="170000"/>
                  </a:lnSpc>
                </a:pPr>
                <a:r>
                  <a:rPr lang="en-US" sz="2000" kern="100">
                    <a:effectLst/>
                    <a:latin typeface="+mn-lt"/>
                    <a:ea typeface="Calibri" panose="020F0502020204030204" pitchFamily="34" charset="0"/>
                    <a:cs typeface="Times New Roman" panose="02020603050405020304" pitchFamily="18" charset="0"/>
                  </a:rPr>
                  <a:t>b) </a:t>
                </a: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R</m:t>
                    </m:r>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Q</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mà </a:t>
                </a: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R</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trùng </a:t>
                </a: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P</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P</m:t>
                    </m:r>
                    <m:r>
                      <a:rPr lang="en-US" sz="2000" kern="100">
                        <a:effectLst/>
                        <a:latin typeface="+mn-lt"/>
                        <a:ea typeface="Calibri" panose="020F0502020204030204" pitchFamily="34" charset="0"/>
                        <a:cs typeface="Times New Roman" panose="02020603050405020304" pitchFamily="18" charset="0"/>
                      </a:rPr>
                      <m:t>)//(</m:t>
                    </m:r>
                    <m:r>
                      <m:rPr>
                        <m:sty m:val="p"/>
                      </m:rPr>
                      <a:rPr lang="en-US" sz="2000" kern="100">
                        <a:effectLst/>
                        <a:latin typeface="+mn-lt"/>
                        <a:ea typeface="Calibri" panose="020F0502020204030204" pitchFamily="34" charset="0"/>
                        <a:cs typeface="Times New Roman" panose="02020603050405020304" pitchFamily="18" charset="0"/>
                      </a:rPr>
                      <m:t>Q</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996985" y="1210734"/>
                <a:ext cx="4415495" cy="3159263"/>
              </a:xfrm>
              <a:prstGeom prst="rect">
                <a:avLst/>
              </a:prstGeom>
              <a:blipFill>
                <a:blip r:embed="rId7"/>
                <a:stretch>
                  <a:fillRect l="-1519" r="-2901" b="-2703"/>
                </a:stretch>
              </a:blipFill>
            </p:spPr>
            <p:txBody>
              <a:bodyPr/>
              <a:lstStyle/>
              <a:p>
                <a:r>
                  <a:rPr lang="en-US">
                    <a:noFill/>
                  </a:rPr>
                  <a:t> </a:t>
                </a:r>
              </a:p>
            </p:txBody>
          </p:sp>
        </mc:Fallback>
      </mc:AlternateContent>
    </p:spTree>
    <p:extLst>
      <p:ext uri="{BB962C8B-B14F-4D97-AF65-F5344CB8AC3E}">
        <p14:creationId xmlns:p14="http://schemas.microsoft.com/office/powerpoint/2010/main" val="1549419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a:spLocks noGrp="1"/>
          </p:cNvSpPr>
          <p:nvPr>
            <p:ph type="title"/>
          </p:nvPr>
        </p:nvSpPr>
        <p:spPr>
          <a:xfrm>
            <a:off x="688340" y="602031"/>
            <a:ext cx="7717500" cy="523200"/>
          </a:xfrm>
          <a:prstGeom prst="rect">
            <a:avLst/>
          </a:prstGeom>
        </p:spPr>
        <p:txBody>
          <a:bodyPr spcFirstLastPara="1" wrap="square" lIns="91425" tIns="91425" rIns="91425" bIns="91425" anchor="t" anchorCtr="0">
            <a:noAutofit/>
          </a:bodyPr>
          <a:lstStyle/>
          <a:p>
            <a:pPr lvl="0"/>
            <a:r>
              <a:rPr lang="en-US" sz="3500" b="1">
                <a:solidFill>
                  <a:srgbClr val="C00000"/>
                </a:solidFill>
                <a:latin typeface="+mj-lt"/>
              </a:rPr>
              <a:t>NỘI DUNG BÀI HỌC</a:t>
            </a:r>
          </a:p>
        </p:txBody>
      </p:sp>
      <p:sp>
        <p:nvSpPr>
          <p:cNvPr id="914" name="Google Shape;914;p39"/>
          <p:cNvSpPr txBox="1">
            <a:spLocks noGrp="1"/>
          </p:cNvSpPr>
          <p:nvPr>
            <p:ph type="title" idx="3"/>
          </p:nvPr>
        </p:nvSpPr>
        <p:spPr>
          <a:xfrm>
            <a:off x="1172902" y="1523547"/>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smtClean="0">
                <a:latin typeface="+mj-lt"/>
              </a:rPr>
              <a:t>01</a:t>
            </a:r>
            <a:endParaRPr sz="3000" b="1">
              <a:latin typeface="+mj-lt"/>
            </a:endParaRPr>
          </a:p>
        </p:txBody>
      </p:sp>
      <p:sp>
        <p:nvSpPr>
          <p:cNvPr id="13" name="Rectangle 12"/>
          <p:cNvSpPr/>
          <p:nvPr/>
        </p:nvSpPr>
        <p:spPr>
          <a:xfrm>
            <a:off x="2074601" y="1595657"/>
            <a:ext cx="5521063" cy="430887"/>
          </a:xfrm>
          <a:prstGeom prst="rect">
            <a:avLst/>
          </a:prstGeom>
        </p:spPr>
        <p:txBody>
          <a:bodyPr wrap="none">
            <a:spAutoFit/>
          </a:bodyPr>
          <a:lstStyle/>
          <a:p>
            <a:pPr lvl="0" algn="ctr">
              <a:buClr>
                <a:srgbClr val="014040"/>
              </a:buClr>
              <a:buSzPts val="4600"/>
            </a:pPr>
            <a:r>
              <a:rPr lang="vi-VN" sz="2200" b="1">
                <a:solidFill>
                  <a:srgbClr val="014040"/>
                </a:solidFill>
                <a:sym typeface="DM Sans SemiBold"/>
              </a:rPr>
              <a:t>Đường thẳng vuông góc với mặt phẳng</a:t>
            </a:r>
            <a:endParaRPr lang="en" sz="2200" b="1">
              <a:solidFill>
                <a:srgbClr val="014040"/>
              </a:solidFill>
              <a:sym typeface="DM Sans SemiBold"/>
            </a:endParaRPr>
          </a:p>
        </p:txBody>
      </p:sp>
      <p:sp>
        <p:nvSpPr>
          <p:cNvPr id="33" name="Rectangle 32"/>
          <p:cNvSpPr/>
          <p:nvPr/>
        </p:nvSpPr>
        <p:spPr>
          <a:xfrm>
            <a:off x="2074601" y="2583464"/>
            <a:ext cx="1443024" cy="430887"/>
          </a:xfrm>
          <a:prstGeom prst="rect">
            <a:avLst/>
          </a:prstGeom>
        </p:spPr>
        <p:txBody>
          <a:bodyPr wrap="none">
            <a:spAutoFit/>
          </a:bodyPr>
          <a:lstStyle/>
          <a:p>
            <a:pPr lvl="0" algn="ctr">
              <a:buClr>
                <a:srgbClr val="014040"/>
              </a:buClr>
              <a:buSzPts val="4600"/>
            </a:pPr>
            <a:r>
              <a:rPr lang="en" sz="2200" b="1" smtClean="0">
                <a:solidFill>
                  <a:srgbClr val="014040"/>
                </a:solidFill>
                <a:sym typeface="DM Sans SemiBold"/>
              </a:rPr>
              <a:t>Tính chất</a:t>
            </a:r>
            <a:endParaRPr lang="en" sz="2200" b="1">
              <a:solidFill>
                <a:srgbClr val="014040"/>
              </a:solidFill>
              <a:sym typeface="DM Sans SemiBold"/>
            </a:endParaRPr>
          </a:p>
        </p:txBody>
      </p:sp>
      <p:sp>
        <p:nvSpPr>
          <p:cNvPr id="41" name="Google Shape;914;p39"/>
          <p:cNvSpPr txBox="1">
            <a:spLocks noGrp="1"/>
          </p:cNvSpPr>
          <p:nvPr>
            <p:ph type="title" idx="3"/>
          </p:nvPr>
        </p:nvSpPr>
        <p:spPr>
          <a:xfrm>
            <a:off x="1172902" y="2521004"/>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smtClean="0">
                <a:latin typeface="+mj-lt"/>
              </a:rPr>
              <a:t>02</a:t>
            </a:r>
            <a:endParaRPr sz="3000" b="1">
              <a:latin typeface="+mj-lt"/>
            </a:endParaRPr>
          </a:p>
        </p:txBody>
      </p:sp>
      <p:pic>
        <p:nvPicPr>
          <p:cNvPr id="2" name="Picture 1"/>
          <p:cNvPicPr>
            <a:picLocks noChangeAspect="1"/>
          </p:cNvPicPr>
          <p:nvPr/>
        </p:nvPicPr>
        <p:blipFill>
          <a:blip r:embed="rId3"/>
          <a:stretch>
            <a:fillRect/>
          </a:stretch>
        </p:blipFill>
        <p:spPr>
          <a:xfrm>
            <a:off x="404549" y="444133"/>
            <a:ext cx="567581" cy="345576"/>
          </a:xfrm>
          <a:prstGeom prst="rect">
            <a:avLst/>
          </a:prstGeom>
        </p:spPr>
      </p:pic>
      <p:sp>
        <p:nvSpPr>
          <p:cNvPr id="20" name="Rectangle 19"/>
          <p:cNvSpPr/>
          <p:nvPr/>
        </p:nvSpPr>
        <p:spPr>
          <a:xfrm>
            <a:off x="2074601" y="3238520"/>
            <a:ext cx="6125740" cy="1107996"/>
          </a:xfrm>
          <a:prstGeom prst="rect">
            <a:avLst/>
          </a:prstGeom>
        </p:spPr>
        <p:txBody>
          <a:bodyPr wrap="square">
            <a:spAutoFit/>
          </a:bodyPr>
          <a:lstStyle/>
          <a:p>
            <a:pPr lvl="0" algn="just">
              <a:lnSpc>
                <a:spcPct val="150000"/>
              </a:lnSpc>
              <a:buClr>
                <a:srgbClr val="014040"/>
              </a:buClr>
              <a:buSzPts val="4600"/>
            </a:pPr>
            <a:r>
              <a:rPr lang="vi-VN" sz="2200" b="1">
                <a:solidFill>
                  <a:srgbClr val="014040"/>
                </a:solidFill>
                <a:sym typeface="DM Sans SemiBold"/>
              </a:rPr>
              <a:t>Liên hệ giữa quan hệ song song và quan hệ vuông góc của đường thẳng và mặt phẳng</a:t>
            </a:r>
            <a:endParaRPr lang="en" sz="2200" b="1">
              <a:solidFill>
                <a:srgbClr val="014040"/>
              </a:solidFill>
              <a:sym typeface="DM Sans SemiBold"/>
            </a:endParaRPr>
          </a:p>
        </p:txBody>
      </p:sp>
      <p:sp>
        <p:nvSpPr>
          <p:cNvPr id="21" name="Google Shape;914;p39"/>
          <p:cNvSpPr txBox="1">
            <a:spLocks noGrp="1"/>
          </p:cNvSpPr>
          <p:nvPr>
            <p:ph type="title" idx="3"/>
          </p:nvPr>
        </p:nvSpPr>
        <p:spPr>
          <a:xfrm>
            <a:off x="1172901" y="3526774"/>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smtClean="0">
                <a:latin typeface="+mj-lt"/>
              </a:rPr>
              <a:t>03</a:t>
            </a:r>
            <a:endParaRPr sz="3000" b="1">
              <a:latin typeface="+mj-lt"/>
            </a:endParaRPr>
          </a:p>
        </p:txBody>
      </p:sp>
      <p:pic>
        <p:nvPicPr>
          <p:cNvPr id="3" name="Picture 2"/>
          <p:cNvPicPr>
            <a:picLocks noChangeAspect="1"/>
          </p:cNvPicPr>
          <p:nvPr/>
        </p:nvPicPr>
        <p:blipFill>
          <a:blip r:embed="rId4"/>
          <a:stretch>
            <a:fillRect/>
          </a:stretch>
        </p:blipFill>
        <p:spPr>
          <a:xfrm>
            <a:off x="7455605" y="602031"/>
            <a:ext cx="1139755" cy="18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33" grpId="0"/>
      <p:bldP spid="41" grpId="0" animBg="1"/>
      <p:bldP spid="20" grpId="0"/>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9723911">
            <a:off x="109871" y="359284"/>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2967061" y="63384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smtClean="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mc:Choice xmlns:a14="http://schemas.microsoft.com/office/drawing/2010/main" Requires="a14">
          <p:sp>
            <p:nvSpPr>
              <p:cNvPr id="61" name="Rectangle 60"/>
              <p:cNvSpPr/>
              <p:nvPr/>
            </p:nvSpPr>
            <p:spPr>
              <a:xfrm>
                <a:off x="1054323" y="1447279"/>
                <a:ext cx="7036940" cy="2926442"/>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600"/>
                  </a:spcBef>
                  <a:spcAft>
                    <a:spcPts val="800"/>
                  </a:spcAft>
                  <a:buFontTx/>
                  <a:buChar char="-"/>
                </a:pPr>
                <a:r>
                  <a:rPr lang="nl-NL" sz="2300" kern="100" smtClean="0">
                    <a:latin typeface="+mn-lt"/>
                    <a:ea typeface="Malgun Gothic" panose="020B0503020000020004" pitchFamily="34" charset="-127"/>
                    <a:cs typeface="Times New Roman" panose="02020603050405020304" pitchFamily="18" charset="0"/>
                  </a:rPr>
                  <a:t>Nếu </a:t>
                </a:r>
                <a:r>
                  <a:rPr lang="nl-NL" sz="2300" kern="100">
                    <a:latin typeface="+mn-lt"/>
                    <a:ea typeface="Malgun Gothic" panose="020B0503020000020004" pitchFamily="34" charset="-127"/>
                    <a:cs typeface="Times New Roman" panose="02020603050405020304" pitchFamily="18" charset="0"/>
                  </a:rPr>
                  <a:t>đường thẳng </a:t>
                </a:r>
                <a14:m>
                  <m:oMath xmlns:m="http://schemas.openxmlformats.org/officeDocument/2006/math">
                    <m:r>
                      <a:rPr lang="nl-NL" sz="2300" i="1" kern="100">
                        <a:effectLst/>
                        <a:latin typeface="+mn-lt"/>
                        <a:ea typeface="Malgun Gothic" panose="020B0503020000020004" pitchFamily="34" charset="-127"/>
                        <a:cs typeface="Times New Roman" panose="02020603050405020304" pitchFamily="18" charset="0"/>
                      </a:rPr>
                      <m:t>∆</m:t>
                    </m:r>
                  </m:oMath>
                </a14:m>
                <a:r>
                  <a:rPr lang="nl-NL" sz="2300" kern="100">
                    <a:effectLst/>
                    <a:latin typeface="+mn-lt"/>
                    <a:ea typeface="Malgun Gothic" panose="020B0503020000020004" pitchFamily="34" charset="-127"/>
                    <a:cs typeface="Times New Roman" panose="02020603050405020304" pitchFamily="18" charset="0"/>
                  </a:rPr>
                  <a:t> vuông góc với mặt phẳng </a:t>
                </a:r>
                <a14:m>
                  <m:oMath xmlns:m="http://schemas.openxmlformats.org/officeDocument/2006/math">
                    <m:d>
                      <m:dPr>
                        <m:ctrlPr>
                          <a:rPr lang="en-US" sz="2300" i="1" kern="100">
                            <a:effectLst/>
                            <a:latin typeface="+mn-lt"/>
                            <a:ea typeface="Malgun Gothic" panose="020B0503020000020004" pitchFamily="34" charset="-127"/>
                            <a:cs typeface="Times New Roman" panose="02020603050405020304" pitchFamily="18" charset="0"/>
                          </a:rPr>
                        </m:ctrlPr>
                      </m:dPr>
                      <m:e>
                        <m:r>
                          <a:rPr lang="nl-NL" sz="2300" i="1" kern="100">
                            <a:effectLst/>
                            <a:latin typeface="+mn-lt"/>
                            <a:ea typeface="Malgun Gothic" panose="020B0503020000020004" pitchFamily="34" charset="-127"/>
                            <a:cs typeface="Times New Roman" panose="02020603050405020304" pitchFamily="18" charset="0"/>
                          </a:rPr>
                          <m:t>𝑃</m:t>
                        </m:r>
                      </m:e>
                    </m:d>
                  </m:oMath>
                </a14:m>
                <a:r>
                  <a:rPr lang="nl-NL" sz="2300" kern="100">
                    <a:effectLst/>
                    <a:latin typeface="+mn-lt"/>
                    <a:ea typeface="Malgun Gothic" panose="020B0503020000020004" pitchFamily="34" charset="-127"/>
                    <a:cs typeface="Times New Roman" panose="02020603050405020304" pitchFamily="18" charset="0"/>
                  </a:rPr>
                  <a:t> thì </a:t>
                </a:r>
                <a14:m>
                  <m:oMath xmlns:m="http://schemas.openxmlformats.org/officeDocument/2006/math">
                    <m:r>
                      <a:rPr lang="nl-NL" sz="2300" i="1" kern="100">
                        <a:effectLst/>
                        <a:latin typeface="+mn-lt"/>
                        <a:ea typeface="Malgun Gothic" panose="020B0503020000020004" pitchFamily="34" charset="-127"/>
                        <a:cs typeface="Times New Roman" panose="02020603050405020304" pitchFamily="18" charset="0"/>
                      </a:rPr>
                      <m:t>∆</m:t>
                    </m:r>
                  </m:oMath>
                </a14:m>
                <a:r>
                  <a:rPr lang="nl-NL" sz="2300" kern="100">
                    <a:effectLst/>
                    <a:latin typeface="+mn-lt"/>
                    <a:ea typeface="Malgun Gothic" panose="020B0503020000020004" pitchFamily="34" charset="-127"/>
                    <a:cs typeface="Times New Roman" panose="02020603050405020304" pitchFamily="18" charset="0"/>
                  </a:rPr>
                  <a:t> cũng vuông góc với các mặt phẳng song song với </a:t>
                </a:r>
                <a14:m>
                  <m:oMath xmlns:m="http://schemas.openxmlformats.org/officeDocument/2006/math">
                    <m:d>
                      <m:dPr>
                        <m:ctrlP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300" i="1" kern="100">
                            <a:effectLst/>
                            <a:latin typeface="+mn-lt"/>
                            <a:ea typeface="Malgun Gothic" panose="020B0503020000020004" pitchFamily="34" charset="-127"/>
                            <a:cs typeface="Times New Roman" panose="02020603050405020304" pitchFamily="18" charset="0"/>
                          </a:rPr>
                          <m:t>𝑃</m:t>
                        </m:r>
                      </m:e>
                    </m:d>
                    <m:r>
                      <a:rPr lang="nl-NL" sz="2300" i="1" kern="100">
                        <a:effectLst/>
                        <a:latin typeface="+mn-lt"/>
                        <a:ea typeface="Malgun Gothic" panose="020B0503020000020004" pitchFamily="34" charset="-127"/>
                        <a:cs typeface="Times New Roman" panose="02020603050405020304" pitchFamily="18" charset="0"/>
                      </a:rPr>
                      <m:t>.</m:t>
                    </m:r>
                  </m:oMath>
                </a14:m>
                <a:endParaRPr lang="en-US" sz="2300" kern="100" smtClean="0">
                  <a:effectLst/>
                  <a:latin typeface="+mn-lt"/>
                  <a:ea typeface="Malgun Gothic" panose="020B0503020000020004" pitchFamily="34" charset="-127"/>
                  <a:cs typeface="Times New Roman" panose="02020603050405020304" pitchFamily="18" charset="0"/>
                </a:endParaRPr>
              </a:p>
              <a:p>
                <a:pPr marL="342900" indent="-342900" algn="just">
                  <a:lnSpc>
                    <a:spcPct val="150000"/>
                  </a:lnSpc>
                  <a:spcBef>
                    <a:spcPts val="600"/>
                  </a:spcBef>
                  <a:spcAft>
                    <a:spcPts val="800"/>
                  </a:spcAft>
                  <a:buFontTx/>
                  <a:buChar char="-"/>
                </a:pPr>
                <a:r>
                  <a:rPr lang="nl-NL" sz="2300" kern="100" smtClean="0">
                    <a:effectLst/>
                    <a:latin typeface="+mn-lt"/>
                    <a:ea typeface="Malgun Gothic" panose="020B0503020000020004" pitchFamily="34" charset="-127"/>
                    <a:cs typeface="Times New Roman" panose="02020603050405020304" pitchFamily="18" charset="0"/>
                  </a:rPr>
                  <a:t>Hai </a:t>
                </a:r>
                <a:r>
                  <a:rPr lang="nl-NL" sz="2300" kern="100">
                    <a:effectLst/>
                    <a:latin typeface="+mn-lt"/>
                    <a:ea typeface="Malgun Gothic" panose="020B0503020000020004" pitchFamily="34" charset="-127"/>
                    <a:cs typeface="Times New Roman" panose="02020603050405020304" pitchFamily="18" charset="0"/>
                  </a:rPr>
                  <a:t>mặt phẳng phân biệt cùng vuông góc với một đường thẳng thì song song với nhau.</a:t>
                </a:r>
                <a:endParaRPr lang="en-US" sz="2300" kern="100">
                  <a:effectLst/>
                  <a:latin typeface="+mn-lt"/>
                  <a:ea typeface="Calibri" panose="020F0502020204030204" pitchFamily="34" charset="0"/>
                  <a:cs typeface="Times New Roman" panose="02020603050405020304" pitchFamily="18" charset="0"/>
                </a:endParaRPr>
              </a:p>
            </p:txBody>
          </p:sp>
        </mc:Choice>
        <mc:Fallback>
          <p:sp>
            <p:nvSpPr>
              <p:cNvPr id="61" name="Rectangle 60"/>
              <p:cNvSpPr>
                <a:spLocks noRot="1" noChangeAspect="1" noMove="1" noResize="1" noEditPoints="1" noAdjustHandles="1" noChangeArrowheads="1" noChangeShapeType="1" noTextEdit="1"/>
              </p:cNvSpPr>
              <p:nvPr/>
            </p:nvSpPr>
            <p:spPr>
              <a:xfrm>
                <a:off x="1054323" y="1447279"/>
                <a:ext cx="7036940" cy="2926442"/>
              </a:xfrm>
              <a:prstGeom prst="rect">
                <a:avLst/>
              </a:prstGeom>
              <a:blipFill>
                <a:blip r:embed="rId3"/>
                <a:stretch>
                  <a:fillRect l="-864" r="-1036" b="-1033"/>
                </a:stretch>
              </a:blipFill>
              <a:ln w="25400" cap="flat" cmpd="sng" algn="ctr">
                <a:solidFill>
                  <a:srgbClr val="FFFFFF"/>
                </a:solidFill>
                <a:prstDash val="solid"/>
              </a:ln>
              <a:effec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1718490">
            <a:off x="7991021" y="3775496"/>
            <a:ext cx="694543" cy="845805"/>
          </a:xfrm>
          <a:prstGeom prst="rect">
            <a:avLst/>
          </a:prstGeom>
        </p:spPr>
      </p:pic>
    </p:spTree>
    <p:extLst>
      <p:ext uri="{BB962C8B-B14F-4D97-AF65-F5344CB8AC3E}">
        <p14:creationId xmlns:p14="http://schemas.microsoft.com/office/powerpoint/2010/main" val="37834542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06885" y="188007"/>
            <a:ext cx="8730229" cy="4767485"/>
          </a:xfrm>
          <a:prstGeom prst="rect">
            <a:avLst/>
          </a:prstGeom>
        </p:spPr>
      </p:pic>
      <p:sp>
        <p:nvSpPr>
          <p:cNvPr id="53" name="Google Shape;735;p18"/>
          <p:cNvSpPr txBox="1">
            <a:spLocks/>
          </p:cNvSpPr>
          <p:nvPr/>
        </p:nvSpPr>
        <p:spPr>
          <a:xfrm>
            <a:off x="486923" y="387662"/>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5:</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55" name="TextBox 54"/>
              <p:cNvSpPr txBox="1"/>
              <p:nvPr/>
            </p:nvSpPr>
            <p:spPr>
              <a:xfrm>
                <a:off x="544452" y="712254"/>
                <a:ext cx="8055094" cy="1477328"/>
              </a:xfrm>
              <a:prstGeom prst="rect">
                <a:avLst/>
              </a:prstGeom>
              <a:noFill/>
            </p:spPr>
            <p:txBody>
              <a:bodyPr wrap="square" rtlCol="0">
                <a:spAutoFit/>
              </a:bodyPr>
              <a:lstStyle/>
              <a:p>
                <a:pPr lvl="0" algn="just" defTabSz="457200">
                  <a:lnSpc>
                    <a:spcPct val="150000"/>
                  </a:lnSpc>
                  <a:buClrTx/>
                  <a:defRPr/>
                </a:pPr>
                <a:r>
                  <a:rPr lang="vi-VN" sz="2000" kern="1200">
                    <a:solidFill>
                      <a:sysClr val="windowText" lastClr="000000"/>
                    </a:solidFill>
                    <a:latin typeface="Arial" panose="020B0604020202020204" pitchFamily="34" charset="0"/>
                    <a:ea typeface="+mn-ea"/>
                    <a:cs typeface="Arial" panose="020B0604020202020204" pitchFamily="34" charset="0"/>
                  </a:rPr>
                  <a:t>Cho hình chóp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𝐴𝐵𝐶</m:t>
                    </m:r>
                  </m:oMath>
                </a14:m>
                <a:r>
                  <a:rPr lang="vi-VN" sz="2000" kern="1200">
                    <a:solidFill>
                      <a:sysClr val="windowText" lastClr="000000"/>
                    </a:solidFill>
                    <a:latin typeface="Arial" panose="020B0604020202020204" pitchFamily="34" charset="0"/>
                    <a:ea typeface="+mn-ea"/>
                    <a:cs typeface="Arial" panose="020B0604020202020204" pitchFamily="34" charset="0"/>
                  </a:rPr>
                  <a:t>. Các </a:t>
                </a:r>
                <a:r>
                  <a:rPr lang="vi-VN" sz="2000" kern="1200">
                    <a:solidFill>
                      <a:sysClr val="windowText" lastClr="000000"/>
                    </a:solidFill>
                    <a:latin typeface="Arial" panose="020B0604020202020204" pitchFamily="34" charset="0"/>
                    <a:ea typeface="+mn-ea"/>
                    <a:cs typeface="Arial" panose="020B0604020202020204" pitchFamily="34" charset="0"/>
                  </a:rPr>
                  <a:t>điểm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𝑀</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𝑁</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𝑃</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2000" kern="1200">
                    <a:solidFill>
                      <a:sysClr val="windowText" lastClr="000000"/>
                    </a:solidFill>
                    <a:latin typeface="Arial" panose="020B0604020202020204" pitchFamily="34" charset="0"/>
                    <a:ea typeface="+mn-ea"/>
                    <a:cs typeface="Arial" panose="020B0604020202020204" pitchFamily="34" charset="0"/>
                  </a:rPr>
                  <a:t>tương ứng là trung điểm của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𝑆𝐴</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𝑆𝐵</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𝑆𝐶</m:t>
                    </m:r>
                  </m:oMath>
                </a14:m>
                <a:r>
                  <a:rPr lang="vi-VN" sz="2000" kern="1200">
                    <a:solidFill>
                      <a:sysClr val="windowText" lastClr="000000"/>
                    </a:solidFill>
                    <a:latin typeface="Arial" panose="020B0604020202020204" pitchFamily="34" charset="0"/>
                    <a:ea typeface="+mn-ea"/>
                    <a:cs typeface="Arial" panose="020B0604020202020204" pitchFamily="34" charset="0"/>
                  </a:rPr>
                  <a:t>. Đường thẳng qua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m:t>
                    </m:r>
                  </m:oMath>
                </a14:m>
                <a:r>
                  <a:rPr lang="vi-VN" sz="2000" kern="1200">
                    <a:solidFill>
                      <a:sysClr val="windowText" lastClr="000000"/>
                    </a:solidFill>
                    <a:latin typeface="Arial" panose="020B0604020202020204" pitchFamily="34" charset="0"/>
                    <a:ea typeface="+mn-ea"/>
                    <a:cs typeface="Arial" panose="020B0604020202020204" pitchFamily="34" charset="0"/>
                  </a:rPr>
                  <a:t> vuông góc với mặt phẳng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𝐴𝐵𝐶</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2000" kern="1200">
                    <a:solidFill>
                      <a:sysClr val="windowText" lastClr="000000"/>
                    </a:solidFill>
                    <a:latin typeface="Arial" panose="020B0604020202020204" pitchFamily="34" charset="0"/>
                    <a:ea typeface="+mn-ea"/>
                    <a:cs typeface="Arial" panose="020B0604020202020204" pitchFamily="34" charset="0"/>
                  </a:rPr>
                  <a:t>và cắt mặt phẳng đó tại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𝐻</m:t>
                    </m:r>
                  </m:oMath>
                </a14:m>
                <a:r>
                  <a:rPr lang="vi-VN" sz="2000" kern="1200">
                    <a:solidFill>
                      <a:sysClr val="windowText" lastClr="000000"/>
                    </a:solidFill>
                    <a:latin typeface="Arial" panose="020B0604020202020204" pitchFamily="34" charset="0"/>
                    <a:ea typeface="+mn-ea"/>
                    <a:cs typeface="Arial" panose="020B0604020202020204" pitchFamily="34" charset="0"/>
                  </a:rPr>
                  <a:t>. Chứng minh rằng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𝑆𝐻</m:t>
                    </m:r>
                    <m:r>
                      <a:rPr lang="en-US" sz="2000" kern="100">
                        <a:latin typeface="Cambria Math" panose="02040503050406030204" pitchFamily="18" charset="0"/>
                        <a:ea typeface="Calibri" panose="020F0502020204030204" pitchFamily="34" charset="0"/>
                        <a:cs typeface="Times New Roman" panose="02020603050405020304" pitchFamily="18"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𝑀𝑁𝑃</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oMath>
                </a14:m>
                <a:r>
                  <a:rPr lang="vi-VN" sz="2000" kern="1200">
                    <a:solidFill>
                      <a:sysClr val="windowText" lastClr="000000"/>
                    </a:solidFill>
                    <a:latin typeface="Arial" panose="020B0604020202020204" pitchFamily="34" charset="0"/>
                    <a:ea typeface="+mn-ea"/>
                    <a:cs typeface="Arial" panose="020B0604020202020204" pitchFamily="34" charset="0"/>
                  </a:rPr>
                  <a:t>.</a:t>
                </a:r>
                <a:endParaRPr lang="vi-VN" sz="2000" kern="1200">
                  <a:solidFill>
                    <a:sysClr val="windowText" lastClr="000000"/>
                  </a:solidFill>
                  <a:latin typeface="Arial" panose="020B0604020202020204" pitchFamily="34" charset="0"/>
                  <a:ea typeface="+mn-ea"/>
                  <a:cs typeface="Arial" panose="020B0604020202020204" pitchFamily="34" charset="0"/>
                </a:endParaRPr>
              </a:p>
            </p:txBody>
          </p:sp>
        </mc:Choice>
        <mc:Fallback>
          <p:sp>
            <p:nvSpPr>
              <p:cNvPr id="55" name="TextBox 54"/>
              <p:cNvSpPr txBox="1">
                <a:spLocks noRot="1" noChangeAspect="1" noMove="1" noResize="1" noEditPoints="1" noAdjustHandles="1" noChangeArrowheads="1" noChangeShapeType="1" noTextEdit="1"/>
              </p:cNvSpPr>
              <p:nvPr/>
            </p:nvSpPr>
            <p:spPr>
              <a:xfrm>
                <a:off x="544452" y="712254"/>
                <a:ext cx="8055094" cy="1477328"/>
              </a:xfrm>
              <a:prstGeom prst="rect">
                <a:avLst/>
              </a:prstGeom>
              <a:blipFill>
                <a:blip r:embed="rId4"/>
                <a:stretch>
                  <a:fillRect l="-756" r="-756" b="-2893"/>
                </a:stretch>
              </a:blipFill>
            </p:spPr>
            <p:txBody>
              <a:bodyPr/>
              <a:lstStyle/>
              <a:p>
                <a:r>
                  <a:rPr lang="en-US">
                    <a:noFill/>
                  </a:rPr>
                  <a:t> </a:t>
                </a:r>
              </a:p>
            </p:txBody>
          </p:sp>
        </mc:Fallback>
      </mc:AlternateContent>
      <p:sp>
        <p:nvSpPr>
          <p:cNvPr id="57" name="Rectangle 56"/>
          <p:cNvSpPr/>
          <p:nvPr/>
        </p:nvSpPr>
        <p:spPr>
          <a:xfrm>
            <a:off x="4056345" y="2219982"/>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a:off x="8522007" y="2122275"/>
            <a:ext cx="419952" cy="607590"/>
          </a:xfrm>
          <a:prstGeom prst="rect">
            <a:avLst/>
          </a:prstGeom>
        </p:spPr>
      </p:pic>
      <p:pic>
        <p:nvPicPr>
          <p:cNvPr id="4" name="Picture 3"/>
          <p:cNvPicPr>
            <a:picLocks noChangeAspect="1"/>
          </p:cNvPicPr>
          <p:nvPr/>
        </p:nvPicPr>
        <p:blipFill>
          <a:blip r:embed="rId6"/>
          <a:stretch>
            <a:fillRect/>
          </a:stretch>
        </p:blipFill>
        <p:spPr>
          <a:xfrm rot="21287462">
            <a:off x="193047" y="4316368"/>
            <a:ext cx="290726" cy="68691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037377" y="2657980"/>
                <a:ext cx="4795727" cy="2185214"/>
              </a:xfrm>
              <a:prstGeom prst="rect">
                <a:avLst/>
              </a:prstGeom>
            </p:spPr>
            <p:txBody>
              <a:bodyPr wrap="square">
                <a:spAutoFit/>
              </a:bodyPr>
              <a:lstStyle/>
              <a:p>
                <a:pPr>
                  <a:lnSpc>
                    <a:spcPct val="170000"/>
                  </a:lnSpc>
                </a:pPr>
                <a:r>
                  <a:rPr lang="en-US" sz="2000" smtClean="0">
                    <a:latin typeface="Arial" panose="020B0604020202020204" pitchFamily="34" charset="0"/>
                  </a:rPr>
                  <a:t>Do </a:t>
                </a:r>
                <a14:m>
                  <m:oMath xmlns:m="http://schemas.openxmlformats.org/officeDocument/2006/math">
                    <m:r>
                      <a:rPr lang="en-US" sz="2000" i="1" smtClean="0">
                        <a:latin typeface="Cambria Math" panose="02040503050406030204" pitchFamily="18" charset="0"/>
                      </a:rPr>
                      <m:t>𝑀𝑁</m:t>
                    </m:r>
                    <m:r>
                      <m:rPr>
                        <m:nor/>
                      </m:rPr>
                      <a:rPr lang="en-US" sz="2000" b="0" i="0" smtClean="0">
                        <a:latin typeface="Cambria Math" panose="02040503050406030204" pitchFamily="18" charset="0"/>
                      </a:rPr>
                      <m:t> </m:t>
                    </m:r>
                    <m:r>
                      <m:rPr>
                        <m:nor/>
                      </m:rPr>
                      <a:rPr lang="en-US" sz="2000">
                        <a:latin typeface="Arial" panose="020B0604020202020204" pitchFamily="34" charset="0"/>
                      </a:rPr>
                      <m:t>//</m:t>
                    </m:r>
                    <m:r>
                      <a:rPr lang="en-US" sz="2000" b="0" i="1" smtClean="0">
                        <a:latin typeface="Cambria Math" panose="02040503050406030204" pitchFamily="18" charset="0"/>
                      </a:rPr>
                      <m:t> </m:t>
                    </m:r>
                    <m:r>
                      <a:rPr lang="en-US" sz="2000" i="1" smtClean="0">
                        <a:latin typeface="Cambria Math" panose="02040503050406030204" pitchFamily="18" charset="0"/>
                      </a:rPr>
                      <m:t>𝐴𝐵</m:t>
                    </m:r>
                    <m:r>
                      <a:rPr lang="en-US" sz="2000" i="1" smtClean="0">
                        <a:latin typeface="Cambria Math" panose="02040503050406030204" pitchFamily="18" charset="0"/>
                      </a:rPr>
                      <m:t>, </m:t>
                    </m:r>
                    <m:r>
                      <a:rPr lang="en-US" sz="2000" i="1" smtClean="0">
                        <a:latin typeface="Cambria Math" panose="02040503050406030204" pitchFamily="18" charset="0"/>
                      </a:rPr>
                      <m:t>𝑀𝑃</m:t>
                    </m:r>
                    <m:r>
                      <a:rPr lang="en-US" sz="2000" b="0" i="1" smtClean="0">
                        <a:latin typeface="Cambria Math" panose="02040503050406030204" pitchFamily="18" charset="0"/>
                      </a:rPr>
                      <m:t> </m:t>
                    </m:r>
                    <m:r>
                      <m:rPr>
                        <m:nor/>
                      </m:rPr>
                      <a:rPr lang="en-US" sz="2000">
                        <a:latin typeface="Arial" panose="020B0604020202020204" pitchFamily="34" charset="0"/>
                      </a:rPr>
                      <m:t>//</m:t>
                    </m:r>
                    <m:r>
                      <a:rPr lang="en-US" sz="2000" b="0" i="1" smtClean="0">
                        <a:latin typeface="Cambria Math" panose="02040503050406030204" pitchFamily="18" charset="0"/>
                      </a:rPr>
                      <m:t> </m:t>
                    </m:r>
                    <m:r>
                      <a:rPr lang="en-US" sz="2000" i="1" smtClean="0">
                        <a:latin typeface="Cambria Math" panose="02040503050406030204" pitchFamily="18" charset="0"/>
                      </a:rPr>
                      <m:t>𝐴𝐶</m:t>
                    </m:r>
                    <m:r>
                      <a:rPr lang="en-US" sz="2000" i="1" smtClean="0">
                        <a:latin typeface="Cambria Math" panose="02040503050406030204" pitchFamily="18" charset="0"/>
                      </a:rPr>
                      <m:t> </m:t>
                    </m:r>
                  </m:oMath>
                </a14:m>
                <a:r>
                  <a:rPr lang="en-US" sz="2000">
                    <a:latin typeface="Arial" panose="020B0604020202020204" pitchFamily="34" charset="0"/>
                  </a:rPr>
                  <a:t>nên </a:t>
                </a:r>
                <a:endParaRPr lang="en-US" sz="2000" smtClean="0">
                  <a:latin typeface="Arial" panose="020B0604020202020204" pitchFamily="34" charset="0"/>
                </a:endParaRPr>
              </a:p>
              <a:p>
                <a:pPr>
                  <a:lnSpc>
                    <a:spcPct val="170000"/>
                  </a:lnSpc>
                </a:pPr>
                <a14:m>
                  <m:oMathPara xmlns:m="http://schemas.openxmlformats.org/officeDocument/2006/math">
                    <m:oMathParaPr>
                      <m:jc m:val="centerGroup"/>
                    </m:oMathParaPr>
                    <m:oMath xmlns:m="http://schemas.openxmlformats.org/officeDocument/2006/math">
                      <m:d>
                        <m:dPr>
                          <m:ctrlPr>
                            <a:rPr lang="en-US" sz="2000" i="1" smtClean="0">
                              <a:latin typeface="Cambria Math" panose="02040503050406030204" pitchFamily="18" charset="0"/>
                            </a:rPr>
                          </m:ctrlPr>
                        </m:dPr>
                        <m:e>
                          <m:r>
                            <a:rPr lang="en-US" sz="2000" i="1" smtClean="0">
                              <a:latin typeface="Cambria Math" panose="02040503050406030204" pitchFamily="18" charset="0"/>
                            </a:rPr>
                            <m:t>𝑀𝑁𝑃</m:t>
                          </m:r>
                        </m:e>
                      </m:d>
                      <m:r>
                        <m:rPr>
                          <m:nor/>
                        </m:rPr>
                        <a:rPr lang="en-US" sz="2000" b="0" i="0" smtClean="0">
                          <a:latin typeface="Cambria Math" panose="02040503050406030204" pitchFamily="18" charset="0"/>
                        </a:rPr>
                        <m:t> </m:t>
                      </m:r>
                      <m:r>
                        <m:rPr>
                          <m:nor/>
                        </m:rPr>
                        <a:rPr lang="en-US" sz="2000">
                          <a:latin typeface="Arial" panose="020B0604020202020204" pitchFamily="34" charset="0"/>
                        </a:rPr>
                        <m:t>//</m:t>
                      </m:r>
                      <m:r>
                        <a:rPr lang="en-US" sz="2000" b="0" i="1" smtClean="0">
                          <a:latin typeface="Cambria Math" panose="02040503050406030204" pitchFamily="18" charset="0"/>
                        </a:rPr>
                        <m:t> </m:t>
                      </m:r>
                      <m:r>
                        <a:rPr lang="en-US" sz="2000" i="1" smtClean="0">
                          <a:latin typeface="Cambria Math" panose="02040503050406030204" pitchFamily="18" charset="0"/>
                        </a:rPr>
                        <m:t>(</m:t>
                      </m:r>
                      <m:r>
                        <a:rPr lang="en-US" sz="2000" i="1" smtClean="0">
                          <a:latin typeface="Cambria Math" panose="02040503050406030204" pitchFamily="18" charset="0"/>
                        </a:rPr>
                        <m:t>𝐴𝐵𝐶</m:t>
                      </m:r>
                      <m:r>
                        <a:rPr lang="en-US" sz="2000" i="1">
                          <a:latin typeface="Cambria Math" panose="02040503050406030204" pitchFamily="18" charset="0"/>
                        </a:rPr>
                        <m:t>) </m:t>
                      </m:r>
                    </m:oMath>
                  </m:oMathPara>
                </a14:m>
                <a:endParaRPr lang="en-US" sz="2000" smtClean="0">
                  <a:latin typeface="Arial" panose="020B0604020202020204" pitchFamily="34" charset="0"/>
                </a:endParaRPr>
              </a:p>
              <a:p>
                <a:pPr>
                  <a:lnSpc>
                    <a:spcPct val="170000"/>
                  </a:lnSpc>
                </a:pPr>
                <a:r>
                  <a:rPr lang="en-US" sz="2000" smtClean="0">
                    <a:latin typeface="Arial" panose="020B0604020202020204" pitchFamily="34" charset="0"/>
                  </a:rPr>
                  <a:t>Mặt </a:t>
                </a:r>
                <a:r>
                  <a:rPr lang="en-US" sz="2000">
                    <a:latin typeface="Arial" panose="020B0604020202020204" pitchFamily="34" charset="0"/>
                  </a:rPr>
                  <a:t>khác, </a:t>
                </a:r>
                <a14:m>
                  <m:oMath xmlns:m="http://schemas.openxmlformats.org/officeDocument/2006/math">
                    <m:r>
                      <a:rPr lang="en-US" sz="2000" i="1" smtClean="0">
                        <a:latin typeface="Cambria Math" panose="02040503050406030204" pitchFamily="18" charset="0"/>
                      </a:rPr>
                      <m:t>𝑆𝐻</m:t>
                    </m:r>
                    <m:r>
                      <a:rPr lang="en-US" sz="2000" kern="100">
                        <a:latin typeface="Cambria Math" panose="02040503050406030204" pitchFamily="18" charset="0"/>
                        <a:ea typeface="Calibri" panose="020F0502020204030204" pitchFamily="34" charset="0"/>
                        <a:cs typeface="Times New Roman" panose="02020603050405020304" pitchFamily="18" charset="0"/>
                      </a:rPr>
                      <m:t>⊥</m:t>
                    </m:r>
                    <m:r>
                      <a:rPr lang="en-US" sz="2000" i="1" smtClean="0">
                        <a:latin typeface="Cambria Math" panose="02040503050406030204" pitchFamily="18" charset="0"/>
                      </a:rPr>
                      <m:t>(</m:t>
                    </m:r>
                    <m:r>
                      <a:rPr lang="en-US" sz="2000" i="1" smtClean="0">
                        <a:latin typeface="Cambria Math" panose="02040503050406030204" pitchFamily="18" charset="0"/>
                      </a:rPr>
                      <m:t>𝐴𝐵𝐶</m:t>
                    </m:r>
                    <m:r>
                      <a:rPr lang="en-US" sz="2000" i="1" smtClean="0">
                        <a:latin typeface="Cambria Math" panose="02040503050406030204" pitchFamily="18" charset="0"/>
                      </a:rPr>
                      <m:t>). </m:t>
                    </m:r>
                  </m:oMath>
                </a14:m>
                <a:endParaRPr lang="en-US" sz="2000" smtClean="0">
                  <a:latin typeface="Arial" panose="020B0604020202020204" pitchFamily="34" charset="0"/>
                </a:endParaRPr>
              </a:p>
              <a:p>
                <a:pPr>
                  <a:lnSpc>
                    <a:spcPct val="170000"/>
                  </a:lnSpc>
                </a:pPr>
                <a:r>
                  <a:rPr lang="en-US" sz="2000" smtClean="0">
                    <a:latin typeface="Arial" panose="020B0604020202020204" pitchFamily="34" charset="0"/>
                  </a:rPr>
                  <a:t>Do </a:t>
                </a:r>
                <a:r>
                  <a:rPr lang="en-US" sz="2000">
                    <a:latin typeface="Arial" panose="020B0604020202020204" pitchFamily="34" charset="0"/>
                  </a:rPr>
                  <a:t>đó </a:t>
                </a:r>
                <a14:m>
                  <m:oMath xmlns:m="http://schemas.openxmlformats.org/officeDocument/2006/math">
                    <m:r>
                      <a:rPr lang="vi-VN" sz="2000" i="1" kern="1200">
                        <a:solidFill>
                          <a:sysClr val="windowText" lastClr="000000"/>
                        </a:solidFill>
                        <a:latin typeface="Cambria Math" panose="02040503050406030204" pitchFamily="18" charset="0"/>
                        <a:cs typeface="Arial" panose="020B0604020202020204" pitchFamily="34" charset="0"/>
                      </a:rPr>
                      <m:t>𝑆𝐻</m:t>
                    </m:r>
                    <m:r>
                      <a:rPr lang="en-US" sz="2000" kern="100">
                        <a:latin typeface="Cambria Math" panose="02040503050406030204" pitchFamily="18" charset="0"/>
                        <a:ea typeface="Calibri" panose="020F0502020204030204" pitchFamily="34" charset="0"/>
                        <a:cs typeface="Times New Roman" panose="02020603050405020304" pitchFamily="18" charset="0"/>
                      </a:rPr>
                      <m:t>⊥</m:t>
                    </m:r>
                    <m:d>
                      <m:dPr>
                        <m:ctrlPr>
                          <a:rPr lang="vi-VN" sz="2000" i="1" kern="1200">
                            <a:solidFill>
                              <a:sysClr val="windowText" lastClr="000000"/>
                            </a:solidFill>
                            <a:latin typeface="Cambria Math" panose="02040503050406030204" pitchFamily="18" charset="0"/>
                            <a:cs typeface="Arial" panose="020B0604020202020204" pitchFamily="34" charset="0"/>
                          </a:rPr>
                        </m:ctrlPr>
                      </m:dPr>
                      <m:e>
                        <m:r>
                          <a:rPr lang="vi-VN" sz="2000" i="1" kern="1200">
                            <a:solidFill>
                              <a:sysClr val="windowText" lastClr="000000"/>
                            </a:solidFill>
                            <a:latin typeface="Cambria Math" panose="02040503050406030204" pitchFamily="18" charset="0"/>
                            <a:cs typeface="Arial" panose="020B0604020202020204" pitchFamily="34" charset="0"/>
                          </a:rPr>
                          <m:t>𝑀𝑁𝑃</m:t>
                        </m:r>
                      </m:e>
                    </m:d>
                    <m:r>
                      <a:rPr lang="en-US" sz="2000" b="0" i="1" kern="1200" smtClean="0">
                        <a:solidFill>
                          <a:sysClr val="windowText" lastClr="000000"/>
                        </a:solidFill>
                        <a:latin typeface="Cambria Math" panose="02040503050406030204" pitchFamily="18" charset="0"/>
                        <a:cs typeface="Arial" panose="020B0604020202020204" pitchFamily="34" charset="0"/>
                      </a:rPr>
                      <m:t>.</m:t>
                    </m:r>
                  </m:oMath>
                </a14:m>
                <a:endParaRPr lang="en-US" sz="2000"/>
              </a:p>
            </p:txBody>
          </p:sp>
        </mc:Choice>
        <mc:Fallback>
          <p:sp>
            <p:nvSpPr>
              <p:cNvPr id="5" name="Rectangle 4"/>
              <p:cNvSpPr>
                <a:spLocks noRot="1" noChangeAspect="1" noMove="1" noResize="1" noEditPoints="1" noAdjustHandles="1" noChangeArrowheads="1" noChangeShapeType="1" noTextEdit="1"/>
              </p:cNvSpPr>
              <p:nvPr/>
            </p:nvSpPr>
            <p:spPr>
              <a:xfrm>
                <a:off x="4037377" y="2657980"/>
                <a:ext cx="4795727" cy="2185214"/>
              </a:xfrm>
              <a:prstGeom prst="rect">
                <a:avLst/>
              </a:prstGeom>
              <a:blipFill>
                <a:blip r:embed="rId7"/>
                <a:stretch>
                  <a:fillRect l="-1271" b="-1117"/>
                </a:stretch>
              </a:blipFill>
            </p:spPr>
            <p:txBody>
              <a:bodyPr/>
              <a:lstStyle/>
              <a:p>
                <a:r>
                  <a:rPr lang="en-US">
                    <a:noFill/>
                  </a:rPr>
                  <a:t> </a:t>
                </a:r>
              </a:p>
            </p:txBody>
          </p:sp>
        </mc:Fallback>
      </mc:AlternateContent>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732" y="2292735"/>
            <a:ext cx="2453759" cy="2550459"/>
          </a:xfrm>
          <a:prstGeom prst="rect">
            <a:avLst/>
          </a:prstGeom>
        </p:spPr>
      </p:pic>
    </p:spTree>
    <p:extLst>
      <p:ext uri="{BB962C8B-B14F-4D97-AF65-F5344CB8AC3E}">
        <p14:creationId xmlns:p14="http://schemas.microsoft.com/office/powerpoint/2010/main" val="150424711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anim calcmode="lin" valueType="num">
                                      <p:cBhvr>
                                        <p:cTn id="8" dur="500" fill="hold"/>
                                        <p:tgtEl>
                                          <p:spTgt spid="53"/>
                                        </p:tgtEl>
                                        <p:attrNameLst>
                                          <p:attrName>ppt_x</p:attrName>
                                        </p:attrNameLst>
                                      </p:cBhvr>
                                      <p:tavLst>
                                        <p:tav tm="0">
                                          <p:val>
                                            <p:strVal val="#ppt_x"/>
                                          </p:val>
                                        </p:tav>
                                        <p:tav tm="100000">
                                          <p:val>
                                            <p:strVal val="#ppt_x"/>
                                          </p:val>
                                        </p:tav>
                                      </p:tavLst>
                                    </p:anim>
                                    <p:anim calcmode="lin" valueType="num">
                                      <p:cBhvr>
                                        <p:cTn id="9" dur="5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randombar(horizont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down)">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grpSp>
        <p:nvGrpSpPr>
          <p:cNvPr id="1415" name="Google Shape;1415;p50"/>
          <p:cNvGrpSpPr/>
          <p:nvPr/>
        </p:nvGrpSpPr>
        <p:grpSpPr>
          <a:xfrm rot="21066583">
            <a:off x="8311762" y="3986812"/>
            <a:ext cx="665235" cy="852321"/>
            <a:chOff x="9922842" y="-1678068"/>
            <a:chExt cx="769273" cy="1091555"/>
          </a:xfrm>
        </p:grpSpPr>
        <p:sp>
          <p:nvSpPr>
            <p:cNvPr id="1416" name="Google Shape;1416;p50"/>
            <p:cNvSpPr/>
            <p:nvPr/>
          </p:nvSpPr>
          <p:spPr>
            <a:xfrm>
              <a:off x="9924450" y="-1481725"/>
              <a:ext cx="80575" cy="62425"/>
            </a:xfrm>
            <a:custGeom>
              <a:avLst/>
              <a:gdLst/>
              <a:ahLst/>
              <a:cxnLst/>
              <a:rect l="l" t="t" r="r" b="b"/>
              <a:pathLst>
                <a:path w="3223" h="2497" extrusionOk="0">
                  <a:moveTo>
                    <a:pt x="0" y="2214"/>
                  </a:moveTo>
                  <a:lnTo>
                    <a:pt x="19" y="1942"/>
                  </a:lnTo>
                  <a:lnTo>
                    <a:pt x="1432" y="0"/>
                  </a:lnTo>
                  <a:lnTo>
                    <a:pt x="3223" y="2119"/>
                  </a:lnTo>
                  <a:lnTo>
                    <a:pt x="675" y="2497"/>
                  </a:lnTo>
                  <a:close/>
                </a:path>
              </a:pathLst>
            </a:custGeom>
            <a:solidFill>
              <a:schemeClr val="dk1"/>
            </a:solidFill>
            <a:ln>
              <a:noFill/>
            </a:ln>
          </p:spPr>
        </p:sp>
        <p:sp>
          <p:nvSpPr>
            <p:cNvPr id="1417" name="Google Shape;1417;p50"/>
            <p:cNvSpPr/>
            <p:nvPr/>
          </p:nvSpPr>
          <p:spPr>
            <a:xfrm>
              <a:off x="9922842" y="-1575794"/>
              <a:ext cx="753752" cy="989281"/>
            </a:xfrm>
            <a:custGeom>
              <a:avLst/>
              <a:gdLst/>
              <a:ahLst/>
              <a:cxnLst/>
              <a:rect l="l" t="t" r="r" b="b"/>
              <a:pathLst>
                <a:path w="7479" h="9816" extrusionOk="0">
                  <a:moveTo>
                    <a:pt x="2255" y="0"/>
                  </a:moveTo>
                  <a:lnTo>
                    <a:pt x="0" y="1463"/>
                  </a:lnTo>
                  <a:lnTo>
                    <a:pt x="4014" y="7665"/>
                  </a:lnTo>
                  <a:lnTo>
                    <a:pt x="4674" y="8699"/>
                  </a:lnTo>
                  <a:cubicBezTo>
                    <a:pt x="4751" y="8814"/>
                    <a:pt x="4887" y="8879"/>
                    <a:pt x="5015" y="8879"/>
                  </a:cubicBezTo>
                  <a:cubicBezTo>
                    <a:pt x="5034" y="8879"/>
                    <a:pt x="5052" y="8878"/>
                    <a:pt x="5070" y="8875"/>
                  </a:cubicBezTo>
                  <a:lnTo>
                    <a:pt x="5367" y="9337"/>
                  </a:lnTo>
                  <a:cubicBezTo>
                    <a:pt x="5570" y="9645"/>
                    <a:pt x="5912" y="9815"/>
                    <a:pt x="6262" y="9815"/>
                  </a:cubicBezTo>
                  <a:cubicBezTo>
                    <a:pt x="6460" y="9815"/>
                    <a:pt x="6661" y="9760"/>
                    <a:pt x="6841" y="9645"/>
                  </a:cubicBezTo>
                  <a:cubicBezTo>
                    <a:pt x="7336" y="9326"/>
                    <a:pt x="7479" y="8666"/>
                    <a:pt x="7160" y="8171"/>
                  </a:cubicBezTo>
                  <a:lnTo>
                    <a:pt x="7160" y="8171"/>
                  </a:lnTo>
                  <a:lnTo>
                    <a:pt x="7160" y="8182"/>
                  </a:lnTo>
                  <a:lnTo>
                    <a:pt x="6874" y="7742"/>
                  </a:lnTo>
                  <a:cubicBezTo>
                    <a:pt x="7006" y="7610"/>
                    <a:pt x="7039" y="7401"/>
                    <a:pt x="6929" y="7236"/>
                  </a:cubicBezTo>
                  <a:lnTo>
                    <a:pt x="6588" y="6709"/>
                  </a:lnTo>
                  <a:lnTo>
                    <a:pt x="6599" y="6698"/>
                  </a:lnTo>
                  <a:lnTo>
                    <a:pt x="22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9922842" y="-1643217"/>
              <a:ext cx="227265" cy="214868"/>
            </a:xfrm>
            <a:custGeom>
              <a:avLst/>
              <a:gdLst/>
              <a:ahLst/>
              <a:cxnLst/>
              <a:rect l="l" t="t" r="r" b="b"/>
              <a:pathLst>
                <a:path w="2255" h="2132" extrusionOk="0">
                  <a:moveTo>
                    <a:pt x="322" y="1"/>
                  </a:moveTo>
                  <a:cubicBezTo>
                    <a:pt x="243" y="1"/>
                    <a:pt x="175" y="60"/>
                    <a:pt x="165" y="141"/>
                  </a:cubicBezTo>
                  <a:lnTo>
                    <a:pt x="0" y="2132"/>
                  </a:lnTo>
                  <a:lnTo>
                    <a:pt x="2255" y="669"/>
                  </a:lnTo>
                  <a:lnTo>
                    <a:pt x="374" y="9"/>
                  </a:lnTo>
                  <a:cubicBezTo>
                    <a:pt x="357" y="4"/>
                    <a:pt x="339"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0"/>
            <p:cNvSpPr/>
            <p:nvPr/>
          </p:nvSpPr>
          <p:spPr>
            <a:xfrm>
              <a:off x="10438243" y="-852075"/>
              <a:ext cx="253871" cy="231094"/>
            </a:xfrm>
            <a:custGeom>
              <a:avLst/>
              <a:gdLst/>
              <a:ahLst/>
              <a:cxnLst/>
              <a:rect l="l" t="t" r="r" b="b"/>
              <a:pathLst>
                <a:path w="2519" h="2293" extrusionOk="0">
                  <a:moveTo>
                    <a:pt x="1782" y="0"/>
                  </a:moveTo>
                  <a:lnTo>
                    <a:pt x="0" y="1155"/>
                  </a:lnTo>
                  <a:lnTo>
                    <a:pt x="418" y="1804"/>
                  </a:lnTo>
                  <a:cubicBezTo>
                    <a:pt x="622" y="2120"/>
                    <a:pt x="965" y="2293"/>
                    <a:pt x="1313" y="2293"/>
                  </a:cubicBezTo>
                  <a:cubicBezTo>
                    <a:pt x="1509" y="2293"/>
                    <a:pt x="1706" y="2238"/>
                    <a:pt x="1881" y="2123"/>
                  </a:cubicBezTo>
                  <a:cubicBezTo>
                    <a:pt x="2376" y="1804"/>
                    <a:pt x="2519" y="1144"/>
                    <a:pt x="2200" y="649"/>
                  </a:cubicBezTo>
                  <a:lnTo>
                    <a:pt x="17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10460415" y="-717933"/>
              <a:ext cx="144119" cy="90402"/>
            </a:xfrm>
            <a:custGeom>
              <a:avLst/>
              <a:gdLst/>
              <a:ahLst/>
              <a:cxnLst/>
              <a:rect l="l" t="t" r="r" b="b"/>
              <a:pathLst>
                <a:path w="1430" h="897" extrusionOk="0">
                  <a:moveTo>
                    <a:pt x="110" y="0"/>
                  </a:moveTo>
                  <a:lnTo>
                    <a:pt x="0" y="66"/>
                  </a:lnTo>
                  <a:cubicBezTo>
                    <a:pt x="0" y="66"/>
                    <a:pt x="253" y="451"/>
                    <a:pt x="308" y="539"/>
                  </a:cubicBezTo>
                  <a:cubicBezTo>
                    <a:pt x="352" y="601"/>
                    <a:pt x="638" y="897"/>
                    <a:pt x="1079" y="897"/>
                  </a:cubicBezTo>
                  <a:cubicBezTo>
                    <a:pt x="1187" y="897"/>
                    <a:pt x="1304" y="879"/>
                    <a:pt x="1430" y="836"/>
                  </a:cubicBezTo>
                  <a:lnTo>
                    <a:pt x="1430" y="836"/>
                  </a:lnTo>
                  <a:cubicBezTo>
                    <a:pt x="1430" y="836"/>
                    <a:pt x="1379" y="842"/>
                    <a:pt x="1299" y="842"/>
                  </a:cubicBezTo>
                  <a:cubicBezTo>
                    <a:pt x="1092" y="842"/>
                    <a:pt x="692" y="802"/>
                    <a:pt x="462" y="517"/>
                  </a:cubicBezTo>
                  <a:cubicBezTo>
                    <a:pt x="242" y="242"/>
                    <a:pt x="110" y="0"/>
                    <a:pt x="110"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0"/>
            <p:cNvSpPr/>
            <p:nvPr/>
          </p:nvSpPr>
          <p:spPr>
            <a:xfrm>
              <a:off x="9938362" y="-1678068"/>
              <a:ext cx="228373" cy="214969"/>
            </a:xfrm>
            <a:custGeom>
              <a:avLst/>
              <a:gdLst/>
              <a:ahLst/>
              <a:cxnLst/>
              <a:rect l="l" t="t" r="r" b="b"/>
              <a:pathLst>
                <a:path w="2266" h="2133" extrusionOk="0">
                  <a:moveTo>
                    <a:pt x="322" y="1"/>
                  </a:moveTo>
                  <a:cubicBezTo>
                    <a:pt x="243" y="1"/>
                    <a:pt x="176" y="60"/>
                    <a:pt x="176" y="142"/>
                  </a:cubicBezTo>
                  <a:lnTo>
                    <a:pt x="165" y="142"/>
                  </a:lnTo>
                  <a:lnTo>
                    <a:pt x="0" y="2132"/>
                  </a:lnTo>
                  <a:lnTo>
                    <a:pt x="0" y="2132"/>
                  </a:lnTo>
                  <a:lnTo>
                    <a:pt x="2266" y="669"/>
                  </a:lnTo>
                  <a:lnTo>
                    <a:pt x="374" y="10"/>
                  </a:lnTo>
                  <a:cubicBezTo>
                    <a:pt x="357" y="4"/>
                    <a:pt x="339" y="1"/>
                    <a:pt x="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0"/>
            <p:cNvSpPr/>
            <p:nvPr/>
          </p:nvSpPr>
          <p:spPr>
            <a:xfrm>
              <a:off x="9958317" y="-1671134"/>
              <a:ext cx="58857" cy="55531"/>
            </a:xfrm>
            <a:custGeom>
              <a:avLst/>
              <a:gdLst/>
              <a:ahLst/>
              <a:cxnLst/>
              <a:rect l="l" t="t" r="r" b="b"/>
              <a:pathLst>
                <a:path w="584" h="551" extrusionOk="0">
                  <a:moveTo>
                    <a:pt x="121" y="0"/>
                  </a:moveTo>
                  <a:cubicBezTo>
                    <a:pt x="98" y="0"/>
                    <a:pt x="44" y="7"/>
                    <a:pt x="44" y="67"/>
                  </a:cubicBezTo>
                  <a:cubicBezTo>
                    <a:pt x="33" y="144"/>
                    <a:pt x="0" y="550"/>
                    <a:pt x="0" y="550"/>
                  </a:cubicBezTo>
                  <a:lnTo>
                    <a:pt x="583" y="155"/>
                  </a:lnTo>
                  <a:lnTo>
                    <a:pt x="132" y="1"/>
                  </a:lnTo>
                  <a:cubicBezTo>
                    <a:pt x="132" y="1"/>
                    <a:pt x="128"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0"/>
            <p:cNvSpPr/>
            <p:nvPr/>
          </p:nvSpPr>
          <p:spPr>
            <a:xfrm>
              <a:off x="10342903" y="-985107"/>
              <a:ext cx="307084" cy="269291"/>
            </a:xfrm>
            <a:custGeom>
              <a:avLst/>
              <a:gdLst/>
              <a:ahLst/>
              <a:cxnLst/>
              <a:rect l="l" t="t" r="r" b="b"/>
              <a:pathLst>
                <a:path w="3047" h="2672" extrusionOk="0">
                  <a:moveTo>
                    <a:pt x="2255" y="1"/>
                  </a:moveTo>
                  <a:lnTo>
                    <a:pt x="0" y="1463"/>
                  </a:lnTo>
                  <a:lnTo>
                    <a:pt x="671" y="2497"/>
                  </a:lnTo>
                  <a:cubicBezTo>
                    <a:pt x="748" y="2609"/>
                    <a:pt x="874" y="2672"/>
                    <a:pt x="1003" y="2672"/>
                  </a:cubicBezTo>
                  <a:cubicBezTo>
                    <a:pt x="1078" y="2672"/>
                    <a:pt x="1153" y="2651"/>
                    <a:pt x="1221" y="2607"/>
                  </a:cubicBezTo>
                  <a:lnTo>
                    <a:pt x="2805" y="1584"/>
                  </a:lnTo>
                  <a:cubicBezTo>
                    <a:pt x="2992" y="1463"/>
                    <a:pt x="3047" y="1221"/>
                    <a:pt x="2926" y="1034"/>
                  </a:cubicBezTo>
                  <a:lnTo>
                    <a:pt x="2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0"/>
            <p:cNvSpPr/>
            <p:nvPr/>
          </p:nvSpPr>
          <p:spPr>
            <a:xfrm>
              <a:off x="10397225" y="-899745"/>
              <a:ext cx="222830" cy="140894"/>
            </a:xfrm>
            <a:custGeom>
              <a:avLst/>
              <a:gdLst/>
              <a:ahLst/>
              <a:cxnLst/>
              <a:rect l="l" t="t" r="r" b="b"/>
              <a:pathLst>
                <a:path w="2211" h="1398" fill="none" extrusionOk="0">
                  <a:moveTo>
                    <a:pt x="0" y="1397"/>
                  </a:moveTo>
                  <a:lnTo>
                    <a:pt x="22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0"/>
            <p:cNvSpPr/>
            <p:nvPr/>
          </p:nvSpPr>
          <p:spPr>
            <a:xfrm>
              <a:off x="9938362" y="-1611269"/>
              <a:ext cx="666172" cy="823595"/>
            </a:xfrm>
            <a:custGeom>
              <a:avLst/>
              <a:gdLst/>
              <a:ahLst/>
              <a:cxnLst/>
              <a:rect l="l" t="t" r="r" b="b"/>
              <a:pathLst>
                <a:path w="6610" h="8172" extrusionOk="0">
                  <a:moveTo>
                    <a:pt x="2266" y="0"/>
                  </a:moveTo>
                  <a:lnTo>
                    <a:pt x="0" y="1474"/>
                  </a:lnTo>
                  <a:lnTo>
                    <a:pt x="4344" y="8171"/>
                  </a:lnTo>
                  <a:lnTo>
                    <a:pt x="6610" y="6709"/>
                  </a:lnTo>
                  <a:lnTo>
                    <a:pt x="22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0"/>
            <p:cNvSpPr/>
            <p:nvPr/>
          </p:nvSpPr>
          <p:spPr>
            <a:xfrm>
              <a:off x="10592440" y="-793419"/>
              <a:ext cx="65307" cy="128699"/>
            </a:xfrm>
            <a:custGeom>
              <a:avLst/>
              <a:gdLst/>
              <a:ahLst/>
              <a:cxnLst/>
              <a:rect l="l" t="t" r="r" b="b"/>
              <a:pathLst>
                <a:path w="648" h="1277" extrusionOk="0">
                  <a:moveTo>
                    <a:pt x="363" y="0"/>
                  </a:moveTo>
                  <a:cubicBezTo>
                    <a:pt x="282" y="0"/>
                    <a:pt x="211" y="53"/>
                    <a:pt x="241" y="155"/>
                  </a:cubicBezTo>
                  <a:cubicBezTo>
                    <a:pt x="318" y="485"/>
                    <a:pt x="219" y="727"/>
                    <a:pt x="54" y="1002"/>
                  </a:cubicBezTo>
                  <a:cubicBezTo>
                    <a:pt x="0" y="1100"/>
                    <a:pt x="84" y="1277"/>
                    <a:pt x="193" y="1277"/>
                  </a:cubicBezTo>
                  <a:cubicBezTo>
                    <a:pt x="219" y="1277"/>
                    <a:pt x="246" y="1267"/>
                    <a:pt x="274" y="1244"/>
                  </a:cubicBezTo>
                  <a:cubicBezTo>
                    <a:pt x="593" y="969"/>
                    <a:pt x="648" y="485"/>
                    <a:pt x="527" y="111"/>
                  </a:cubicBezTo>
                  <a:cubicBezTo>
                    <a:pt x="502" y="36"/>
                    <a:pt x="429" y="0"/>
                    <a:pt x="36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0"/>
            <p:cNvSpPr/>
            <p:nvPr/>
          </p:nvSpPr>
          <p:spPr>
            <a:xfrm>
              <a:off x="10318010" y="-1287052"/>
              <a:ext cx="230086" cy="328450"/>
            </a:xfrm>
            <a:custGeom>
              <a:avLst/>
              <a:gdLst/>
              <a:ahLst/>
              <a:cxnLst/>
              <a:rect l="l" t="t" r="r" b="b"/>
              <a:pathLst>
                <a:path w="2283" h="3259" extrusionOk="0">
                  <a:moveTo>
                    <a:pt x="206" y="1"/>
                  </a:moveTo>
                  <a:cubicBezTo>
                    <a:pt x="103" y="1"/>
                    <a:pt x="1" y="95"/>
                    <a:pt x="60" y="214"/>
                  </a:cubicBezTo>
                  <a:cubicBezTo>
                    <a:pt x="401" y="830"/>
                    <a:pt x="742" y="1435"/>
                    <a:pt x="1105" y="2040"/>
                  </a:cubicBezTo>
                  <a:cubicBezTo>
                    <a:pt x="1358" y="2458"/>
                    <a:pt x="1589" y="2920"/>
                    <a:pt x="1985" y="3217"/>
                  </a:cubicBezTo>
                  <a:cubicBezTo>
                    <a:pt x="2024" y="3246"/>
                    <a:pt x="2061" y="3259"/>
                    <a:pt x="2093" y="3259"/>
                  </a:cubicBezTo>
                  <a:cubicBezTo>
                    <a:pt x="2218" y="3259"/>
                    <a:pt x="2283" y="3075"/>
                    <a:pt x="2161" y="2953"/>
                  </a:cubicBezTo>
                  <a:cubicBezTo>
                    <a:pt x="1831" y="2623"/>
                    <a:pt x="1611" y="2205"/>
                    <a:pt x="1369" y="1809"/>
                  </a:cubicBezTo>
                  <a:cubicBezTo>
                    <a:pt x="1017" y="1237"/>
                    <a:pt x="676" y="654"/>
                    <a:pt x="335" y="72"/>
                  </a:cubicBezTo>
                  <a:cubicBezTo>
                    <a:pt x="304" y="22"/>
                    <a:pt x="255" y="1"/>
                    <a:pt x="20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0"/>
            <p:cNvSpPr/>
            <p:nvPr/>
          </p:nvSpPr>
          <p:spPr>
            <a:xfrm>
              <a:off x="10023725" y="-1633542"/>
              <a:ext cx="71052" cy="49988"/>
            </a:xfrm>
            <a:custGeom>
              <a:avLst/>
              <a:gdLst/>
              <a:ahLst/>
              <a:cxnLst/>
              <a:rect l="l" t="t" r="r" b="b"/>
              <a:pathLst>
                <a:path w="705" h="496" extrusionOk="0">
                  <a:moveTo>
                    <a:pt x="165" y="0"/>
                  </a:moveTo>
                  <a:cubicBezTo>
                    <a:pt x="87" y="0"/>
                    <a:pt x="21" y="53"/>
                    <a:pt x="11" y="133"/>
                  </a:cubicBezTo>
                  <a:cubicBezTo>
                    <a:pt x="0" y="221"/>
                    <a:pt x="66" y="298"/>
                    <a:pt x="154" y="331"/>
                  </a:cubicBezTo>
                  <a:cubicBezTo>
                    <a:pt x="242" y="353"/>
                    <a:pt x="330" y="397"/>
                    <a:pt x="407" y="452"/>
                  </a:cubicBezTo>
                  <a:cubicBezTo>
                    <a:pt x="444" y="479"/>
                    <a:pt x="489" y="495"/>
                    <a:pt x="531" y="495"/>
                  </a:cubicBezTo>
                  <a:cubicBezTo>
                    <a:pt x="577" y="495"/>
                    <a:pt x="621" y="476"/>
                    <a:pt x="649" y="430"/>
                  </a:cubicBezTo>
                  <a:cubicBezTo>
                    <a:pt x="704" y="353"/>
                    <a:pt x="671" y="232"/>
                    <a:pt x="594" y="177"/>
                  </a:cubicBezTo>
                  <a:cubicBezTo>
                    <a:pt x="462" y="89"/>
                    <a:pt x="330" y="34"/>
                    <a:pt x="187" y="1"/>
                  </a:cubicBezTo>
                  <a:cubicBezTo>
                    <a:pt x="180" y="1"/>
                    <a:pt x="172" y="0"/>
                    <a:pt x="16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50"/>
          <p:cNvGrpSpPr/>
          <p:nvPr/>
        </p:nvGrpSpPr>
        <p:grpSpPr>
          <a:xfrm rot="20943013">
            <a:off x="197721" y="181154"/>
            <a:ext cx="1543074" cy="694948"/>
            <a:chOff x="10048400" y="2011675"/>
            <a:chExt cx="632075" cy="286275"/>
          </a:xfrm>
        </p:grpSpPr>
        <p:sp>
          <p:nvSpPr>
            <p:cNvPr id="1448"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Box 31"/>
          <p:cNvSpPr txBox="1"/>
          <p:nvPr/>
        </p:nvSpPr>
        <p:spPr>
          <a:xfrm>
            <a:off x="3605983" y="604074"/>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smtClean="0">
                <a:solidFill>
                  <a:srgbClr val="070185"/>
                </a:solidFill>
                <a:ea typeface="+mn-ea"/>
                <a:cs typeface="Arial" panose="020B0604020202020204" pitchFamily="34" charset="0"/>
              </a:rPr>
              <a:t>Luyện tập </a:t>
            </a:r>
            <a:r>
              <a:rPr lang="en-US" sz="2200" b="1" kern="1200" smtClean="0">
                <a:solidFill>
                  <a:srgbClr val="070185"/>
                </a:solidFill>
                <a:ea typeface="+mn-ea"/>
                <a:cs typeface="Arial" panose="020B0604020202020204" pitchFamily="34" charset="0"/>
              </a:rPr>
              <a:t>3</a:t>
            </a:r>
            <a:endParaRPr lang="en-US" sz="2200" b="1" kern="1200">
              <a:solidFill>
                <a:srgbClr val="070185"/>
              </a:solidFill>
              <a:ea typeface="+mn-ea"/>
              <a:cs typeface="Arial" panose="020B0604020202020204" pitchFamily="34" charset="0"/>
            </a:endParaRPr>
          </a:p>
        </p:txBody>
      </p:sp>
      <p:sp>
        <p:nvSpPr>
          <p:cNvPr id="2" name="Rectangle 1"/>
          <p:cNvSpPr/>
          <p:nvPr/>
        </p:nvSpPr>
        <p:spPr>
          <a:xfrm>
            <a:off x="457579" y="1276554"/>
            <a:ext cx="8214841" cy="1408078"/>
          </a:xfrm>
          <a:prstGeom prst="rect">
            <a:avLst/>
          </a:prstGeom>
        </p:spPr>
        <p:txBody>
          <a:bodyPr wrap="square">
            <a:spAutoFit/>
          </a:bodyPr>
          <a:lstStyle/>
          <a:p>
            <a:pPr algn="just">
              <a:lnSpc>
                <a:spcPct val="150000"/>
              </a:lnSpc>
            </a:pPr>
            <a:r>
              <a:rPr lang="en-US" sz="1900">
                <a:latin typeface="+mn-lt"/>
              </a:rPr>
              <a:t>Một chiếc bàn có các chân cùng vuông góc với mặt phẳng chứa mặt bàn và mặt phẳng chứa mặt sàn. Hỏi hai mặt phẳng đó có song song với nhau hay không? Vì </a:t>
            </a:r>
            <a:r>
              <a:rPr lang="en-US" sz="1900">
                <a:latin typeface="+mn-lt"/>
              </a:rPr>
              <a:t>sao</a:t>
            </a:r>
            <a:r>
              <a:rPr lang="en-US" sz="1900" smtClean="0">
                <a:latin typeface="+mn-lt"/>
              </a:rPr>
              <a:t>?</a:t>
            </a:r>
            <a:endParaRPr lang="en-US" sz="1900">
              <a:latin typeface="+mn-lt"/>
            </a:endParaRPr>
          </a:p>
        </p:txBody>
      </p:sp>
      <p:sp>
        <p:nvSpPr>
          <p:cNvPr id="34" name="Rectangle 33"/>
          <p:cNvSpPr/>
          <p:nvPr/>
        </p:nvSpPr>
        <p:spPr>
          <a:xfrm>
            <a:off x="4231414" y="2715114"/>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ectangle 8"/>
          <p:cNvSpPr/>
          <p:nvPr/>
        </p:nvSpPr>
        <p:spPr>
          <a:xfrm>
            <a:off x="446729" y="3224711"/>
            <a:ext cx="8158761" cy="969496"/>
          </a:xfrm>
          <a:prstGeom prst="rect">
            <a:avLst/>
          </a:prstGeom>
        </p:spPr>
        <p:txBody>
          <a:bodyPr wrap="square">
            <a:spAutoFit/>
          </a:bodyPr>
          <a:lstStyle/>
          <a:p>
            <a:pPr algn="just">
              <a:lnSpc>
                <a:spcPct val="150000"/>
              </a:lnSpc>
              <a:spcBef>
                <a:spcPts val="600"/>
              </a:spcBef>
              <a:spcAft>
                <a:spcPts val="800"/>
              </a:spcAft>
            </a:pPr>
            <a:r>
              <a:rPr lang="nl-NL" sz="1900" kern="100">
                <a:latin typeface="+mj-lt"/>
                <a:ea typeface="Malgun Gothic" panose="020B0503020000020004" pitchFamily="34" charset="-127"/>
                <a:cs typeface="Times New Roman" panose="02020603050405020304" pitchFamily="18" charset="0"/>
              </a:rPr>
              <a:t>Hai mặt phẳng đó song song vì hai mặt phẳng đó phân biệt, cùng vuông góc với một đường thẳng (đường chứa một trong các chân bàn).</a:t>
            </a:r>
            <a:endParaRPr lang="en-US" sz="1900" kern="100">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4"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704"/>
        <p:cNvGrpSpPr/>
        <p:nvPr/>
      </p:nvGrpSpPr>
      <p:grpSpPr>
        <a:xfrm>
          <a:off x="0" y="0"/>
          <a:ext cx="0" cy="0"/>
          <a:chOff x="0" y="0"/>
          <a:chExt cx="0" cy="0"/>
        </a:xfrm>
      </p:grpSpPr>
      <p:grpSp>
        <p:nvGrpSpPr>
          <p:cNvPr id="1722" name="Google Shape;1722;p56"/>
          <p:cNvGrpSpPr/>
          <p:nvPr/>
        </p:nvGrpSpPr>
        <p:grpSpPr>
          <a:xfrm rot="15778875">
            <a:off x="-308362" y="289463"/>
            <a:ext cx="1156412" cy="1101581"/>
            <a:chOff x="6195381" y="-2621175"/>
            <a:chExt cx="935514" cy="991326"/>
          </a:xfrm>
        </p:grpSpPr>
        <p:sp>
          <p:nvSpPr>
            <p:cNvPr id="1723"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5" name="Google Shape;1725;p56"/>
            <p:cNvGrpSpPr/>
            <p:nvPr/>
          </p:nvGrpSpPr>
          <p:grpSpPr>
            <a:xfrm>
              <a:off x="6224976" y="-2534681"/>
              <a:ext cx="814619" cy="878223"/>
              <a:chOff x="10015526" y="-551931"/>
              <a:chExt cx="814619" cy="878223"/>
            </a:xfrm>
          </p:grpSpPr>
          <p:sp>
            <p:nvSpPr>
              <p:cNvPr id="1726"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2"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56"/>
          <p:cNvGrpSpPr/>
          <p:nvPr/>
        </p:nvGrpSpPr>
        <p:grpSpPr>
          <a:xfrm rot="931689">
            <a:off x="8497122" y="4022613"/>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Rectangle 64"/>
          <p:cNvSpPr/>
          <p:nvPr/>
        </p:nvSpPr>
        <p:spPr>
          <a:xfrm>
            <a:off x="3988274" y="289314"/>
            <a:ext cx="1148071" cy="577850"/>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400" b="1" smtClean="0">
                <a:solidFill>
                  <a:srgbClr val="C00000"/>
                </a:solidFill>
                <a:latin typeface="+mn-lt"/>
                <a:ea typeface="Dotum" panose="020B0600000101010101" pitchFamily="34" charset="-127"/>
                <a:cs typeface="Times New Roman" panose="02020603050405020304" pitchFamily="18" charset="0"/>
              </a:rPr>
              <a:t>HĐ9</a:t>
            </a:r>
            <a:endParaRPr lang="en-US" sz="2400">
              <a:solidFill>
                <a:srgbClr val="C00000"/>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855664" y="885452"/>
                <a:ext cx="7413290" cy="1107996"/>
              </a:xfrm>
              <a:prstGeom prst="rect">
                <a:avLst/>
              </a:prstGeom>
            </p:spPr>
            <p:txBody>
              <a:bodyPr wrap="square">
                <a:spAutoFit/>
              </a:bodyPr>
              <a:lstStyle/>
              <a:p>
                <a:pPr algn="just">
                  <a:lnSpc>
                    <a:spcPct val="150000"/>
                  </a:lnSpc>
                </a:pPr>
                <a:r>
                  <a:rPr lang="vi-VN" sz="2200">
                    <a:latin typeface="+mn-lt"/>
                  </a:rPr>
                  <a:t>Cho đường thẳng </a:t>
                </a:r>
                <a14:m>
                  <m:oMath xmlns:m="http://schemas.openxmlformats.org/officeDocument/2006/math">
                    <m:r>
                      <a:rPr lang="vi-VN" sz="2200" i="1" smtClean="0">
                        <a:latin typeface="Cambria Math" panose="02040503050406030204" pitchFamily="18" charset="0"/>
                      </a:rPr>
                      <m:t>𝑎</m:t>
                    </m:r>
                  </m:oMath>
                </a14:m>
                <a:r>
                  <a:rPr lang="vi-VN" sz="2200">
                    <a:latin typeface="+mn-lt"/>
                  </a:rPr>
                  <a:t> song song với mặt phẳng </a:t>
                </a:r>
                <a14:m>
                  <m:oMath xmlns:m="http://schemas.openxmlformats.org/officeDocument/2006/math">
                    <m:r>
                      <a:rPr lang="vi-VN" sz="2200" i="1" smtClean="0">
                        <a:latin typeface="Cambria Math" panose="02040503050406030204" pitchFamily="18" charset="0"/>
                      </a:rPr>
                      <m:t>(</m:t>
                    </m:r>
                    <m:r>
                      <a:rPr lang="vi-VN" sz="2200" i="1" smtClean="0">
                        <a:latin typeface="Cambria Math" panose="02040503050406030204" pitchFamily="18" charset="0"/>
                      </a:rPr>
                      <m:t>𝑃</m:t>
                    </m:r>
                    <m:r>
                      <a:rPr lang="vi-VN" sz="2200" i="1" smtClean="0">
                        <a:latin typeface="Cambria Math" panose="02040503050406030204" pitchFamily="18" charset="0"/>
                      </a:rPr>
                      <m:t>)</m:t>
                    </m:r>
                  </m:oMath>
                </a14:m>
                <a:r>
                  <a:rPr lang="vi-VN" sz="2200">
                    <a:latin typeface="+mn-lt"/>
                  </a:rPr>
                  <a:t> và đường thẳng</a:t>
                </a:r>
                <a:r>
                  <a:rPr lang="vi-VN" sz="2200">
                    <a:latin typeface="+mn-lt"/>
                  </a:rPr>
                  <a:t> </a:t>
                </a:r>
                <a14:m>
                  <m:oMath xmlns:m="http://schemas.openxmlformats.org/officeDocument/2006/math">
                    <m:r>
                      <m:rPr>
                        <m:sty m:val="p"/>
                      </m:rPr>
                      <a:rPr lang="el-GR" sz="2200" i="0" smtClean="0">
                        <a:latin typeface="Cambria Math" panose="02040503050406030204" pitchFamily="18" charset="0"/>
                      </a:rPr>
                      <m:t>Δ</m:t>
                    </m:r>
                  </m:oMath>
                </a14:m>
                <a:r>
                  <a:rPr lang="en-US" sz="2200" smtClean="0">
                    <a:latin typeface="+mn-lt"/>
                  </a:rPr>
                  <a:t> </a:t>
                </a:r>
                <a:r>
                  <a:rPr lang="vi-VN" sz="2200">
                    <a:latin typeface="+mn-lt"/>
                  </a:rPr>
                  <a:t>vuông góc với mặt phẳng </a:t>
                </a:r>
                <a14:m>
                  <m:oMath xmlns:m="http://schemas.openxmlformats.org/officeDocument/2006/math">
                    <m:r>
                      <a:rPr lang="vi-VN" sz="2200" i="1" smtClean="0">
                        <a:latin typeface="Cambria Math" panose="02040503050406030204" pitchFamily="18" charset="0"/>
                      </a:rPr>
                      <m:t>(</m:t>
                    </m:r>
                    <m:r>
                      <a:rPr lang="vi-VN" sz="2200" i="1" smtClean="0">
                        <a:latin typeface="Cambria Math" panose="02040503050406030204" pitchFamily="18" charset="0"/>
                      </a:rPr>
                      <m:t>𝑃</m:t>
                    </m:r>
                    <m:r>
                      <a:rPr lang="vi-VN" sz="2200" i="1" smtClean="0">
                        <a:latin typeface="Cambria Math" panose="02040503050406030204" pitchFamily="18" charset="0"/>
                      </a:rPr>
                      <m:t>)</m:t>
                    </m:r>
                  </m:oMath>
                </a14:m>
                <a:r>
                  <a:rPr lang="vi-VN" sz="2200">
                    <a:latin typeface="+mn-lt"/>
                  </a:rPr>
                  <a:t>. Tính (</a:t>
                </a:r>
                <a14:m>
                  <m:oMath xmlns:m="http://schemas.openxmlformats.org/officeDocument/2006/math">
                    <m:r>
                      <m:rPr>
                        <m:sty m:val="p"/>
                      </m:rPr>
                      <a:rPr lang="el-GR" sz="2200">
                        <a:latin typeface="Cambria Math" panose="02040503050406030204" pitchFamily="18" charset="0"/>
                      </a:rPr>
                      <m:t>Δ</m:t>
                    </m:r>
                  </m:oMath>
                </a14:m>
                <a:r>
                  <a:rPr lang="el-GR" sz="2200">
                    <a:latin typeface="+mn-lt"/>
                  </a:rPr>
                  <a:t>, </a:t>
                </a:r>
                <a14:m>
                  <m:oMath xmlns:m="http://schemas.openxmlformats.org/officeDocument/2006/math">
                    <m:r>
                      <a:rPr lang="vi-VN" sz="2200" i="1">
                        <a:latin typeface="Cambria Math" panose="02040503050406030204" pitchFamily="18" charset="0"/>
                      </a:rPr>
                      <m:t>𝑎</m:t>
                    </m:r>
                  </m:oMath>
                </a14:m>
                <a:r>
                  <a:rPr lang="vi-VN" sz="2200" smtClean="0">
                    <a:latin typeface="+mn-lt"/>
                  </a:rPr>
                  <a:t>).</a:t>
                </a:r>
                <a:endParaRPr lang="en-US" sz="22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855664" y="885452"/>
                <a:ext cx="7413290" cy="1107996"/>
              </a:xfrm>
              <a:prstGeom prst="rect">
                <a:avLst/>
              </a:prstGeom>
              <a:blipFill>
                <a:blip r:embed="rId3"/>
                <a:stretch>
                  <a:fillRect l="-1069" r="-1069" b="-49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887161" y="2855990"/>
                <a:ext cx="7222799" cy="1912127"/>
              </a:xfrm>
              <a:prstGeom prst="rect">
                <a:avLst/>
              </a:prstGeom>
            </p:spPr>
            <p:txBody>
              <a:bodyPr wrap="square">
                <a:spAutoFit/>
              </a:bodyPr>
              <a:lstStyle/>
              <a:p>
                <a:pPr algn="just">
                  <a:lnSpc>
                    <a:spcPct val="150000"/>
                  </a:lnSpc>
                  <a:spcBef>
                    <a:spcPts val="600"/>
                  </a:spcBef>
                  <a:spcAft>
                    <a:spcPts val="600"/>
                  </a:spcAft>
                </a:pPr>
                <a:r>
                  <a:rPr lang="nl-NL" sz="2200" kern="100" smtClean="0">
                    <a:latin typeface="+mn-lt"/>
                    <a:ea typeface="Malgun Gothic" panose="020B0503020000020004" pitchFamily="34" charset="-127"/>
                    <a:cs typeface="Arial" panose="020B0604020202020204" pitchFamily="34" charset="0"/>
                  </a:rPr>
                  <a:t>Vì </a:t>
                </a:r>
                <a14:m>
                  <m:oMath xmlns:m="http://schemas.openxmlformats.org/officeDocument/2006/math">
                    <m:r>
                      <a:rPr lang="nl-NL" sz="2200" i="1" kern="100">
                        <a:effectLst/>
                        <a:latin typeface="+mn-lt"/>
                        <a:ea typeface="Malgun Gothic" panose="020B0503020000020004" pitchFamily="34" charset="-127"/>
                        <a:cs typeface="Times New Roman" panose="02020603050405020304" pitchFamily="18" charset="0"/>
                      </a:rPr>
                      <m:t>𝑎</m:t>
                    </m:r>
                    <m:r>
                      <a:rPr lang="nl-NL" sz="2200" i="1" kern="100">
                        <a:effectLst/>
                        <a:latin typeface="+mn-lt"/>
                        <a:ea typeface="Malgun Gothic" panose="020B0503020000020004" pitchFamily="34" charset="-127"/>
                        <a:cs typeface="Times New Roman" panose="02020603050405020304" pitchFamily="18" charset="0"/>
                      </a:rPr>
                      <m:t> </m:t>
                    </m:r>
                  </m:oMath>
                </a14:m>
                <a:r>
                  <a:rPr lang="nl-NL" sz="2200" kern="100" smtClean="0">
                    <a:effectLst/>
                    <a:latin typeface="+mn-lt"/>
                    <a:ea typeface="Malgun Gothic" panose="020B0503020000020004" pitchFamily="34" charset="-127"/>
                    <a:cs typeface="Arial" panose="020B0604020202020204" pitchFamily="34" charset="0"/>
                  </a:rPr>
                  <a:t> // (</a:t>
                </a:r>
                <a:r>
                  <a:rPr lang="nl-NL" sz="2200" kern="100">
                    <a:effectLst/>
                    <a:latin typeface="+mn-lt"/>
                    <a:ea typeface="Malgun Gothic" panose="020B0503020000020004" pitchFamily="34" charset="-127"/>
                    <a:cs typeface="Arial" panose="020B0604020202020204" pitchFamily="34" charset="0"/>
                  </a:rPr>
                  <a:t>P) nên </a:t>
                </a:r>
                <a:r>
                  <a:rPr lang="nl-NL" sz="2200" kern="100">
                    <a:effectLst/>
                    <a:latin typeface="+mn-lt"/>
                    <a:ea typeface="Malgun Gothic" panose="020B0503020000020004" pitchFamily="34" charset="-127"/>
                    <a:cs typeface="Arial" panose="020B0604020202020204" pitchFamily="34" charset="0"/>
                  </a:rPr>
                  <a:t>a </a:t>
                </a:r>
                <a:r>
                  <a:rPr lang="nl-NL" sz="2200" kern="100" smtClean="0">
                    <a:effectLst/>
                    <a:latin typeface="+mn-lt"/>
                    <a:ea typeface="Malgun Gothic" panose="020B0503020000020004" pitchFamily="34" charset="-127"/>
                    <a:cs typeface="Arial" panose="020B0604020202020204" pitchFamily="34" charset="0"/>
                  </a:rPr>
                  <a:t>// b </a:t>
                </a:r>
                <a:r>
                  <a:rPr lang="en-US" sz="2200">
                    <a:latin typeface="+mn-lt"/>
                    <a:cs typeface="Arial" panose="020B0604020202020204" pitchFamily="34" charset="0"/>
                  </a:rPr>
                  <a:t>sao </a:t>
                </a:r>
                <a:r>
                  <a:rPr lang="en-US" sz="2200">
                    <a:latin typeface="+mn-lt"/>
                    <a:cs typeface="Arial" panose="020B0604020202020204" pitchFamily="34" charset="0"/>
                  </a:rPr>
                  <a:t>cho </a:t>
                </a:r>
                <a14:m>
                  <m:oMath xmlns:m="http://schemas.openxmlformats.org/officeDocument/2006/math">
                    <m:r>
                      <a:rPr lang="en-US" sz="2200" i="1" smtClean="0">
                        <a:latin typeface="+mn-lt"/>
                        <a:cs typeface="Arial" panose="020B0604020202020204" pitchFamily="34" charset="0"/>
                      </a:rPr>
                      <m:t>𝑏</m:t>
                    </m:r>
                    <m:r>
                      <a:rPr lang="en-US" sz="2200" i="1" smtClean="0">
                        <a:latin typeface="+mn-lt"/>
                        <a:cs typeface="Arial" panose="020B0604020202020204" pitchFamily="34" charset="0"/>
                      </a:rPr>
                      <m:t>⊂</m:t>
                    </m:r>
                    <m:d>
                      <m:dPr>
                        <m:ctrlPr>
                          <a:rPr lang="en-US" sz="2200" i="1">
                            <a:latin typeface="+mn-lt"/>
                            <a:cs typeface="Arial" panose="020B0604020202020204" pitchFamily="34" charset="0"/>
                          </a:rPr>
                        </m:ctrlPr>
                      </m:dPr>
                      <m:e>
                        <m:r>
                          <a:rPr lang="en-US" sz="2200" i="1">
                            <a:latin typeface="+mn-lt"/>
                            <a:cs typeface="Arial" panose="020B0604020202020204" pitchFamily="34" charset="0"/>
                          </a:rPr>
                          <m:t>𝑃</m:t>
                        </m:r>
                      </m:e>
                    </m:d>
                    <m:r>
                      <a:rPr lang="el-GR" sz="2200" i="1" smtClean="0">
                        <a:latin typeface="+mn-lt"/>
                      </a:rPr>
                      <m:t>⇒(</m:t>
                    </m:r>
                    <m:r>
                      <m:rPr>
                        <m:sty m:val="p"/>
                      </m:rPr>
                      <a:rPr lang="el-GR" sz="2200" i="0">
                        <a:latin typeface="+mn-lt"/>
                      </a:rPr>
                      <m:t>Δ</m:t>
                    </m:r>
                    <m:r>
                      <a:rPr lang="el-GR" sz="2200" i="1">
                        <a:latin typeface="+mn-lt"/>
                      </a:rPr>
                      <m:t>; </m:t>
                    </m:r>
                    <m:r>
                      <a:rPr lang="en-US" sz="2200" i="1">
                        <a:latin typeface="+mn-lt"/>
                      </a:rPr>
                      <m:t>𝑎</m:t>
                    </m:r>
                    <m:r>
                      <a:rPr lang="en-US" sz="2200" i="1">
                        <a:latin typeface="+mn-lt"/>
                      </a:rPr>
                      <m:t>)=(</m:t>
                    </m:r>
                    <m:r>
                      <m:rPr>
                        <m:sty m:val="p"/>
                      </m:rPr>
                      <a:rPr lang="el-GR" sz="2200" i="0">
                        <a:latin typeface="+mn-lt"/>
                      </a:rPr>
                      <m:t>Δ</m:t>
                    </m:r>
                    <m:r>
                      <a:rPr lang="el-GR" sz="2200" i="1">
                        <a:latin typeface="+mn-lt"/>
                      </a:rPr>
                      <m:t>; </m:t>
                    </m:r>
                    <m:r>
                      <a:rPr lang="en-US" sz="2200" i="1" smtClean="0">
                        <a:latin typeface="+mn-lt"/>
                      </a:rPr>
                      <m:t>𝑏</m:t>
                    </m:r>
                    <m:r>
                      <a:rPr lang="en-US" sz="2200" i="1" smtClean="0">
                        <a:latin typeface="+mn-lt"/>
                      </a:rPr>
                      <m:t>)</m:t>
                    </m:r>
                  </m:oMath>
                </a14:m>
                <a:endParaRPr lang="en-US" sz="2200">
                  <a:latin typeface="+mn-lt"/>
                  <a:cs typeface="Arial" panose="020B0604020202020204" pitchFamily="34" charset="0"/>
                </a:endParaRPr>
              </a:p>
              <a:p>
                <a:pPr algn="just">
                  <a:lnSpc>
                    <a:spcPct val="150000"/>
                  </a:lnSpc>
                  <a:spcBef>
                    <a:spcPts val="600"/>
                  </a:spcBef>
                  <a:spcAft>
                    <a:spcPts val="600"/>
                  </a:spcAft>
                </a:pPr>
                <a:r>
                  <a:rPr lang="nl-NL" sz="2200" kern="100" smtClean="0">
                    <a:effectLst/>
                    <a:latin typeface="+mn-lt"/>
                    <a:ea typeface="Malgun Gothic" panose="020B0503020000020004" pitchFamily="34" charset="-127"/>
                    <a:cs typeface="Arial" panose="020B0604020202020204" pitchFamily="34" charset="0"/>
                  </a:rPr>
                  <a:t>Mặt </a:t>
                </a:r>
                <a:r>
                  <a:rPr lang="nl-NL" sz="2200" kern="100">
                    <a:effectLst/>
                    <a:latin typeface="+mn-lt"/>
                    <a:ea typeface="Malgun Gothic" panose="020B0503020000020004" pitchFamily="34" charset="-127"/>
                    <a:cs typeface="Arial" panose="020B0604020202020204" pitchFamily="34" charset="0"/>
                  </a:rPr>
                  <a:t>khác </a:t>
                </a:r>
                <a14:m>
                  <m:oMath xmlns:m="http://schemas.openxmlformats.org/officeDocument/2006/math">
                    <m:r>
                      <a:rPr lang="nl-NL" sz="2200" i="1" kern="100">
                        <a:effectLst/>
                        <a:latin typeface="+mn-lt"/>
                        <a:ea typeface="Malgun Gothic" panose="020B0503020000020004" pitchFamily="34" charset="-127"/>
                        <a:cs typeface="Times New Roman" panose="02020603050405020304" pitchFamily="18" charset="0"/>
                      </a:rPr>
                      <m:t>∆</m:t>
                    </m:r>
                    <m:r>
                      <a:rPr lang="en-US" sz="2200" b="0" i="1" kern="100" smtClean="0">
                        <a:effectLst/>
                        <a:latin typeface="+mn-lt"/>
                        <a:ea typeface="Malgun Gothic" panose="020B0503020000020004" pitchFamily="34" charset="-127"/>
                        <a:cs typeface="Times New Roman" panose="02020603050405020304" pitchFamily="18" charset="0"/>
                      </a:rPr>
                      <m:t> </m:t>
                    </m:r>
                    <m:r>
                      <a:rPr lang="nl-NL" sz="2200" i="1" kern="100">
                        <a:effectLst/>
                        <a:latin typeface="+mn-lt"/>
                        <a:ea typeface="Malgun Gothic" panose="020B0503020000020004" pitchFamily="34" charset="-127"/>
                        <a:cs typeface="Times New Roman" panose="02020603050405020304" pitchFamily="18" charset="0"/>
                      </a:rPr>
                      <m:t>⊥</m:t>
                    </m:r>
                    <m:d>
                      <m:dPr>
                        <m:ctrlPr>
                          <a:rPr lang="en-US" sz="2200" i="1" kern="100">
                            <a:effectLst/>
                            <a:latin typeface="+mn-lt"/>
                            <a:ea typeface="Malgun Gothic" panose="020B0503020000020004" pitchFamily="34" charset="-127"/>
                            <a:cs typeface="Times New Roman" panose="02020603050405020304" pitchFamily="18" charset="0"/>
                          </a:rPr>
                        </m:ctrlPr>
                      </m:dPr>
                      <m:e>
                        <m:r>
                          <a:rPr lang="nl-NL" sz="2200" i="1" kern="100">
                            <a:effectLst/>
                            <a:latin typeface="+mn-lt"/>
                            <a:ea typeface="Malgun Gothic" panose="020B0503020000020004" pitchFamily="34" charset="-127"/>
                            <a:cs typeface="Times New Roman" panose="02020603050405020304" pitchFamily="18" charset="0"/>
                          </a:rPr>
                          <m:t>𝑃</m:t>
                        </m:r>
                      </m:e>
                    </m:d>
                    <m:r>
                      <a:rPr lang="en-US" sz="2200" b="0" i="1" kern="100" smtClean="0">
                        <a:effectLst/>
                        <a:latin typeface="+mn-lt"/>
                        <a:ea typeface="Malgun Gothic" panose="020B0503020000020004" pitchFamily="34" charset="-127"/>
                        <a:cs typeface="Times New Roman" panose="02020603050405020304" pitchFamily="18" charset="0"/>
                      </a:rPr>
                      <m:t>, </m:t>
                    </m:r>
                    <m:r>
                      <a:rPr lang="en-US" sz="2200" i="1">
                        <a:latin typeface="+mn-lt"/>
                        <a:cs typeface="Arial" panose="020B0604020202020204" pitchFamily="34" charset="0"/>
                      </a:rPr>
                      <m:t>𝑏</m:t>
                    </m:r>
                    <m:r>
                      <a:rPr lang="en-US" sz="2200" i="1">
                        <a:latin typeface="+mn-lt"/>
                        <a:cs typeface="Arial" panose="020B0604020202020204" pitchFamily="34" charset="0"/>
                      </a:rPr>
                      <m:t>⊂</m:t>
                    </m:r>
                    <m:d>
                      <m:dPr>
                        <m:ctrlPr>
                          <a:rPr lang="en-US" sz="2200" i="1">
                            <a:latin typeface="+mn-lt"/>
                            <a:cs typeface="Arial" panose="020B0604020202020204" pitchFamily="34" charset="0"/>
                          </a:rPr>
                        </m:ctrlPr>
                      </m:dPr>
                      <m:e>
                        <m:r>
                          <a:rPr lang="en-US" sz="2200" i="1">
                            <a:latin typeface="+mn-lt"/>
                            <a:cs typeface="Arial" panose="020B0604020202020204" pitchFamily="34" charset="0"/>
                          </a:rPr>
                          <m:t>𝑃</m:t>
                        </m:r>
                      </m:e>
                    </m:d>
                  </m:oMath>
                </a14:m>
                <a:r>
                  <a:rPr lang="en-US" sz="2200" smtClean="0">
                    <a:latin typeface="+mn-lt"/>
                  </a:rPr>
                  <a:t> nên</a:t>
                </a:r>
                <a:r>
                  <a:rPr lang="en-US" sz="2200">
                    <a:latin typeface="+mn-lt"/>
                  </a:rPr>
                  <a:t> </a:t>
                </a:r>
                <a14:m>
                  <m:oMath xmlns:m="http://schemas.openxmlformats.org/officeDocument/2006/math">
                    <m:r>
                      <m:rPr>
                        <m:sty m:val="p"/>
                      </m:rPr>
                      <a:rPr lang="el-GR" sz="2200" i="0" smtClean="0">
                        <a:latin typeface="+mn-lt"/>
                      </a:rPr>
                      <m:t>Δ</m:t>
                    </m:r>
                    <m:r>
                      <a:rPr lang="el-GR" sz="2200" i="1" smtClean="0">
                        <a:latin typeface="+mn-lt"/>
                      </a:rPr>
                      <m:t>⊥</m:t>
                    </m:r>
                    <m:r>
                      <a:rPr lang="en-US" sz="2200" i="1">
                        <a:latin typeface="+mn-lt"/>
                      </a:rPr>
                      <m:t>𝑏</m:t>
                    </m:r>
                  </m:oMath>
                </a14:m>
                <a:r>
                  <a:rPr lang="en-US" sz="2200">
                    <a:latin typeface="+mn-lt"/>
                  </a:rPr>
                  <a:t> </a:t>
                </a:r>
                <a:endParaRPr lang="en-US" sz="2200">
                  <a:latin typeface="+mn-lt"/>
                </a:endParaRPr>
              </a:p>
              <a:p>
                <a:pPr algn="just">
                  <a:lnSpc>
                    <a:spcPct val="150000"/>
                  </a:lnSpc>
                  <a:spcBef>
                    <a:spcPts val="600"/>
                  </a:spcBef>
                  <a:spcAft>
                    <a:spcPts val="600"/>
                  </a:spcAft>
                </a:pPr>
                <a:r>
                  <a:rPr lang="nl-NL" sz="2200" kern="100" smtClean="0">
                    <a:effectLst/>
                    <a:latin typeface="+mn-lt"/>
                    <a:ea typeface="Malgun Gothic" panose="020B0503020000020004" pitchFamily="34" charset="-127"/>
                    <a:cs typeface="Arial" panose="020B0604020202020204" pitchFamily="34" charset="0"/>
                  </a:rPr>
                  <a:t>nên </a:t>
                </a:r>
                <a14:m>
                  <m:oMath xmlns:m="http://schemas.openxmlformats.org/officeDocument/2006/math">
                    <m:d>
                      <m:dPr>
                        <m:ctrlPr>
                          <a:rPr lang="en-US" sz="2200" i="1" kern="100">
                            <a:effectLst/>
                            <a:latin typeface="+mn-lt"/>
                            <a:ea typeface="Malgun Gothic" panose="020B0503020000020004" pitchFamily="34" charset="-127"/>
                            <a:cs typeface="Times New Roman" panose="02020603050405020304" pitchFamily="18" charset="0"/>
                          </a:rPr>
                        </m:ctrlPr>
                      </m:dPr>
                      <m:e>
                        <m:r>
                          <a:rPr lang="nl-NL" sz="2200" i="1" kern="100">
                            <a:effectLst/>
                            <a:latin typeface="+mn-lt"/>
                            <a:ea typeface="Malgun Gothic" panose="020B0503020000020004" pitchFamily="34" charset="-127"/>
                            <a:cs typeface="Times New Roman" panose="02020603050405020304" pitchFamily="18" charset="0"/>
                          </a:rPr>
                          <m:t>∆,</m:t>
                        </m:r>
                        <m:r>
                          <a:rPr lang="nl-NL" sz="2200" i="1" kern="100">
                            <a:effectLst/>
                            <a:latin typeface="+mn-lt"/>
                            <a:ea typeface="Malgun Gothic" panose="020B0503020000020004" pitchFamily="34" charset="-127"/>
                            <a:cs typeface="Times New Roman" panose="02020603050405020304" pitchFamily="18" charset="0"/>
                          </a:rPr>
                          <m:t>𝑎</m:t>
                        </m:r>
                      </m:e>
                    </m:d>
                    <m:r>
                      <a:rPr lang="nl-NL" sz="2200" i="1" kern="100">
                        <a:effectLst/>
                        <a:latin typeface="+mn-lt"/>
                        <a:ea typeface="Malgun Gothic" panose="020B0503020000020004" pitchFamily="34" charset="-127"/>
                        <a:cs typeface="Times New Roman" panose="02020603050405020304" pitchFamily="18" charset="0"/>
                      </a:rPr>
                      <m:t>=</m:t>
                    </m:r>
                    <m:d>
                      <m:dPr>
                        <m:ctrlPr>
                          <a:rPr lang="en-US" sz="2200" i="1" kern="100">
                            <a:effectLst/>
                            <a:latin typeface="+mn-lt"/>
                            <a:ea typeface="Malgun Gothic" panose="020B0503020000020004" pitchFamily="34" charset="-127"/>
                            <a:cs typeface="Times New Roman" panose="02020603050405020304" pitchFamily="18" charset="0"/>
                          </a:rPr>
                        </m:ctrlPr>
                      </m:dPr>
                      <m:e>
                        <m:r>
                          <a:rPr lang="nl-NL" sz="2200" i="1" kern="100">
                            <a:effectLst/>
                            <a:latin typeface="+mn-lt"/>
                            <a:ea typeface="Malgun Gothic" panose="020B0503020000020004" pitchFamily="34" charset="-127"/>
                            <a:cs typeface="Times New Roman" panose="02020603050405020304" pitchFamily="18" charset="0"/>
                          </a:rPr>
                          <m:t>∆,</m:t>
                        </m:r>
                        <m:r>
                          <a:rPr lang="nl-NL" sz="2200" i="1" kern="100">
                            <a:effectLst/>
                            <a:latin typeface="+mn-lt"/>
                            <a:ea typeface="Malgun Gothic" panose="020B0503020000020004" pitchFamily="34" charset="-127"/>
                            <a:cs typeface="Times New Roman" panose="02020603050405020304" pitchFamily="18" charset="0"/>
                          </a:rPr>
                          <m:t>𝑏</m:t>
                        </m:r>
                      </m:e>
                    </m:d>
                    <m:r>
                      <a:rPr lang="nl-NL" sz="2200" i="1" kern="100">
                        <a:effectLst/>
                        <a:latin typeface="+mn-lt"/>
                        <a:ea typeface="Malgun Gothic" panose="020B0503020000020004" pitchFamily="34" charset="-127"/>
                        <a:cs typeface="Times New Roman" panose="02020603050405020304" pitchFamily="18" charset="0"/>
                      </a:rPr>
                      <m:t>=</m:t>
                    </m:r>
                    <m:sSup>
                      <m:sSupPr>
                        <m:ctrlPr>
                          <a:rPr lang="en-US" sz="2200" i="1" kern="100">
                            <a:effectLst/>
                            <a:latin typeface="+mn-lt"/>
                            <a:ea typeface="Malgun Gothic" panose="020B0503020000020004" pitchFamily="34" charset="-127"/>
                            <a:cs typeface="Times New Roman" panose="02020603050405020304" pitchFamily="18" charset="0"/>
                          </a:rPr>
                        </m:ctrlPr>
                      </m:sSupPr>
                      <m:e>
                        <m:r>
                          <a:rPr lang="nl-NL" sz="2200" i="1" kern="100">
                            <a:effectLst/>
                            <a:latin typeface="+mn-lt"/>
                            <a:ea typeface="Malgun Gothic" panose="020B0503020000020004" pitchFamily="34" charset="-127"/>
                            <a:cs typeface="Times New Roman" panose="02020603050405020304" pitchFamily="18" charset="0"/>
                          </a:rPr>
                          <m:t>90</m:t>
                        </m:r>
                      </m:e>
                      <m:sup>
                        <m:r>
                          <a:rPr lang="nl-NL" sz="2200" i="1" kern="100">
                            <a:effectLst/>
                            <a:latin typeface="+mn-lt"/>
                            <a:ea typeface="Malgun Gothic" panose="020B0503020000020004" pitchFamily="34" charset="-127"/>
                            <a:cs typeface="Times New Roman" panose="02020603050405020304" pitchFamily="18" charset="0"/>
                          </a:rPr>
                          <m:t>𝑜</m:t>
                        </m:r>
                      </m:sup>
                    </m:sSup>
                    <m:r>
                      <a:rPr lang="nl-NL" sz="2200" i="1" kern="100">
                        <a:effectLst/>
                        <a:latin typeface="+mn-lt"/>
                        <a:ea typeface="Malgun Gothic" panose="020B0503020000020004" pitchFamily="34" charset="-127"/>
                        <a:cs typeface="Times New Roman" panose="02020603050405020304" pitchFamily="18" charset="0"/>
                      </a:rPr>
                      <m:t>.</m:t>
                    </m:r>
                  </m:oMath>
                </a14:m>
                <a:endParaRPr lang="en-US" sz="2200" kern="100">
                  <a:effectLst/>
                  <a:latin typeface="+mn-lt"/>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87161" y="2855990"/>
                <a:ext cx="7222799" cy="1912127"/>
              </a:xfrm>
              <a:prstGeom prst="rect">
                <a:avLst/>
              </a:prstGeom>
              <a:blipFill>
                <a:blip r:embed="rId4"/>
                <a:stretch>
                  <a:fillRect l="-1098" b="-3195"/>
                </a:stretch>
              </a:blipFill>
            </p:spPr>
            <p:txBody>
              <a:bodyPr/>
              <a:lstStyle/>
              <a:p>
                <a:r>
                  <a:rPr lang="en-US">
                    <a:noFill/>
                  </a:rPr>
                  <a:t> </a:t>
                </a:r>
              </a:p>
            </p:txBody>
          </p:sp>
        </mc:Fallback>
      </mc:AlternateContent>
      <p:sp>
        <p:nvSpPr>
          <p:cNvPr id="68" name="Rectangle 67"/>
          <p:cNvSpPr/>
          <p:nvPr/>
        </p:nvSpPr>
        <p:spPr>
          <a:xfrm>
            <a:off x="4119647" y="2230648"/>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chemeClr val="accent3">
                    <a:lumMod val="90000"/>
                    <a:lumOff val="10000"/>
                  </a:schemeClr>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chemeClr val="accent3">
                  <a:lumMod val="90000"/>
                  <a:lumOff val="10000"/>
                </a:schemeClr>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randombar(horizont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 grpId="0"/>
      <p:bldP spid="6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599238" y="219862"/>
                <a:ext cx="7994117" cy="252376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200" b="1" smtClean="0">
                    <a:solidFill>
                      <a:srgbClr val="C00000"/>
                    </a:solidFill>
                    <a:latin typeface="Arial"/>
                    <a:ea typeface="Dotum" panose="020B0600000101010101" pitchFamily="34" charset="-127"/>
                    <a:cs typeface="Times New Roman" panose="02020603050405020304" pitchFamily="18" charset="0"/>
                  </a:rPr>
                  <a:t>HĐ10</a:t>
                </a:r>
                <a:r>
                  <a:rPr lang="en-US" sz="2200" smtClean="0">
                    <a:solidFill>
                      <a:srgbClr val="C00000"/>
                    </a:solidFill>
                    <a:latin typeface="Arial"/>
                    <a:ea typeface="Dotum" panose="020B0600000101010101" pitchFamily="34" charset="-127"/>
                    <a:cs typeface="Times New Roman" panose="02020603050405020304" pitchFamily="18" charset="0"/>
                  </a:rPr>
                  <a:t>: </a:t>
                </a:r>
                <a:r>
                  <a:rPr lang="vi-VN" sz="2000" smtClean="0">
                    <a:solidFill>
                      <a:srgbClr val="000000"/>
                    </a:solidFill>
                    <a:latin typeface="+mn-lt"/>
                  </a:rPr>
                  <a:t>Cho </a:t>
                </a:r>
                <a:r>
                  <a:rPr lang="vi-VN" sz="2000">
                    <a:solidFill>
                      <a:srgbClr val="000000"/>
                    </a:solidFill>
                    <a:latin typeface="+mn-lt"/>
                  </a:rPr>
                  <a:t>đường thẳng </a:t>
                </a:r>
                <a14:m>
                  <m:oMath xmlns:m="http://schemas.openxmlformats.org/officeDocument/2006/math">
                    <m:r>
                      <a:rPr lang="vi-VN" sz="2000" i="1" smtClean="0">
                        <a:solidFill>
                          <a:srgbClr val="000000"/>
                        </a:solidFill>
                        <a:latin typeface="Cambria Math" panose="02040503050406030204" pitchFamily="18" charset="0"/>
                      </a:rPr>
                      <m:t>𝑎</m:t>
                    </m:r>
                  </m:oMath>
                </a14:m>
                <a:r>
                  <a:rPr lang="vi-VN" sz="2000">
                    <a:solidFill>
                      <a:srgbClr val="000000"/>
                    </a:solidFill>
                    <a:latin typeface="+mn-lt"/>
                  </a:rPr>
                  <a:t> và mặt phẳng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cùng vuông góc với một đường thẳng</a:t>
                </a:r>
                <a:r>
                  <a:rPr lang="vi-VN" sz="2000">
                    <a:solidFill>
                      <a:srgbClr val="000000"/>
                    </a:solidFill>
                    <a:latin typeface="+mn-lt"/>
                  </a:rPr>
                  <a:t> </a:t>
                </a:r>
                <a14:m>
                  <m:oMath xmlns:m="http://schemas.openxmlformats.org/officeDocument/2006/math">
                    <m:r>
                      <m:rPr>
                        <m:sty m:val="p"/>
                      </m:rPr>
                      <a:rPr lang="el-GR" sz="2000" i="0" smtClean="0">
                        <a:solidFill>
                          <a:srgbClr val="000000"/>
                        </a:solidFill>
                        <a:latin typeface="Cambria Math" panose="02040503050406030204" pitchFamily="18" charset="0"/>
                      </a:rPr>
                      <m:t>Δ</m:t>
                    </m:r>
                  </m:oMath>
                </a14:m>
                <a:r>
                  <a:rPr lang="el-GR" sz="2000">
                    <a:solidFill>
                      <a:srgbClr val="000000"/>
                    </a:solidFill>
                    <a:latin typeface="+mn-lt"/>
                  </a:rPr>
                  <a:t>.</a:t>
                </a:r>
              </a:p>
              <a:p>
                <a:pPr algn="just">
                  <a:lnSpc>
                    <a:spcPct val="150000"/>
                  </a:lnSpc>
                </a:pPr>
                <a:r>
                  <a:rPr lang="vi-VN" sz="2000">
                    <a:solidFill>
                      <a:srgbClr val="000000"/>
                    </a:solidFill>
                    <a:latin typeface="+mn-lt"/>
                  </a:rPr>
                  <a:t>a) Qua một điểm </a:t>
                </a:r>
                <a14:m>
                  <m:oMath xmlns:m="http://schemas.openxmlformats.org/officeDocument/2006/math">
                    <m:r>
                      <a:rPr lang="vi-VN" sz="2000" i="1" smtClean="0">
                        <a:solidFill>
                          <a:srgbClr val="000000"/>
                        </a:solidFill>
                        <a:latin typeface="Cambria Math" panose="02040503050406030204" pitchFamily="18" charset="0"/>
                      </a:rPr>
                      <m:t>𝑂</m:t>
                    </m:r>
                  </m:oMath>
                </a14:m>
                <a:r>
                  <a:rPr lang="vi-VN" sz="2000">
                    <a:solidFill>
                      <a:srgbClr val="000000"/>
                    </a:solidFill>
                    <a:latin typeface="+mn-lt"/>
                  </a:rPr>
                  <a:t> thuộc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kẻ đường thẳng </a:t>
                </a:r>
                <a14:m>
                  <m:oMath xmlns:m="http://schemas.openxmlformats.org/officeDocument/2006/math">
                    <m:r>
                      <a:rPr lang="vi-VN" sz="2000" i="1" smtClean="0">
                        <a:solidFill>
                          <a:srgbClr val="000000"/>
                        </a:solidFill>
                        <a:latin typeface="Cambria Math" panose="02040503050406030204" pitchFamily="18" charset="0"/>
                      </a:rPr>
                      <m:t>𝑎</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song song với </a:t>
                </a:r>
                <a14:m>
                  <m:oMath xmlns:m="http://schemas.openxmlformats.org/officeDocument/2006/math">
                    <m:r>
                      <a:rPr lang="vi-VN" sz="2000" i="1" smtClean="0">
                        <a:solidFill>
                          <a:srgbClr val="000000"/>
                        </a:solidFill>
                        <a:latin typeface="Cambria Math" panose="02040503050406030204" pitchFamily="18" charset="0"/>
                      </a:rPr>
                      <m:t>𝑎</m:t>
                    </m:r>
                  </m:oMath>
                </a14:m>
                <a:r>
                  <a:rPr lang="vi-VN" sz="2000">
                    <a:solidFill>
                      <a:srgbClr val="000000"/>
                    </a:solidFill>
                    <a:latin typeface="+mn-lt"/>
                  </a:rPr>
                  <a:t>. Nêu vị trí tương đối giữa </a:t>
                </a:r>
                <a14:m>
                  <m:oMath xmlns:m="http://schemas.openxmlformats.org/officeDocument/2006/math">
                    <m:r>
                      <a:rPr lang="vi-VN" sz="2000" i="1" smtClean="0">
                        <a:solidFill>
                          <a:srgbClr val="000000"/>
                        </a:solidFill>
                        <a:latin typeface="Cambria Math" panose="02040503050406030204" pitchFamily="18" charset="0"/>
                      </a:rPr>
                      <m:t>𝑎</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và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a:t>
                </a:r>
              </a:p>
              <a:p>
                <a:pPr algn="just">
                  <a:lnSpc>
                    <a:spcPct val="150000"/>
                  </a:lnSpc>
                </a:pPr>
                <a:r>
                  <a:rPr lang="vi-VN" sz="2000">
                    <a:solidFill>
                      <a:srgbClr val="000000"/>
                    </a:solidFill>
                    <a:latin typeface="+mn-lt"/>
                  </a:rPr>
                  <a:t>b) Nêu vị trí tương đối giữa </a:t>
                </a:r>
                <a14:m>
                  <m:oMath xmlns:m="http://schemas.openxmlformats.org/officeDocument/2006/math">
                    <m:r>
                      <a:rPr lang="vi-VN" sz="2000" i="1" smtClean="0">
                        <a:solidFill>
                          <a:srgbClr val="000000"/>
                        </a:solidFill>
                        <a:latin typeface="Cambria Math" panose="02040503050406030204" pitchFamily="18" charset="0"/>
                      </a:rPr>
                      <m:t>𝑎</m:t>
                    </m:r>
                  </m:oMath>
                </a14:m>
                <a:r>
                  <a:rPr lang="vi-VN" sz="2000">
                    <a:solidFill>
                      <a:srgbClr val="000000"/>
                    </a:solidFill>
                    <a:latin typeface="+mn-lt"/>
                  </a:rPr>
                  <a:t> và </a:t>
                </a:r>
                <a14:m>
                  <m:oMath xmlns:m="http://schemas.openxmlformats.org/officeDocument/2006/math">
                    <m:r>
                      <a:rPr lang="vi-VN" sz="2000" i="1" smtClean="0">
                        <a:solidFill>
                          <a:srgbClr val="000000"/>
                        </a:solidFill>
                        <a:latin typeface="Cambria Math" panose="02040503050406030204" pitchFamily="18" charset="0"/>
                      </a:rPr>
                      <m:t>(</m:t>
                    </m:r>
                    <m:r>
                      <a:rPr lang="vi-VN" sz="2000" i="1">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smtClean="0">
                    <a:solidFill>
                      <a:srgbClr val="000000"/>
                    </a:solidFill>
                    <a:latin typeface="+mn-lt"/>
                  </a:rPr>
                  <a:t>.</a:t>
                </a:r>
                <a:endParaRPr lang="vi-VN" sz="2000">
                  <a:solidFill>
                    <a:srgbClr val="000000"/>
                  </a:solidFill>
                  <a:latin typeface="+mn-lt"/>
                </a:endParaRPr>
              </a:p>
            </p:txBody>
          </p:sp>
        </mc:Choice>
        <mc:Fallback>
          <p:sp>
            <p:nvSpPr>
              <p:cNvPr id="6" name="Rectangle 1"/>
              <p:cNvSpPr>
                <a:spLocks noRot="1" noChangeAspect="1" noMove="1" noResize="1" noEditPoints="1" noAdjustHandles="1" noChangeArrowheads="1" noChangeShapeType="1" noTextEdit="1"/>
              </p:cNvSpPr>
              <p:nvPr/>
            </p:nvSpPr>
            <p:spPr bwMode="auto">
              <a:xfrm>
                <a:off x="599238" y="219862"/>
                <a:ext cx="7994117" cy="2523768"/>
              </a:xfrm>
              <a:prstGeom prst="rect">
                <a:avLst/>
              </a:prstGeom>
              <a:blipFill>
                <a:blip r:embed="rId3"/>
                <a:stretch>
                  <a:fillRect l="-838" r="-762" b="-169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8883230">
            <a:off x="-283057" y="903438"/>
            <a:ext cx="883001" cy="751862"/>
          </a:xfrm>
          <a:prstGeom prst="rect">
            <a:avLst/>
          </a:prstGeom>
        </p:spPr>
      </p:pic>
      <p:grpSp>
        <p:nvGrpSpPr>
          <p:cNvPr id="10" name="Google Shape;1887;p58"/>
          <p:cNvGrpSpPr/>
          <p:nvPr/>
        </p:nvGrpSpPr>
        <p:grpSpPr>
          <a:xfrm rot="13503394">
            <a:off x="8411896" y="4339920"/>
            <a:ext cx="616727" cy="825350"/>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8" name="Rectangle 27"/>
          <p:cNvSpPr/>
          <p:nvPr/>
        </p:nvSpPr>
        <p:spPr>
          <a:xfrm>
            <a:off x="4237063" y="2825900"/>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chemeClr val="accent3">
                    <a:lumMod val="90000"/>
                    <a:lumOff val="10000"/>
                  </a:schemeClr>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chemeClr val="accent3">
                  <a:lumMod val="90000"/>
                  <a:lumOff val="10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12090" y="3296133"/>
                <a:ext cx="7267025" cy="1673407"/>
              </a:xfrm>
              <a:prstGeom prst="rect">
                <a:avLst/>
              </a:prstGeom>
            </p:spPr>
            <p:txBody>
              <a:bodyPr wrap="square">
                <a:spAutoFit/>
              </a:bodyPr>
              <a:lstStyle/>
              <a:p>
                <a:pPr algn="just">
                  <a:lnSpc>
                    <a:spcPct val="150000"/>
                  </a:lnSpc>
                  <a:spcBef>
                    <a:spcPts val="300"/>
                  </a:spcBef>
                  <a:spcAft>
                    <a:spcPts val="300"/>
                  </a:spcAft>
                </a:pPr>
                <a:r>
                  <a:rPr lang="nl-NL" sz="2000" kern="100" smtClean="0">
                    <a:latin typeface="+mn-lt"/>
                    <a:ea typeface="Malgun Gothic" panose="020B0503020000020004" pitchFamily="34" charset="-127"/>
                    <a:cs typeface="Times New Roman" panose="02020603050405020304" pitchFamily="18" charset="0"/>
                  </a:rPr>
                  <a:t>a) Do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m:t>
                    </m:r>
                    <m:r>
                      <a:rPr lang="en-US" sz="20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𝑎</m:t>
                    </m:r>
                  </m:oMath>
                </a14:m>
                <a:r>
                  <a:rPr lang="nl-NL" sz="20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m:t>
                    </m:r>
                    <m:r>
                      <a:rPr lang="en-US" sz="20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000" i="1" kern="100">
                        <a:effectLst/>
                        <a:latin typeface="+mn-lt"/>
                        <a:ea typeface="Malgun Gothic" panose="020B0503020000020004" pitchFamily="34" charset="-127"/>
                        <a:cs typeface="Times New Roman" panose="02020603050405020304" pitchFamily="18" charset="0"/>
                      </a:rPr>
                      <m:t>⊥</m:t>
                    </m:r>
                    <m:sSup>
                      <m:sSupPr>
                        <m:ctrlPr>
                          <a:rPr lang="en-US" sz="2000" i="1" kern="100">
                            <a:effectLst/>
                            <a:latin typeface="+mn-lt"/>
                            <a:ea typeface="Malgun Gothic" panose="020B0503020000020004" pitchFamily="34" charset="-127"/>
                            <a:cs typeface="Times New Roman" panose="02020603050405020304" pitchFamily="18" charset="0"/>
                          </a:rPr>
                        </m:ctrlPr>
                      </m:sSupPr>
                      <m:e>
                        <m:r>
                          <a:rPr lang="nl-NL" sz="2000" i="1" kern="100">
                            <a:effectLst/>
                            <a:latin typeface="+mn-lt"/>
                            <a:ea typeface="Malgun Gothic" panose="020B0503020000020004" pitchFamily="34" charset="-127"/>
                            <a:cs typeface="Times New Roman" panose="02020603050405020304" pitchFamily="18" charset="0"/>
                          </a:rPr>
                          <m:t>𝑎</m:t>
                        </m:r>
                      </m:e>
                      <m:sup>
                        <m:r>
                          <a:rPr lang="nl-NL" sz="2000" i="1" kern="100">
                            <a:effectLst/>
                            <a:latin typeface="+mn-lt"/>
                            <a:ea typeface="Malgun Gothic" panose="020B0503020000020004" pitchFamily="34" charset="-127"/>
                            <a:cs typeface="Times New Roman" panose="02020603050405020304" pitchFamily="18" charset="0"/>
                          </a:rPr>
                          <m:t>′</m:t>
                        </m:r>
                      </m:sup>
                    </m:sSup>
                    <m:r>
                      <a:rPr lang="nl-NL" sz="2000" i="1" kern="100">
                        <a:effectLst/>
                        <a:latin typeface="+mn-lt"/>
                        <a:ea typeface="Malgun Gothic" panose="020B0503020000020004" pitchFamily="34" charset="-127"/>
                        <a:cs typeface="Times New Roman" panose="02020603050405020304" pitchFamily="18" charset="0"/>
                      </a:rPr>
                      <m:t>.</m:t>
                    </m:r>
                  </m:oMath>
                </a14:m>
                <a:endParaRPr lang="en-US" sz="2000" kern="100" smtClean="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000" kern="100" smtClean="0">
                    <a:effectLst/>
                    <a:ea typeface="Malgun Gothic" panose="020B0503020000020004" pitchFamily="34" charset="-127"/>
                    <a:cs typeface="Times New Roman" panose="02020603050405020304" pitchFamily="18" charset="0"/>
                  </a:rPr>
                  <a:t>    </a:t>
                </a:r>
                <a14:m>
                  <m:oMath xmlns:m="http://schemas.openxmlformats.org/officeDocument/2006/math">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2000" b="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đi qua </a:t>
                </a:r>
                <a14:m>
                  <m:oMath xmlns:m="http://schemas.openxmlformats.org/officeDocument/2006/math">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nl-NL"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nl-NL" sz="2000" i="1" kern="100">
                        <a:latin typeface="Cambria Math" panose="02040503050406030204" pitchFamily="18" charset="0"/>
                        <a:ea typeface="Malgun Gothic" panose="020B0503020000020004" pitchFamily="34" charset="-127"/>
                        <a:cs typeface="Times New Roman" panose="02020603050405020304" pitchFamily="18" charset="0"/>
                      </a:rPr>
                      <m:t>𝑎</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nên </a:t>
                </a:r>
                <a14:m>
                  <m:oMath xmlns:m="http://schemas.openxmlformats.org/officeDocument/2006/math">
                    <m:sSup>
                      <m:sSupPr>
                        <m:ctrlPr>
                          <a:rPr lang="en-US" sz="2000" i="1" kern="100">
                            <a:effectLst/>
                            <a:latin typeface="+mn-lt"/>
                            <a:ea typeface="Malgun Gothic" panose="020B0503020000020004" pitchFamily="34" charset="-127"/>
                            <a:cs typeface="Times New Roman" panose="02020603050405020304" pitchFamily="18" charset="0"/>
                          </a:rPr>
                        </m:ctrlPr>
                      </m:sSupPr>
                      <m:e>
                        <m:r>
                          <a:rPr lang="nl-NL" sz="2000" i="1" kern="100">
                            <a:effectLst/>
                            <a:latin typeface="+mn-lt"/>
                            <a:ea typeface="Malgun Gothic" panose="020B0503020000020004" pitchFamily="34" charset="-127"/>
                            <a:cs typeface="Times New Roman" panose="02020603050405020304" pitchFamily="18" charset="0"/>
                          </a:rPr>
                          <m:t>𝑎</m:t>
                        </m:r>
                      </m:e>
                      <m:sup>
                        <m:r>
                          <a:rPr lang="nl-NL" sz="2000" i="1" kern="100">
                            <a:effectLst/>
                            <a:latin typeface="+mn-lt"/>
                            <a:ea typeface="Malgun Gothic" panose="020B0503020000020004" pitchFamily="34" charset="-127"/>
                            <a:cs typeface="Times New Roman" panose="02020603050405020304" pitchFamily="18" charset="0"/>
                          </a:rPr>
                          <m:t>′</m:t>
                        </m:r>
                      </m:sup>
                    </m:sSup>
                    <m:r>
                      <a:rPr lang="nl-NL" sz="2000" i="1" kern="100">
                        <a:effectLst/>
                        <a:latin typeface="+mn-lt"/>
                        <a:ea typeface="Malgun Gothic" panose="020B0503020000020004" pitchFamily="34" charset="-127"/>
                        <a:cs typeface="Times New Roman" panose="02020603050405020304" pitchFamily="18" charset="0"/>
                      </a:rPr>
                      <m:t>⊂</m:t>
                    </m:r>
                    <m:d>
                      <m:dPr>
                        <m:ctrlPr>
                          <a:rPr lang="en-US" sz="2000" i="1" kern="100">
                            <a:effectLst/>
                            <a:latin typeface="+mn-lt"/>
                            <a:ea typeface="Malgun Gothic" panose="020B0503020000020004" pitchFamily="34" charset="-127"/>
                            <a:cs typeface="Times New Roman" panose="02020603050405020304" pitchFamily="18" charset="0"/>
                          </a:rPr>
                        </m:ctrlPr>
                      </m:dPr>
                      <m:e>
                        <m:r>
                          <a:rPr lang="nl-NL" sz="2000" i="1" kern="100">
                            <a:effectLst/>
                            <a:latin typeface="+mn-lt"/>
                            <a:ea typeface="Malgun Gothic" panose="020B0503020000020004" pitchFamily="34" charset="-127"/>
                            <a:cs typeface="Times New Roman" panose="02020603050405020304" pitchFamily="18" charset="0"/>
                          </a:rPr>
                          <m:t>𝑃</m:t>
                        </m:r>
                      </m:e>
                    </m:d>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000" kern="100">
                    <a:effectLst/>
                    <a:latin typeface="+mn-lt"/>
                    <a:ea typeface="Malgun Gothic" panose="020B0503020000020004" pitchFamily="34" charset="-127"/>
                    <a:cs typeface="Times New Roman" panose="02020603050405020304" pitchFamily="18" charset="0"/>
                  </a:rPr>
                  <a:t>b) Vì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 // </m:t>
                    </m:r>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  </m:t>
                    </m:r>
                    <m:sSup>
                      <m:sSupPr>
                        <m:ctrlPr>
                          <a:rPr lang="en-US" sz="2000" i="1" kern="100">
                            <a:effectLst/>
                            <a:latin typeface="+mn-lt"/>
                            <a:ea typeface="Malgun Gothic" panose="020B0503020000020004" pitchFamily="34" charset="-127"/>
                            <a:cs typeface="Times New Roman" panose="02020603050405020304" pitchFamily="18" charset="0"/>
                          </a:rPr>
                        </m:ctrlPr>
                      </m:sSupPr>
                      <m:e>
                        <m:r>
                          <a:rPr lang="nl-NL" sz="2000" i="1" kern="100">
                            <a:effectLst/>
                            <a:latin typeface="+mn-lt"/>
                            <a:ea typeface="Malgun Gothic" panose="020B0503020000020004" pitchFamily="34" charset="-127"/>
                            <a:cs typeface="Times New Roman" panose="02020603050405020304" pitchFamily="18" charset="0"/>
                          </a:rPr>
                          <m:t>𝑎</m:t>
                        </m:r>
                      </m:e>
                      <m:sup>
                        <m:r>
                          <a:rPr lang="nl-NL" sz="2000" i="1" kern="100">
                            <a:effectLst/>
                            <a:latin typeface="+mn-lt"/>
                            <a:ea typeface="Malgun Gothic" panose="020B0503020000020004" pitchFamily="34" charset="-127"/>
                            <a:cs typeface="Times New Roman" panose="02020603050405020304" pitchFamily="18" charset="0"/>
                          </a:rPr>
                          <m:t>′</m:t>
                        </m:r>
                      </m:sup>
                    </m:sSup>
                    <m:r>
                      <a:rPr lang="nl-NL" sz="2000" i="1" kern="100">
                        <a:effectLst/>
                        <a:latin typeface="+mn-lt"/>
                        <a:ea typeface="Malgun Gothic" panose="020B0503020000020004" pitchFamily="34" charset="-127"/>
                        <a:cs typeface="Times New Roman" panose="02020603050405020304" pitchFamily="18" charset="0"/>
                      </a:rPr>
                      <m:t>⊂</m:t>
                    </m:r>
                    <m:d>
                      <m:dPr>
                        <m:ctrlPr>
                          <a:rPr lang="en-US" sz="2000" i="1" kern="100">
                            <a:effectLst/>
                            <a:latin typeface="+mn-lt"/>
                            <a:ea typeface="Malgun Gothic" panose="020B0503020000020004" pitchFamily="34" charset="-127"/>
                            <a:cs typeface="Times New Roman" panose="02020603050405020304" pitchFamily="18" charset="0"/>
                          </a:rPr>
                        </m:ctrlPr>
                      </m:dPr>
                      <m:e>
                        <m:r>
                          <a:rPr lang="nl-NL" sz="2000" i="1" kern="100">
                            <a:effectLst/>
                            <a:latin typeface="+mn-lt"/>
                            <a:ea typeface="Malgun Gothic" panose="020B0503020000020004" pitchFamily="34" charset="-127"/>
                            <a:cs typeface="Times New Roman" panose="02020603050405020304" pitchFamily="18" charset="0"/>
                          </a:rPr>
                          <m:t>𝑃</m:t>
                        </m:r>
                      </m:e>
                    </m:d>
                    <m:r>
                      <a:rPr lang="nl-NL" sz="2000" i="1" kern="100">
                        <a:effectLst/>
                        <a:latin typeface="+mn-lt"/>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nên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m:t>
                    </m:r>
                    <m:d>
                      <m:dPr>
                        <m:ctrlPr>
                          <a:rPr lang="en-US" sz="2000" i="1" kern="100">
                            <a:effectLst/>
                            <a:latin typeface="+mn-lt"/>
                            <a:ea typeface="Malgun Gothic" panose="020B0503020000020004" pitchFamily="34" charset="-127"/>
                            <a:cs typeface="Times New Roman" panose="02020603050405020304" pitchFamily="18" charset="0"/>
                          </a:rPr>
                        </m:ctrlPr>
                      </m:dPr>
                      <m:e>
                        <m:r>
                          <a:rPr lang="nl-NL" sz="2000" i="1" kern="100">
                            <a:effectLst/>
                            <a:latin typeface="+mn-lt"/>
                            <a:ea typeface="Malgun Gothic" panose="020B0503020000020004" pitchFamily="34" charset="-127"/>
                            <a:cs typeface="Times New Roman" panose="02020603050405020304" pitchFamily="18" charset="0"/>
                          </a:rPr>
                          <m:t>𝑃</m:t>
                        </m:r>
                      </m:e>
                    </m:d>
                  </m:oMath>
                </a14:m>
                <a:r>
                  <a:rPr lang="nl-NL" sz="2000" kern="100">
                    <a:effectLst/>
                    <a:latin typeface="+mn-lt"/>
                    <a:ea typeface="Malgun Gothic" panose="020B0503020000020004" pitchFamily="34" charset="-127"/>
                    <a:cs typeface="Times New Roman" panose="02020603050405020304" pitchFamily="18" charset="0"/>
                  </a:rPr>
                  <a:t> hoặc </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𝑎</m:t>
                    </m:r>
                    <m:r>
                      <a:rPr lang="nl-NL" sz="2000" i="1" kern="100">
                        <a:effectLst/>
                        <a:latin typeface="+mn-lt"/>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a:t>
                </a:r>
                <a14:m>
                  <m:oMath xmlns:m="http://schemas.openxmlformats.org/officeDocument/2006/math">
                    <m:r>
                      <a:rPr lang="nl-NL" sz="2000" i="1" kern="100">
                        <a:effectLst/>
                        <a:latin typeface="+mn-lt"/>
                        <a:ea typeface="Malgun Gothic" panose="020B0503020000020004" pitchFamily="34" charset="-127"/>
                        <a:cs typeface="Times New Roman" panose="02020603050405020304" pitchFamily="18" charset="0"/>
                      </a:rPr>
                      <m:t>(</m:t>
                    </m:r>
                    <m:r>
                      <a:rPr lang="nl-NL" sz="2000" i="1" kern="100">
                        <a:effectLst/>
                        <a:latin typeface="+mn-lt"/>
                        <a:ea typeface="Malgun Gothic" panose="020B0503020000020004" pitchFamily="34" charset="-127"/>
                        <a:cs typeface="Times New Roman" panose="02020603050405020304" pitchFamily="18" charset="0"/>
                      </a:rPr>
                      <m:t>𝑃</m:t>
                    </m:r>
                    <m:r>
                      <a:rPr lang="nl-NL" sz="2000" i="1" kern="100">
                        <a:effectLst/>
                        <a:latin typeface="+mn-lt"/>
                        <a:ea typeface="Malgun Gothic" panose="020B0503020000020004" pitchFamily="34" charset="-127"/>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12090" y="3296133"/>
                <a:ext cx="7267025" cy="1673407"/>
              </a:xfrm>
              <a:prstGeom prst="rect">
                <a:avLst/>
              </a:prstGeom>
              <a:blipFill>
                <a:blip r:embed="rId5"/>
                <a:stretch>
                  <a:fillRect l="-838" b="-5839"/>
                </a:stretch>
              </a:blipFill>
            </p:spPr>
            <p:txBody>
              <a:bodyPr/>
              <a:lstStyle/>
              <a:p>
                <a:r>
                  <a:rPr lang="en-US">
                    <a:noFill/>
                  </a:rPr>
                  <a:t> </a:t>
                </a:r>
              </a:p>
            </p:txBody>
          </p:sp>
        </mc:Fallback>
      </mc:AlternateContent>
    </p:spTree>
    <p:extLst>
      <p:ext uri="{BB962C8B-B14F-4D97-AF65-F5344CB8AC3E}">
        <p14:creationId xmlns:p14="http://schemas.microsoft.com/office/powerpoint/2010/main" val="587233170"/>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572013" flipH="1">
            <a:off x="222104" y="296345"/>
            <a:ext cx="1493005" cy="525061"/>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1" name="Google Shape;1311;p48"/>
          <p:cNvGrpSpPr/>
          <p:nvPr/>
        </p:nvGrpSpPr>
        <p:grpSpPr>
          <a:xfrm rot="19556640" flipH="1">
            <a:off x="7956203" y="3916616"/>
            <a:ext cx="978314" cy="813677"/>
            <a:chOff x="8986183" y="-4150167"/>
            <a:chExt cx="1073065" cy="898943"/>
          </a:xfrm>
        </p:grpSpPr>
        <p:sp>
          <p:nvSpPr>
            <p:cNvPr id="1312" name="Google Shape;1312;p48"/>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8"/>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8"/>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8"/>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8"/>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3022057" y="629113"/>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smtClean="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mc:Choice xmlns:a14="http://schemas.microsoft.com/office/drawing/2010/main" Requires="a14">
          <p:sp>
            <p:nvSpPr>
              <p:cNvPr id="61" name="Rectangle 60"/>
              <p:cNvSpPr/>
              <p:nvPr/>
            </p:nvSpPr>
            <p:spPr>
              <a:xfrm>
                <a:off x="1066486" y="1466639"/>
                <a:ext cx="7036940" cy="2748253"/>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600"/>
                  </a:spcBef>
                  <a:spcAft>
                    <a:spcPts val="800"/>
                  </a:spcAft>
                </a:pPr>
                <a:r>
                  <a:rPr lang="vi-VN" sz="2200" kern="100">
                    <a:ea typeface="Calibri" panose="020F0502020204030204" pitchFamily="34" charset="0"/>
                    <a:cs typeface="Times New Roman" panose="02020603050405020304" pitchFamily="18" charset="0"/>
                  </a:rPr>
                  <a:t>Nếu đường thẳng</a:t>
                </a:r>
                <a:r>
                  <a:rPr lang="en-US" sz="2200" kern="100" smtClean="0">
                    <a:ea typeface="Calibri" panose="020F0502020204030204" pitchFamily="34" charset="0"/>
                    <a:cs typeface="Times New Roman" panose="02020603050405020304" pitchFamily="18" charset="0"/>
                  </a:rPr>
                  <a:t> </a:t>
                </a:r>
                <a14:m>
                  <m:oMath xmlns:m="http://schemas.openxmlformats.org/officeDocument/2006/math">
                    <m:r>
                      <m:rPr>
                        <m:sty m:val="p"/>
                      </m:rPr>
                      <a:rPr lang="el-GR" sz="2200">
                        <a:latin typeface="Cambria Math" panose="02040503050406030204" pitchFamily="18" charset="0"/>
                      </a:rPr>
                      <m:t>Δ</m:t>
                    </m:r>
                    <m:r>
                      <a:rPr lang="el-GR" sz="2200" i="1">
                        <a:latin typeface="Cambria Math" panose="02040503050406030204" pitchFamily="18" charset="0"/>
                      </a:rPr>
                      <m:t> </m:t>
                    </m:r>
                  </m:oMath>
                </a14:m>
                <a:r>
                  <a:rPr lang="vi-VN" sz="2200" kern="100">
                    <a:ea typeface="Calibri" panose="020F0502020204030204" pitchFamily="34" charset="0"/>
                    <a:cs typeface="Times New Roman" panose="02020603050405020304" pitchFamily="18" charset="0"/>
                  </a:rPr>
                  <a:t>vuông góc với mặt phẳng </a:t>
                </a:r>
                <a14:m>
                  <m:oMath xmlns:m="http://schemas.openxmlformats.org/officeDocument/2006/math">
                    <m:r>
                      <a:rPr lang="vi-VN" sz="2200" i="1" kern="100" smtClean="0">
                        <a:latin typeface="Cambria Math" panose="02040503050406030204" pitchFamily="18" charset="0"/>
                        <a:ea typeface="Calibri" panose="020F0502020204030204" pitchFamily="34" charset="0"/>
                        <a:cs typeface="Times New Roman" panose="02020603050405020304" pitchFamily="18" charset="0"/>
                      </a:rPr>
                      <m:t>(</m:t>
                    </m:r>
                    <m:r>
                      <a:rPr lang="vi-VN" sz="2200" i="1" kern="100" smtClean="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thì </a:t>
                </a:r>
                <a14:m>
                  <m:oMath xmlns:m="http://schemas.openxmlformats.org/officeDocument/2006/math">
                    <m:r>
                      <m:rPr>
                        <m:sty m:val="p"/>
                      </m:rPr>
                      <a:rPr lang="el-GR" sz="2200">
                        <a:latin typeface="Cambria Math" panose="02040503050406030204" pitchFamily="18" charset="0"/>
                      </a:rPr>
                      <m:t>Δ</m:t>
                    </m:r>
                  </m:oMath>
                </a14:m>
                <a:r>
                  <a:rPr lang="vi-VN" sz="2200" kern="100">
                    <a:ea typeface="Calibri" panose="020F0502020204030204" pitchFamily="34" charset="0"/>
                    <a:cs typeface="Times New Roman" panose="02020603050405020304" pitchFamily="18" charset="0"/>
                  </a:rPr>
                  <a:t> vuông góc với mọi đường thẳng song song với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a:t>
                </a:r>
                <a:r>
                  <a:rPr lang="vi-VN" sz="2200" kern="100">
                    <a:ea typeface="Calibri" panose="020F0502020204030204" pitchFamily="34" charset="0"/>
                    <a:cs typeface="Times New Roman" panose="02020603050405020304" pitchFamily="18" charset="0"/>
                  </a:rPr>
                  <a:t>.</a:t>
                </a:r>
              </a:p>
              <a:p>
                <a:pPr lvl="0" algn="just">
                  <a:lnSpc>
                    <a:spcPct val="150000"/>
                  </a:lnSpc>
                  <a:spcBef>
                    <a:spcPts val="600"/>
                  </a:spcBef>
                  <a:spcAft>
                    <a:spcPts val="800"/>
                  </a:spcAft>
                </a:pPr>
                <a:r>
                  <a:rPr lang="vi-VN" sz="2200" kern="100">
                    <a:ea typeface="Calibri" panose="020F0502020204030204" pitchFamily="34" charset="0"/>
                    <a:cs typeface="Times New Roman" panose="02020603050405020304" pitchFamily="18" charset="0"/>
                  </a:rPr>
                  <a:t>Nếu đường thẳng </a:t>
                </a:r>
                <a14:m>
                  <m:oMath xmlns:m="http://schemas.openxmlformats.org/officeDocument/2006/math">
                    <m:r>
                      <a:rPr lang="vi-VN" sz="2200" i="1" kern="100" smtClean="0">
                        <a:latin typeface="Cambria Math" panose="02040503050406030204" pitchFamily="18" charset="0"/>
                        <a:ea typeface="Calibri" panose="020F0502020204030204" pitchFamily="34" charset="0"/>
                        <a:cs typeface="Times New Roman" panose="02020603050405020304" pitchFamily="18" charset="0"/>
                      </a:rPr>
                      <m:t>𝑎</m:t>
                    </m:r>
                  </m:oMath>
                </a14:m>
                <a:r>
                  <a:rPr lang="vi-VN" sz="2200" kern="100">
                    <a:ea typeface="Calibri" panose="020F0502020204030204" pitchFamily="34" charset="0"/>
                    <a:cs typeface="Times New Roman" panose="02020603050405020304" pitchFamily="18" charset="0"/>
                  </a:rPr>
                  <a:t> và mặt phẳng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a:t>
                </a:r>
                <a:r>
                  <a:rPr lang="vi-VN" sz="2200" kern="100">
                    <a:ea typeface="Calibri" panose="020F0502020204030204" pitchFamily="34" charset="0"/>
                    <a:cs typeface="Times New Roman" panose="02020603050405020304" pitchFamily="18" charset="0"/>
                  </a:rPr>
                  <a:t>cùng vuông góc với một đường thẳng </a:t>
                </a:r>
                <a14:m>
                  <m:oMath xmlns:m="http://schemas.openxmlformats.org/officeDocument/2006/math">
                    <m:r>
                      <m:rPr>
                        <m:sty m:val="p"/>
                      </m:rPr>
                      <a:rPr lang="el-GR" sz="2200">
                        <a:latin typeface="Cambria Math" panose="02040503050406030204" pitchFamily="18" charset="0"/>
                      </a:rPr>
                      <m:t>Δ</m:t>
                    </m:r>
                  </m:oMath>
                </a14:m>
                <a:r>
                  <a:rPr lang="vi-VN" sz="2200" kern="100">
                    <a:ea typeface="Calibri" panose="020F0502020204030204" pitchFamily="34" charset="0"/>
                    <a:cs typeface="Times New Roman" panose="02020603050405020304" pitchFamily="18" charset="0"/>
                  </a:rPr>
                  <a:t> thì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𝑎</m:t>
                    </m:r>
                  </m:oMath>
                </a14:m>
                <a:r>
                  <a:rPr lang="vi-VN" sz="2200" kern="100">
                    <a:ea typeface="Calibri" panose="020F0502020204030204" pitchFamily="34" charset="0"/>
                    <a:cs typeface="Times New Roman" panose="02020603050405020304" pitchFamily="18" charset="0"/>
                  </a:rPr>
                  <a:t> nằm trong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hoặc song song với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a:t>
                </a:r>
                <a:r>
                  <a:rPr lang="vi-VN" sz="2200" kern="100">
                    <a:ea typeface="Calibri" panose="020F0502020204030204" pitchFamily="34" charset="0"/>
                    <a:cs typeface="Times New Roman" panose="02020603050405020304" pitchFamily="18" charset="0"/>
                  </a:rPr>
                  <a:t>.</a:t>
                </a:r>
                <a:endParaRPr lang="vi-VN" sz="2200" kern="100">
                  <a:ea typeface="Calibri" panose="020F0502020204030204" pitchFamily="34" charset="0"/>
                  <a:cs typeface="Times New Roman" panose="02020603050405020304" pitchFamily="18" charset="0"/>
                </a:endParaRPr>
              </a:p>
            </p:txBody>
          </p:sp>
        </mc:Choice>
        <mc:Fallback>
          <p:sp>
            <p:nvSpPr>
              <p:cNvPr id="61" name="Rectangle 60"/>
              <p:cNvSpPr>
                <a:spLocks noRot="1" noChangeAspect="1" noMove="1" noResize="1" noEditPoints="1" noAdjustHandles="1" noChangeArrowheads="1" noChangeShapeType="1" noTextEdit="1"/>
              </p:cNvSpPr>
              <p:nvPr/>
            </p:nvSpPr>
            <p:spPr>
              <a:xfrm>
                <a:off x="1066486" y="1466639"/>
                <a:ext cx="7036940" cy="2748253"/>
              </a:xfrm>
              <a:prstGeom prst="rect">
                <a:avLst/>
              </a:prstGeom>
              <a:blipFill>
                <a:blip r:embed="rId3"/>
                <a:stretch>
                  <a:fillRect l="-950" r="-950" b="-3304"/>
                </a:stretch>
              </a:blipFill>
              <a:ln w="25400" cap="flat" cmpd="sng" algn="ctr">
                <a:solidFill>
                  <a:srgbClr val="FFFFFF"/>
                </a:solidFill>
                <a:prstDash val="solid"/>
              </a:ln>
              <a:effectLst/>
            </p:spPr>
            <p:txBody>
              <a:bodyPr/>
              <a:lstStyle/>
              <a:p>
                <a:r>
                  <a:rPr lang="en-US">
                    <a:noFill/>
                  </a:rPr>
                  <a:t> </a:t>
                </a:r>
              </a:p>
            </p:txBody>
          </p:sp>
        </mc:Fallback>
      </mc:AlternateContent>
    </p:spTree>
    <p:extLst>
      <p:ext uri="{BB962C8B-B14F-4D97-AF65-F5344CB8AC3E}">
        <p14:creationId xmlns:p14="http://schemas.microsoft.com/office/powerpoint/2010/main" val="227966755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6" name="Rectangle 1"/>
              <p:cNvSpPr>
                <a:spLocks noChangeArrowheads="1"/>
              </p:cNvSpPr>
              <p:nvPr/>
            </p:nvSpPr>
            <p:spPr bwMode="auto">
              <a:xfrm>
                <a:off x="466471" y="773500"/>
                <a:ext cx="8200720" cy="9694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600"/>
                  </a:spcBef>
                  <a:spcAft>
                    <a:spcPts val="600"/>
                  </a:spcAft>
                  <a:buClr>
                    <a:srgbClr val="C00000"/>
                  </a:buClr>
                  <a:defRPr/>
                </a:pPr>
                <a:r>
                  <a:rPr lang="vi-VN" sz="1900" smtClean="0">
                    <a:solidFill>
                      <a:srgbClr val="000000"/>
                    </a:solidFill>
                  </a:rPr>
                  <a:t>Cho </a:t>
                </a:r>
                <a:r>
                  <a:rPr lang="vi-VN" sz="1900">
                    <a:solidFill>
                      <a:srgbClr val="000000"/>
                    </a:solidFill>
                  </a:rPr>
                  <a:t>hình chóp </a:t>
                </a:r>
                <a14:m>
                  <m:oMath xmlns:m="http://schemas.openxmlformats.org/officeDocument/2006/math">
                    <m:r>
                      <a:rPr lang="vi-VN" sz="1900" i="1" smtClean="0">
                        <a:solidFill>
                          <a:srgbClr val="000000"/>
                        </a:solidFill>
                        <a:latin typeface="Cambria Math" panose="02040503050406030204" pitchFamily="18" charset="0"/>
                      </a:rPr>
                      <m:t>𝑆</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𝐴𝐵𝐶𝐷</m:t>
                    </m:r>
                  </m:oMath>
                </a14:m>
                <a:r>
                  <a:rPr lang="vi-VN" sz="1900">
                    <a:solidFill>
                      <a:srgbClr val="000000"/>
                    </a:solidFill>
                  </a:rPr>
                  <a:t> có đáy </a:t>
                </a:r>
                <a14:m>
                  <m:oMath xmlns:m="http://schemas.openxmlformats.org/officeDocument/2006/math">
                    <m:r>
                      <a:rPr lang="vi-VN" sz="1900" i="1" smtClean="0">
                        <a:solidFill>
                          <a:srgbClr val="000000"/>
                        </a:solidFill>
                        <a:latin typeface="Cambria Math" panose="02040503050406030204" pitchFamily="18" charset="0"/>
                      </a:rPr>
                      <m:t>𝐴𝐵𝐶𝐷</m:t>
                    </m:r>
                  </m:oMath>
                </a14:m>
                <a:r>
                  <a:rPr lang="vi-VN" sz="1900">
                    <a:solidFill>
                      <a:srgbClr val="000000"/>
                    </a:solidFill>
                  </a:rPr>
                  <a:t> là một hình vuông, </a:t>
                </a:r>
                <a14:m>
                  <m:oMath xmlns:m="http://schemas.openxmlformats.org/officeDocument/2006/math">
                    <m:r>
                      <a:rPr lang="vi-VN" sz="1900" i="1" smtClean="0">
                        <a:solidFill>
                          <a:srgbClr val="000000"/>
                        </a:solidFill>
                        <a:latin typeface="Cambria Math" panose="02040503050406030204" pitchFamily="18" charset="0"/>
                      </a:rPr>
                      <m:t>𝑆𝐴</m:t>
                    </m:r>
                    <m:r>
                      <a:rPr lang="nl-NL" sz="19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𝐴𝐵𝐶𝐷</m:t>
                    </m:r>
                    <m:r>
                      <a:rPr lang="vi-VN" sz="1900" i="1" smtClean="0">
                        <a:solidFill>
                          <a:srgbClr val="000000"/>
                        </a:solidFill>
                        <a:latin typeface="Cambria Math" panose="02040503050406030204" pitchFamily="18" charset="0"/>
                      </a:rPr>
                      <m:t>). </m:t>
                    </m:r>
                  </m:oMath>
                </a14:m>
                <a:r>
                  <a:rPr lang="en-US" sz="1900" smtClean="0">
                    <a:solidFill>
                      <a:srgbClr val="000000"/>
                    </a:solidFill>
                  </a:rPr>
                  <a:t>  </a:t>
                </a:r>
                <a:r>
                  <a:rPr lang="vi-VN" sz="1900" smtClean="0">
                    <a:solidFill>
                      <a:srgbClr val="000000"/>
                    </a:solidFill>
                  </a:rPr>
                  <a:t>Gọi </a:t>
                </a:r>
                <a14:m>
                  <m:oMath xmlns:m="http://schemas.openxmlformats.org/officeDocument/2006/math">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𝑁</m:t>
                    </m:r>
                    <m:r>
                      <a:rPr lang="vi-VN" sz="1900" i="1" smtClean="0">
                        <a:solidFill>
                          <a:srgbClr val="000000"/>
                        </a:solidFill>
                        <a:latin typeface="Cambria Math" panose="02040503050406030204" pitchFamily="18" charset="0"/>
                      </a:rPr>
                      <m:t> </m:t>
                    </m:r>
                  </m:oMath>
                </a14:m>
                <a:r>
                  <a:rPr lang="vi-VN" sz="1900">
                    <a:solidFill>
                      <a:srgbClr val="000000"/>
                    </a:solidFill>
                  </a:rPr>
                  <a:t>tương ứng là trung điểm của </a:t>
                </a:r>
                <a14:m>
                  <m:oMath xmlns:m="http://schemas.openxmlformats.org/officeDocument/2006/math">
                    <m:r>
                      <a:rPr lang="vi-VN" sz="1900" i="1" smtClean="0">
                        <a:solidFill>
                          <a:srgbClr val="000000"/>
                        </a:solidFill>
                        <a:latin typeface="Cambria Math" panose="02040503050406030204" pitchFamily="18" charset="0"/>
                      </a:rPr>
                      <m:t>𝑆𝐵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𝐵𝐶</m:t>
                    </m:r>
                  </m:oMath>
                </a14:m>
                <a:r>
                  <a:rPr lang="vi-VN" sz="1900">
                    <a:solidFill>
                      <a:srgbClr val="000000"/>
                    </a:solidFill>
                  </a:rPr>
                  <a:t>. Chứng minh rằng </a:t>
                </a:r>
                <a14:m>
                  <m:oMath xmlns:m="http://schemas.openxmlformats.org/officeDocument/2006/math">
                    <m:r>
                      <a:rPr lang="vi-VN" sz="1900" i="1" smtClean="0">
                        <a:solidFill>
                          <a:srgbClr val="000000"/>
                        </a:solidFill>
                        <a:latin typeface="Cambria Math" panose="02040503050406030204" pitchFamily="18" charset="0"/>
                      </a:rPr>
                      <m:t>𝐵𝐷</m:t>
                    </m:r>
                    <m:r>
                      <a:rPr lang="nl-NL" sz="19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1900" i="1" smtClean="0">
                        <a:solidFill>
                          <a:srgbClr val="000000"/>
                        </a:solidFill>
                        <a:latin typeface="Cambria Math" panose="02040503050406030204" pitchFamily="18" charset="0"/>
                      </a:rPr>
                      <m:t>𝑀𝑁</m:t>
                    </m:r>
                  </m:oMath>
                </a14:m>
                <a:r>
                  <a:rPr lang="vi-VN" sz="1900">
                    <a:solidFill>
                      <a:srgbClr val="000000"/>
                    </a:solidFill>
                  </a:rPr>
                  <a:t>.</a:t>
                </a:r>
              </a:p>
            </p:txBody>
          </p:sp>
        </mc:Choice>
        <mc:Fallback>
          <p:sp>
            <p:nvSpPr>
              <p:cNvPr id="6" name="Rectangle 1"/>
              <p:cNvSpPr>
                <a:spLocks noRot="1" noChangeAspect="1" noMove="1" noResize="1" noEditPoints="1" noAdjustHandles="1" noChangeArrowheads="1" noChangeShapeType="1" noTextEdit="1"/>
              </p:cNvSpPr>
              <p:nvPr/>
            </p:nvSpPr>
            <p:spPr bwMode="auto">
              <a:xfrm>
                <a:off x="466471" y="773500"/>
                <a:ext cx="8200720" cy="969496"/>
              </a:xfrm>
              <a:prstGeom prst="rect">
                <a:avLst/>
              </a:prstGeom>
              <a:blipFill>
                <a:blip r:embed="rId3"/>
                <a:stretch>
                  <a:fillRect l="-743" r="-297" b="-50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827561" y="2371635"/>
                <a:ext cx="4664197" cy="2023311"/>
              </a:xfrm>
              <a:prstGeom prst="rect">
                <a:avLst/>
              </a:prstGeom>
            </p:spPr>
            <p:txBody>
              <a:bodyPr wrap="square">
                <a:spAutoFit/>
              </a:bodyPr>
              <a:lstStyle/>
              <a:p>
                <a:pPr lvl="0" algn="just">
                  <a:lnSpc>
                    <a:spcPct val="150000"/>
                  </a:lnSpc>
                  <a:spcBef>
                    <a:spcPts val="300"/>
                  </a:spcBef>
                  <a:spcAft>
                    <a:spcPts val="300"/>
                  </a:spcAft>
                </a:pPr>
                <a:r>
                  <a:rPr lang="nl-NL" sz="1900" kern="100" smtClean="0">
                    <a:ea typeface="Calibri" panose="020F0502020204030204" pitchFamily="34" charset="0"/>
                    <a:cs typeface="Times New Roman" panose="02020603050405020304" pitchFamily="18" charset="0"/>
                  </a:rPr>
                  <a:t>Do </a:t>
                </a:r>
                <a14:m>
                  <m:oMath xmlns:m="http://schemas.openxmlformats.org/officeDocument/2006/math">
                    <m:r>
                      <a:rPr lang="vi-VN" sz="1900" i="1">
                        <a:latin typeface="Cambria Math" panose="02040503050406030204" pitchFamily="18" charset="0"/>
                      </a:rPr>
                      <m:t>𝑆𝐴</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rPr>
                      <m:t>(</m:t>
                    </m:r>
                    <m:r>
                      <a:rPr lang="vi-VN" sz="1900" i="1">
                        <a:latin typeface="Cambria Math" panose="02040503050406030204" pitchFamily="18" charset="0"/>
                      </a:rPr>
                      <m:t>𝐴𝐵𝐶𝐷</m:t>
                    </m:r>
                    <m:r>
                      <a:rPr lang="vi-VN" sz="1900" i="1">
                        <a:latin typeface="Cambria Math" panose="02040503050406030204" pitchFamily="18" charset="0"/>
                      </a:rPr>
                      <m:t>)</m:t>
                    </m:r>
                  </m:oMath>
                </a14:m>
                <a:r>
                  <a:rPr lang="nl-NL" sz="1900" kern="100" smtClean="0">
                    <a:ea typeface="Calibri" panose="020F0502020204030204" pitchFamily="34" charset="0"/>
                    <a:cs typeface="Times New Roman" panose="02020603050405020304" pitchFamily="18" charset="0"/>
                  </a:rPr>
                  <a:t> </a:t>
                </a:r>
                <a:r>
                  <a:rPr lang="nl-NL" sz="1900" kern="100">
                    <a:ea typeface="Calibri" panose="020F0502020204030204" pitchFamily="34" charset="0"/>
                    <a:cs typeface="Times New Roman" panose="02020603050405020304" pitchFamily="18" charset="0"/>
                  </a:rPr>
                  <a:t>nên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𝑆𝐴</m:t>
                    </m:r>
                  </m:oMath>
                </a14:m>
                <a:r>
                  <a:rPr lang="nl-NL" sz="1900" kern="100">
                    <a:ea typeface="Calibri" panose="020F0502020204030204" pitchFamily="34" charset="0"/>
                    <a:cs typeface="Times New Roman" panose="02020603050405020304" pitchFamily="18" charset="0"/>
                  </a:rPr>
                  <a:t>. </a:t>
                </a:r>
                <a:endParaRPr lang="nl-NL" sz="1900" kern="100" smtClean="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pPr>
                <a:r>
                  <a:rPr lang="nl-NL" sz="1900" kern="100" smtClean="0">
                    <a:ea typeface="Calibri" panose="020F0502020204030204" pitchFamily="34" charset="0"/>
                    <a:cs typeface="Times New Roman" panose="02020603050405020304" pitchFamily="18" charset="0"/>
                  </a:rPr>
                  <a:t>Mặt </a:t>
                </a:r>
                <a:r>
                  <a:rPr lang="nl-NL" sz="1900" kern="100">
                    <a:ea typeface="Calibri" panose="020F0502020204030204" pitchFamily="34" charset="0"/>
                    <a:cs typeface="Times New Roman" panose="02020603050405020304" pitchFamily="18" charset="0"/>
                  </a:rPr>
                  <a:t>khác, </a:t>
                </a:r>
                <a14:m>
                  <m:oMath xmlns:m="http://schemas.openxmlformats.org/officeDocument/2006/math">
                    <m:r>
                      <a:rPr lang="nl-NL" sz="1900" i="1" kern="100">
                        <a:latin typeface="Cambria Math" panose="02040503050406030204" pitchFamily="18" charset="0"/>
                        <a:ea typeface="Calibri" panose="020F0502020204030204" pitchFamily="34" charset="0"/>
                        <a:cs typeface="Times New Roman" panose="020206030504050203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en-US" sz="1900" b="0" i="1" kern="100" smtClean="0">
                        <a:latin typeface="Cambria Math" panose="02040503050406030204" pitchFamily="18" charset="0"/>
                        <a:ea typeface="Calibri" panose="020F0502020204030204" pitchFamily="34" charset="0"/>
                        <a:cs typeface="Times New Roman" panose="02020603050405020304" pitchFamily="18" charset="0"/>
                      </a:rPr>
                      <m:t>𝐴𝐶</m:t>
                    </m:r>
                  </m:oMath>
                </a14:m>
                <a:r>
                  <a:rPr lang="nl-NL" sz="1900" kern="100" smtClean="0">
                    <a:ea typeface="Calibri" panose="020F0502020204030204" pitchFamily="34" charset="0"/>
                    <a:cs typeface="Times New Roman" panose="02020603050405020304" pitchFamily="18" charset="0"/>
                  </a:rPr>
                  <a:t> </a:t>
                </a:r>
                <a:r>
                  <a:rPr lang="nl-NL" sz="1900" kern="100">
                    <a:ea typeface="Calibri" panose="020F0502020204030204" pitchFamily="34" charset="0"/>
                    <a:cs typeface="Times New Roman" panose="02020603050405020304" pitchFamily="18" charset="0"/>
                  </a:rPr>
                  <a:t>nên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𝑆𝐴𝐶</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nl-NL" sz="1900" kern="100">
                    <a:ea typeface="Calibri" panose="020F0502020204030204" pitchFamily="34" charset="0"/>
                    <a:cs typeface="Times New Roman" panose="02020603050405020304" pitchFamily="18" charset="0"/>
                  </a:rPr>
                  <a:t>. </a:t>
                </a:r>
                <a:endParaRPr lang="nl-NL" sz="1900" kern="100" smtClean="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1900" kern="100" smtClean="0">
                    <a:ea typeface="Calibri" panose="020F0502020204030204" pitchFamily="34" charset="0"/>
                    <a:cs typeface="Times New Roman" panose="02020603050405020304" pitchFamily="18" charset="0"/>
                  </a:rPr>
                  <a:t>Ta </a:t>
                </a:r>
                <a:r>
                  <a:rPr lang="nl-NL" sz="1900" kern="100">
                    <a:ea typeface="Calibri" panose="020F0502020204030204" pitchFamily="34" charset="0"/>
                    <a:cs typeface="Times New Roman" panose="02020603050405020304" pitchFamily="18" charset="0"/>
                  </a:rPr>
                  <a:t>lại có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𝑀𝑁</m:t>
                    </m:r>
                    <m:r>
                      <m:rPr>
                        <m:nor/>
                      </m:rPr>
                      <a:rPr lang="en-US" sz="1900" b="0" i="0" kern="100" smtClean="0">
                        <a:latin typeface="Cambria Math" panose="02040503050406030204" pitchFamily="18" charset="0"/>
                        <a:ea typeface="Calibri" panose="020F0502020204030204" pitchFamily="34" charset="0"/>
                        <a:cs typeface="Times New Roman" panose="02020603050405020304" pitchFamily="18" charset="0"/>
                      </a:rPr>
                      <m:t> </m:t>
                    </m:r>
                    <m:r>
                      <m:rPr>
                        <m:nor/>
                      </m:rPr>
                      <a:rPr lang="nl-NL" sz="1900" kern="100">
                        <a:ea typeface="Calibri" panose="020F0502020204030204" pitchFamily="34" charset="0"/>
                        <a:cs typeface="Times New Roman" panose="02020603050405020304" pitchFamily="18" charset="0"/>
                      </a:rPr>
                      <m:t>//</m:t>
                    </m:r>
                    <m:r>
                      <m:rPr>
                        <m:nor/>
                      </m:rPr>
                      <a:rPr lang="en-US" sz="1900" b="0" i="0" kern="100" smtClean="0">
                        <a:ea typeface="Calibri" panose="020F0502020204030204" pitchFamily="34" charset="0"/>
                        <a:cs typeface="Times New Roman" panose="02020603050405020304" pitchFamily="18" charset="0"/>
                      </a:rPr>
                      <m:t> </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𝑆𝐶</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 </m:t>
                    </m:r>
                  </m:oMath>
                </a14:m>
                <a:r>
                  <a:rPr lang="nl-NL" sz="1900" kern="100">
                    <a:ea typeface="Calibri" panose="020F0502020204030204" pitchFamily="34" charset="0"/>
                    <a:cs typeface="Times New Roman" panose="02020603050405020304" pitchFamily="18" charset="0"/>
                  </a:rPr>
                  <a:t>nên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𝑀𝑁</m:t>
                    </m:r>
                    <m:r>
                      <m:rPr>
                        <m:nor/>
                      </m:rPr>
                      <a:rPr lang="en-US" sz="1900" b="0" i="0" kern="100" smtClean="0">
                        <a:latin typeface="Cambria Math" panose="02040503050406030204" pitchFamily="18" charset="0"/>
                        <a:ea typeface="Calibri" panose="020F0502020204030204" pitchFamily="34" charset="0"/>
                        <a:cs typeface="Times New Roman" panose="02020603050405020304" pitchFamily="18" charset="0"/>
                      </a:rPr>
                      <m:t> </m:t>
                    </m:r>
                    <m:r>
                      <m:rPr>
                        <m:nor/>
                      </m:rPr>
                      <a:rPr lang="nl-NL" sz="1900" kern="100">
                        <a:ea typeface="Calibri" panose="020F0502020204030204" pitchFamily="34" charset="0"/>
                        <a:cs typeface="Times New Roman" panose="02020603050405020304" pitchFamily="18" charset="0"/>
                      </a:rPr>
                      <m:t>//</m:t>
                    </m:r>
                    <m:r>
                      <a:rPr lang="en-US" sz="1900" b="0" i="1" kern="100" smtClean="0">
                        <a:latin typeface="Cambria Math" panose="02040503050406030204" pitchFamily="18" charset="0"/>
                        <a:ea typeface="Calibri" panose="020F0502020204030204" pitchFamily="34" charset="0"/>
                        <a:cs typeface="Times New Roman" panose="02020603050405020304" pitchFamily="18" charset="0"/>
                      </a:rPr>
                      <m:t> </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𝑆𝐴𝐶</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 </m:t>
                    </m:r>
                  </m:oMath>
                </a14:m>
                <a:endParaRPr lang="nl-NL" sz="1900" kern="100" smtClean="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1900" kern="100" smtClean="0">
                    <a:ea typeface="Calibri" panose="020F0502020204030204" pitchFamily="34" charset="0"/>
                    <a:cs typeface="Times New Roman" panose="02020603050405020304" pitchFamily="18" charset="0"/>
                  </a:rPr>
                  <a:t>Do </a:t>
                </a:r>
                <a:r>
                  <a:rPr lang="nl-NL" sz="1900" kern="100">
                    <a:ea typeface="Calibri" panose="020F0502020204030204" pitchFamily="34" charset="0"/>
                    <a:cs typeface="Times New Roman" panose="02020603050405020304" pitchFamily="18" charset="0"/>
                  </a:rPr>
                  <a:t>đó </a:t>
                </a:r>
                <a14:m>
                  <m:oMath xmlns:m="http://schemas.openxmlformats.org/officeDocument/2006/math">
                    <m:r>
                      <a:rPr lang="vi-VN" sz="1900" i="1">
                        <a:latin typeface="Cambria Math" panose="020405030504060302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rPr>
                      <m:t>𝑀𝑁</m:t>
                    </m:r>
                  </m:oMath>
                </a14:m>
                <a:r>
                  <a:rPr lang="nl-NL" sz="1900" kern="100" smtClean="0">
                    <a:ea typeface="Calibri" panose="020F0502020204030204" pitchFamily="34" charset="0"/>
                    <a:cs typeface="Times New Roman" panose="02020603050405020304" pitchFamily="18" charset="0"/>
                  </a:rPr>
                  <a:t>. </a:t>
                </a:r>
                <a:endParaRPr lang="nl-NL" sz="1900" kern="100">
                  <a:ea typeface="Calibri" panose="020F050202020403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827561" y="2371635"/>
                <a:ext cx="4664197" cy="2023311"/>
              </a:xfrm>
              <a:prstGeom prst="rect">
                <a:avLst/>
              </a:prstGeom>
              <a:blipFill>
                <a:blip r:embed="rId4"/>
                <a:stretch>
                  <a:fillRect l="-1307" b="-4217"/>
                </a:stretch>
              </a:blipFill>
            </p:spPr>
            <p:txBody>
              <a:bodyPr/>
              <a:lstStyle/>
              <a:p>
                <a:r>
                  <a:rPr lang="en-US">
                    <a:noFill/>
                  </a:rPr>
                  <a:t> </a:t>
                </a:r>
              </a:p>
            </p:txBody>
          </p:sp>
        </mc:Fallback>
      </mc:AlternateContent>
      <p:sp>
        <p:nvSpPr>
          <p:cNvPr id="15" name="Rectangle 14"/>
          <p:cNvSpPr/>
          <p:nvPr/>
        </p:nvSpPr>
        <p:spPr>
          <a:xfrm>
            <a:off x="2019178" y="1882676"/>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01404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014040"/>
              </a:solidFill>
              <a:effectLst/>
              <a:uLnTx/>
              <a:uFillTx/>
              <a:latin typeface="Calibri"/>
              <a:ea typeface="+mn-ea"/>
              <a:cs typeface="Arial"/>
              <a:sym typeface="Arial"/>
            </a:endParaRPr>
          </a:p>
        </p:txBody>
      </p:sp>
      <p:pic>
        <p:nvPicPr>
          <p:cNvPr id="75" name="Picture 74"/>
          <p:cNvPicPr>
            <a:picLocks noChangeAspect="1"/>
          </p:cNvPicPr>
          <p:nvPr/>
        </p:nvPicPr>
        <p:blipFill>
          <a:blip r:embed="rId5"/>
          <a:stretch>
            <a:fillRect/>
          </a:stretch>
        </p:blipFill>
        <p:spPr>
          <a:xfrm rot="7427111">
            <a:off x="8438526" y="1601048"/>
            <a:ext cx="710762" cy="773591"/>
          </a:xfrm>
          <a:prstGeom prst="rect">
            <a:avLst/>
          </a:prstGeom>
        </p:spPr>
      </p:pic>
      <p:pic>
        <p:nvPicPr>
          <p:cNvPr id="77" name="Picture 76"/>
          <p:cNvPicPr>
            <a:picLocks noChangeAspect="1"/>
          </p:cNvPicPr>
          <p:nvPr/>
        </p:nvPicPr>
        <p:blipFill>
          <a:blip r:embed="rId6"/>
          <a:stretch>
            <a:fillRect/>
          </a:stretch>
        </p:blipFill>
        <p:spPr>
          <a:xfrm rot="3051417">
            <a:off x="307613" y="4529533"/>
            <a:ext cx="579198" cy="668764"/>
          </a:xfrm>
          <a:prstGeom prst="rect">
            <a:avLst/>
          </a:prstGeom>
        </p:spPr>
      </p:pic>
      <p:sp>
        <p:nvSpPr>
          <p:cNvPr id="9" name="Google Shape;735;p18"/>
          <p:cNvSpPr txBox="1">
            <a:spLocks/>
          </p:cNvSpPr>
          <p:nvPr/>
        </p:nvSpPr>
        <p:spPr>
          <a:xfrm>
            <a:off x="3933311" y="39904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6:</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Lst>
          </a:blip>
          <a:stretch>
            <a:fillRect/>
          </a:stretch>
        </p:blipFill>
        <p:spPr>
          <a:xfrm>
            <a:off x="5528334" y="1946684"/>
            <a:ext cx="2673323" cy="2849218"/>
          </a:xfrm>
          <a:prstGeom prst="rect">
            <a:avLst/>
          </a:prstGeom>
        </p:spPr>
      </p:pic>
    </p:spTree>
    <p:extLst>
      <p:ext uri="{BB962C8B-B14F-4D97-AF65-F5344CB8AC3E}">
        <p14:creationId xmlns:p14="http://schemas.microsoft.com/office/powerpoint/2010/main" val="5694265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wipe(down)">
                                      <p:cBhvr>
                                        <p:cTn id="30" dur="500"/>
                                        <p:tgtEl>
                                          <p:spTgt spid="1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5" dur="500"/>
                                        <p:tgtEl>
                                          <p:spTgt spid="1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wipe(left)">
                                      <p:cBhvr>
                                        <p:cTn id="40"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112910" y="91440"/>
            <a:ext cx="8903073" cy="4965147"/>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397620" y="255225"/>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4</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4" name="Rectangle 1"/>
              <p:cNvSpPr>
                <a:spLocks noChangeArrowheads="1"/>
              </p:cNvSpPr>
              <p:nvPr/>
            </p:nvSpPr>
            <p:spPr bwMode="auto">
              <a:xfrm>
                <a:off x="333612" y="181724"/>
                <a:ext cx="8483212" cy="13538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0"/>
                  </a:spcBef>
                  <a:spcAft>
                    <a:spcPts val="0"/>
                  </a:spcAft>
                  <a:buClrTx/>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mn-lt"/>
                    <a:sym typeface="Arial"/>
                  </a:rPr>
                  <a:t>                              Cho </a:t>
                </a:r>
                <a:r>
                  <a:rPr kumimoji="0" lang="en-US" sz="1900" b="0" i="0" u="none" strike="noStrike" kern="0" cap="none" spc="0" normalizeH="0" baseline="0" noProof="0">
                    <a:ln>
                      <a:noFill/>
                    </a:ln>
                    <a:solidFill>
                      <a:srgbClr val="000000"/>
                    </a:solidFill>
                    <a:effectLst/>
                    <a:uLnTx/>
                    <a:uFillTx/>
                    <a:latin typeface="+mn-lt"/>
                    <a:sym typeface="Arial"/>
                  </a:rPr>
                  <a:t>hình chóp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𝑆</m:t>
                    </m:r>
                    <m:r>
                      <a:rPr kumimoji="0" lang="en-US" sz="1900" b="0" i="1" u="none" strike="noStrike" kern="0" cap="none" spc="0" normalizeH="0" baseline="0" noProof="0" smtClean="0">
                        <a:ln>
                          <a:noFill/>
                        </a:ln>
                        <a:solidFill>
                          <a:srgbClr val="000000"/>
                        </a:solidFill>
                        <a:effectLst/>
                        <a:uLnTx/>
                        <a:uFillTx/>
                        <a:latin typeface="+mn-lt"/>
                        <a:sym typeface="Arial"/>
                      </a:rPr>
                      <m:t>.</m:t>
                    </m:r>
                    <m:r>
                      <a:rPr kumimoji="0" lang="en-US" sz="1900" b="0" i="1" u="none" strike="noStrike" kern="0" cap="none" spc="0" normalizeH="0" baseline="0" noProof="0" smtClean="0">
                        <a:ln>
                          <a:noFill/>
                        </a:ln>
                        <a:solidFill>
                          <a:srgbClr val="000000"/>
                        </a:solidFill>
                        <a:effectLst/>
                        <a:uLnTx/>
                        <a:uFillTx/>
                        <a:latin typeface="+mn-lt"/>
                        <a:sym typeface="Arial"/>
                      </a:rPr>
                      <m:t>𝐴𝐵𝐶𝐷</m:t>
                    </m:r>
                  </m:oMath>
                </a14:m>
                <a:r>
                  <a:rPr kumimoji="0" lang="en-US" sz="1900" b="0" i="0" u="none" strike="noStrike" kern="0" cap="none" spc="0" normalizeH="0" baseline="0" noProof="0">
                    <a:ln>
                      <a:noFill/>
                    </a:ln>
                    <a:solidFill>
                      <a:srgbClr val="000000"/>
                    </a:solidFill>
                    <a:effectLst/>
                    <a:uLnTx/>
                    <a:uFillTx/>
                    <a:latin typeface="+mn-lt"/>
                    <a:sym typeface="Arial"/>
                  </a:rPr>
                  <a:t> có đáy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𝐴𝐵𝐶𝐷</m:t>
                    </m:r>
                  </m:oMath>
                </a14:m>
                <a:r>
                  <a:rPr kumimoji="0" lang="en-US" sz="1900" b="0" i="0" u="none" strike="noStrike" kern="0" cap="none" spc="0" normalizeH="0" baseline="0" noProof="0">
                    <a:ln>
                      <a:noFill/>
                    </a:ln>
                    <a:solidFill>
                      <a:srgbClr val="000000"/>
                    </a:solidFill>
                    <a:effectLst/>
                    <a:uLnTx/>
                    <a:uFillTx/>
                    <a:latin typeface="+mn-lt"/>
                    <a:sym typeface="Arial"/>
                  </a:rPr>
                  <a:t> là một hình vuông,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𝑆𝐴</m:t>
                    </m:r>
                    <m:r>
                      <a:rPr kumimoji="0" lang="en-US" sz="1900" b="0" i="1" u="none" strike="noStrike" kern="0" cap="none" spc="0" normalizeH="0" baseline="0" noProof="0" smtClean="0">
                        <a:ln>
                          <a:noFill/>
                        </a:ln>
                        <a:solidFill>
                          <a:srgbClr val="000000"/>
                        </a:solidFill>
                        <a:effectLst/>
                        <a:uLnTx/>
                        <a:uFillTx/>
                        <a:latin typeface="+mn-lt"/>
                        <a:sym typeface="Arial"/>
                      </a:rPr>
                      <m:t>⊥(</m:t>
                    </m:r>
                    <m:r>
                      <a:rPr kumimoji="0" lang="en-US" sz="1900" b="0" i="1" u="none" strike="noStrike" kern="0" cap="none" spc="0" normalizeH="0" baseline="0" noProof="0">
                        <a:ln>
                          <a:noFill/>
                        </a:ln>
                        <a:solidFill>
                          <a:srgbClr val="000000"/>
                        </a:solidFill>
                        <a:effectLst/>
                        <a:uLnTx/>
                        <a:uFillTx/>
                        <a:latin typeface="+mn-lt"/>
                        <a:sym typeface="Arial"/>
                      </a:rPr>
                      <m:t>𝐴𝐵𝐶𝐷</m:t>
                    </m:r>
                    <m:r>
                      <a:rPr kumimoji="0" lang="en-US" sz="1900" b="0" i="1" u="none" strike="noStrike" kern="0" cap="none" spc="0" normalizeH="0" baseline="0" noProof="0">
                        <a:ln>
                          <a:noFill/>
                        </a:ln>
                        <a:solidFill>
                          <a:srgbClr val="000000"/>
                        </a:solidFill>
                        <a:effectLst/>
                        <a:uLnTx/>
                        <a:uFillTx/>
                        <a:latin typeface="+mn-lt"/>
                        <a:sym typeface="Arial"/>
                      </a:rPr>
                      <m:t>). </m:t>
                    </m:r>
                  </m:oMath>
                </a14:m>
                <a:r>
                  <a:rPr kumimoji="0" lang="en-US" sz="1900" b="0" i="0" u="none" strike="noStrike" kern="0" cap="none" spc="0" normalizeH="0" baseline="0" noProof="0" smtClean="0">
                    <a:ln>
                      <a:noFill/>
                    </a:ln>
                    <a:solidFill>
                      <a:srgbClr val="000000"/>
                    </a:solidFill>
                    <a:effectLst/>
                    <a:uLnTx/>
                    <a:uFillTx/>
                    <a:latin typeface="+mn-lt"/>
                    <a:sym typeface="Arial"/>
                  </a:rPr>
                  <a:t> Kẻ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𝐴𝐻</m:t>
                    </m:r>
                  </m:oMath>
                </a14:m>
                <a:r>
                  <a:rPr kumimoji="0" lang="en-US" sz="1900" b="0" i="0" u="none" strike="noStrike" kern="0" cap="none" spc="0" normalizeH="0" baseline="0" noProof="0">
                    <a:ln>
                      <a:noFill/>
                    </a:ln>
                    <a:solidFill>
                      <a:srgbClr val="000000"/>
                    </a:solidFill>
                    <a:effectLst/>
                    <a:uLnTx/>
                    <a:uFillTx/>
                    <a:latin typeface="+mn-lt"/>
                    <a:sym typeface="Arial"/>
                  </a:rPr>
                  <a:t> vuông góc với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𝐻</m:t>
                    </m:r>
                  </m:oMath>
                </a14:m>
                <a:r>
                  <a:rPr kumimoji="0" lang="en-US" sz="1900" b="0" i="0" u="none" strike="noStrike" kern="0" cap="none" spc="0" normalizeH="0" baseline="0" noProof="0">
                    <a:ln>
                      <a:noFill/>
                    </a:ln>
                    <a:solidFill>
                      <a:srgbClr val="000000"/>
                    </a:solidFill>
                    <a:effectLst/>
                    <a:uLnTx/>
                    <a:uFillTx/>
                    <a:latin typeface="+mn-lt"/>
                    <a:sym typeface="Arial"/>
                  </a:rPr>
                  <a:t> thuộc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𝐵𝑀</m:t>
                    </m:r>
                  </m:oMath>
                </a14:m>
                <a:r>
                  <a:rPr kumimoji="0" lang="en-US" sz="1900" b="0" i="0" u="none" strike="noStrike" kern="0" cap="none" spc="0" normalizeH="0" baseline="0" noProof="0">
                    <a:ln>
                      <a:noFill/>
                    </a:ln>
                    <a:solidFill>
                      <a:srgbClr val="000000"/>
                    </a:solidFill>
                    <a:effectLst/>
                    <a:uLnTx/>
                    <a:uFillTx/>
                    <a:latin typeface="+mn-lt"/>
                    <a:sym typeface="Arial"/>
                  </a:rPr>
                  <a:t> vuông góc với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𝑀</m:t>
                    </m:r>
                  </m:oMath>
                </a14:m>
                <a:r>
                  <a:rPr kumimoji="0" lang="en-US" sz="1900" b="0" i="0" u="none" strike="noStrike" kern="0" cap="none" spc="0" normalizeH="0" baseline="0" noProof="0">
                    <a:ln>
                      <a:noFill/>
                    </a:ln>
                    <a:solidFill>
                      <a:srgbClr val="000000"/>
                    </a:solidFill>
                    <a:effectLst/>
                    <a:uLnTx/>
                    <a:uFillTx/>
                    <a:latin typeface="+mn-lt"/>
                    <a:sym typeface="Arial"/>
                  </a:rPr>
                  <a:t> thuộc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Chứng minh rằng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𝑆𝐶</m:t>
                    </m:r>
                    <m:r>
                      <a:rPr kumimoji="0" lang="en-US" sz="1900" b="0" i="1" u="none" strike="noStrike" kern="0" cap="none" spc="0" normalizeH="0" baseline="0" noProof="0" smtClean="0">
                        <a:ln>
                          <a:noFill/>
                        </a:ln>
                        <a:solidFill>
                          <a:srgbClr val="000000"/>
                        </a:solidFill>
                        <a:effectLst/>
                        <a:uLnTx/>
                        <a:uFillTx/>
                        <a:latin typeface="+mn-lt"/>
                        <a:sym typeface="Arial"/>
                      </a:rPr>
                      <m:t>⊥(</m:t>
                    </m:r>
                    <m:r>
                      <a:rPr kumimoji="0" lang="en-US" sz="1900" b="0" i="1" u="none" strike="noStrike" kern="0" cap="none" spc="0" normalizeH="0" baseline="0" noProof="0">
                        <a:ln>
                          <a:noFill/>
                        </a:ln>
                        <a:solidFill>
                          <a:srgbClr val="000000"/>
                        </a:solidFill>
                        <a:effectLst/>
                        <a:uLnTx/>
                        <a:uFillTx/>
                        <a:latin typeface="+mn-lt"/>
                        <a:sym typeface="Arial"/>
                      </a:rPr>
                      <m:t>𝑀𝐵𝐷</m:t>
                    </m:r>
                    <m:r>
                      <a:rPr kumimoji="0" lang="en-US" sz="1900" b="0" i="1" u="none" strike="noStrike" kern="0" cap="none" spc="0" normalizeH="0" baseline="0" noProof="0">
                        <a:ln>
                          <a:noFill/>
                        </a:ln>
                        <a:solidFill>
                          <a:srgbClr val="000000"/>
                        </a:solidFill>
                        <a:effectLst/>
                        <a:uLnTx/>
                        <a:uFillTx/>
                        <a:latin typeface="+mn-lt"/>
                        <a:sym typeface="Arial"/>
                      </a:rPr>
                      <m:t>)</m:t>
                    </m:r>
                  </m:oMath>
                </a14:m>
                <a:r>
                  <a:rPr kumimoji="0" lang="en-US" sz="1900" b="0" i="0" u="none" strike="noStrike" kern="0" cap="none" spc="0" normalizeH="0" baseline="0" noProof="0">
                    <a:ln>
                      <a:noFill/>
                    </a:ln>
                    <a:solidFill>
                      <a:srgbClr val="000000"/>
                    </a:solidFill>
                    <a:effectLst/>
                    <a:uLnTx/>
                    <a:uFillTx/>
                    <a:latin typeface="+mn-lt"/>
                    <a:sym typeface="Arial"/>
                  </a:rPr>
                  <a:t> và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mn-lt"/>
                        <a:sym typeface="Arial"/>
                      </a:rPr>
                      <m:t>𝐴𝐻</m:t>
                    </m:r>
                    <m:r>
                      <a:rPr kumimoji="0" lang="en-US" sz="1900" b="0" i="1" u="none" strike="noStrike" kern="0" cap="none" spc="0" normalizeH="0" baseline="0" noProof="0" smtClean="0">
                        <a:ln>
                          <a:noFill/>
                        </a:ln>
                        <a:solidFill>
                          <a:srgbClr val="000000"/>
                        </a:solidFill>
                        <a:effectLst/>
                        <a:uLnTx/>
                        <a:uFillTx/>
                        <a:latin typeface="+mn-lt"/>
                        <a:sym typeface="Arial"/>
                      </a:rPr>
                      <m:t> // (</m:t>
                    </m:r>
                    <m:r>
                      <a:rPr kumimoji="0" lang="en-US" sz="1900" b="0" i="1" u="none" strike="noStrike" kern="0" cap="none" spc="0" normalizeH="0" baseline="0" noProof="0">
                        <a:ln>
                          <a:noFill/>
                        </a:ln>
                        <a:solidFill>
                          <a:srgbClr val="000000"/>
                        </a:solidFill>
                        <a:effectLst/>
                        <a:uLnTx/>
                        <a:uFillTx/>
                        <a:latin typeface="+mn-lt"/>
                        <a:sym typeface="Arial"/>
                      </a:rPr>
                      <m:t>𝑀𝐵𝐷</m:t>
                    </m:r>
                    <m:r>
                      <a:rPr kumimoji="0" lang="en-US" sz="1900" b="0" i="1" u="none" strike="noStrike" kern="0" cap="none" spc="0" normalizeH="0" baseline="0" noProof="0" smtClean="0">
                        <a:ln>
                          <a:noFill/>
                        </a:ln>
                        <a:solidFill>
                          <a:srgbClr val="000000"/>
                        </a:solidFill>
                        <a:effectLst/>
                        <a:uLnTx/>
                        <a:uFillTx/>
                        <a:latin typeface="+mn-lt"/>
                        <a:sym typeface="Arial"/>
                      </a:rPr>
                      <m:t>).</m:t>
                    </m:r>
                  </m:oMath>
                </a14:m>
                <a:endParaRPr kumimoji="0" lang="en-US" altLang="en-US" sz="1900" b="0" i="0" u="none" strike="noStrike" kern="0" cap="none" spc="0" normalizeH="0" baseline="0" noProof="0" smtClean="0">
                  <a:ln>
                    <a:noFill/>
                  </a:ln>
                  <a:solidFill>
                    <a:srgbClr val="070185"/>
                  </a:solidFill>
                  <a:effectLst/>
                  <a:uLnTx/>
                  <a:uFillTx/>
                  <a:latin typeface="+mn-lt"/>
                  <a:sym typeface="Arial"/>
                </a:endParaRPr>
              </a:p>
            </p:txBody>
          </p:sp>
        </mc:Choice>
        <mc:Fallback>
          <p:sp>
            <p:nvSpPr>
              <p:cNvPr id="14" name="Rectangle 1"/>
              <p:cNvSpPr>
                <a:spLocks noRot="1" noChangeAspect="1" noMove="1" noResize="1" noEditPoints="1" noAdjustHandles="1" noChangeArrowheads="1" noChangeShapeType="1" noTextEdit="1"/>
              </p:cNvSpPr>
              <p:nvPr/>
            </p:nvSpPr>
            <p:spPr bwMode="auto">
              <a:xfrm>
                <a:off x="333612" y="181724"/>
                <a:ext cx="8483212" cy="1353897"/>
              </a:xfrm>
              <a:prstGeom prst="rect">
                <a:avLst/>
              </a:prstGeom>
              <a:blipFill>
                <a:blip r:embed="rId3"/>
                <a:stretch>
                  <a:fillRect l="-719" r="-647" b="-49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Rectangle 15"/>
          <p:cNvSpPr/>
          <p:nvPr/>
        </p:nvSpPr>
        <p:spPr>
          <a:xfrm>
            <a:off x="1034272" y="162590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4" name="Picture 23"/>
          <p:cNvPicPr>
            <a:picLocks noChangeAspect="1"/>
          </p:cNvPicPr>
          <p:nvPr/>
        </p:nvPicPr>
        <p:blipFill>
          <a:blip r:embed="rId4"/>
          <a:stretch>
            <a:fillRect/>
          </a:stretch>
        </p:blipFill>
        <p:spPr>
          <a:xfrm rot="13628609">
            <a:off x="8524215" y="1757282"/>
            <a:ext cx="717524" cy="258462"/>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381369" y="2150145"/>
            <a:ext cx="2309775" cy="285288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2914096" y="1921298"/>
                <a:ext cx="5878935" cy="30542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kumimoji="0" lang="en-US" sz="1800" b="0" i="0"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nl-NL"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𝐴𝐶</m:t>
                      </m:r>
                      <m:r>
                        <a:rPr kumimoji="0" lang="nl-NL"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nl-NL"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𝐵𝐷</m:t>
                      </m:r>
                      <m:r>
                        <a:rPr kumimoji="0" lang="nl-NL"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𝐵𝐷</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𝐴𝐵𝐶𝐷</m:t>
                          </m:r>
                        </m:e>
                      </m:d>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𝐴𝐶</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𝐵𝐷</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𝑆𝐴𝐶</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m:t>
                      </m:r>
                      <m:r>
                        <a:rPr kumimoji="0" lang="en-US" sz="1800" b="0" i="1" u="none" strike="noStrike" kern="1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𝐷</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d>
                        <m:dPr>
                          <m:ctrlP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m:t>
                          </m:r>
                          <m:r>
                            <m:rPr>
                              <m:sty m:val="p"/>
                            </m:rP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D</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𝑆𝐴𝐶</m:t>
                              </m:r>
                            </m:e>
                          </m:d>
                        </m:e>
                      </m:d>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BM</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SC</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𝐵𝐷</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𝐵𝑀</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SC</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MBD</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Gọi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𝐴𝐶</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BD</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m:rPr>
                            <m:sty m:val="p"/>
                          </m:rP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O</m:t>
                        </m:r>
                      </m:e>
                    </m:d>
                    <m:r>
                      <a:rPr kumimoji="0" lang="en-US" sz="1800" b="0" i="0"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𝑆𝐶</m:t>
                    </m:r>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𝑀𝐵𝐷</m:t>
                        </m:r>
                      </m:e>
                    </m:d>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𝑂𝑀</m:t>
                    </m:r>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𝑀𝐵𝐷</m:t>
                        </m:r>
                      </m:e>
                    </m:d>
                  </m:oMath>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𝑆𝐶</m:t>
                      </m:r>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m:t>𝑂𝑀</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Mà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𝐴𝐻</m:t>
                    </m:r>
                    <m:r>
                      <a:rPr kumimoji="0" lang="en-US" sz="18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m:t>
                    </m:r>
                    <m: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𝐴𝐻</m:t>
                    </m:r>
                    <m: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𝑂𝑀</m:t>
                    </m:r>
                    <m: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𝑂𝑀</m:t>
                    </m:r>
                    <m: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𝑀𝐵𝐷</m:t>
                    </m:r>
                    <m: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𝐴𝐻</m:t>
                    </m:r>
                    <m:r>
                      <a:rPr kumimoji="0" lang="en-US" sz="18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𝑀𝐵𝐷</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m:t>
                    </m:r>
                  </m:oMath>
                </a14:m>
                <a:endParaRPr kumimoji="0" lang="en-US" sz="1800" b="0" i="0" u="none" strike="noStrike" kern="0" cap="none" spc="0" normalizeH="0" baseline="0" noProof="0">
                  <a:ln>
                    <a:noFill/>
                  </a:ln>
                  <a:solidFill>
                    <a:srgbClr val="000000"/>
                  </a:solidFill>
                  <a:effectLst/>
                  <a:uLnTx/>
                  <a:uFillTx/>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2914096" y="1921298"/>
                <a:ext cx="5878935" cy="3054298"/>
              </a:xfrm>
              <a:prstGeom prst="rect">
                <a:avLst/>
              </a:prstGeom>
              <a:blipFill>
                <a:blip r:embed="rId7"/>
                <a:stretch>
                  <a:fillRect l="-830" b="-599"/>
                </a:stretch>
              </a:blipFill>
            </p:spPr>
            <p:txBody>
              <a:bodyPr/>
              <a:lstStyle/>
              <a:p>
                <a:r>
                  <a:rPr lang="en-US">
                    <a:noFill/>
                  </a:rPr>
                  <a:t> </a:t>
                </a:r>
              </a:p>
            </p:txBody>
          </p:sp>
        </mc:Fallback>
      </mc:AlternateContent>
    </p:spTree>
    <p:extLst>
      <p:ext uri="{BB962C8B-B14F-4D97-AF65-F5344CB8AC3E}">
        <p14:creationId xmlns:p14="http://schemas.microsoft.com/office/powerpoint/2010/main" val="133257603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left)">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up)">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wipe(left)">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997;p41"/>
          <p:cNvSpPr txBox="1">
            <a:spLocks noGrp="1"/>
          </p:cNvSpPr>
          <p:nvPr>
            <p:ph type="title"/>
          </p:nvPr>
        </p:nvSpPr>
        <p:spPr>
          <a:xfrm>
            <a:off x="394070"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smtClean="0">
                <a:latin typeface="+mj-lt"/>
              </a:rPr>
              <a:t>LUYỆN TẬP</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4"/>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396379620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44155" y="1816286"/>
            <a:ext cx="9058280" cy="877200"/>
          </a:xfrm>
          <a:prstGeom prst="rect">
            <a:avLst/>
          </a:prstGeom>
        </p:spPr>
        <p:txBody>
          <a:bodyPr spcFirstLastPara="1" wrap="square" lIns="91425" tIns="91425" rIns="91425" bIns="91425" anchor="t" anchorCtr="0">
            <a:noAutofit/>
          </a:bodyPr>
          <a:lstStyle/>
          <a:p>
            <a:pPr lvl="0">
              <a:lnSpc>
                <a:spcPct val="150000"/>
              </a:lnSpc>
            </a:pPr>
            <a:r>
              <a:rPr lang="vi-VN" b="1">
                <a:latin typeface="+mn-lt"/>
              </a:rPr>
              <a:t>ĐƯỜNG THẲNG VUÔNG GÓC VỚI MẶT PHẲNG</a:t>
            </a:r>
            <a:endParaRPr b="1">
              <a:latin typeface="+mn-lt"/>
            </a:endParaRPr>
          </a:p>
        </p:txBody>
      </p:sp>
      <p:sp>
        <p:nvSpPr>
          <p:cNvPr id="998" name="Google Shape;998;p41"/>
          <p:cNvSpPr txBox="1">
            <a:spLocks noGrp="1"/>
          </p:cNvSpPr>
          <p:nvPr>
            <p:ph type="title" idx="2"/>
          </p:nvPr>
        </p:nvSpPr>
        <p:spPr>
          <a:xfrm>
            <a:off x="4030328" y="794514"/>
            <a:ext cx="1069308" cy="871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latin typeface="+mj-lt"/>
              </a:rPr>
              <a:t>01</a:t>
            </a:r>
            <a:endParaRPr sz="5000" b="1">
              <a:latin typeface="+mj-lt"/>
            </a:endParaRPr>
          </a:p>
        </p:txBody>
      </p:sp>
      <p:grpSp>
        <p:nvGrpSpPr>
          <p:cNvPr id="1016" name="Google Shape;1016;p41"/>
          <p:cNvGrpSpPr/>
          <p:nvPr/>
        </p:nvGrpSpPr>
        <p:grpSpPr>
          <a:xfrm>
            <a:off x="6932627" y="653017"/>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41"/>
          <p:cNvGrpSpPr/>
          <p:nvPr/>
        </p:nvGrpSpPr>
        <p:grpSpPr>
          <a:xfrm rot="8833915">
            <a:off x="598488" y="3772074"/>
            <a:ext cx="1175629" cy="935945"/>
            <a:chOff x="8986183" y="-4150167"/>
            <a:chExt cx="1073065" cy="898943"/>
          </a:xfrm>
        </p:grpSpPr>
        <p:sp>
          <p:nvSpPr>
            <p:cNvPr id="1041" name="Google Shape;1041;p41"/>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25605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85140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15976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479572"/>
            <a:ext cx="8154143" cy="1342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882930" y="595376"/>
                <a:ext cx="7341564" cy="1107996"/>
              </a:xfrm>
              <a:prstGeom prst="rect">
                <a:avLst/>
              </a:prstGeom>
              <a:noFill/>
            </p:spPr>
            <p:txBody>
              <a:bodyPr wrap="square" rtlCol="0">
                <a:spAutoFit/>
              </a:bodyPr>
              <a:lstStyle/>
              <a:p>
                <a:pPr algn="just">
                  <a:lnSpc>
                    <a:spcPct val="150000"/>
                  </a:lnSpc>
                  <a:tabLst>
                    <a:tab pos="180340" algn="l"/>
                    <a:tab pos="3420745" algn="l"/>
                  </a:tabLst>
                </a:pPr>
                <a:r>
                  <a:rPr lang="nl-NL" sz="22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1. </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hai đường thẳng phân biệt </a:t>
                </a:r>
                <a14:m>
                  <m:oMath xmlns:m="http://schemas.openxmlformats.org/officeDocument/2006/math">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mặt phẳng </a:t>
                </a:r>
                <a14:m>
                  <m:oMath xmlns:m="http://schemas.openxmlformats.org/officeDocument/2006/math">
                    <m:d>
                      <m:dPr>
                        <m:ctrlP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trong đó </a:t>
                </a:r>
                <a14:m>
                  <m:oMath xmlns:m="http://schemas.openxmlformats.org/officeDocument/2006/math">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Mệnh đề nào sau đây </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là </a:t>
                </a:r>
                <a:r>
                  <a:rPr lang="en-US" sz="2200" kern="100" smtClean="0">
                    <a:solidFill>
                      <a:srgbClr val="FFC000"/>
                    </a:solidFill>
                    <a:effectLst/>
                    <a:latin typeface="Arial" panose="020B0604020202020204" pitchFamily="34" charset="0"/>
                    <a:ea typeface="Calibri" panose="020F0502020204030204" pitchFamily="34" charset="0"/>
                    <a:cs typeface="Arial" panose="020B0604020202020204" pitchFamily="34" charset="0"/>
                  </a:rPr>
                  <a:t>sai</a:t>
                </a:r>
                <a:r>
                  <a:rPr lang="en-US" sz="2200"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82930" y="595376"/>
                <a:ext cx="7341564" cy="1107996"/>
              </a:xfrm>
              <a:prstGeom prst="rect">
                <a:avLst/>
              </a:prstGeom>
              <a:blipFill>
                <a:blip r:embed="rId11"/>
                <a:stretch>
                  <a:fillRect l="-1080" r="-1080" b="-497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80" y="3798132"/>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3" y="2388379"/>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4777524" y="3995706"/>
                <a:ext cx="3446970"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2100" smtClean="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m:rPr>
                        <m:nor/>
                      </m:rPr>
                      <a:rPr lang="en-US" sz="21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21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3995706"/>
                <a:ext cx="3446970" cy="512448"/>
              </a:xfrm>
              <a:prstGeom prst="rect">
                <a:avLst/>
              </a:prstGeom>
              <a:blipFill>
                <a:blip r:embed="rId12"/>
                <a:stretch>
                  <a:fillRect l="-1770" b="-129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81841" y="2598146"/>
                <a:ext cx="3509542" cy="46871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en-US" sz="2100" smtClean="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81841" y="2598146"/>
                <a:ext cx="3509542" cy="468718"/>
              </a:xfrm>
              <a:prstGeom prst="rect">
                <a:avLst/>
              </a:prstGeom>
              <a:blipFill>
                <a:blip r:embed="rId13"/>
                <a:stretch>
                  <a:fillRect l="-1736" b="-2467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80" y="2384298"/>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796392"/>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4777524" y="2603718"/>
                <a:ext cx="3510108" cy="47019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en-US" sz="2100" smtClean="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lang="en-US" sz="21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777524" y="2603718"/>
                <a:ext cx="3510108" cy="470193"/>
              </a:xfrm>
              <a:prstGeom prst="rect">
                <a:avLst/>
              </a:prstGeom>
              <a:blipFill>
                <a:blip r:embed="rId14"/>
                <a:stretch>
                  <a:fillRect l="-1736" b="-246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581841" y="4031742"/>
                <a:ext cx="3552049" cy="47641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en-US" sz="2100" smtClean="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m:rPr>
                        <m:nor/>
                      </m:rPr>
                      <a:rPr lang="en-US" sz="21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1841" y="4031742"/>
                <a:ext cx="3552049" cy="476412"/>
              </a:xfrm>
              <a:prstGeom prst="rect">
                <a:avLst/>
              </a:prstGeom>
              <a:blipFill>
                <a:blip r:embed="rId15"/>
                <a:stretch>
                  <a:fillRect l="-1715" b="-21519"/>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090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556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38571"/>
            <a:ext cx="365523" cy="365523"/>
          </a:xfrm>
          <a:prstGeom prst="rect">
            <a:avLst/>
          </a:prstGeom>
        </p:spPr>
      </p:pic>
    </p:spTree>
    <p:extLst>
      <p:ext uri="{BB962C8B-B14F-4D97-AF65-F5344CB8AC3E}">
        <p14:creationId xmlns:p14="http://schemas.microsoft.com/office/powerpoint/2010/main" val="9832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9997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965" y="21680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69553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39" y="296505"/>
            <a:ext cx="8154143" cy="795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475390" y="386484"/>
            <a:ext cx="4811188" cy="524887"/>
          </a:xfrm>
          <a:prstGeom prst="rect">
            <a:avLst/>
          </a:prstGeom>
          <a:noFill/>
        </p:spPr>
        <p:txBody>
          <a:bodyPr wrap="square" rtlCol="0">
            <a:spAutoFit/>
          </a:bodyPr>
          <a:lstStyle/>
          <a:p>
            <a:pPr>
              <a:lnSpc>
                <a:spcPct val="150000"/>
              </a:lnSpc>
              <a:buClrTx/>
              <a:defRPr/>
            </a:pPr>
            <a:r>
              <a:rPr lang="vi-VN" sz="2100" b="1" kern="1200">
                <a:solidFill>
                  <a:prstClr val="white"/>
                </a:solidFill>
                <a:latin typeface="Arial" panose="020B0604020202020204" pitchFamily="34" charset="0"/>
                <a:ea typeface="+mn-ea"/>
                <a:cs typeface="Arial" panose="020B0604020202020204" pitchFamily="34" charset="0"/>
              </a:rPr>
              <a:t>Câu 2. </a:t>
            </a:r>
            <a:r>
              <a:rPr lang="vi-VN" sz="2100" kern="1200">
                <a:solidFill>
                  <a:prstClr val="white"/>
                </a:solidFill>
                <a:latin typeface="Arial" panose="020B0604020202020204" pitchFamily="34" charset="0"/>
                <a:ea typeface="+mn-ea"/>
                <a:cs typeface="Arial" panose="020B0604020202020204" pitchFamily="34" charset="0"/>
              </a:rPr>
              <a:t>Mệnh đề nào sau đây </a:t>
            </a:r>
            <a:r>
              <a:rPr lang="vi-VN" sz="2100" kern="1200">
                <a:solidFill>
                  <a:srgbClr val="FFC000"/>
                </a:solidFill>
                <a:latin typeface="Arial" panose="020B0604020202020204" pitchFamily="34" charset="0"/>
                <a:ea typeface="+mn-ea"/>
                <a:cs typeface="Arial" panose="020B0604020202020204" pitchFamily="34" charset="0"/>
              </a:rPr>
              <a:t>sai</a:t>
            </a:r>
            <a:r>
              <a:rPr lang="vi-VN" sz="2100" kern="1200">
                <a:solidFill>
                  <a:prstClr val="white"/>
                </a:solidFill>
                <a:latin typeface="Arial" panose="020B0604020202020204" pitchFamily="34" charset="0"/>
                <a:ea typeface="+mn-ea"/>
                <a:cs typeface="Arial" panose="020B0604020202020204" pitchFamily="34" charset="0"/>
              </a:rPr>
              <a:t>?</a:t>
            </a:r>
            <a:endParaRPr lang="en-US" sz="2100" kern="1200" dirty="0">
              <a:solidFill>
                <a:prstClr val="white"/>
              </a:solidFill>
              <a:latin typeface="Calibri" panose="020F0502020204030204"/>
              <a:ea typeface="+mn-ea"/>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58253" y="3251834"/>
            <a:ext cx="4127087" cy="15529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13711" y="3245253"/>
            <a:ext cx="4127087" cy="15401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06460" y="3477544"/>
            <a:ext cx="3689510" cy="107721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700" kern="1200">
                <a:solidFill>
                  <a:prstClr val="white"/>
                </a:solidFill>
                <a:latin typeface="Arial" panose="020B0604020202020204" pitchFamily="34" charset="0"/>
                <a:ea typeface="Tahoma" panose="020B0604030504040204" pitchFamily="34" charset="0"/>
                <a:cs typeface="Arial" panose="020B0604020202020204" pitchFamily="34" charset="0"/>
              </a:rPr>
              <a:t>Hai đường thẳng phân biệt cùng vuông góc với một đường thẳng thứ ba thì song song</a:t>
            </a:r>
            <a:endParaRPr lang="en-US" sz="17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66138" y="3335869"/>
            <a:ext cx="3804983" cy="1423595"/>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17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700" kern="1200">
                <a:solidFill>
                  <a:prstClr val="white"/>
                </a:solidFill>
                <a:latin typeface="Arial" panose="020B0604020202020204" pitchFamily="34" charset="0"/>
                <a:ea typeface="Tahoma" panose="020B0604030504040204" pitchFamily="34" charset="0"/>
                <a:cs typeface="Arial" panose="020B0604020202020204" pitchFamily="34" charset="0"/>
              </a:rPr>
              <a:t>Một đường thẳng và một mặt phẳng (không chứa đường thẳng đã cho) cùng vuông góc với một đường thẳng thì song </a:t>
            </a:r>
            <a:r>
              <a:rPr lang="vi-VN" sz="1700" kern="1200">
                <a:solidFill>
                  <a:prstClr val="white"/>
                </a:solidFill>
                <a:latin typeface="Arial" panose="020B0604020202020204" pitchFamily="34" charset="0"/>
                <a:ea typeface="Tahoma" panose="020B0604030504040204" pitchFamily="34" charset="0"/>
                <a:cs typeface="Arial" panose="020B0604020202020204" pitchFamily="34" charset="0"/>
              </a:rPr>
              <a:t>song </a:t>
            </a:r>
            <a:r>
              <a:rPr lang="vi-VN" sz="1700" kern="1200" smtClean="0">
                <a:solidFill>
                  <a:prstClr val="white"/>
                </a:solidFill>
                <a:latin typeface="Arial" panose="020B0604020202020204" pitchFamily="34" charset="0"/>
                <a:ea typeface="Tahoma" panose="020B0604030504040204" pitchFamily="34" charset="0"/>
                <a:cs typeface="Arial" panose="020B0604020202020204" pitchFamily="34" charset="0"/>
              </a:rPr>
              <a:t>nhau</a:t>
            </a:r>
            <a:endParaRPr lang="en-US" sz="1700" kern="1200" dirty="0">
              <a:solidFill>
                <a:prstClr val="white"/>
              </a:solidFill>
              <a:latin typeface="Calibri" panose="020F0502020204030204"/>
              <a:ea typeface="+mn-ea"/>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1427603"/>
            <a:ext cx="4127087" cy="15113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1418587"/>
            <a:ext cx="4127087" cy="15339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85161" y="1629426"/>
            <a:ext cx="3870596" cy="107721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700">
                <a:solidFill>
                  <a:prstClr val="white"/>
                </a:solidFill>
                <a:latin typeface="Arial" panose="020B0604020202020204" pitchFamily="34" charset="0"/>
                <a:ea typeface="Dotum" panose="020B0600000101010101" pitchFamily="34" charset="-127"/>
                <a:cs typeface="Arial" panose="020B0604020202020204" pitchFamily="34" charset="0"/>
              </a:rPr>
              <a:t>Hai đường thẳng phân biệt cùng vuông góc với một mặt phẳng thì </a:t>
            </a:r>
            <a:r>
              <a:rPr lang="vi-VN" sz="1700">
                <a:solidFill>
                  <a:prstClr val="white"/>
                </a:solidFill>
                <a:latin typeface="Arial" panose="020B0604020202020204" pitchFamily="34" charset="0"/>
                <a:ea typeface="Dotum" panose="020B0600000101010101" pitchFamily="34" charset="-127"/>
                <a:cs typeface="Arial" panose="020B0604020202020204" pitchFamily="34" charset="0"/>
              </a:rPr>
              <a:t>song </a:t>
            </a:r>
            <a:r>
              <a:rPr lang="vi-VN" sz="1700" smtClean="0">
                <a:solidFill>
                  <a:prstClr val="white"/>
                </a:solidFill>
                <a:latin typeface="Arial" panose="020B0604020202020204" pitchFamily="34" charset="0"/>
                <a:ea typeface="Dotum" panose="020B0600000101010101" pitchFamily="34" charset="-127"/>
                <a:cs typeface="Arial" panose="020B0604020202020204" pitchFamily="34" charset="0"/>
              </a:rPr>
              <a:t>song</a:t>
            </a:r>
            <a:endParaRPr lang="en-US" sz="17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58840" y="1650662"/>
            <a:ext cx="3797391" cy="108350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17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700">
                <a:solidFill>
                  <a:prstClr val="white"/>
                </a:solidFill>
                <a:ea typeface="+mn-ea"/>
              </a:rPr>
              <a:t>Hai mặt phẳng phân biệt cùng vuông góc với một đường thẳng thì song song</a:t>
            </a:r>
            <a:endParaRPr lang="en-US" sz="1700" kern="1200" dirty="0">
              <a:solidFill>
                <a:prstClr val="white"/>
              </a:solidFill>
              <a:latin typeface="Calibri" panose="020F0502020204030204"/>
              <a:ea typeface="+mn-ea"/>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628771"/>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187702"/>
            <a:ext cx="365523" cy="365523"/>
          </a:xfrm>
          <a:prstGeom prst="rect">
            <a:avLst/>
          </a:prstGeom>
        </p:spPr>
      </p:pic>
    </p:spTree>
    <p:extLst>
      <p:ext uri="{BB962C8B-B14F-4D97-AF65-F5344CB8AC3E}">
        <p14:creationId xmlns:p14="http://schemas.microsoft.com/office/powerpoint/2010/main" val="7703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 y="42921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295288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109" y="1151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39" y="322326"/>
            <a:ext cx="8154143" cy="16872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895335" y="367696"/>
                <a:ext cx="7369687" cy="1553054"/>
              </a:xfrm>
              <a:prstGeom prst="rect">
                <a:avLst/>
              </a:prstGeom>
              <a:noFill/>
            </p:spPr>
            <p:txBody>
              <a:bodyPr wrap="square" rtlCol="0">
                <a:spAutoFit/>
              </a:bodyPr>
              <a:lstStyle/>
              <a:p>
                <a:pPr algn="just">
                  <a:lnSpc>
                    <a:spcPct val="150000"/>
                  </a:lnSpc>
                  <a:tabLst>
                    <a:tab pos="180340" algn="l"/>
                    <a:tab pos="3420745" algn="l"/>
                  </a:tabLst>
                </a:pPr>
                <a:r>
                  <a:rPr lang="vi-VN" sz="2200" b="1" kern="1200" smtClean="0">
                    <a:solidFill>
                      <a:schemeClr val="bg1"/>
                    </a:solidFill>
                    <a:latin typeface="Arial" panose="020B0604020202020204" pitchFamily="34" charset="0"/>
                    <a:ea typeface="+mn-ea"/>
                    <a:cs typeface="Arial" panose="020B0604020202020204" pitchFamily="34" charset="0"/>
                  </a:rPr>
                  <a:t>Câu 3</a:t>
                </a:r>
                <a:r>
                  <a:rPr lang="vi-VN" sz="2200" b="1" kern="1200">
                    <a:solidFill>
                      <a:schemeClr val="bg1"/>
                    </a:solidFill>
                    <a:latin typeface="Arial" panose="020B0604020202020204" pitchFamily="34" charset="0"/>
                    <a:ea typeface="+mn-ea"/>
                    <a:cs typeface="Arial" panose="020B0604020202020204" pitchFamily="34" charset="0"/>
                  </a:rPr>
                  <a:t>. </a:t>
                </a:r>
                <a:r>
                  <a:rPr lang="en-US" sz="2200"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Cho </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hình chóp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e>
                    </m:d>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𝛥</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vuông ở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𝐴𝐻</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đường cao của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𝛥</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𝑆𝐴𝐵</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Khẳng định nào sau đây </a:t>
                </a:r>
                <a:r>
                  <a:rPr lang="en-US" sz="2200" b="1" kern="100">
                    <a:solidFill>
                      <a:schemeClr val="bg1"/>
                    </a:solidFill>
                    <a:effectLst/>
                    <a:latin typeface="Arial" panose="020B0604020202020204" pitchFamily="34" charset="0"/>
                    <a:ea typeface="Calibri" panose="020F0502020204030204" pitchFamily="34" charset="0"/>
                    <a:cs typeface="Arial" panose="020B0604020202020204" pitchFamily="34" charset="0"/>
                  </a:rPr>
                  <a:t>sai</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95335" y="367696"/>
                <a:ext cx="7369687" cy="1553054"/>
              </a:xfrm>
              <a:prstGeom prst="rect">
                <a:avLst/>
              </a:prstGeom>
              <a:blipFill>
                <a:blip r:embed="rId11"/>
                <a:stretch>
                  <a:fillRect l="-1075" r="-1075" b="-7451"/>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78447" y="3843431"/>
            <a:ext cx="4127087" cy="936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5" y="3831780"/>
            <a:ext cx="4127087" cy="9288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502587" y="4048837"/>
                <a:ext cx="3689510"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C. </a:t>
                </a:r>
                <a14:m>
                  <m:oMath xmlns:m="http://schemas.openxmlformats.org/officeDocument/2006/math">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𝐴𝐻</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𝐴𝐶</m:t>
                    </m:r>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02587" y="4048837"/>
                <a:ext cx="3689510" cy="486608"/>
              </a:xfrm>
              <a:prstGeom prst="rect">
                <a:avLst/>
              </a:prstGeom>
              <a:blipFill>
                <a:blip r:embed="rId12"/>
                <a:stretch>
                  <a:fillRect l="-1815" b="-2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4699505" y="4041047"/>
                <a:ext cx="3804983"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𝐴𝐻</m:t>
                    </m:r>
                    <m:r>
                      <a:rPr lang="en-US" sz="2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𝑆</m:t>
                    </m:r>
                    <m:r>
                      <a:rPr lang="en-US" sz="2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𝐶</m:t>
                    </m:r>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4699505" y="4041047"/>
                <a:ext cx="3804983" cy="492443"/>
              </a:xfrm>
              <a:prstGeom prst="rect">
                <a:avLst/>
              </a:prstGeom>
              <a:blipFill>
                <a:blip r:embed="rId13"/>
                <a:stretch>
                  <a:fillRect l="-1763" b="-2345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78447" y="2504272"/>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1534" y="2504217"/>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02587" y="2701917"/>
                <a:ext cx="2722540"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𝑆𝐴</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02587" y="2701917"/>
                <a:ext cx="2722540" cy="492443"/>
              </a:xfrm>
              <a:prstGeom prst="rect">
                <a:avLst/>
              </a:prstGeom>
              <a:blipFill>
                <a:blip r:embed="rId14"/>
                <a:stretch>
                  <a:fillRect l="-2461" b="-246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4699505" y="2700293"/>
                <a:ext cx="3797391" cy="494751"/>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𝐴𝐻</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2200" kern="1200" dirty="0">
                  <a:solidFill>
                    <a:schemeClr val="bg1"/>
                  </a:solidFill>
                  <a:latin typeface="Calibri" panose="020F0502020204030204"/>
                  <a:ea typeface="+mn-ea"/>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699505" y="2700293"/>
                <a:ext cx="3797391" cy="494751"/>
              </a:xfrm>
              <a:prstGeom prst="rect">
                <a:avLst/>
              </a:prstGeom>
              <a:blipFill>
                <a:blip r:embed="rId15"/>
                <a:stretch>
                  <a:fillRect l="-1766" b="-2345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44001" y="37357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144001" y="83470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152179" y="128129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144001" y="2463341"/>
            <a:ext cx="365523" cy="365523"/>
          </a:xfrm>
          <a:prstGeom prst="rect">
            <a:avLst/>
          </a:prstGeom>
        </p:spPr>
      </p:pic>
    </p:spTree>
    <p:extLst>
      <p:ext uri="{BB962C8B-B14F-4D97-AF65-F5344CB8AC3E}">
        <p14:creationId xmlns:p14="http://schemas.microsoft.com/office/powerpoint/2010/main" val="80535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842928" y="365120"/>
                <a:ext cx="7341564" cy="1971437"/>
              </a:xfrm>
              <a:prstGeom prst="rect">
                <a:avLst/>
              </a:prstGeom>
              <a:noFill/>
            </p:spPr>
            <p:txBody>
              <a:bodyPr wrap="square" rtlCol="0">
                <a:spAutoFit/>
              </a:bodyPr>
              <a:lstStyle/>
              <a:p>
                <a:pPr algn="just">
                  <a:lnSpc>
                    <a:spcPct val="150000"/>
                  </a:lnSpc>
                  <a:tabLst>
                    <a:tab pos="180340" algn="l"/>
                    <a:tab pos="630555" algn="l"/>
                    <a:tab pos="3420745" algn="l"/>
                  </a:tabLst>
                </a:pPr>
                <a:r>
                  <a:rPr lang="nl-NL" sz="21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4. </a:t>
                </a:r>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chóp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đáy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hình chữ nhật,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𝐴𝐹</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lần lượt là các đường cao của tam giác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𝑆𝐴𝐵</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tam giác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𝑆𝐴𝐷</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Chọn khẳng định đúng trong các khẳng định sau ?</a:t>
                </a: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42928" y="365120"/>
                <a:ext cx="7341564" cy="1971437"/>
              </a:xfrm>
              <a:prstGeom prst="rect">
                <a:avLst/>
              </a:prstGeom>
              <a:blipFill>
                <a:blip r:embed="rId11"/>
                <a:stretch>
                  <a:fillRect l="-996" r="-913" b="-495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78"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89864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4777524" y="4204577"/>
                <a:ext cx="3446970" cy="46871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𝐴𝐸𝐹</m:t>
                        </m:r>
                      </m:e>
                    </m:d>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4204577"/>
                <a:ext cx="3446970" cy="468718"/>
              </a:xfrm>
              <a:prstGeom prst="rect">
                <a:avLst/>
              </a:prstGeom>
              <a:blipFill>
                <a:blip r:embed="rId12"/>
                <a:stretch>
                  <a:fillRect l="-1770" b="-233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81841" y="3046202"/>
                <a:ext cx="3509542" cy="5124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𝐴𝐹𝐵</m:t>
                        </m:r>
                      </m:e>
                    </m:d>
                  </m:oMath>
                </a14:m>
                <a:endPar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81841" y="3046202"/>
                <a:ext cx="3509542" cy="512448"/>
              </a:xfrm>
              <a:prstGeom prst="rect">
                <a:avLst/>
              </a:prstGeom>
              <a:blipFill>
                <a:blip r:embed="rId13"/>
                <a:stretch>
                  <a:fillRect l="-1736" b="-1309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78" y="2898649"/>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4777524" y="3042630"/>
                <a:ext cx="3510108" cy="46871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𝐴𝐸𝐶</m:t>
                        </m:r>
                      </m:e>
                    </m:d>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777524" y="3042630"/>
                <a:ext cx="3510108" cy="468718"/>
              </a:xfrm>
              <a:prstGeom prst="rect">
                <a:avLst/>
              </a:prstGeom>
              <a:blipFill>
                <a:blip r:embed="rId14"/>
                <a:stretch>
                  <a:fillRect l="-1736" b="-246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581841" y="4223766"/>
                <a:ext cx="3552049" cy="46871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1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𝐴𝐸𝐷</m:t>
                        </m:r>
                      </m:e>
                    </m:d>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1841" y="4223766"/>
                <a:ext cx="3552049" cy="468718"/>
              </a:xfrm>
              <a:prstGeom prst="rect">
                <a:avLst/>
              </a:prstGeom>
              <a:blipFill>
                <a:blip r:embed="rId15"/>
                <a:stretch>
                  <a:fillRect l="-1715" b="-2337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spTree>
    <p:extLst>
      <p:ext uri="{BB962C8B-B14F-4D97-AF65-F5344CB8AC3E}">
        <p14:creationId xmlns:p14="http://schemas.microsoft.com/office/powerpoint/2010/main" val="41732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2313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0889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120015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40" y="361950"/>
            <a:ext cx="8154143" cy="16508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1029869" y="599627"/>
                <a:ext cx="7005356" cy="1154162"/>
              </a:xfrm>
              <a:prstGeom prst="rect">
                <a:avLst/>
              </a:prstGeom>
              <a:noFill/>
            </p:spPr>
            <p:txBody>
              <a:bodyPr wrap="square" rtlCol="0">
                <a:spAutoFit/>
              </a:bodyPr>
              <a:lstStyle/>
              <a:p>
                <a:pPr algn="just">
                  <a:lnSpc>
                    <a:spcPct val="150000"/>
                  </a:lnSpc>
                  <a:tabLst>
                    <a:tab pos="180340" algn="l"/>
                    <a:tab pos="571500" algn="l"/>
                    <a:tab pos="630555" algn="l"/>
                    <a:tab pos="3420745" algn="l"/>
                  </a:tabLst>
                </a:pPr>
                <a:r>
                  <a:rPr lang="nl-NL" sz="23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2300" kern="10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tứ diện </a:t>
                </a:r>
                <a14:m>
                  <m:oMath xmlns:m="http://schemas.openxmlformats.org/officeDocument/2006/math">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𝐷𝐵</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𝐷𝐶</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Khẳng định nào sau đây đúng?</a:t>
                </a:r>
                <a:endParaRPr lang="en-US" sz="2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029869" y="599627"/>
                <a:ext cx="7005356" cy="1154162"/>
              </a:xfrm>
              <a:prstGeom prst="rect">
                <a:avLst/>
              </a:prstGeom>
              <a:blipFill>
                <a:blip r:embed="rId11"/>
                <a:stretch>
                  <a:fillRect l="-1305" b="-473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4195" y="2435175"/>
            <a:ext cx="4127087" cy="936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60065" y="3791945"/>
            <a:ext cx="4127087" cy="9288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4707358" y="2640304"/>
                <a:ext cx="3689510" cy="50456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B.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𝐵𝐶</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𝐴𝐷</m:t>
                    </m:r>
                  </m:oMath>
                </a14:m>
                <a:endParaRPr lang="en-US" sz="23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07358" y="2640304"/>
                <a:ext cx="3689510" cy="504562"/>
              </a:xfrm>
              <a:prstGeom prst="rect">
                <a:avLst/>
              </a:prstGeom>
              <a:blipFill>
                <a:blip r:embed="rId12"/>
                <a:stretch>
                  <a:fillRect l="-1983" b="-253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4721116" y="3974902"/>
                <a:ext cx="3804983" cy="512961"/>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3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𝐴𝐶</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𝐵𝐷</m:t>
                    </m:r>
                  </m:oMath>
                </a14:m>
                <a:endParaRPr lang="en-US" sz="2300" kern="1200" dirty="0">
                  <a:solidFill>
                    <a:schemeClr val="bg1"/>
                  </a:solidFill>
                  <a:latin typeface="Calibri" panose="020F0502020204030204"/>
                  <a:ea typeface="+mn-ea"/>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4721116" y="3974902"/>
                <a:ext cx="3804983" cy="512961"/>
              </a:xfrm>
              <a:prstGeom prst="rect">
                <a:avLst/>
              </a:prstGeom>
              <a:blipFill>
                <a:blip r:embed="rId13"/>
                <a:stretch>
                  <a:fillRect l="-1920" b="-23810"/>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86625" y="246028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05460" y="3768840"/>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62716" y="2663735"/>
                <a:ext cx="3870596" cy="50456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𝐴𝐵</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endParaRPr lang="en-US" sz="23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62716" y="2663735"/>
                <a:ext cx="3870596" cy="504562"/>
              </a:xfrm>
              <a:prstGeom prst="rect">
                <a:avLst/>
              </a:prstGeom>
              <a:blipFill>
                <a:blip r:embed="rId14"/>
                <a:stretch>
                  <a:fillRect l="-1890" b="-253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587863" y="3965028"/>
                <a:ext cx="3797391" cy="532710"/>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vi-VN" sz="23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𝐶𝐷</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𝐴𝐵𝐷</m:t>
                        </m:r>
                      </m:e>
                    </m:d>
                  </m:oMath>
                </a14:m>
                <a:endParaRPr lang="en-US" sz="2300" kern="1200" dirty="0">
                  <a:solidFill>
                    <a:schemeClr val="bg1"/>
                  </a:solidFill>
                  <a:latin typeface="Calibri" panose="020F0502020204030204"/>
                  <a:ea typeface="+mn-ea"/>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7863" y="3965028"/>
                <a:ext cx="3797391" cy="532710"/>
              </a:xfrm>
              <a:prstGeom prst="rect">
                <a:avLst/>
              </a:prstGeom>
              <a:blipFill>
                <a:blip r:embed="rId15"/>
                <a:stretch>
                  <a:fillRect l="-1926" b="-1818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44001" y="4954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144001" y="9566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152179" y="14032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509524" y="2224630"/>
            <a:ext cx="365523" cy="365523"/>
          </a:xfrm>
          <a:prstGeom prst="rect">
            <a:avLst/>
          </a:prstGeom>
        </p:spPr>
      </p:pic>
    </p:spTree>
    <p:extLst>
      <p:ext uri="{BB962C8B-B14F-4D97-AF65-F5344CB8AC3E}">
        <p14:creationId xmlns:p14="http://schemas.microsoft.com/office/powerpoint/2010/main" val="62774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15" name="Google Shape;3331;p61"/>
          <p:cNvSpPr txBox="1"/>
          <p:nvPr/>
        </p:nvSpPr>
        <p:spPr>
          <a:xfrm flipH="1">
            <a:off x="2861409" y="791577"/>
            <a:ext cx="3393085" cy="60745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3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3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7.5 </a:t>
            </a:r>
            <a:r>
              <a:rPr lang="fr-FR" sz="23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a:t>
            </a:r>
            <a:r>
              <a:rPr lang="fr-FR" sz="23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tr.36)</a:t>
            </a:r>
            <a:endParaRPr lang="en-US" sz="23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406717" y="1648908"/>
            <a:ext cx="6302467" cy="2631490"/>
          </a:xfrm>
          <a:prstGeom prst="rect">
            <a:avLst/>
          </a:prstGeom>
        </p:spPr>
        <p:txBody>
          <a:bodyPr wrap="square">
            <a:spAutoFit/>
          </a:bodyPr>
          <a:lstStyle/>
          <a:p>
            <a:pPr lvl="0" algn="just">
              <a:lnSpc>
                <a:spcPct val="150000"/>
              </a:lnSpc>
              <a:buClrTx/>
              <a:defRPr/>
            </a:pPr>
            <a:r>
              <a:rPr lang="en-US" sz="2200">
                <a:solidFill>
                  <a:sysClr val="windowText" lastClr="000000"/>
                </a:solidFill>
              </a:rPr>
              <a:t>Cho hình chóp S.ABC có đáy là tam giác cân tại A và </a:t>
            </a:r>
            <a:r>
              <a:rPr lang="en-US" sz="2200">
                <a:solidFill>
                  <a:sysClr val="windowText" lastClr="000000"/>
                </a:solidFill>
              </a:rPr>
              <a:t>SA </a:t>
            </a:r>
            <a:r>
              <a:rPr lang="en-US" sz="2200" smtClean="0">
                <a:solidFill>
                  <a:sysClr val="windowText" lastClr="000000"/>
                </a:solidFill>
              </a:rPr>
              <a:t>⊥ </a:t>
            </a:r>
            <a:r>
              <a:rPr lang="en-US" sz="2200">
                <a:solidFill>
                  <a:sysClr val="windowText" lastClr="000000"/>
                </a:solidFill>
              </a:rPr>
              <a:t>(ABC). Gọi M là trung điểm của BC. Chứng minh </a:t>
            </a:r>
            <a:r>
              <a:rPr lang="en-US" sz="2200">
                <a:solidFill>
                  <a:sysClr val="windowText" lastClr="000000"/>
                </a:solidFill>
              </a:rPr>
              <a:t>rằng</a:t>
            </a:r>
            <a:r>
              <a:rPr lang="en-US" sz="2200" smtClean="0">
                <a:solidFill>
                  <a:sysClr val="windowText" lastClr="000000"/>
                </a:solidFill>
              </a:rPr>
              <a:t>:</a:t>
            </a:r>
            <a:endParaRPr lang="en-US" sz="2200">
              <a:solidFill>
                <a:sysClr val="windowText" lastClr="000000"/>
              </a:solidFill>
            </a:endParaRPr>
          </a:p>
          <a:p>
            <a:pPr lvl="0" algn="just">
              <a:lnSpc>
                <a:spcPct val="150000"/>
              </a:lnSpc>
              <a:buClrTx/>
              <a:defRPr/>
            </a:pPr>
            <a:r>
              <a:rPr lang="en-US" sz="2200">
                <a:solidFill>
                  <a:sysClr val="windowText" lastClr="000000"/>
                </a:solidFill>
              </a:rPr>
              <a:t>a) </a:t>
            </a:r>
            <a:r>
              <a:rPr lang="en-US" sz="2200">
                <a:solidFill>
                  <a:sysClr val="windowText" lastClr="000000"/>
                </a:solidFill>
              </a:rPr>
              <a:t>BC </a:t>
            </a:r>
            <a:r>
              <a:rPr lang="en-US" sz="2200" smtClean="0">
                <a:solidFill>
                  <a:sysClr val="windowText" lastClr="000000"/>
                </a:solidFill>
              </a:rPr>
              <a:t>⊥(</a:t>
            </a:r>
            <a:r>
              <a:rPr lang="en-US" sz="2200">
                <a:solidFill>
                  <a:sysClr val="windowText" lastClr="000000"/>
                </a:solidFill>
              </a:rPr>
              <a:t>SAM</a:t>
            </a:r>
            <a:r>
              <a:rPr lang="en-US" sz="2200" smtClean="0">
                <a:solidFill>
                  <a:sysClr val="windowText" lastClr="000000"/>
                </a:solidFill>
              </a:rPr>
              <a:t>);</a:t>
            </a:r>
            <a:endParaRPr lang="en-US" sz="2200">
              <a:solidFill>
                <a:sysClr val="windowText" lastClr="000000"/>
              </a:solidFill>
            </a:endParaRPr>
          </a:p>
          <a:p>
            <a:pPr lvl="0" algn="just">
              <a:lnSpc>
                <a:spcPct val="150000"/>
              </a:lnSpc>
              <a:buClrTx/>
              <a:defRPr/>
            </a:pPr>
            <a:r>
              <a:rPr lang="en-US" sz="2200">
                <a:solidFill>
                  <a:sysClr val="windowText" lastClr="000000"/>
                </a:solidFill>
              </a:rPr>
              <a:t>b) Tam giác SBC cân tại </a:t>
            </a:r>
            <a:r>
              <a:rPr lang="en-US" sz="2200">
                <a:solidFill>
                  <a:sysClr val="windowText" lastClr="000000"/>
                </a:solidFill>
              </a:rPr>
              <a:t>S</a:t>
            </a:r>
            <a:r>
              <a:rPr lang="en-US" sz="2200" smtClean="0">
                <a:solidFill>
                  <a:sysClr val="windowText" lastClr="000000"/>
                </a:solidFill>
              </a:rPr>
              <a:t>.</a:t>
            </a:r>
            <a:endParaRPr lang="en-US" sz="2200">
              <a:solidFill>
                <a:sysClr val="windowText" lastClr="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4231848" y="5935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6771" y="1181277"/>
            <a:ext cx="2575653" cy="338514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895344" y="1257821"/>
                <a:ext cx="4736592" cy="969496"/>
              </a:xfrm>
              <a:prstGeom prst="rect">
                <a:avLst/>
              </a:prstGeom>
            </p:spPr>
            <p:txBody>
              <a:bodyPr wrap="square">
                <a:spAutoFit/>
              </a:bodyPr>
              <a:lstStyle/>
              <a:p>
                <a:pPr>
                  <a:lnSpc>
                    <a:spcPct val="150000"/>
                  </a:lnSpc>
                </a:pPr>
                <a:r>
                  <a:rPr lang="en-US" sz="1900" kern="100" smtClean="0">
                    <a:latin typeface="Arial" panose="020B0604020202020204" pitchFamily="34" charset="0"/>
                    <a:ea typeface="Calibri" panose="020F0502020204030204" pitchFamily="34" charset="0"/>
                    <a:cs typeface="Arial" panose="020B0604020202020204" pitchFamily="34" charset="0"/>
                  </a:rPr>
                  <a:t>a) Xét </a:t>
                </a:r>
                <a:r>
                  <a:rPr lang="en-US" sz="1900" kern="100">
                    <a:latin typeface="Arial" panose="020B0604020202020204" pitchFamily="34" charset="0"/>
                    <a:ea typeface="Calibri" panose="020F0502020204030204" pitchFamily="34" charset="0"/>
                    <a:cs typeface="Arial" panose="020B0604020202020204" pitchFamily="34" charset="0"/>
                  </a:rPr>
                  <a:t>tam giác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900" kern="100">
                    <a:effectLst/>
                    <a:latin typeface="Arial" panose="020B0604020202020204" pitchFamily="34" charset="0"/>
                    <a:ea typeface="Calibri" panose="020F0502020204030204" pitchFamily="34" charset="0"/>
                    <a:cs typeface="Arial" panose="020B0604020202020204" pitchFamily="34" charset="0"/>
                  </a:rPr>
                  <a:t> cân tại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900" kern="100">
                    <a:effectLst/>
                    <a:latin typeface="Arial" panose="020B0604020202020204" pitchFamily="34" charset="0"/>
                    <a:ea typeface="Calibri" panose="020F0502020204030204" pitchFamily="34" charset="0"/>
                    <a:cs typeface="Arial" panose="020B0604020202020204" pitchFamily="34" charset="0"/>
                  </a:rPr>
                  <a:t> </a:t>
                </a:r>
                <a:r>
                  <a:rPr lang="en-US" sz="1900" kern="100">
                    <a:effectLst/>
                    <a:latin typeface="Arial" panose="020B0604020202020204" pitchFamily="34" charset="0"/>
                    <a:ea typeface="Calibri" panose="020F0502020204030204" pitchFamily="34" charset="0"/>
                    <a:cs typeface="Arial" panose="020B0604020202020204" pitchFamily="34" charset="0"/>
                  </a:rPr>
                  <a:t>có</a:t>
                </a:r>
                <a:r>
                  <a:rPr lang="en-US" sz="1900" kern="1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AM</m:t>
                    </m:r>
                  </m:oMath>
                </a14:m>
                <a:r>
                  <a:rPr lang="en-US" sz="1900" kern="100">
                    <a:effectLst/>
                    <a:latin typeface="Arial" panose="020B0604020202020204" pitchFamily="34" charset="0"/>
                    <a:ea typeface="Calibri" panose="020F0502020204030204" pitchFamily="34" charset="0"/>
                    <a:cs typeface="Arial" panose="020B0604020202020204" pitchFamily="34" charset="0"/>
                  </a:rPr>
                  <a:t> là đường trung tuyến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1900" kern="100">
                    <a:effectLst/>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1900" kern="100" smtClean="0">
                    <a:effectLst/>
                    <a:latin typeface="Arial" panose="020B0604020202020204" pitchFamily="34" charset="0"/>
                    <a:ea typeface="Calibri" panose="020F0502020204030204" pitchFamily="34" charset="0"/>
                    <a:cs typeface="Arial" panose="020B0604020202020204" pitchFamily="34" charset="0"/>
                  </a:rPr>
                  <a:t>)</a:t>
                </a:r>
                <a:endParaRPr lang="en-US" sz="19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895344" y="1257821"/>
                <a:ext cx="4736592" cy="969496"/>
              </a:xfrm>
              <a:prstGeom prst="rect">
                <a:avLst/>
              </a:prstGeom>
              <a:blipFill>
                <a:blip r:embed="rId6"/>
                <a:stretch>
                  <a:fillRect l="-1158" b="-44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895344" y="2633484"/>
                <a:ext cx="4410246" cy="149252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e>
                            </m:mr>
                            <m:mr>
                              <m:e>
                                <m:r>
                                  <a:rPr lang="en-US" sz="1900" i="1" kern="100">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𝐴𝐵𝐶</m:t>
                                </m:r>
                                <m:r>
                                  <a:rPr lang="en-US" sz="1900" kern="100">
                                    <a:latin typeface="Cambria Math" panose="02040503050406030204" pitchFamily="18" charset="0"/>
                                    <a:ea typeface="Calibri" panose="020F0502020204030204" pitchFamily="34" charset="0"/>
                                    <a:cs typeface="Times New Roman" panose="02020603050405020304" pitchFamily="18" charset="0"/>
                                  </a:rPr>
                                  <m:t>))</m:t>
                                </m:r>
                              </m:e>
                            </m:mr>
                            <m:mr>
                              <m:e>
                                <m:r>
                                  <a:rPr lang="en-US" sz="1900" i="1" kern="100">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𝑆𝐴𝑀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895344" y="2633484"/>
                <a:ext cx="4410246" cy="149252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895344" y="2313163"/>
                <a:ext cx="3662156" cy="530915"/>
              </a:xfrm>
              <a:prstGeom prst="rect">
                <a:avLst/>
              </a:prstGeom>
            </p:spPr>
            <p:txBody>
              <a:bodyPr wrap="none">
                <a:spAutoFit/>
              </a:bodyPr>
              <a:lstStyle/>
              <a:p>
                <a:pPr lvl="0">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AM</m:t>
                    </m:r>
                  </m:oMath>
                </a14:m>
                <a:r>
                  <a:rPr lang="en-US" sz="1900" kern="100">
                    <a:latin typeface="Arial" panose="020B0604020202020204" pitchFamily="34" charset="0"/>
                    <a:ea typeface="Calibri" panose="020F0502020204030204" pitchFamily="34" charset="0"/>
                    <a:cs typeface="Arial" panose="020B0604020202020204" pitchFamily="34" charset="0"/>
                  </a:rPr>
                  <a:t> là đường cao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895344" y="2313163"/>
                <a:ext cx="3662156" cy="530915"/>
              </a:xfrm>
              <a:prstGeom prst="rect">
                <a:avLst/>
              </a:prstGeom>
              <a:blipFill>
                <a:blip r:embed="rId8"/>
                <a:stretch>
                  <a:fillRect b="-6818"/>
                </a:stretch>
              </a:blipFill>
            </p:spPr>
            <p:txBody>
              <a:bodyPr/>
              <a:lstStyle/>
              <a:p>
                <a:r>
                  <a:rPr lang="en-US">
                    <a:noFill/>
                  </a:rPr>
                  <a:t> </a:t>
                </a:r>
              </a:p>
            </p:txBody>
          </p:sp>
        </mc:Fallback>
      </mc:AlternateContent>
    </p:spTree>
    <p:extLst>
      <p:ext uri="{BB962C8B-B14F-4D97-AF65-F5344CB8AC3E}">
        <p14:creationId xmlns:p14="http://schemas.microsoft.com/office/powerpoint/2010/main" val="4042980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up)">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4231848" y="5935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6771" y="1181277"/>
            <a:ext cx="2575653" cy="338514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231848" y="1181277"/>
                <a:ext cx="3621024" cy="3132524"/>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m:t>
                      </m:r>
                      <m:r>
                        <m:rPr>
                          <m:nor/>
                        </m:rPr>
                        <a:rPr lang="en-US" sz="1900" kern="100">
                          <a:latin typeface="Arial" panose="020B0604020202020204" pitchFamily="34" charset="0"/>
                          <a:ea typeface="Calibri" panose="020F0502020204030204" pitchFamily="34" charset="0"/>
                          <a:cs typeface="Arial" panose="020B0604020202020204" pitchFamily="34" charset="0"/>
                        </a:rPr>
                        <m:t>)</m:t>
                      </m:r>
                      <m:r>
                        <m:rPr>
                          <m:nor/>
                        </m:rPr>
                        <a:rPr lang="en-US" sz="1900" i="1" kern="100">
                          <a:latin typeface="Arial" panose="020B0604020202020204" pitchFamily="34" charset="0"/>
                          <a:ea typeface="Calibri" panose="020F0502020204030204" pitchFamily="34" charset="0"/>
                          <a:cs typeface="Arial" panose="020B0604020202020204" pitchFamily="34" charset="0"/>
                        </a:rPr>
                        <m:t> </m:t>
                      </m:r>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𝑆𝑀</m:t>
                      </m:r>
                    </m:oMath>
                  </m:oMathPara>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1900" kern="100">
                    <a:effectLst/>
                    <a:latin typeface="Arial" panose="020B0604020202020204" pitchFamily="34" charset="0"/>
                    <a:ea typeface="Calibri" panose="020F0502020204030204" pitchFamily="34" charset="0"/>
                    <a:cs typeface="Arial" panose="020B0604020202020204" pitchFamily="34" charset="0"/>
                  </a:rPr>
                  <a:t>Xét tam giác SBC có:</a:t>
                </a:r>
              </a:p>
              <a:p>
                <a:pPr marL="342900" indent="-342900">
                  <a:lnSpc>
                    <a:spcPct val="150000"/>
                  </a:lnSpc>
                  <a:buFontTx/>
                  <a:buChar char="-"/>
                </a:pPr>
                <a:r>
                  <a:rPr lang="en-US" sz="1900" kern="100" smtClean="0">
                    <a:effectLst/>
                    <a:latin typeface="Arial" panose="020B0604020202020204" pitchFamily="34" charset="0"/>
                    <a:ea typeface="Calibri" panose="020F0502020204030204" pitchFamily="34" charset="0"/>
                    <a:cs typeface="Arial" panose="020B0604020202020204" pitchFamily="34" charset="0"/>
                  </a:rPr>
                  <a:t>SM </a:t>
                </a:r>
                <a:r>
                  <a:rPr lang="en-US" sz="1900" kern="100">
                    <a:effectLst/>
                    <a:latin typeface="Arial" panose="020B0604020202020204" pitchFamily="34" charset="0"/>
                    <a:ea typeface="Calibri" panose="020F0502020204030204" pitchFamily="34" charset="0"/>
                    <a:cs typeface="Arial" panose="020B0604020202020204" pitchFamily="34" charset="0"/>
                  </a:rPr>
                  <a:t>là đường cao </a:t>
                </a:r>
                <a14:m>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smtClean="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buFontTx/>
                  <a:buChar char="-"/>
                </a:pPr>
                <a:r>
                  <a:rPr lang="en-US" sz="1900" kern="100" smtClean="0">
                    <a:effectLst/>
                    <a:latin typeface="Arial" panose="020B0604020202020204" pitchFamily="34" charset="0"/>
                    <a:ea typeface="Calibri" panose="020F0502020204030204" pitchFamily="34" charset="0"/>
                    <a:cs typeface="Arial" panose="020B0604020202020204" pitchFamily="34" charset="0"/>
                  </a:rPr>
                  <a:t>SM </a:t>
                </a:r>
                <a:r>
                  <a:rPr lang="en-US" sz="1900" kern="100">
                    <a:effectLst/>
                    <a:latin typeface="Arial" panose="020B0604020202020204" pitchFamily="34" charset="0"/>
                    <a:ea typeface="Calibri" panose="020F0502020204030204" pitchFamily="34" charset="0"/>
                    <a:cs typeface="Arial" panose="020B0604020202020204" pitchFamily="34" charset="0"/>
                  </a:rPr>
                  <a:t>là đường </a:t>
                </a:r>
                <a:r>
                  <a:rPr lang="en-US" sz="1900" kern="100">
                    <a:effectLst/>
                    <a:latin typeface="Arial" panose="020B0604020202020204" pitchFamily="34" charset="0"/>
                    <a:ea typeface="Calibri" panose="020F0502020204030204" pitchFamily="34" charset="0"/>
                    <a:cs typeface="Arial" panose="020B0604020202020204" pitchFamily="34" charset="0"/>
                  </a:rPr>
                  <a:t>trung </a:t>
                </a:r>
                <a:r>
                  <a:rPr lang="en-US" sz="1900" kern="100" smtClean="0">
                    <a:effectLst/>
                    <a:latin typeface="Arial" panose="020B0604020202020204" pitchFamily="34" charset="0"/>
                    <a:ea typeface="Calibri" panose="020F0502020204030204" pitchFamily="34" charset="0"/>
                    <a:cs typeface="Arial" panose="020B0604020202020204" pitchFamily="34" charset="0"/>
                  </a:rPr>
                  <a:t>tuyến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1900" kern="100">
                    <a:effectLst/>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BC</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900" kern="100">
                    <a:effectLst/>
                    <a:latin typeface="Arial" panose="020B0604020202020204" pitchFamily="34" charset="0"/>
                    <a:ea typeface="Calibri" panose="020F0502020204030204" pitchFamily="34" charset="0"/>
                    <a:cs typeface="Arial" panose="020B0604020202020204" pitchFamily="34" charset="0"/>
                  </a:rPr>
                  <a:t> Tam giác SBC cân tại S.</a:t>
                </a:r>
              </a:p>
            </p:txBody>
          </p:sp>
        </mc:Choice>
        <mc:Fallback>
          <p:sp>
            <p:nvSpPr>
              <p:cNvPr id="5" name="Rectangle 4"/>
              <p:cNvSpPr>
                <a:spLocks noRot="1" noChangeAspect="1" noMove="1" noResize="1" noEditPoints="1" noAdjustHandles="1" noChangeArrowheads="1" noChangeShapeType="1" noTextEdit="1"/>
              </p:cNvSpPr>
              <p:nvPr/>
            </p:nvSpPr>
            <p:spPr>
              <a:xfrm>
                <a:off x="4231848" y="1181277"/>
                <a:ext cx="3621024" cy="3132524"/>
              </a:xfrm>
              <a:prstGeom prst="rect">
                <a:avLst/>
              </a:prstGeom>
              <a:blipFill>
                <a:blip r:embed="rId6"/>
                <a:stretch>
                  <a:fillRect l="-1515" r="-337" b="-584"/>
                </a:stretch>
              </a:blipFill>
            </p:spPr>
            <p:txBody>
              <a:bodyPr/>
              <a:lstStyle/>
              <a:p>
                <a:r>
                  <a:rPr lang="en-US">
                    <a:noFill/>
                  </a:rPr>
                  <a:t> </a:t>
                </a:r>
              </a:p>
            </p:txBody>
          </p:sp>
        </mc:Fallback>
      </mc:AlternateContent>
    </p:spTree>
    <p:extLst>
      <p:ext uri="{BB962C8B-B14F-4D97-AF65-F5344CB8AC3E}">
        <p14:creationId xmlns:p14="http://schemas.microsoft.com/office/powerpoint/2010/main" val="1356258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246951" y="4169208"/>
            <a:ext cx="772035" cy="776523"/>
          </a:xfrm>
          <a:prstGeom prst="rect">
            <a:avLst/>
          </a:prstGeom>
        </p:spPr>
      </p:pic>
      <p:sp>
        <p:nvSpPr>
          <p:cNvPr id="20" name="Google Shape;3331;p61"/>
          <p:cNvSpPr txBox="1"/>
          <p:nvPr/>
        </p:nvSpPr>
        <p:spPr>
          <a:xfrm flipH="1">
            <a:off x="3247710" y="519810"/>
            <a:ext cx="26073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7.6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tr.36)</a:t>
            </a:r>
            <a:endParaRPr lang="en-US" sz="20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469832" y="1056966"/>
            <a:ext cx="8163136" cy="872034"/>
          </a:xfrm>
          <a:prstGeom prst="rect">
            <a:avLst/>
          </a:prstGeom>
        </p:spPr>
        <p:txBody>
          <a:bodyPr wrap="square">
            <a:spAutoFit/>
          </a:bodyPr>
          <a:lstStyle/>
          <a:p>
            <a:pPr lvl="0" algn="just">
              <a:lnSpc>
                <a:spcPct val="150000"/>
              </a:lnSpc>
              <a:buClrTx/>
              <a:defRPr/>
            </a:pPr>
            <a:r>
              <a:rPr lang="en-US" sz="1800">
                <a:solidFill>
                  <a:sysClr val="windowText" lastClr="000000"/>
                </a:solidFill>
              </a:rPr>
              <a:t>Cho hình chóp S.ABCD có đáy ABCD là hình chữ nhật và </a:t>
            </a:r>
            <a:r>
              <a:rPr lang="en-US" sz="1800">
                <a:solidFill>
                  <a:sysClr val="windowText" lastClr="000000"/>
                </a:solidFill>
              </a:rPr>
              <a:t>SA </a:t>
            </a:r>
            <a:r>
              <a:rPr lang="en-US" sz="1800" smtClean="0">
                <a:solidFill>
                  <a:sysClr val="windowText" lastClr="000000"/>
                </a:solidFill>
              </a:rPr>
              <a:t>⊥ (</a:t>
            </a:r>
            <a:r>
              <a:rPr lang="en-US" sz="1800">
                <a:solidFill>
                  <a:sysClr val="windowText" lastClr="000000"/>
                </a:solidFill>
              </a:rPr>
              <a:t>ABCD). Chứng minh rằng các mặt bên của hình chóp S.ABCD là các tam giác </a:t>
            </a:r>
            <a:r>
              <a:rPr lang="en-US" sz="1800">
                <a:solidFill>
                  <a:sysClr val="windowText" lastClr="000000"/>
                </a:solidFill>
              </a:rPr>
              <a:t>vuông</a:t>
            </a:r>
            <a:r>
              <a:rPr lang="en-US" sz="1800" smtClean="0">
                <a:solidFill>
                  <a:sysClr val="windowText" lastClr="000000"/>
                </a:solidFill>
              </a:rPr>
              <a:t>.</a:t>
            </a:r>
            <a:endParaRPr lang="en-US" sz="1800">
              <a:solidFill>
                <a:sysClr val="windowText" lastClr="000000"/>
              </a:solidFill>
            </a:endParaRPr>
          </a:p>
        </p:txBody>
      </p:sp>
      <p:sp>
        <p:nvSpPr>
          <p:cNvPr id="22" name="Rectangle 21"/>
          <p:cNvSpPr/>
          <p:nvPr/>
        </p:nvSpPr>
        <p:spPr>
          <a:xfrm>
            <a:off x="4229036" y="2002152"/>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1" name="Picture 10"/>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0107" y="2141058"/>
            <a:ext cx="1972110" cy="2616065"/>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3412302" y="2462863"/>
                <a:ext cx="5093208" cy="2241639"/>
              </a:xfrm>
              <a:prstGeom prst="rect">
                <a:avLst/>
              </a:prstGeom>
            </p:spPr>
            <p:txBody>
              <a:bodyPr wrap="square">
                <a:spAutoFit/>
              </a:bodyPr>
              <a:lstStyle/>
              <a:p>
                <a:pPr algn="just">
                  <a:lnSpc>
                    <a:spcPct val="150000"/>
                  </a:lnSpc>
                  <a:spcBef>
                    <a:spcPts val="600"/>
                  </a:spcBef>
                  <a:spcAft>
                    <a:spcPts val="800"/>
                  </a:spcAft>
                </a:pPr>
                <a:r>
                  <a:rPr lang="en-US" sz="1800" kern="1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800" kern="100"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𝑆𝐵</m:t>
                      </m:r>
                    </m:oMath>
                  </m:oMathPara>
                </a14:m>
                <a:endParaRPr lang="en-US" sz="1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𝑆𝐷</m:t>
                      </m:r>
                    </m:oMath>
                  </m:oMathPara>
                </a14:m>
                <a:endParaRPr lang="en-US" sz="1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412302" y="2462863"/>
                <a:ext cx="5093208" cy="2241639"/>
              </a:xfrm>
              <a:prstGeom prst="rect">
                <a:avLst/>
              </a:prstGeom>
              <a:blipFill>
                <a:blip r:embed="rId7"/>
                <a:stretch>
                  <a:fillRect l="-1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down)">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left)">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wipe(down)">
                                      <p:cBhvr>
                                        <p:cTn id="35" dur="500"/>
                                        <p:tgtEl>
                                          <p:spTgt spid="1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wipe(left)">
                                      <p:cBhvr>
                                        <p:cTn id="4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017937" y="4160064"/>
            <a:ext cx="772035" cy="776523"/>
          </a:xfrm>
          <a:prstGeom prst="rect">
            <a:avLst/>
          </a:prstGeom>
        </p:spPr>
      </p:pic>
      <p:sp>
        <p:nvSpPr>
          <p:cNvPr id="22" name="Rectangle 21"/>
          <p:cNvSpPr/>
          <p:nvPr/>
        </p:nvSpPr>
        <p:spPr>
          <a:xfrm>
            <a:off x="1581143" y="652547"/>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1" name="Picture 10"/>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4890" y="1355672"/>
            <a:ext cx="2502435" cy="3319557"/>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4139934" y="899836"/>
                <a:ext cx="3934218" cy="3775393"/>
              </a:xfrm>
              <a:prstGeom prst="rect">
                <a:avLst/>
              </a:prstGeom>
            </p:spPr>
            <p:txBody>
              <a:bodyPr wrap="square">
                <a:spAutoFit/>
              </a:bodyPr>
              <a:lstStyle/>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a:t>
                </a: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SAB có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𝐴𝐵</m:t>
                    </m:r>
                  </m:oMath>
                </a14:m>
                <a:endParaRPr kumimoji="0" lang="en-US" sz="18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𝑆𝐴𝐵</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a:t>
                </a: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SBC có</a:t>
                </a:r>
                <a: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𝐵𝐶</m:t>
                    </m:r>
                  </m:oMath>
                </a14:m>
                <a:endPar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nor/>
                      </m:rP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𝑆𝐵𝐶</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a:t>
                </a: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SCD có</a:t>
                </a:r>
                <a: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𝐶𝐷</m:t>
                    </m:r>
                  </m:oMath>
                </a14:m>
                <a:endPar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nor/>
                      </m:rP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𝑆𝐶𝐷</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𝐷</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a:t>
                </a: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SAD có</a:t>
                </a:r>
                <a: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𝐴𝐷</m:t>
                    </m:r>
                  </m:oMath>
                </a14:m>
                <a:endPar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nor/>
                      </m:rP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𝑆𝐴𝐷</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12" name="Rectangle 11"/>
              <p:cNvSpPr>
                <a:spLocks noRot="1" noChangeAspect="1" noMove="1" noResize="1" noEditPoints="1" noAdjustHandles="1" noChangeArrowheads="1" noChangeShapeType="1" noTextEdit="1"/>
              </p:cNvSpPr>
              <p:nvPr/>
            </p:nvSpPr>
            <p:spPr>
              <a:xfrm>
                <a:off x="4139934" y="899836"/>
                <a:ext cx="3934218" cy="3775393"/>
              </a:xfrm>
              <a:prstGeom prst="rect">
                <a:avLst/>
              </a:prstGeom>
              <a:blipFill>
                <a:blip r:embed="rId7"/>
                <a:stretch>
                  <a:fillRect l="-929" b="-323"/>
                </a:stretch>
              </a:blipFill>
            </p:spPr>
            <p:txBody>
              <a:bodyPr/>
              <a:lstStyle/>
              <a:p>
                <a:r>
                  <a:rPr lang="en-US">
                    <a:noFill/>
                  </a:rPr>
                  <a:t> </a:t>
                </a:r>
              </a:p>
            </p:txBody>
          </p:sp>
        </mc:Fallback>
      </mc:AlternateContent>
    </p:spTree>
    <p:extLst>
      <p:ext uri="{BB962C8B-B14F-4D97-AF65-F5344CB8AC3E}">
        <p14:creationId xmlns:p14="http://schemas.microsoft.com/office/powerpoint/2010/main" val="4162607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left)">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down)">
                                      <p:cBhvr>
                                        <p:cTn id="30" dur="500"/>
                                        <p:tgtEl>
                                          <p:spTgt spid="1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5" dur="500"/>
                                        <p:tgtEl>
                                          <p:spTgt spid="1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5" end="5"/>
                                            </p:txEl>
                                          </p:spTgt>
                                        </p:tgtEl>
                                        <p:attrNameLst>
                                          <p:attrName>style.visibility</p:attrName>
                                        </p:attrNameLst>
                                      </p:cBhvr>
                                      <p:to>
                                        <p:strVal val="visible"/>
                                      </p:to>
                                    </p:set>
                                    <p:animEffect transition="in" filter="wipe(left)">
                                      <p:cBhvr>
                                        <p:cTn id="40" dur="500"/>
                                        <p:tgtEl>
                                          <p:spTgt spid="1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animEffect transition="in" filter="fade">
                                      <p:cBhvr>
                                        <p:cTn id="45" dur="500"/>
                                        <p:tgtEl>
                                          <p:spTgt spid="1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7" end="7"/>
                                            </p:txEl>
                                          </p:spTgt>
                                        </p:tgtEl>
                                        <p:attrNameLst>
                                          <p:attrName>style.visibility</p:attrName>
                                        </p:attrNameLst>
                                      </p:cBhvr>
                                      <p:to>
                                        <p:strVal val="visible"/>
                                      </p:to>
                                    </p:set>
                                    <p:animEffect transition="in" filter="wipe(down)">
                                      <p:cBhvr>
                                        <p:cTn id="50"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5" name="Rectangle 4"/>
          <p:cNvSpPr/>
          <p:nvPr/>
        </p:nvSpPr>
        <p:spPr>
          <a:xfrm>
            <a:off x="3905143" y="380207"/>
            <a:ext cx="1095172" cy="537391"/>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200" b="1">
                <a:solidFill>
                  <a:srgbClr val="C00000"/>
                </a:solidFill>
                <a:latin typeface="+mn-lt"/>
                <a:ea typeface="Dotum" panose="020B0600000101010101" pitchFamily="34" charset="-127"/>
                <a:cs typeface="Times New Roman" panose="02020603050405020304" pitchFamily="18" charset="0"/>
              </a:rPr>
              <a:t>HĐ1</a:t>
            </a:r>
            <a:endParaRPr lang="en-US" sz="2200">
              <a:solidFill>
                <a:srgbClr val="C00000"/>
              </a:solidFill>
              <a:effectLst/>
              <a:latin typeface="+mn-lt"/>
              <a:ea typeface="Arial" panose="020B0604020202020204" pitchFamily="34" charset="0"/>
              <a:cs typeface="Times New Roman" panose="02020603050405020304" pitchFamily="18" charset="0"/>
            </a:endParaRPr>
          </a:p>
        </p:txBody>
      </p:sp>
      <p:sp>
        <p:nvSpPr>
          <p:cNvPr id="6" name="Rectangle 1"/>
          <p:cNvSpPr>
            <a:spLocks noChangeArrowheads="1"/>
          </p:cNvSpPr>
          <p:nvPr/>
        </p:nvSpPr>
        <p:spPr bwMode="auto">
          <a:xfrm>
            <a:off x="2646789" y="917598"/>
            <a:ext cx="5892911"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900">
                <a:solidFill>
                  <a:srgbClr val="000000"/>
                </a:solidFill>
                <a:ea typeface="Open Sans"/>
              </a:rPr>
              <a:t>Đối với cánh cửa như trong Hình 7.10, khi đóng – mở cánh cửa, ta coi mép dưới BC của cánh cửa luôn sát sàn nhà (khe hở không đáng </a:t>
            </a:r>
            <a:r>
              <a:rPr lang="vi-VN" altLang="en-US" sz="1900">
                <a:solidFill>
                  <a:srgbClr val="000000"/>
                </a:solidFill>
                <a:ea typeface="Open Sans"/>
              </a:rPr>
              <a:t>kể</a:t>
            </a:r>
            <a:r>
              <a:rPr lang="vi-VN" altLang="en-US" sz="1900" smtClean="0">
                <a:solidFill>
                  <a:srgbClr val="000000"/>
                </a:solidFill>
                <a:ea typeface="Open Sans"/>
              </a:rPr>
              <a:t>).</a:t>
            </a:r>
            <a:endParaRPr lang="en-US" altLang="en-US" sz="1900" smtClean="0">
              <a:solidFill>
                <a:srgbClr val="000000"/>
              </a:solidFill>
              <a:ea typeface="Open Sans"/>
            </a:endParaRPr>
          </a:p>
          <a:p>
            <a:pPr lvl="0" algn="just">
              <a:lnSpc>
                <a:spcPct val="150000"/>
              </a:lnSpc>
              <a:buClrTx/>
            </a:pPr>
            <a:r>
              <a:rPr lang="vi-VN" altLang="en-US" sz="1900">
                <a:solidFill>
                  <a:srgbClr val="000000"/>
                </a:solidFill>
                <a:ea typeface="Open Sans"/>
              </a:rPr>
              <a:t>a) Từ quan sát trên, hãy giải thích vì sao đường thẳng AB vuông góc với mọi đường thẳng đi qua B trên sàn </a:t>
            </a:r>
            <a:r>
              <a:rPr lang="vi-VN" altLang="en-US" sz="1900">
                <a:solidFill>
                  <a:srgbClr val="000000"/>
                </a:solidFill>
                <a:ea typeface="Open Sans"/>
              </a:rPr>
              <a:t>nhà</a:t>
            </a:r>
            <a:r>
              <a:rPr lang="vi-VN" altLang="en-US" sz="1900" smtClean="0">
                <a:solidFill>
                  <a:srgbClr val="000000"/>
                </a:solidFill>
                <a:ea typeface="Open Sans"/>
              </a:rPr>
              <a:t>.</a:t>
            </a:r>
            <a:endParaRPr lang="vi-VN" altLang="en-US" sz="1900">
              <a:solidFill>
                <a:srgbClr val="000000"/>
              </a:solidFill>
              <a:ea typeface="Open Sans"/>
            </a:endParaRPr>
          </a:p>
          <a:p>
            <a:pPr lvl="0" algn="just">
              <a:lnSpc>
                <a:spcPct val="150000"/>
              </a:lnSpc>
              <a:buClrTx/>
            </a:pPr>
            <a:r>
              <a:rPr lang="vi-VN" altLang="en-US" sz="1900">
                <a:solidFill>
                  <a:srgbClr val="000000"/>
                </a:solidFill>
                <a:ea typeface="Open Sans"/>
              </a:rPr>
              <a:t>b) Giải thích vì sao đường thẳng AB vuông góc với mọi đường thẳng trên sàn </a:t>
            </a:r>
            <a:r>
              <a:rPr lang="vi-VN" altLang="en-US" sz="1900">
                <a:solidFill>
                  <a:srgbClr val="000000"/>
                </a:solidFill>
                <a:ea typeface="Open Sans"/>
              </a:rPr>
              <a:t>nhà</a:t>
            </a:r>
            <a:r>
              <a:rPr lang="vi-VN" altLang="en-US" sz="1900" smtClean="0">
                <a:solidFill>
                  <a:srgbClr val="000000"/>
                </a:solidFill>
                <a:ea typeface="Open Sans"/>
              </a:rPr>
              <a:t>.</a:t>
            </a:r>
            <a:endParaRPr lang="vi-VN" altLang="en-US" sz="1900">
              <a:solidFill>
                <a:srgbClr val="000000"/>
              </a:solidFill>
              <a:ea typeface="Open Sans"/>
            </a:endParaRPr>
          </a:p>
        </p:txBody>
      </p:sp>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915" y="1029162"/>
            <a:ext cx="1794497" cy="3546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7157" y="100584"/>
            <a:ext cx="8952544" cy="4925969"/>
          </a:xfrm>
          <a:prstGeom prst="rect">
            <a:avLst/>
          </a:prstGeom>
        </p:spPr>
      </p:pic>
      <p:pic>
        <p:nvPicPr>
          <p:cNvPr id="19" name="Picture 18"/>
          <p:cNvPicPr>
            <a:picLocks noChangeAspect="1"/>
          </p:cNvPicPr>
          <p:nvPr/>
        </p:nvPicPr>
        <p:blipFill>
          <a:blip r:embed="rId4"/>
          <a:stretch>
            <a:fillRect/>
          </a:stretch>
        </p:blipFill>
        <p:spPr>
          <a:xfrm rot="15461742">
            <a:off x="8189035" y="4216845"/>
            <a:ext cx="978535" cy="546828"/>
          </a:xfrm>
          <a:prstGeom prst="rect">
            <a:avLst/>
          </a:prstGeom>
        </p:spPr>
      </p:pic>
      <p:sp>
        <p:nvSpPr>
          <p:cNvPr id="16" name="Google Shape;3331;p61"/>
          <p:cNvSpPr txBox="1"/>
          <p:nvPr/>
        </p:nvSpPr>
        <p:spPr>
          <a:xfrm flipH="1">
            <a:off x="621787" y="334196"/>
            <a:ext cx="26073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7.7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tr.36)</a:t>
            </a:r>
            <a:endParaRPr lang="en-US" sz="20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561405" y="331521"/>
            <a:ext cx="8033955" cy="1408078"/>
          </a:xfrm>
          <a:prstGeom prst="rect">
            <a:avLst/>
          </a:prstGeom>
        </p:spPr>
        <p:txBody>
          <a:bodyPr wrap="square">
            <a:spAutoFit/>
          </a:bodyPr>
          <a:lstStyle/>
          <a:p>
            <a:pPr algn="just">
              <a:lnSpc>
                <a:spcPct val="150000"/>
              </a:lnSpc>
            </a:pPr>
            <a:r>
              <a:rPr lang="en-US" sz="1900" smtClean="0">
                <a:latin typeface="+mn-lt"/>
              </a:rPr>
              <a:t>                                        </a:t>
            </a:r>
            <a:r>
              <a:rPr lang="vi-VN" sz="1900" smtClean="0">
                <a:latin typeface="+mn-lt"/>
              </a:rPr>
              <a:t>Cho </a:t>
            </a:r>
            <a:r>
              <a:rPr lang="vi-VN" sz="1900">
                <a:latin typeface="+mn-lt"/>
              </a:rPr>
              <a:t>hình chóp S.ABCD có đáy là hình chữ nhật và SA</a:t>
            </a:r>
            <a:r>
              <a:rPr lang="vi-VN" sz="1900">
                <a:latin typeface="+mn-lt"/>
              </a:rPr>
              <a:t> </a:t>
            </a:r>
            <a:r>
              <a:rPr lang="vi-VN" sz="1900" smtClean="0">
                <a:latin typeface="+mn-lt"/>
              </a:rPr>
              <a:t>⊥</a:t>
            </a:r>
            <a:r>
              <a:rPr lang="vi-VN" sz="1900">
                <a:latin typeface="+mn-lt"/>
              </a:rPr>
              <a:t> (ABCD). Gọi M, N tương ứng là hình chiếu của A trên SB, SD</a:t>
            </a:r>
            <a:r>
              <a:rPr lang="vi-VN" sz="1900">
                <a:latin typeface="+mn-lt"/>
              </a:rPr>
              <a:t>. </a:t>
            </a:r>
            <a:r>
              <a:rPr lang="en-US" sz="1900" smtClean="0">
                <a:latin typeface="+mn-lt"/>
              </a:rPr>
              <a:t>        </a:t>
            </a:r>
            <a:r>
              <a:rPr lang="vi-VN" sz="1900" smtClean="0">
                <a:latin typeface="+mn-lt"/>
              </a:rPr>
              <a:t>Chứng </a:t>
            </a:r>
            <a:r>
              <a:rPr lang="vi-VN" sz="1900">
                <a:latin typeface="+mn-lt"/>
              </a:rPr>
              <a:t>minh </a:t>
            </a:r>
            <a:r>
              <a:rPr lang="vi-VN" sz="1900" smtClean="0">
                <a:latin typeface="+mn-lt"/>
              </a:rPr>
              <a:t>rằng:</a:t>
            </a:r>
            <a:r>
              <a:rPr lang="en-US" sz="1900" smtClean="0">
                <a:latin typeface="+mn-lt"/>
              </a:rPr>
              <a:t> </a:t>
            </a:r>
            <a:r>
              <a:rPr lang="vi-VN" sz="1900" smtClean="0">
                <a:latin typeface="+mn-lt"/>
              </a:rPr>
              <a:t>AM</a:t>
            </a:r>
            <a:r>
              <a:rPr lang="vi-VN" sz="1900">
                <a:latin typeface="+mn-lt"/>
              </a:rPr>
              <a:t> </a:t>
            </a:r>
            <a:r>
              <a:rPr lang="vi-VN" sz="1900" smtClean="0">
                <a:latin typeface="+mn-lt"/>
              </a:rPr>
              <a:t>⊥</a:t>
            </a:r>
            <a:r>
              <a:rPr lang="vi-VN" sz="1900">
                <a:latin typeface="+mn-lt"/>
              </a:rPr>
              <a:t> (SBC), AN</a:t>
            </a:r>
            <a:r>
              <a:rPr lang="vi-VN" sz="1900">
                <a:latin typeface="+mn-lt"/>
              </a:rPr>
              <a:t> </a:t>
            </a:r>
            <a:r>
              <a:rPr lang="vi-VN" sz="1900" smtClean="0">
                <a:latin typeface="+mn-lt"/>
              </a:rPr>
              <a:t>⊥</a:t>
            </a:r>
            <a:r>
              <a:rPr lang="vi-VN" sz="1900">
                <a:latin typeface="+mn-lt"/>
              </a:rPr>
              <a:t> (SCD), SC</a:t>
            </a:r>
            <a:r>
              <a:rPr lang="vi-VN" sz="1900">
                <a:latin typeface="+mn-lt"/>
              </a:rPr>
              <a:t> </a:t>
            </a:r>
            <a:r>
              <a:rPr lang="vi-VN" sz="1900" smtClean="0">
                <a:latin typeface="+mn-lt"/>
              </a:rPr>
              <a:t>⊥</a:t>
            </a:r>
            <a:r>
              <a:rPr lang="vi-VN" sz="1900">
                <a:latin typeface="+mn-lt"/>
              </a:rPr>
              <a:t> (</a:t>
            </a:r>
            <a:r>
              <a:rPr lang="vi-VN" sz="1900">
                <a:latin typeface="+mn-lt"/>
              </a:rPr>
              <a:t>AMN</a:t>
            </a:r>
            <a:r>
              <a:rPr lang="vi-VN" sz="1900" smtClean="0">
                <a:latin typeface="+mn-lt"/>
              </a:rPr>
              <a:t>)</a:t>
            </a:r>
            <a:endParaRPr lang="vi-VN" sz="1900">
              <a:latin typeface="+mn-lt"/>
            </a:endParaRPr>
          </a:p>
        </p:txBody>
      </p:sp>
      <p:sp>
        <p:nvSpPr>
          <p:cNvPr id="18" name="Rectangle 17"/>
          <p:cNvSpPr/>
          <p:nvPr/>
        </p:nvSpPr>
        <p:spPr>
          <a:xfrm>
            <a:off x="4239844" y="1833301"/>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470699" y="1865891"/>
            <a:ext cx="2660913" cy="310027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687693" y="2340928"/>
                <a:ext cx="4572000" cy="2333972"/>
              </a:xfrm>
              <a:prstGeom prst="rect">
                <a:avLst/>
              </a:prstGeom>
            </p:spPr>
            <p:txBody>
              <a:bodyPr>
                <a:spAutoFit/>
              </a:bodyPr>
              <a:lstStyle/>
              <a:p>
                <a:pPr algn="just">
                  <a:lnSpc>
                    <a:spcPct val="150000"/>
                  </a:lnSpc>
                  <a:spcBef>
                    <a:spcPts val="600"/>
                  </a:spcBef>
                  <a:spcAft>
                    <a:spcPts val="800"/>
                  </a:spcAft>
                </a:pPr>
                <a:r>
                  <a:rPr lang="en-US" sz="1900" kern="100" smtClean="0">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𝐵𝐶</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𝐴𝐵</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𝐵𝐶</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𝑆𝐴</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𝐴𝐵</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𝑆𝐴</m:t>
                    </m:r>
                    <m:r>
                      <a:rPr lang="en-US" sz="1900" kern="100">
                        <a:effectLst/>
                        <a:latin typeface="+mn-lt"/>
                        <a:ea typeface="Calibri" panose="020F0502020204030204" pitchFamily="34" charset="0"/>
                        <a:cs typeface="Times New Roman" panose="02020603050405020304" pitchFamily="18" charset="0"/>
                      </a:rPr>
                      <m:t>=</m:t>
                    </m:r>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mn-lt"/>
                            <a:ea typeface="Calibri" panose="020F0502020204030204" pitchFamily="34" charset="0"/>
                            <a:cs typeface="Times New Roman" panose="02020603050405020304" pitchFamily="18" charset="0"/>
                          </a:rPr>
                          <m:t>𝐴</m:t>
                        </m:r>
                      </m:e>
                    </m:d>
                  </m:oMath>
                </a14:m>
                <a:endParaRPr lang="en-US" sz="1900" kern="100" smtClean="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𝐵𝐶</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𝑆𝐴𝐵</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𝐴𝑀</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𝑆𝐴𝐵</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𝐵𝐶</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𝐴𝑀</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𝐶𝐷</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𝐴𝐷</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𝐶𝐷</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𝐴𝐷</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𝐴𝐷</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𝑆𝐴</m:t>
                    </m:r>
                    <m:r>
                      <a:rPr lang="en-US" sz="1900" kern="100">
                        <a:effectLst/>
                        <a:latin typeface="+mn-lt"/>
                        <a:ea typeface="Calibri" panose="020F0502020204030204" pitchFamily="34" charset="0"/>
                        <a:cs typeface="Times New Roman" panose="02020603050405020304" pitchFamily="18" charset="0"/>
                      </a:rPr>
                      <m:t>=</m:t>
                    </m:r>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mn-lt"/>
                            <a:ea typeface="Calibri" panose="020F0502020204030204" pitchFamily="34" charset="0"/>
                            <a:cs typeface="Times New Roman" panose="02020603050405020304" pitchFamily="18" charset="0"/>
                          </a:rPr>
                          <m:t>𝐴</m:t>
                        </m:r>
                      </m:e>
                    </m:d>
                  </m:oMath>
                </a14:m>
                <a:endParaRPr lang="en-US" sz="1900" i="1" kern="100" smtClean="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𝐶𝐷</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𝑆𝐴𝐷</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𝐴𝑁</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𝑆𝐴𝐷</m:t>
                      </m:r>
                      <m:r>
                        <a:rPr lang="en-US" sz="1900" i="1" kern="100">
                          <a:effectLst/>
                          <a:latin typeface="+mn-lt"/>
                          <a:ea typeface="Calibri" panose="020F0502020204030204" pitchFamily="34" charset="0"/>
                          <a:cs typeface="Times New Roman" panose="02020603050405020304" pitchFamily="18" charset="0"/>
                        </a:rPr>
                        <m:t>)</m:t>
                      </m:r>
                      <m:r>
                        <a:rPr lang="en-US" sz="1900"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𝐶𝐷</m:t>
                      </m:r>
                      <m:r>
                        <a:rPr lang="en-US" sz="1900" i="1"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𝐴𝑁</m:t>
                      </m:r>
                    </m:oMath>
                  </m:oMathPara>
                </a14:m>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687693" y="2340928"/>
                <a:ext cx="4572000" cy="2333972"/>
              </a:xfrm>
              <a:prstGeom prst="rect">
                <a:avLst/>
              </a:prstGeom>
              <a:blipFill>
                <a:blip r:embed="rId7"/>
                <a:stretch>
                  <a:fillRect l="-1333"/>
                </a:stretch>
              </a:blipFill>
            </p:spPr>
            <p:txBody>
              <a:bodyPr/>
              <a:lstStyle/>
              <a:p>
                <a:r>
                  <a:rPr lang="en-US">
                    <a:noFill/>
                  </a:rPr>
                  <a:t> </a:t>
                </a:r>
              </a:p>
            </p:txBody>
          </p:sp>
        </mc:Fallback>
      </mc:AlternateContent>
      <p:grpSp>
        <p:nvGrpSpPr>
          <p:cNvPr id="21" name="Google Shape;1475;p51"/>
          <p:cNvGrpSpPr/>
          <p:nvPr/>
        </p:nvGrpSpPr>
        <p:grpSpPr>
          <a:xfrm rot="17885325">
            <a:off x="-130281" y="1879947"/>
            <a:ext cx="718536" cy="250684"/>
            <a:chOff x="10418321" y="-3066640"/>
            <a:chExt cx="949000" cy="333745"/>
          </a:xfrm>
        </p:grpSpPr>
        <p:sp>
          <p:nvSpPr>
            <p:cNvPr id="22"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0209606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down)">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5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left)">
                                      <p:cBhvr>
                                        <p:cTn id="4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7157" y="100584"/>
            <a:ext cx="8952544" cy="4925969"/>
          </a:xfrm>
          <a:prstGeom prst="rect">
            <a:avLst/>
          </a:prstGeom>
        </p:spPr>
      </p:pic>
      <p:pic>
        <p:nvPicPr>
          <p:cNvPr id="19" name="Picture 18"/>
          <p:cNvPicPr>
            <a:picLocks noChangeAspect="1"/>
          </p:cNvPicPr>
          <p:nvPr/>
        </p:nvPicPr>
        <p:blipFill>
          <a:blip r:embed="rId4"/>
          <a:stretch>
            <a:fillRect/>
          </a:stretch>
        </p:blipFill>
        <p:spPr>
          <a:xfrm rot="15461742">
            <a:off x="8189035" y="4216845"/>
            <a:ext cx="978535" cy="546828"/>
          </a:xfrm>
          <a:prstGeom prst="rect">
            <a:avLst/>
          </a:prstGeom>
        </p:spPr>
      </p:pic>
      <p:sp>
        <p:nvSpPr>
          <p:cNvPr id="18" name="Rectangle 17"/>
          <p:cNvSpPr/>
          <p:nvPr/>
        </p:nvSpPr>
        <p:spPr>
          <a:xfrm>
            <a:off x="466934" y="43605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832927" y="1242490"/>
            <a:ext cx="2660913" cy="310027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852184" y="1030820"/>
                <a:ext cx="4572000" cy="3339376"/>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0" i="0" u="none" strike="noStrike" kern="10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𝑆𝐵</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𝐵𝐶</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𝑆𝐵</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𝐵𝐶</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d>
                      <m:dPr>
                        <m:begChr m:val="{"/>
                        <m:endChr m:val="}"/>
                        <m:ctrl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𝐵</m:t>
                        </m:r>
                      </m:e>
                    </m:d>
                  </m:oMath>
                </a14:m>
                <a:endParaRPr kumimoji="0" lang="en-US" sz="1900" b="0" i="1" u="none" strike="noStrike" kern="1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𝑆𝐵𝐶</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𝑆𝐵𝐶</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𝐴𝑀</m:t>
                      </m:r>
                    </m:oMath>
                  </m:oMathPara>
                </a14:m>
                <a:endPar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𝐴𝑁</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𝑆𝐷</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𝐴𝑁</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𝐶𝐷</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𝑆𝐷</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𝐶𝐷</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d>
                      <m:dPr>
                        <m:begChr m:val="{"/>
                        <m:endChr m:val="}"/>
                        <m:ctrl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𝐷</m:t>
                        </m:r>
                      </m:e>
                    </m:d>
                  </m:oMath>
                </a14:m>
                <a:endParaRPr kumimoji="0" lang="en-US" sz="1900" b="0" i="1" u="none" strike="noStrike" kern="1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𝐴𝑁</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𝑆𝐶𝐷</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𝑆𝐶𝐷</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𝐴𝑁</m:t>
                      </m:r>
                    </m:oMath>
                  </m:oMathPara>
                </a14:m>
                <a:endPar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𝐴𝑁</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𝐴𝑁</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d>
                      <m:dPr>
                        <m:begChr m:val="{"/>
                        <m:endChr m:val="}"/>
                        <m:ctrlP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m:t>
                        </m:r>
                      </m:e>
                    </m:d>
                  </m:oMath>
                </a14:m>
                <a:endParaRPr kumimoji="0" lang="en-US" sz="1900" b="0" i="1" u="none" strike="noStrike" kern="1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𝑆𝐶</m:t>
                      </m:r>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d>
                        <m:dPr>
                          <m:ctrlP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𝐴𝑀𝑁</m:t>
                          </m:r>
                        </m:e>
                      </m:d>
                      <m: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oMath>
                  </m:oMathPara>
                </a14:m>
                <a:endPar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3852184" y="1030820"/>
                <a:ext cx="4572000" cy="3339376"/>
              </a:xfrm>
              <a:prstGeom prst="rect">
                <a:avLst/>
              </a:prstGeom>
              <a:blipFill>
                <a:blip r:embed="rId7"/>
                <a:stretch>
                  <a:fillRect l="-1333"/>
                </a:stretch>
              </a:blipFill>
            </p:spPr>
            <p:txBody>
              <a:bodyPr/>
              <a:lstStyle/>
              <a:p>
                <a:r>
                  <a:rPr lang="en-US">
                    <a:noFill/>
                  </a:rPr>
                  <a:t> </a:t>
                </a:r>
              </a:p>
            </p:txBody>
          </p:sp>
        </mc:Fallback>
      </mc:AlternateContent>
      <p:grpSp>
        <p:nvGrpSpPr>
          <p:cNvPr id="21" name="Google Shape;1475;p51"/>
          <p:cNvGrpSpPr/>
          <p:nvPr/>
        </p:nvGrpSpPr>
        <p:grpSpPr>
          <a:xfrm rot="17885325">
            <a:off x="-130281" y="1879947"/>
            <a:ext cx="718536" cy="250684"/>
            <a:chOff x="10418321" y="-3066640"/>
            <a:chExt cx="949000" cy="333745"/>
          </a:xfrm>
        </p:grpSpPr>
        <p:sp>
          <p:nvSpPr>
            <p:cNvPr id="22"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45024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barn(inVertical)">
                                      <p:cBhvr>
                                        <p:cTn id="4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997;p41"/>
          <p:cNvSpPr txBox="1">
            <a:spLocks noGrp="1"/>
          </p:cNvSpPr>
          <p:nvPr>
            <p:ph type="title"/>
          </p:nvPr>
        </p:nvSpPr>
        <p:spPr>
          <a:xfrm>
            <a:off x="458078"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smtClean="0">
                <a:latin typeface="+mj-lt"/>
              </a:rPr>
              <a:t>VẬN DỤNG</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extLst>
      <p:ext uri="{BB962C8B-B14F-4D97-AF65-F5344CB8AC3E}">
        <p14:creationId xmlns:p14="http://schemas.microsoft.com/office/powerpoint/2010/main" val="192893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5" name="Google Shape;1915;p59"/>
          <p:cNvGrpSpPr/>
          <p:nvPr/>
        </p:nvGrpSpPr>
        <p:grpSpPr>
          <a:xfrm rot="9650293" flipH="1">
            <a:off x="8151528" y="3946431"/>
            <a:ext cx="773229" cy="693315"/>
            <a:chOff x="8986183" y="-4150167"/>
            <a:chExt cx="1073065" cy="898943"/>
          </a:xfrm>
        </p:grpSpPr>
        <p:sp>
          <p:nvSpPr>
            <p:cNvPr id="1916" name="Google Shape;1916;p59"/>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9"/>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9"/>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9"/>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9"/>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stretch>
            <a:fillRect/>
          </a:stretch>
        </p:blipFill>
        <p:spPr>
          <a:xfrm>
            <a:off x="7468972" y="492981"/>
            <a:ext cx="1240456" cy="698509"/>
          </a:xfrm>
          <a:prstGeom prst="rect">
            <a:avLst/>
          </a:prstGeom>
        </p:spPr>
      </p:pic>
      <p:pic>
        <p:nvPicPr>
          <p:cNvPr id="34" name="Picture 33"/>
          <p:cNvPicPr>
            <a:picLocks noChangeAspect="1"/>
          </p:cNvPicPr>
          <p:nvPr/>
        </p:nvPicPr>
        <p:blipFill>
          <a:blip r:embed="rId3"/>
          <a:stretch>
            <a:fillRect/>
          </a:stretch>
        </p:blipFill>
        <p:spPr>
          <a:xfrm>
            <a:off x="591523" y="3754678"/>
            <a:ext cx="917296" cy="890474"/>
          </a:xfrm>
          <a:prstGeom prst="rect">
            <a:avLst/>
          </a:prstGeom>
        </p:spPr>
      </p:pic>
      <p:sp>
        <p:nvSpPr>
          <p:cNvPr id="35" name="Google Shape;3331;p61"/>
          <p:cNvSpPr txBox="1"/>
          <p:nvPr/>
        </p:nvSpPr>
        <p:spPr>
          <a:xfrm flipH="1">
            <a:off x="664183" y="646425"/>
            <a:ext cx="2879984"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7.8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tr.36)</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7" name="Picture 16"/>
          <p:cNvPicPr>
            <a:picLocks noChangeAspect="1"/>
          </p:cNvPicPr>
          <p:nvPr/>
        </p:nvPicPr>
        <p:blipFill>
          <a:blip r:embed="rId4"/>
          <a:stretch>
            <a:fillRect/>
          </a:stretch>
        </p:blipFill>
        <p:spPr>
          <a:xfrm>
            <a:off x="306415" y="4080186"/>
            <a:ext cx="1182727" cy="731583"/>
          </a:xfrm>
          <a:prstGeom prst="rect">
            <a:avLst/>
          </a:prstGeom>
        </p:spPr>
      </p:pic>
      <p:sp>
        <p:nvSpPr>
          <p:cNvPr id="3" name="Rectangle 2"/>
          <p:cNvSpPr/>
          <p:nvPr/>
        </p:nvSpPr>
        <p:spPr>
          <a:xfrm>
            <a:off x="586594" y="615176"/>
            <a:ext cx="8003837" cy="1938992"/>
          </a:xfrm>
          <a:prstGeom prst="rect">
            <a:avLst/>
          </a:prstGeom>
        </p:spPr>
        <p:txBody>
          <a:bodyPr wrap="square">
            <a:spAutoFit/>
          </a:bodyPr>
          <a:lstStyle/>
          <a:p>
            <a:pPr algn="just">
              <a:lnSpc>
                <a:spcPct val="150000"/>
              </a:lnSpc>
            </a:pPr>
            <a:r>
              <a:rPr lang="en-US" sz="2000" smtClean="0">
                <a:latin typeface="+mn-lt"/>
              </a:rPr>
              <a:t>                                           </a:t>
            </a:r>
            <a:r>
              <a:rPr lang="vi-VN" sz="2000" smtClean="0">
                <a:latin typeface="+mn-lt"/>
              </a:rPr>
              <a:t>Bạn </a:t>
            </a:r>
            <a:r>
              <a:rPr lang="vi-VN" sz="2000">
                <a:latin typeface="+mn-lt"/>
              </a:rPr>
              <a:t>Vinh thả quả dọi chìm vào thùng nước. Hỏi khi dây dọi căng và mặt nước yên lặng thì đường thẳng chứa dây dọi có vuông góc với mặt phẳng chứa mặt nước trong thùng hay </a:t>
            </a:r>
            <a:r>
              <a:rPr lang="vi-VN" sz="2000">
                <a:latin typeface="+mn-lt"/>
              </a:rPr>
              <a:t>không</a:t>
            </a:r>
            <a:r>
              <a:rPr lang="vi-VN" sz="2000" smtClean="0">
                <a:latin typeface="+mn-lt"/>
              </a:rPr>
              <a:t>?</a:t>
            </a:r>
            <a:endParaRPr lang="en-US" sz="2000">
              <a:latin typeface="+mn-lt"/>
            </a:endParaRPr>
          </a:p>
        </p:txBody>
      </p:sp>
      <p:sp>
        <p:nvSpPr>
          <p:cNvPr id="20" name="Rectangle 19"/>
          <p:cNvSpPr/>
          <p:nvPr/>
        </p:nvSpPr>
        <p:spPr>
          <a:xfrm>
            <a:off x="4223279" y="2554168"/>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 name="Rectangle 5"/>
          <p:cNvSpPr/>
          <p:nvPr/>
        </p:nvSpPr>
        <p:spPr>
          <a:xfrm>
            <a:off x="638880" y="3075673"/>
            <a:ext cx="7899263" cy="958660"/>
          </a:xfrm>
          <a:prstGeom prst="rect">
            <a:avLst/>
          </a:prstGeom>
        </p:spPr>
        <p:txBody>
          <a:bodyPr wrap="square">
            <a:spAutoFit/>
          </a:bodyPr>
          <a:lstStyle/>
          <a:p>
            <a:pPr algn="just">
              <a:lnSpc>
                <a:spcPct val="150000"/>
              </a:lnSpc>
              <a:spcAft>
                <a:spcPts val="800"/>
              </a:spcAft>
            </a:pPr>
            <a:r>
              <a:rPr lang="en-US" sz="2000" kern="100">
                <a:latin typeface="+mj-lt"/>
                <a:ea typeface="Calibri" panose="020F0502020204030204" pitchFamily="34" charset="0"/>
                <a:cs typeface="Times New Roman" panose="02020603050405020304" pitchFamily="18" charset="0"/>
              </a:rPr>
              <a:t>Khi dây dọi căng và mặt nước yên lặng, đường thẳng chứa dây dọi vuông góc với mặt phẳng nước chứa mặt nước trong thùng.</a:t>
            </a:r>
            <a:endParaRPr lang="en-US" sz="2000" kern="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918611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20"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pic>
        <p:nvPicPr>
          <p:cNvPr id="10" name="Picture 9"/>
          <p:cNvPicPr>
            <a:picLocks noChangeAspect="1"/>
          </p:cNvPicPr>
          <p:nvPr/>
        </p:nvPicPr>
        <p:blipFill>
          <a:blip r:embed="rId4"/>
          <a:stretch>
            <a:fillRect/>
          </a:stretch>
        </p:blipFill>
        <p:spPr>
          <a:xfrm rot="14235103">
            <a:off x="251794" y="115183"/>
            <a:ext cx="492794" cy="693577"/>
          </a:xfrm>
          <a:prstGeom prst="rect">
            <a:avLst/>
          </a:prstGeom>
        </p:spPr>
      </p:pic>
      <p:sp>
        <p:nvSpPr>
          <p:cNvPr id="9" name="Google Shape;3331;p61"/>
          <p:cNvSpPr txBox="1"/>
          <p:nvPr/>
        </p:nvSpPr>
        <p:spPr>
          <a:xfrm flipH="1">
            <a:off x="3095359" y="461971"/>
            <a:ext cx="2956354"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1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1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7.9 </a:t>
            </a:r>
            <a:r>
              <a:rPr kumimoji="0" lang="fr-FR" sz="21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1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tr.36)</a:t>
            </a:r>
            <a:endParaRPr kumimoji="0" lang="en-US" sz="21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434184" y="1157715"/>
            <a:ext cx="4782312" cy="3600986"/>
          </a:xfrm>
          <a:prstGeom prst="rect">
            <a:avLst/>
          </a:prstGeom>
        </p:spPr>
        <p:txBody>
          <a:bodyPr wrap="square">
            <a:spAutoFit/>
          </a:bodyPr>
          <a:lstStyle/>
          <a:p>
            <a:pPr algn="just">
              <a:lnSpc>
                <a:spcPct val="150000"/>
              </a:lnSpc>
            </a:pPr>
            <a:r>
              <a:rPr lang="vi-VN" sz="1900">
                <a:latin typeface="+mn-lt"/>
              </a:rPr>
              <a:t>Một cột bóng rổ được dựng trên một sân phẳng. Bạn Hùng đo khoảng cách từ một điểm trên sân, cách chân cột 1 m đến một điểm trên cột, cách chân cột 1 m được kết quả là 1,5 m (H.7.27). Nếu phép đo của Hùng là chính xác thì cột có vuông góc với sân hay không? Có thể kết luận rằng cột không có phương thẳng đứng hay </a:t>
            </a:r>
            <a:r>
              <a:rPr lang="vi-VN" sz="1900">
                <a:latin typeface="+mn-lt"/>
              </a:rPr>
              <a:t>không</a:t>
            </a:r>
            <a:r>
              <a:rPr lang="vi-VN" sz="1900" smtClean="0">
                <a:latin typeface="+mn-lt"/>
              </a:rPr>
              <a:t>?</a:t>
            </a:r>
            <a:endParaRPr lang="en-US" sz="1900">
              <a:latin typeface="+mn-lt"/>
            </a:endParaRPr>
          </a:p>
        </p:txBody>
      </p:sp>
      <p:pic>
        <p:nvPicPr>
          <p:cNvPr id="7" name="Picture 6"/>
          <p:cNvPicPr>
            <a:picLocks noChangeAspect="1"/>
          </p:cNvPicPr>
          <p:nvPr/>
        </p:nvPicPr>
        <p:blipFill>
          <a:blip r:embed="rId5"/>
          <a:stretch>
            <a:fillRect/>
          </a:stretch>
        </p:blipFill>
        <p:spPr>
          <a:xfrm>
            <a:off x="5516947" y="1157715"/>
            <a:ext cx="3109229" cy="3682303"/>
          </a:xfrm>
          <a:prstGeom prst="rect">
            <a:avLst/>
          </a:prstGeom>
        </p:spPr>
      </p:pic>
      <p:pic>
        <p:nvPicPr>
          <p:cNvPr id="14" name="Picture 13"/>
          <p:cNvPicPr>
            <a:picLocks noChangeAspect="1"/>
          </p:cNvPicPr>
          <p:nvPr/>
        </p:nvPicPr>
        <p:blipFill>
          <a:blip r:embed="rId6"/>
          <a:stretch>
            <a:fillRect/>
          </a:stretch>
        </p:blipFill>
        <p:spPr>
          <a:xfrm rot="2371574">
            <a:off x="8103336" y="255680"/>
            <a:ext cx="978535" cy="546828"/>
          </a:xfrm>
          <a:prstGeom prst="rect">
            <a:avLst/>
          </a:prstGeom>
        </p:spPr>
      </p:pic>
    </p:spTree>
    <p:extLst>
      <p:ext uri="{BB962C8B-B14F-4D97-AF65-F5344CB8AC3E}">
        <p14:creationId xmlns:p14="http://schemas.microsoft.com/office/powerpoint/2010/main" val="238082119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pic>
        <p:nvPicPr>
          <p:cNvPr id="10" name="Picture 9"/>
          <p:cNvPicPr>
            <a:picLocks noChangeAspect="1"/>
          </p:cNvPicPr>
          <p:nvPr/>
        </p:nvPicPr>
        <p:blipFill>
          <a:blip r:embed="rId4"/>
          <a:stretch>
            <a:fillRect/>
          </a:stretch>
        </p:blipFill>
        <p:spPr>
          <a:xfrm rot="14235103">
            <a:off x="251794" y="115183"/>
            <a:ext cx="492794" cy="693577"/>
          </a:xfrm>
          <a:prstGeom prst="rect">
            <a:avLst/>
          </a:prstGeom>
        </p:spPr>
      </p:pic>
      <p:pic>
        <p:nvPicPr>
          <p:cNvPr id="7" name="Picture 6"/>
          <p:cNvPicPr>
            <a:picLocks noChangeAspect="1"/>
          </p:cNvPicPr>
          <p:nvPr/>
        </p:nvPicPr>
        <p:blipFill>
          <a:blip r:embed="rId5"/>
          <a:stretch>
            <a:fillRect/>
          </a:stretch>
        </p:blipFill>
        <p:spPr>
          <a:xfrm>
            <a:off x="489047" y="1078586"/>
            <a:ext cx="3109229" cy="3682303"/>
          </a:xfrm>
          <a:prstGeom prst="rect">
            <a:avLst/>
          </a:prstGeom>
        </p:spPr>
      </p:pic>
      <p:pic>
        <p:nvPicPr>
          <p:cNvPr id="14" name="Picture 13"/>
          <p:cNvPicPr>
            <a:picLocks noChangeAspect="1"/>
          </p:cNvPicPr>
          <p:nvPr/>
        </p:nvPicPr>
        <p:blipFill>
          <a:blip r:embed="rId6"/>
          <a:stretch>
            <a:fillRect/>
          </a:stretch>
        </p:blipFill>
        <p:spPr>
          <a:xfrm rot="2371574">
            <a:off x="8103336" y="255680"/>
            <a:ext cx="978535" cy="546828"/>
          </a:xfrm>
          <a:prstGeom prst="rect">
            <a:avLst/>
          </a:prstGeom>
        </p:spPr>
      </p:pic>
      <p:sp>
        <p:nvSpPr>
          <p:cNvPr id="8" name="Rectangle 7"/>
          <p:cNvSpPr/>
          <p:nvPr/>
        </p:nvSpPr>
        <p:spPr>
          <a:xfrm>
            <a:off x="1684428" y="462489"/>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3775892" y="1389288"/>
                <a:ext cx="4883023" cy="2797625"/>
              </a:xfrm>
              <a:prstGeom prst="rect">
                <a:avLst/>
              </a:prstGeom>
            </p:spPr>
            <p:txBody>
              <a:bodyPr wrap="square">
                <a:spAutoFit/>
              </a:bodyPr>
              <a:lstStyle/>
              <a:p>
                <a:pPr algn="r">
                  <a:lnSpc>
                    <a:spcPct val="175000"/>
                  </a:lnSpc>
                </a:pPr>
                <a:r>
                  <a:rPr lang="en-US" sz="2000">
                    <a:latin typeface="+mn-lt"/>
                    <a:ea typeface="Times New Roman" panose="02020603050405020304" pitchFamily="18" charset="0"/>
                    <a:cs typeface="Times New Roman" panose="02020603050405020304" pitchFamily="18" charset="0"/>
                  </a:rPr>
                  <a:t>Nếu phép đo của Hùng là chính xác ta có</a:t>
                </a:r>
                <a:endParaRPr lang="en-US" sz="2000" kern="100">
                  <a:effectLst/>
                  <a:latin typeface="+mn-lt"/>
                  <a:ea typeface="Calibri" panose="020F0502020204030204" pitchFamily="34" charset="0"/>
                  <a:cs typeface="Times New Roman" panose="02020603050405020304" pitchFamily="18" charset="0"/>
                </a:endParaRPr>
              </a:p>
              <a:p>
                <a:pPr algn="r">
                  <a:lnSpc>
                    <a:spcPct val="175000"/>
                  </a:lnSpc>
                </a:pPr>
                <a14:m>
                  <m:oMathPara xmlns:m="http://schemas.openxmlformats.org/officeDocument/2006/math">
                    <m:oMathParaPr>
                      <m:jc m:val="centerGroup"/>
                    </m:oMathParaPr>
                    <m:oMath xmlns:m="http://schemas.openxmlformats.org/officeDocument/2006/math">
                      <m:sSup>
                        <m:sSupPr>
                          <m:ctrlPr>
                            <a:rPr lang="en-US" sz="2000" i="1">
                              <a:latin typeface="+mn-lt"/>
                              <a:ea typeface="Times New Roman" panose="02020603050405020304" pitchFamily="18" charset="0"/>
                              <a:cs typeface="Times New Roman" panose="02020603050405020304" pitchFamily="18" charset="0"/>
                            </a:rPr>
                          </m:ctrlPr>
                        </m:sSupPr>
                        <m:e>
                          <m:r>
                            <a:rPr lang="en-US" sz="2000" i="1">
                              <a:latin typeface="+mn-lt"/>
                              <a:ea typeface="Times New Roman" panose="02020603050405020304" pitchFamily="18" charset="0"/>
                              <a:cs typeface="Times New Roman" panose="02020603050405020304" pitchFamily="18" charset="0"/>
                            </a:rPr>
                            <m:t>1</m:t>
                          </m:r>
                        </m:e>
                        <m:sup>
                          <m:r>
                            <a:rPr lang="en-US" sz="2000" i="1">
                              <a:latin typeface="+mn-lt"/>
                              <a:ea typeface="Times New Roman" panose="02020603050405020304" pitchFamily="18" charset="0"/>
                              <a:cs typeface="Times New Roman" panose="02020603050405020304" pitchFamily="18" charset="0"/>
                            </a:rPr>
                            <m:t>2</m:t>
                          </m:r>
                        </m:sup>
                      </m:sSup>
                      <m:r>
                        <a:rPr lang="en-US" sz="2000" i="1">
                          <a:latin typeface="+mn-lt"/>
                          <a:ea typeface="Times New Roman" panose="02020603050405020304" pitchFamily="18" charset="0"/>
                          <a:cs typeface="Times New Roman" panose="02020603050405020304" pitchFamily="18" charset="0"/>
                        </a:rPr>
                        <m:t>+</m:t>
                      </m:r>
                      <m:sSup>
                        <m:sSupPr>
                          <m:ctrlPr>
                            <a:rPr lang="en-US" sz="2000" i="1">
                              <a:latin typeface="+mn-lt"/>
                              <a:ea typeface="Times New Roman" panose="02020603050405020304" pitchFamily="18" charset="0"/>
                              <a:cs typeface="Times New Roman" panose="02020603050405020304" pitchFamily="18" charset="0"/>
                            </a:rPr>
                          </m:ctrlPr>
                        </m:sSupPr>
                        <m:e>
                          <m:r>
                            <a:rPr lang="en-US" sz="2000" i="1">
                              <a:latin typeface="+mn-lt"/>
                              <a:ea typeface="Times New Roman" panose="02020603050405020304" pitchFamily="18" charset="0"/>
                              <a:cs typeface="Times New Roman" panose="02020603050405020304" pitchFamily="18" charset="0"/>
                            </a:rPr>
                            <m:t>1</m:t>
                          </m:r>
                        </m:e>
                        <m:sup>
                          <m:r>
                            <a:rPr lang="en-US" sz="2000" i="1">
                              <a:latin typeface="+mn-lt"/>
                              <a:ea typeface="Times New Roman" panose="02020603050405020304" pitchFamily="18" charset="0"/>
                              <a:cs typeface="Times New Roman" panose="02020603050405020304" pitchFamily="18" charset="0"/>
                            </a:rPr>
                            <m:t>2</m:t>
                          </m:r>
                        </m:sup>
                      </m:sSup>
                      <m:r>
                        <a:rPr lang="en-US" sz="2000" i="1">
                          <a:latin typeface="+mn-lt"/>
                          <a:ea typeface="Times New Roman" panose="02020603050405020304" pitchFamily="18" charset="0"/>
                          <a:cs typeface="Times New Roman" panose="02020603050405020304" pitchFamily="18" charset="0"/>
                        </a:rPr>
                        <m:t>≠</m:t>
                      </m:r>
                      <m:sSup>
                        <m:sSupPr>
                          <m:ctrlPr>
                            <a:rPr lang="en-US" sz="2000" i="1">
                              <a:latin typeface="+mn-lt"/>
                              <a:ea typeface="Times New Roman" panose="02020603050405020304" pitchFamily="18" charset="0"/>
                              <a:cs typeface="Times New Roman" panose="02020603050405020304" pitchFamily="18" charset="0"/>
                            </a:rPr>
                          </m:ctrlPr>
                        </m:sSupPr>
                        <m:e>
                          <m:r>
                            <a:rPr lang="en-US" sz="2000" i="1">
                              <a:latin typeface="+mn-lt"/>
                              <a:ea typeface="Times New Roman" panose="02020603050405020304" pitchFamily="18" charset="0"/>
                              <a:cs typeface="Times New Roman" panose="02020603050405020304" pitchFamily="18" charset="0"/>
                            </a:rPr>
                            <m:t>1,5</m:t>
                          </m:r>
                        </m:e>
                        <m:sup>
                          <m:r>
                            <a:rPr lang="en-US" sz="2000" i="1">
                              <a:latin typeface="+mn-lt"/>
                              <a:ea typeface="Times New Roman" panose="02020603050405020304" pitchFamily="18" charset="0"/>
                              <a:cs typeface="Times New Roman" panose="02020603050405020304" pitchFamily="18" charset="0"/>
                            </a:rPr>
                            <m:t>2</m:t>
                          </m:r>
                        </m:sup>
                      </m:sSup>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75000"/>
                  </a:lnSpc>
                </a:pPr>
                <a:r>
                  <a:rPr lang="en-US" sz="2000" smtClean="0">
                    <a:latin typeface="+mn-lt"/>
                    <a:ea typeface="Times New Roman" panose="02020603050405020304" pitchFamily="18" charset="0"/>
                    <a:cs typeface="Times New Roman" panose="02020603050405020304" pitchFamily="18" charset="0"/>
                  </a:rPr>
                  <a:t>Do </a:t>
                </a:r>
                <a:r>
                  <a:rPr lang="en-US" sz="2000">
                    <a:latin typeface="+mn-lt"/>
                    <a:ea typeface="Times New Roman" panose="02020603050405020304" pitchFamily="18" charset="0"/>
                    <a:cs typeface="Times New Roman" panose="02020603050405020304" pitchFamily="18" charset="0"/>
                  </a:rPr>
                  <a:t>đó theo định lý Pythagore thì cột cờ không vuông góc với </a:t>
                </a:r>
                <a:r>
                  <a:rPr lang="en-US" sz="2000">
                    <a:latin typeface="+mn-lt"/>
                    <a:ea typeface="Times New Roman" panose="02020603050405020304" pitchFamily="18" charset="0"/>
                    <a:cs typeface="Times New Roman" panose="02020603050405020304" pitchFamily="18" charset="0"/>
                  </a:rPr>
                  <a:t>mặt </a:t>
                </a:r>
                <a:r>
                  <a:rPr lang="en-US" sz="2000" smtClean="0">
                    <a:latin typeface="+mn-lt"/>
                    <a:ea typeface="Times New Roman" panose="02020603050405020304" pitchFamily="18" charset="0"/>
                    <a:cs typeface="Times New Roman" panose="02020603050405020304" pitchFamily="18" charset="0"/>
                  </a:rPr>
                  <a:t>sân.</a:t>
                </a:r>
                <a:endParaRPr lang="en-US" sz="2000" kern="100" smtClean="0">
                  <a:latin typeface="+mn-lt"/>
                  <a:ea typeface="Calibri" panose="020F0502020204030204" pitchFamily="34" charset="0"/>
                  <a:cs typeface="Times New Roman" panose="02020603050405020304" pitchFamily="18" charset="0"/>
                </a:endParaRPr>
              </a:p>
              <a:p>
                <a:pPr algn="just">
                  <a:lnSpc>
                    <a:spcPct val="175000"/>
                  </a:lnSpc>
                </a:pPr>
                <a:r>
                  <a:rPr lang="en-US" sz="2000" smtClean="0">
                    <a:latin typeface="+mn-lt"/>
                    <a:ea typeface="Times New Roman" panose="02020603050405020304" pitchFamily="18" charset="0"/>
                    <a:cs typeface="Times New Roman" panose="02020603050405020304" pitchFamily="18" charset="0"/>
                  </a:rPr>
                  <a:t>Do </a:t>
                </a:r>
                <a:r>
                  <a:rPr lang="en-US" sz="2000">
                    <a:latin typeface="+mn-lt"/>
                    <a:ea typeface="Times New Roman" panose="02020603050405020304" pitchFamily="18" charset="0"/>
                    <a:cs typeface="Times New Roman" panose="02020603050405020304" pitchFamily="18" charset="0"/>
                  </a:rPr>
                  <a:t>đó cột không có phương thẳng đứng. </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775892" y="1389288"/>
                <a:ext cx="4883023" cy="2797625"/>
              </a:xfrm>
              <a:prstGeom prst="rect">
                <a:avLst/>
              </a:prstGeom>
              <a:blipFill>
                <a:blip r:embed="rId7"/>
                <a:stretch>
                  <a:fillRect l="-1248" r="-1373" b="-436"/>
                </a:stretch>
              </a:blipFill>
            </p:spPr>
            <p:txBody>
              <a:bodyPr/>
              <a:lstStyle/>
              <a:p>
                <a:r>
                  <a:rPr lang="en-US">
                    <a:noFill/>
                  </a:rPr>
                  <a:t> </a:t>
                </a:r>
              </a:p>
            </p:txBody>
          </p:sp>
        </mc:Fallback>
      </mc:AlternateContent>
    </p:spTree>
    <p:extLst>
      <p:ext uri="{BB962C8B-B14F-4D97-AF65-F5344CB8AC3E}">
        <p14:creationId xmlns:p14="http://schemas.microsoft.com/office/powerpoint/2010/main" val="3035803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up)">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28172" y="4279392"/>
            <a:ext cx="973596" cy="368181"/>
          </a:xfrm>
          <a:prstGeom prst="rect">
            <a:avLst/>
          </a:prstGeom>
        </p:spPr>
      </p:pic>
      <p:grpSp>
        <p:nvGrpSpPr>
          <p:cNvPr id="8" name="Group 7"/>
          <p:cNvGrpSpPr/>
          <p:nvPr/>
        </p:nvGrpSpPr>
        <p:grpSpPr>
          <a:xfrm>
            <a:off x="668738" y="492343"/>
            <a:ext cx="7774575" cy="923330"/>
            <a:chOff x="2141553" y="988925"/>
            <a:chExt cx="7503759" cy="923330"/>
          </a:xfrm>
        </p:grpSpPr>
        <p:sp>
          <p:nvSpPr>
            <p:cNvPr id="9" name="Rectangle 8"/>
            <p:cNvSpPr/>
            <p:nvPr/>
          </p:nvSpPr>
          <p:spPr>
            <a:xfrm>
              <a:off x="2785746" y="988925"/>
              <a:ext cx="6859566" cy="923330"/>
            </a:xfrm>
            <a:prstGeom prst="rect">
              <a:avLst/>
            </a:prstGeom>
          </p:spPr>
          <p:txBody>
            <a:bodyPr wrap="square">
              <a:spAutoFit/>
            </a:bodyPr>
            <a:lstStyle/>
            <a:p>
              <a:pPr lvl="0" algn="just">
                <a:lnSpc>
                  <a:spcPct val="150000"/>
                </a:lnSpc>
                <a:defRPr/>
              </a:pPr>
              <a:r>
                <a:rPr lang="en-US" sz="1800" b="1" i="1" kern="1200" smtClean="0">
                  <a:solidFill>
                    <a:srgbClr val="002060"/>
                  </a:solidFill>
                  <a:latin typeface="Arial" panose="020B0604020202020204" pitchFamily="34" charset="0"/>
                  <a:cs typeface="Arial" panose="020B0604020202020204" pitchFamily="34" charset="0"/>
                </a:rPr>
                <a:t>H</a:t>
              </a:r>
              <a:r>
                <a:rPr lang="vi-VN" sz="1800" b="1" i="1" kern="1200" smtClean="0">
                  <a:solidFill>
                    <a:srgbClr val="002060"/>
                  </a:solidFill>
                  <a:latin typeface="Arial" panose="020B0604020202020204" pitchFamily="34" charset="0"/>
                  <a:cs typeface="Arial" panose="020B0604020202020204" pitchFamily="34" charset="0"/>
                </a:rPr>
                <a:t>oạt </a:t>
              </a:r>
              <a:r>
                <a:rPr lang="vi-VN" sz="1800" b="1" i="1" kern="1200">
                  <a:solidFill>
                    <a:srgbClr val="002060"/>
                  </a:solidFill>
                  <a:latin typeface="Arial" panose="020B0604020202020204" pitchFamily="34" charset="0"/>
                  <a:cs typeface="Arial" panose="020B0604020202020204" pitchFamily="34" charset="0"/>
                </a:rPr>
                <a:t>động nhóm (4 người/ nhóm), tìm hiểu nội </a:t>
              </a:r>
              <a:r>
                <a:rPr lang="vi-VN" sz="1800" b="1" i="1" kern="1200">
                  <a:solidFill>
                    <a:srgbClr val="002060"/>
                  </a:solidFill>
                  <a:latin typeface="Arial" panose="020B0604020202020204" pitchFamily="34" charset="0"/>
                  <a:cs typeface="Arial" panose="020B0604020202020204" pitchFamily="34" charset="0"/>
                </a:rPr>
                <a:t>dung </a:t>
              </a:r>
              <a:r>
                <a:rPr lang="vi-VN" sz="1800" b="1" i="1" kern="1200" smtClean="0">
                  <a:solidFill>
                    <a:srgbClr val="002060"/>
                  </a:solidFill>
                  <a:latin typeface="Arial" panose="020B0604020202020204" pitchFamily="34" charset="0"/>
                  <a:cs typeface="Arial" panose="020B0604020202020204" pitchFamily="34" charset="0"/>
                </a:rPr>
                <a:t>Em </a:t>
              </a:r>
              <a:r>
                <a:rPr lang="vi-VN" sz="1800" b="1" i="1" kern="1200">
                  <a:solidFill>
                    <a:srgbClr val="002060"/>
                  </a:solidFill>
                  <a:latin typeface="Arial" panose="020B0604020202020204" pitchFamily="34" charset="0"/>
                  <a:cs typeface="Arial" panose="020B0604020202020204" pitchFamily="34" charset="0"/>
                </a:rPr>
                <a:t>có biết và trả lời các câu hỏi sau.</a:t>
              </a:r>
              <a:endParaRPr kumimoji="0" lang="en-US" sz="18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141553" y="1234290"/>
              <a:ext cx="573024" cy="527310"/>
            </a:xfrm>
            <a:prstGeom prst="rect">
              <a:avLst/>
            </a:prstGeom>
          </p:spPr>
        </p:pic>
      </p:grpSp>
      <p:sp>
        <p:nvSpPr>
          <p:cNvPr id="2" name="Rectangle 1"/>
          <p:cNvSpPr/>
          <p:nvPr/>
        </p:nvSpPr>
        <p:spPr>
          <a:xfrm>
            <a:off x="546474" y="1425260"/>
            <a:ext cx="7936992" cy="1269578"/>
          </a:xfrm>
          <a:prstGeom prst="rect">
            <a:avLst/>
          </a:prstGeom>
        </p:spPr>
        <p:txBody>
          <a:bodyPr wrap="square">
            <a:spAutoFit/>
          </a:bodyPr>
          <a:lstStyle/>
          <a:p>
            <a:pPr marL="342900" indent="-342900" algn="just">
              <a:lnSpc>
                <a:spcPct val="150000"/>
              </a:lnSpc>
              <a:buFontTx/>
              <a:buChar char="-"/>
            </a:pPr>
            <a:r>
              <a:rPr lang="fr-FR" sz="1700" kern="100" smtClean="0">
                <a:latin typeface="Arial" panose="020B0604020202020204" pitchFamily="34" charset="0"/>
                <a:ea typeface="Calibri" panose="020F0502020204030204" pitchFamily="34" charset="0"/>
                <a:cs typeface="Arial" panose="020B0604020202020204" pitchFamily="34" charset="0"/>
              </a:rPr>
              <a:t>Trong </a:t>
            </a:r>
            <a:r>
              <a:rPr lang="fr-FR" sz="1700" kern="100">
                <a:latin typeface="Arial" panose="020B0604020202020204" pitchFamily="34" charset="0"/>
                <a:ea typeface="Calibri" panose="020F0502020204030204" pitchFamily="34" charset="0"/>
                <a:cs typeface="Arial" panose="020B0604020202020204" pitchFamily="34" charset="0"/>
              </a:rPr>
              <a:t>xây dựng người ta thường dùng thiết bị nào để </a:t>
            </a:r>
            <a:r>
              <a:rPr lang="fr-FR" sz="1700" kern="100">
                <a:latin typeface="Arial" panose="020B0604020202020204" pitchFamily="34" charset="0"/>
                <a:ea typeface="Calibri" panose="020F0502020204030204" pitchFamily="34" charset="0"/>
                <a:cs typeface="Arial" panose="020B0604020202020204" pitchFamily="34" charset="0"/>
              </a:rPr>
              <a:t>xác </a:t>
            </a:r>
            <a:r>
              <a:rPr lang="fr-FR" sz="1700" kern="100" smtClean="0">
                <a:latin typeface="Arial" panose="020B0604020202020204" pitchFamily="34" charset="0"/>
                <a:ea typeface="Calibri" panose="020F0502020204030204" pitchFamily="34" charset="0"/>
                <a:cs typeface="Arial" panose="020B0604020202020204" pitchFamily="34" charset="0"/>
              </a:rPr>
              <a:t>định phương </a:t>
            </a:r>
            <a:r>
              <a:rPr lang="fr-FR" sz="1700" kern="100">
                <a:latin typeface="Arial" panose="020B0604020202020204" pitchFamily="34" charset="0"/>
                <a:ea typeface="Calibri" panose="020F0502020204030204" pitchFamily="34" charset="0"/>
                <a:cs typeface="Arial" panose="020B0604020202020204" pitchFamily="34" charset="0"/>
              </a:rPr>
              <a:t>thẳng đứng? </a:t>
            </a:r>
            <a:r>
              <a:rPr lang="fr-FR" sz="1700" kern="100">
                <a:latin typeface="Arial" panose="020B0604020202020204" pitchFamily="34" charset="0"/>
                <a:ea typeface="Calibri" panose="020F0502020204030204" pitchFamily="34" charset="0"/>
                <a:cs typeface="Arial" panose="020B0604020202020204" pitchFamily="34" charset="0"/>
              </a:rPr>
              <a:t>Vì </a:t>
            </a:r>
            <a:r>
              <a:rPr lang="fr-FR" sz="1700" kern="100" smtClean="0">
                <a:latin typeface="Arial" panose="020B0604020202020204" pitchFamily="34" charset="0"/>
                <a:ea typeface="Calibri" panose="020F0502020204030204" pitchFamily="34" charset="0"/>
                <a:cs typeface="Arial" panose="020B0604020202020204" pitchFamily="34" charset="0"/>
              </a:rPr>
              <a:t>sao?</a:t>
            </a:r>
          </a:p>
          <a:p>
            <a:pPr marL="342900" indent="-342900" algn="just">
              <a:lnSpc>
                <a:spcPct val="150000"/>
              </a:lnSpc>
              <a:buFontTx/>
              <a:buChar char="-"/>
            </a:pPr>
            <a:r>
              <a:rPr lang="fr-FR" sz="1700" kern="100" smtClean="0">
                <a:latin typeface="Arial" panose="020B0604020202020204" pitchFamily="34" charset="0"/>
                <a:ea typeface="Calibri" panose="020F0502020204030204" pitchFamily="34" charset="0"/>
                <a:cs typeface="Arial" panose="020B0604020202020204" pitchFamily="34" charset="0"/>
              </a:rPr>
              <a:t>Thế </a:t>
            </a:r>
            <a:r>
              <a:rPr lang="fr-FR" sz="1700" kern="100">
                <a:latin typeface="Arial" panose="020B0604020202020204" pitchFamily="34" charset="0"/>
                <a:ea typeface="Calibri" panose="020F0502020204030204" pitchFamily="34" charset="0"/>
                <a:cs typeface="Arial" panose="020B0604020202020204" pitchFamily="34" charset="0"/>
              </a:rPr>
              <a:t>nào là mặt phẳng nằm ngang? Phương nằm ngang? Nêu </a:t>
            </a:r>
            <a:r>
              <a:rPr lang="fr-FR" sz="1700" kern="100">
                <a:latin typeface="Arial" panose="020B0604020202020204" pitchFamily="34" charset="0"/>
                <a:ea typeface="Calibri" panose="020F0502020204030204" pitchFamily="34" charset="0"/>
                <a:cs typeface="Arial" panose="020B0604020202020204" pitchFamily="34" charset="0"/>
              </a:rPr>
              <a:t>ví </a:t>
            </a:r>
            <a:r>
              <a:rPr lang="fr-FR" sz="1700" kern="100" smtClean="0">
                <a:latin typeface="Arial" panose="020B0604020202020204" pitchFamily="34" charset="0"/>
                <a:ea typeface="Calibri" panose="020F0502020204030204" pitchFamily="34" charset="0"/>
                <a:cs typeface="Arial" panose="020B0604020202020204" pitchFamily="34" charset="0"/>
              </a:rPr>
              <a:t>dụ?</a:t>
            </a:r>
            <a:endParaRPr lang="en-US" sz="1700" kern="100" smtClean="0">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6377" y="2808681"/>
            <a:ext cx="4928376" cy="1827607"/>
          </a:xfrm>
          <a:prstGeom prst="rect">
            <a:avLst/>
          </a:prstGeom>
        </p:spPr>
      </p:pic>
      <p:sp>
        <p:nvSpPr>
          <p:cNvPr id="11" name="Rectangle 10"/>
          <p:cNvSpPr/>
          <p:nvPr/>
        </p:nvSpPr>
        <p:spPr>
          <a:xfrm>
            <a:off x="546474" y="2704425"/>
            <a:ext cx="2891670" cy="1661993"/>
          </a:xfrm>
          <a:prstGeom prst="rect">
            <a:avLst/>
          </a:prstGeom>
        </p:spPr>
        <p:txBody>
          <a:bodyPr wrap="square">
            <a:spAutoFit/>
          </a:bodyPr>
          <a:lstStyle/>
          <a:p>
            <a:pPr marL="342900" lvl="0" indent="-342900" algn="just">
              <a:lnSpc>
                <a:spcPct val="150000"/>
              </a:lnSpc>
              <a:buFontTx/>
              <a:buChar char="-"/>
            </a:pPr>
            <a:r>
              <a:rPr lang="fr-FR" sz="1700" kern="100">
                <a:latin typeface="Arial" panose="020B0604020202020204" pitchFamily="34" charset="0"/>
                <a:ea typeface="Calibri" panose="020F0502020204030204" pitchFamily="34" charset="0"/>
                <a:cs typeface="Arial" panose="020B0604020202020204" pitchFamily="34" charset="0"/>
              </a:rPr>
              <a:t>Hiện tượng bình thông nhau được sử dụng như thế nào để xác định phương nằm ngang ?</a:t>
            </a:r>
            <a:endParaRPr lang="en-US" sz="1700" kern="1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31" name="Google Shape;911;p39"/>
          <p:cNvSpPr txBox="1">
            <a:spLocks noGrp="1"/>
          </p:cNvSpPr>
          <p:nvPr>
            <p:ph type="title"/>
          </p:nvPr>
        </p:nvSpPr>
        <p:spPr>
          <a:xfrm>
            <a:off x="731538" y="566568"/>
            <a:ext cx="7717500" cy="523200"/>
          </a:xfrm>
          <a:prstGeom prst="rect">
            <a:avLst/>
          </a:prstGeom>
        </p:spPr>
        <p:txBody>
          <a:bodyPr spcFirstLastPara="1" wrap="square" lIns="91425" tIns="91425" rIns="91425" bIns="91425" anchor="t" anchorCtr="0">
            <a:noAutofit/>
          </a:bodyPr>
          <a:lstStyle/>
          <a:p>
            <a:pPr lvl="0"/>
            <a:r>
              <a:rPr lang="vi-VN" sz="3500" b="1">
                <a:solidFill>
                  <a:srgbClr val="C00000"/>
                </a:solidFill>
                <a:latin typeface="+mn-lt"/>
              </a:rPr>
              <a:t>HƯỚNG DẪN VỀ NHÀ</a:t>
            </a:r>
          </a:p>
        </p:txBody>
      </p:sp>
      <p:grpSp>
        <p:nvGrpSpPr>
          <p:cNvPr id="32" name="Group 31"/>
          <p:cNvGrpSpPr/>
          <p:nvPr/>
        </p:nvGrpSpPr>
        <p:grpSpPr>
          <a:xfrm>
            <a:off x="667530" y="1759018"/>
            <a:ext cx="1783062" cy="1995173"/>
            <a:chOff x="918432" y="3568797"/>
            <a:chExt cx="5422223" cy="4239967"/>
          </a:xfrm>
          <a:solidFill>
            <a:srgbClr val="AA6FCF">
              <a:lumMod val="40000"/>
              <a:lumOff val="60000"/>
            </a:srgbClr>
          </a:solidFill>
        </p:grpSpPr>
        <p:grpSp>
          <p:nvGrpSpPr>
            <p:cNvPr id="33" name="Group 3"/>
            <p:cNvGrpSpPr/>
            <p:nvPr/>
          </p:nvGrpSpPr>
          <p:grpSpPr>
            <a:xfrm>
              <a:off x="918432" y="3568797"/>
              <a:ext cx="5422223" cy="4239967"/>
              <a:chOff x="-3810" y="0"/>
              <a:chExt cx="3189543" cy="3100688"/>
            </a:xfrm>
            <a:grpFill/>
          </p:grpSpPr>
          <p:sp>
            <p:nvSpPr>
              <p:cNvPr id="35"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36"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4" name="Rectangle 33"/>
            <p:cNvSpPr/>
            <p:nvPr/>
          </p:nvSpPr>
          <p:spPr>
            <a:xfrm>
              <a:off x="1320046" y="4075088"/>
              <a:ext cx="4616827" cy="287718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endPar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37" name="Group 36"/>
          <p:cNvGrpSpPr/>
          <p:nvPr/>
        </p:nvGrpSpPr>
        <p:grpSpPr>
          <a:xfrm>
            <a:off x="2843652" y="1739934"/>
            <a:ext cx="1993655" cy="2014257"/>
            <a:chOff x="6840639" y="3553166"/>
            <a:chExt cx="5422223" cy="5001862"/>
          </a:xfrm>
          <a:solidFill>
            <a:srgbClr val="AA6FCF">
              <a:lumMod val="40000"/>
              <a:lumOff val="60000"/>
            </a:srgbClr>
          </a:solidFill>
        </p:grpSpPr>
        <p:grpSp>
          <p:nvGrpSpPr>
            <p:cNvPr id="38" name="Group 3"/>
            <p:cNvGrpSpPr/>
            <p:nvPr/>
          </p:nvGrpSpPr>
          <p:grpSpPr>
            <a:xfrm>
              <a:off x="6840639" y="3553166"/>
              <a:ext cx="5422223" cy="5001862"/>
              <a:chOff x="-3810" y="-1"/>
              <a:chExt cx="3189543" cy="3657863"/>
            </a:xfrm>
            <a:grpFill/>
          </p:grpSpPr>
          <p:sp>
            <p:nvSpPr>
              <p:cNvPr id="4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9" name="Rectangle 38"/>
            <p:cNvSpPr/>
            <p:nvPr/>
          </p:nvSpPr>
          <p:spPr>
            <a:xfrm>
              <a:off x="7370564" y="4192163"/>
              <a:ext cx="4360208" cy="336203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a:t>
              </a:r>
              <a:r>
                <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SBT </a:t>
              </a:r>
              <a:endPar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42" name="Group 41"/>
          <p:cNvGrpSpPr/>
          <p:nvPr/>
        </p:nvGrpSpPr>
        <p:grpSpPr>
          <a:xfrm>
            <a:off x="5230368" y="1769642"/>
            <a:ext cx="3286327" cy="2014257"/>
            <a:chOff x="12644694" y="3479846"/>
            <a:chExt cx="5422223" cy="4709752"/>
          </a:xfrm>
          <a:solidFill>
            <a:srgbClr val="AA6FCF">
              <a:lumMod val="40000"/>
              <a:lumOff val="60000"/>
            </a:srgbClr>
          </a:solidFill>
        </p:grpSpPr>
        <p:grpSp>
          <p:nvGrpSpPr>
            <p:cNvPr id="43" name="Group 3"/>
            <p:cNvGrpSpPr/>
            <p:nvPr/>
          </p:nvGrpSpPr>
          <p:grpSpPr>
            <a:xfrm>
              <a:off x="12644694" y="3479846"/>
              <a:ext cx="5422223" cy="4709752"/>
              <a:chOff x="-3810" y="0"/>
              <a:chExt cx="3189543" cy="3444242"/>
            </a:xfrm>
            <a:grpFill/>
          </p:grpSpPr>
          <p:sp>
            <p:nvSpPr>
              <p:cNvPr id="4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44" name="Rectangle 43"/>
            <p:cNvSpPr/>
            <p:nvPr/>
          </p:nvSpPr>
          <p:spPr>
            <a:xfrm>
              <a:off x="12660410" y="3700395"/>
              <a:ext cx="5406506" cy="431787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19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defRPr/>
              </a:pPr>
              <a:r>
                <a:rPr lang="vi-VN" sz="1900" b="1" i="1">
                  <a:solidFill>
                    <a:prstClr val="black"/>
                  </a:solidFill>
                  <a:ea typeface="Calibri" panose="020F0502020204030204" pitchFamily="34" charset="0"/>
                  <a:cs typeface="Times New Roman" panose="02020603050405020304" pitchFamily="18" charset="0"/>
                </a:rPr>
                <a:t>Bài 24. Phép chiếu vuông góc. Góc giữa đường thẳng và mặt phẳng</a:t>
              </a:r>
              <a:endParaRPr kumimoji="0" lang="pt-BR" sz="1900" b="1" i="1" u="none" strike="noStrike" kern="0" cap="none" spc="0" normalizeH="0" baseline="0" noProof="0" dirty="0" smtClean="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randombar(horizont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grpSp>
        <p:nvGrpSpPr>
          <p:cNvPr id="2577" name="Google Shape;2577;p69"/>
          <p:cNvGrpSpPr/>
          <p:nvPr/>
        </p:nvGrpSpPr>
        <p:grpSpPr>
          <a:xfrm rot="21146463" flipH="1">
            <a:off x="4680886" y="313002"/>
            <a:ext cx="1193553" cy="540576"/>
            <a:chOff x="10048400" y="2011675"/>
            <a:chExt cx="632075" cy="286275"/>
          </a:xfrm>
        </p:grpSpPr>
        <p:sp>
          <p:nvSpPr>
            <p:cNvPr id="2578" name="Google Shape;2578;p69"/>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2"/>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9"/>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9"/>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805;p37"/>
          <p:cNvSpPr txBox="1">
            <a:spLocks/>
          </p:cNvSpPr>
          <p:nvPr/>
        </p:nvSpPr>
        <p:spPr>
          <a:xfrm>
            <a:off x="817682" y="1318778"/>
            <a:ext cx="7610804" cy="224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a:lnSpc>
                <a:spcPct val="150000"/>
              </a:lnSpc>
            </a:pPr>
            <a:r>
              <a:rPr lang="vi-VN" sz="4500" b="1">
                <a:latin typeface="+mn-lt"/>
              </a:rPr>
              <a:t>CẢM ƠN </a:t>
            </a:r>
            <a:r>
              <a:rPr lang="en-US" sz="4500" b="1" smtClean="0">
                <a:latin typeface="+mn-lt"/>
              </a:rPr>
              <a:t>CÁC EM</a:t>
            </a:r>
            <a:endParaRPr lang="vi-VN" sz="4500" b="1">
              <a:latin typeface="+mn-lt"/>
            </a:endParaRPr>
          </a:p>
          <a:p>
            <a:pPr algn="ctr">
              <a:lnSpc>
                <a:spcPct val="150000"/>
              </a:lnSpc>
            </a:pPr>
            <a:r>
              <a:rPr lang="vi-VN" sz="4500" b="1">
                <a:latin typeface="+mn-lt"/>
              </a:rPr>
              <a:t>ĐÃ </a:t>
            </a:r>
            <a:r>
              <a:rPr lang="en-US" sz="4500" b="1" smtClean="0">
                <a:latin typeface="+mn-lt"/>
              </a:rPr>
              <a:t>THAM GIA TIẾT </a:t>
            </a:r>
            <a:r>
              <a:rPr lang="en-US" sz="4500" b="1" smtClean="0">
                <a:latin typeface="+mn-lt"/>
              </a:rPr>
              <a:t>HỌC</a:t>
            </a:r>
            <a:r>
              <a:rPr lang="vi-VN" sz="4500" b="1" smtClean="0">
                <a:latin typeface="+mn-lt"/>
              </a:rPr>
              <a:t>!</a:t>
            </a:r>
            <a:endParaRPr lang="vi-VN" sz="4500" b="1">
              <a:latin typeface="+mn-lt"/>
            </a:endParaRPr>
          </a:p>
        </p:txBody>
      </p:sp>
      <p:grpSp>
        <p:nvGrpSpPr>
          <p:cNvPr id="73" name="Google Shape;3012;p73"/>
          <p:cNvGrpSpPr/>
          <p:nvPr/>
        </p:nvGrpSpPr>
        <p:grpSpPr>
          <a:xfrm>
            <a:off x="507462" y="3512072"/>
            <a:ext cx="1846478" cy="1396868"/>
            <a:chOff x="1858956" y="3313704"/>
            <a:chExt cx="1579266" cy="1194823"/>
          </a:xfrm>
        </p:grpSpPr>
        <p:sp>
          <p:nvSpPr>
            <p:cNvPr id="74"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915" y="1029162"/>
            <a:ext cx="1794497" cy="3546412"/>
          </a:xfrm>
          <a:prstGeom prst="rect">
            <a:avLst/>
          </a:prstGeom>
        </p:spPr>
      </p:pic>
      <p:sp>
        <p:nvSpPr>
          <p:cNvPr id="7" name="Rectangle 6"/>
          <p:cNvSpPr/>
          <p:nvPr/>
        </p:nvSpPr>
        <p:spPr>
          <a:xfrm>
            <a:off x="4412996" y="485930"/>
            <a:ext cx="667170" cy="400110"/>
          </a:xfrm>
          <a:prstGeom prst="rect">
            <a:avLst/>
          </a:prstGeom>
        </p:spPr>
        <p:txBody>
          <a:bodyPr wrap="none">
            <a:spAutoFit/>
          </a:bodyPr>
          <a:lstStyle/>
          <a:p>
            <a:pPr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4" name="Rectangle 3"/>
              <p:cNvSpPr/>
              <p:nvPr/>
            </p:nvSpPr>
            <p:spPr>
              <a:xfrm>
                <a:off x="2858492" y="886459"/>
                <a:ext cx="5506279" cy="3831818"/>
              </a:xfrm>
              <a:prstGeom prst="rect">
                <a:avLst/>
              </a:prstGeom>
            </p:spPr>
            <p:txBody>
              <a:bodyPr wrap="square">
                <a:spAutoFit/>
              </a:bodyPr>
              <a:lstStyle/>
              <a:p>
                <a:pPr algn="just">
                  <a:lnSpc>
                    <a:spcPct val="150000"/>
                  </a:lnSpc>
                </a:pPr>
                <a:r>
                  <a:rPr lang="en-US" sz="1800" kern="100">
                    <a:latin typeface="+mn-lt"/>
                    <a:ea typeface="Calibri" panose="020F0502020204030204" pitchFamily="34" charset="0"/>
                    <a:cs typeface="Times New Roman" panose="02020603050405020304" pitchFamily="18" charset="0"/>
                  </a:rPr>
                  <a:t>a) Trong quá trình đóng - mở cánh cửa:</a:t>
                </a:r>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buFontTx/>
                  <a:buChar char="-"/>
                </a:pPr>
                <a:r>
                  <a:rPr lang="en-US" sz="1800" kern="100" smtClean="0">
                    <a:effectLst/>
                    <a:latin typeface="+mn-lt"/>
                    <a:ea typeface="Calibri" panose="020F0502020204030204" pitchFamily="34" charset="0"/>
                    <a:cs typeface="Times New Roman" panose="02020603050405020304" pitchFamily="18" charset="0"/>
                  </a:rPr>
                  <a:t>Đường </a:t>
                </a:r>
                <a:r>
                  <a:rPr lang="en-US" sz="1800" kern="100">
                    <a:effectLst/>
                    <a:latin typeface="+mn-lt"/>
                    <a:ea typeface="Calibri" panose="020F0502020204030204" pitchFamily="34" charset="0"/>
                    <a:cs typeface="Times New Roman" panose="02020603050405020304" pitchFamily="18" charset="0"/>
                  </a:rPr>
                  <a:t>thẳng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𝐴𝐵</m:t>
                    </m:r>
                  </m:oMath>
                </a14:m>
                <a:r>
                  <a:rPr lang="en-US" sz="1800" kern="100">
                    <a:effectLst/>
                    <a:latin typeface="+mn-lt"/>
                    <a:ea typeface="Calibri" panose="020F0502020204030204" pitchFamily="34" charset="0"/>
                    <a:cs typeface="Times New Roman" panose="02020603050405020304" pitchFamily="18" charset="0"/>
                  </a:rPr>
                  <a:t> cố định vì luôn đi qua hai bản lề </a:t>
                </a:r>
                <a:r>
                  <a:rPr lang="en-US" sz="1800" kern="100">
                    <a:effectLst/>
                    <a:latin typeface="+mn-lt"/>
                    <a:ea typeface="Calibri" panose="020F0502020204030204" pitchFamily="34" charset="0"/>
                    <a:cs typeface="Times New Roman" panose="02020603050405020304" pitchFamily="18" charset="0"/>
                  </a:rPr>
                  <a:t>cố </a:t>
                </a:r>
                <a:r>
                  <a:rPr lang="en-US" sz="1800" kern="100" smtClean="0">
                    <a:effectLst/>
                    <a:latin typeface="+mn-lt"/>
                    <a:ea typeface="Calibri" panose="020F0502020204030204" pitchFamily="34" charset="0"/>
                    <a:cs typeface="Times New Roman" panose="02020603050405020304" pitchFamily="18" charset="0"/>
                  </a:rPr>
                  <a:t>định.</a:t>
                </a:r>
                <a:endParaRPr lang="en-US" sz="1800" kern="100" smtClean="0">
                  <a:latin typeface="+mn-lt"/>
                  <a:ea typeface="Calibri" panose="020F0502020204030204" pitchFamily="34" charset="0"/>
                  <a:cs typeface="Times New Roman" panose="02020603050405020304" pitchFamily="18" charset="0"/>
                </a:endParaRPr>
              </a:p>
              <a:p>
                <a:pPr marL="285750" indent="-285750" algn="just">
                  <a:lnSpc>
                    <a:spcPct val="150000"/>
                  </a:lnSpc>
                  <a:buFontTx/>
                  <a:buChar char="-"/>
                </a:pPr>
                <a:r>
                  <a:rPr lang="en-US" sz="1800" kern="100" smtClean="0">
                    <a:effectLst/>
                    <a:latin typeface="+mn-lt"/>
                    <a:ea typeface="Calibri" panose="020F0502020204030204" pitchFamily="34" charset="0"/>
                    <a:cs typeface="Times New Roman" panose="02020603050405020304" pitchFamily="18" charset="0"/>
                  </a:rPr>
                  <a:t>Đường </a:t>
                </a:r>
                <a:r>
                  <a:rPr lang="en-US" sz="1800" kern="100">
                    <a:effectLst/>
                    <a:latin typeface="+mn-lt"/>
                    <a:ea typeface="Calibri" panose="020F0502020204030204" pitchFamily="34" charset="0"/>
                    <a:cs typeface="Times New Roman" panose="02020603050405020304" pitchFamily="18" charset="0"/>
                  </a:rPr>
                  <a:t>thẳng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 trên mặt sàn và luôn đi qua điểm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𝐵</m:t>
                    </m:r>
                  </m:oMath>
                </a14:m>
                <a:r>
                  <a:rPr lang="en-US" sz="1800" kern="100">
                    <a:effectLst/>
                    <a:latin typeface="+mn-lt"/>
                    <a:ea typeface="Calibri" panose="020F0502020204030204" pitchFamily="34" charset="0"/>
                    <a:cs typeface="Times New Roman" panose="02020603050405020304" pitchFamily="18" charset="0"/>
                  </a:rPr>
                  <a:t> cố định (là giao của đường thẳng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𝐴𝐵</m:t>
                    </m:r>
                  </m:oMath>
                </a14:m>
                <a:r>
                  <a:rPr lang="en-US" sz="1800" kern="100">
                    <a:effectLst/>
                    <a:latin typeface="+mn-lt"/>
                    <a:ea typeface="Calibri" panose="020F0502020204030204" pitchFamily="34" charset="0"/>
                    <a:cs typeface="Times New Roman" panose="02020603050405020304" pitchFamily="18" charset="0"/>
                  </a:rPr>
                  <a:t> và mặt sàn). </a:t>
                </a:r>
              </a:p>
              <a:p>
                <a:pPr algn="just">
                  <a:lnSpc>
                    <a:spcPct val="150000"/>
                  </a:lnSpc>
                </a:pPr>
                <a:r>
                  <a:rPr lang="en-US" sz="1800" kern="100" smtClean="0">
                    <a:effectLst/>
                    <a:latin typeface="+mn-lt"/>
                    <a:ea typeface="Calibri" panose="020F0502020204030204" pitchFamily="34" charset="0"/>
                    <a:cs typeface="Times New Roman" panose="02020603050405020304" pitchFamily="18" charset="0"/>
                  </a:rPr>
                  <a:t>Vì </a:t>
                </a:r>
                <a:r>
                  <a:rPr lang="en-US" sz="1800" kern="100">
                    <a:effectLst/>
                    <a:latin typeface="+mn-lt"/>
                    <a:ea typeface="Calibri" panose="020F0502020204030204" pitchFamily="34" charset="0"/>
                    <a:cs typeface="Times New Roman" panose="02020603050405020304" pitchFamily="18" charset="0"/>
                  </a:rPr>
                  <a:t>đường thẳng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 quay quanh điểm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𝐵</m:t>
                    </m:r>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𝐴𝐵</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𝐵𝐶</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kern="100">
                            <a:effectLst/>
                            <a:latin typeface="+mn-lt"/>
                            <a:ea typeface="Calibri" panose="020F0502020204030204" pitchFamily="34" charset="0"/>
                            <a:cs typeface="Times New Roman" panose="02020603050405020304" pitchFamily="18" charset="0"/>
                          </a:rPr>
                          <m:t>90</m:t>
                        </m:r>
                      </m:e>
                      <m:sup>
                        <m:r>
                          <a:rPr lang="en-US" sz="1800"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𝐴𝐵</m:t>
                    </m:r>
                  </m:oMath>
                </a14:m>
                <a:r>
                  <a:rPr lang="en-US" sz="1800" kern="100">
                    <a:effectLst/>
                    <a:latin typeface="+mn-lt"/>
                    <a:ea typeface="Calibri" panose="020F0502020204030204" pitchFamily="34" charset="0"/>
                    <a:cs typeface="Times New Roman" panose="02020603050405020304" pitchFamily="18" charset="0"/>
                  </a:rPr>
                  <a:t> vuông góc với các đường thẳng trên mặt sàn và đi qua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𝐵</m:t>
                    </m:r>
                  </m:oMath>
                </a14:m>
                <a:r>
                  <a:rPr lang="en-US" sz="1800" kern="100" smtClean="0">
                    <a:effectLst/>
                    <a:latin typeface="+mn-lt"/>
                    <a:ea typeface="Calibri" panose="020F0502020204030204" pitchFamily="34" charset="0"/>
                    <a:cs typeface="Times New Roman" panose="02020603050405020304" pitchFamily="18" charset="0"/>
                  </a:rPr>
                  <a:t>.</a:t>
                </a:r>
                <a:endParaRPr lang="en-US" sz="18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858492" y="886459"/>
                <a:ext cx="5506279" cy="3831818"/>
              </a:xfrm>
              <a:prstGeom prst="rect">
                <a:avLst/>
              </a:prstGeom>
              <a:blipFill>
                <a:blip r:embed="rId5"/>
                <a:stretch>
                  <a:fillRect l="-997" r="-886" b="-318"/>
                </a:stretch>
              </a:blipFill>
            </p:spPr>
            <p:txBody>
              <a:bodyPr/>
              <a:lstStyle/>
              <a:p>
                <a:r>
                  <a:rPr lang="en-US">
                    <a:noFill/>
                  </a:rPr>
                  <a:t> </a:t>
                </a:r>
              </a:p>
            </p:txBody>
          </p:sp>
        </mc:Fallback>
      </mc:AlternateContent>
    </p:spTree>
    <p:extLst>
      <p:ext uri="{BB962C8B-B14F-4D97-AF65-F5344CB8AC3E}">
        <p14:creationId xmlns:p14="http://schemas.microsoft.com/office/powerpoint/2010/main" val="4095827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anim calcmode="lin" valueType="num">
                                      <p:cBhvr>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915" y="1029162"/>
            <a:ext cx="1794497" cy="3546412"/>
          </a:xfrm>
          <a:prstGeom prst="rect">
            <a:avLst/>
          </a:prstGeom>
        </p:spPr>
      </p:pic>
      <p:sp>
        <p:nvSpPr>
          <p:cNvPr id="7" name="Rectangle 6"/>
          <p:cNvSpPr/>
          <p:nvPr/>
        </p:nvSpPr>
        <p:spPr>
          <a:xfrm>
            <a:off x="4412996" y="48593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2858491" y="1029162"/>
                <a:ext cx="5506279" cy="1895071"/>
              </a:xfrm>
              <a:prstGeom prst="rect">
                <a:avLst/>
              </a:prstGeom>
            </p:spPr>
            <p:txBody>
              <a:bodyPr wrap="square">
                <a:spAutoFit/>
              </a:bodyPr>
              <a:lstStyle/>
              <a:p>
                <a:pPr lvl="0">
                  <a:lnSpc>
                    <a:spcPct val="150000"/>
                  </a:lnSpc>
                  <a:spcBef>
                    <a:spcPts val="200"/>
                  </a:spcBef>
                  <a:spcAft>
                    <a:spcPts val="200"/>
                  </a:spcAft>
                  <a:defRPr/>
                </a:pPr>
                <a:r>
                  <a:rPr lang="en-US" sz="1900">
                    <a:ea typeface="Calibri" panose="020F0502020204030204" pitchFamily="34" charset="0"/>
                  </a:rPr>
                  <a:t>b) Lấy đường thẳng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1900">
                    <a:ea typeface="Calibri" panose="020F0502020204030204" pitchFamily="34" charset="0"/>
                  </a:rPr>
                  <a:t> bất kì trên mặt sàn</a:t>
                </a:r>
                <a:r>
                  <a:rPr lang="en-US" sz="1900">
                    <a:ea typeface="Calibri" panose="020F0502020204030204" pitchFamily="34" charset="0"/>
                  </a:rPr>
                  <a:t>. </a:t>
                </a:r>
                <a:endParaRPr lang="en-US" sz="1900" smtClean="0">
                  <a:ea typeface="Calibri" panose="020F0502020204030204" pitchFamily="34" charset="0"/>
                </a:endParaRPr>
              </a:p>
              <a:p>
                <a:pPr lvl="0">
                  <a:lnSpc>
                    <a:spcPct val="150000"/>
                  </a:lnSpc>
                  <a:spcBef>
                    <a:spcPts val="200"/>
                  </a:spcBef>
                  <a:spcAft>
                    <a:spcPts val="200"/>
                  </a:spcAft>
                  <a:defRPr/>
                </a:pPr>
                <a:r>
                  <a:rPr lang="en-US" sz="1900" smtClean="0">
                    <a:ea typeface="Calibri" panose="020F0502020204030204" pitchFamily="34" charset="0"/>
                  </a:rPr>
                  <a:t>Xét </a:t>
                </a:r>
                <a14:m>
                  <m:oMath xmlns:m="http://schemas.openxmlformats.org/officeDocument/2006/math">
                    <m:sSup>
                      <m:sSupPr>
                        <m:ctrlPr>
                          <a:rPr lang="en-US" sz="1900" i="1">
                            <a:latin typeface="Cambria Math" panose="02040503050406030204" pitchFamily="18"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𝑎</m:t>
                        </m:r>
                      </m:e>
                      <m:sup>
                        <m:r>
                          <a:rPr lang="en-US" sz="1900" i="1">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900">
                    <a:ea typeface="Calibri" panose="020F0502020204030204" pitchFamily="34" charset="0"/>
                  </a:rPr>
                  <a:t> là đường thẳng trên mặt sàn, đi qua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900">
                    <a:ea typeface="Calibri" panose="020F0502020204030204" pitchFamily="34" charset="0"/>
                  </a:rPr>
                  <a:t> và song song với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1900" smtClean="0">
                    <a:ea typeface="Calibri" panose="020F0502020204030204" pitchFamily="34" charset="0"/>
                  </a:rPr>
                  <a:t>.</a:t>
                </a:r>
              </a:p>
              <a:p>
                <a:pPr lvl="0">
                  <a:lnSpc>
                    <a:spcPct val="150000"/>
                  </a:lnSpc>
                  <a:spcBef>
                    <a:spcPts val="200"/>
                  </a:spcBef>
                  <a:spcAft>
                    <a:spcPts val="200"/>
                  </a:spcAft>
                  <a:defRPr/>
                </a:pPr>
                <a:r>
                  <a:rPr lang="en-US" sz="1900" smtClean="0">
                    <a:ea typeface="Calibri" panose="020F0502020204030204" pitchFamily="34" charset="0"/>
                  </a:rPr>
                  <a:t>Khi </a:t>
                </a:r>
                <a:r>
                  <a:rPr lang="en-US" sz="1900">
                    <a:ea typeface="Calibri" panose="020F0502020204030204" pitchFamily="34" charset="0"/>
                  </a:rPr>
                  <a:t>đó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r>
                      <a:rPr lang="en-US" sz="1900" i="1">
                        <a:latin typeface="Cambria Math" panose="02040503050406030204" pitchFamily="18" charset="0"/>
                        <a:ea typeface="Calibri" panose="020F0502020204030204" pitchFamily="34" charset="0"/>
                        <a:cs typeface="Times New Roman" panose="02020603050405020304" pitchFamily="18" charset="0"/>
                      </a:rPr>
                      <m:t>𝐴𝐵</m:t>
                    </m:r>
                    <m:r>
                      <a:rPr lang="en-US" sz="1900">
                        <a:latin typeface="Cambria Math" panose="02040503050406030204" pitchFamily="18" charset="0"/>
                        <a:ea typeface="Calibri" panose="020F0502020204030204" pitchFamily="34" charset="0"/>
                        <a:cs typeface="Times New Roman" panose="02020603050405020304" pitchFamily="18" charset="0"/>
                      </a:rPr>
                      <m:t>,</m:t>
                    </m:r>
                    <m:r>
                      <a:rPr lang="en-US" sz="1900" i="1">
                        <a:latin typeface="Cambria Math" panose="02040503050406030204" pitchFamily="18" charset="0"/>
                        <a:ea typeface="Calibri" panose="020F0502020204030204" pitchFamily="34" charset="0"/>
                        <a:cs typeface="Times New Roman" panose="02020603050405020304" pitchFamily="18" charset="0"/>
                      </a:rPr>
                      <m:t>𝑎</m:t>
                    </m:r>
                    <m:r>
                      <a:rPr lang="en-US" sz="1900">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a:latin typeface="Cambria Math" panose="02040503050406030204" pitchFamily="18" charset="0"/>
                            <a:cs typeface="Times New Roman" panose="02020603050405020304" pitchFamily="18" charset="0"/>
                          </a:rPr>
                        </m:ctrlPr>
                      </m:dPr>
                      <m:e>
                        <m:r>
                          <a:rPr lang="en-US" sz="1900" i="1">
                            <a:latin typeface="Cambria Math" panose="02040503050406030204" pitchFamily="18" charset="0"/>
                            <a:ea typeface="Calibri" panose="020F0502020204030204" pitchFamily="34" charset="0"/>
                            <a:cs typeface="Times New Roman" panose="02020603050405020304" pitchFamily="18" charset="0"/>
                          </a:rPr>
                          <m:t>𝐴𝐵</m:t>
                        </m:r>
                        <m:r>
                          <a:rPr lang="en-US" sz="19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latin typeface="Cambria Math" panose="02040503050406030204" pitchFamily="18"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𝑎</m:t>
                            </m:r>
                          </m:e>
                          <m:sup>
                            <m:r>
                              <a:rPr lang="en-US" sz="1900" i="1">
                                <a:latin typeface="Cambria Math" panose="02040503050406030204" pitchFamily="18" charset="0"/>
                                <a:ea typeface="Calibri" panose="020F0502020204030204" pitchFamily="34" charset="0"/>
                                <a:cs typeface="Times New Roman" panose="02020603050405020304" pitchFamily="18" charset="0"/>
                              </a:rPr>
                              <m:t>′</m:t>
                            </m:r>
                          </m:sup>
                        </m:sSup>
                      </m:e>
                    </m:d>
                    <m:r>
                      <a:rPr lang="en-US" sz="19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latin typeface="Cambria Math" panose="02040503050406030204" pitchFamily="18" charset="0"/>
                            <a:cs typeface="Times New Roman" panose="02020603050405020304" pitchFamily="18" charset="0"/>
                          </a:rPr>
                        </m:ctrlPr>
                      </m:sSupPr>
                      <m:e>
                        <m:r>
                          <a:rPr lang="en-US" sz="1900">
                            <a:latin typeface="Cambria Math" panose="02040503050406030204" pitchFamily="18" charset="0"/>
                            <a:ea typeface="Calibri" panose="020F0502020204030204" pitchFamily="34" charset="0"/>
                            <a:cs typeface="Times New Roman" panose="02020603050405020304" pitchFamily="18" charset="0"/>
                          </a:rPr>
                          <m:t>90</m:t>
                        </m:r>
                      </m:e>
                      <m:sup>
                        <m:r>
                          <a:rPr lang="en-US" sz="1900">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900">
                    <a:ea typeface="Calibri" panose="020F0502020204030204" pitchFamily="34" charset="0"/>
                  </a:rPr>
                  <a:t>.</a:t>
                </a:r>
                <a:endParaRPr lang="en-US" sz="1900"/>
              </a:p>
            </p:txBody>
          </p:sp>
        </mc:Choice>
        <mc:Fallback>
          <p:sp>
            <p:nvSpPr>
              <p:cNvPr id="4" name="Rectangle 3"/>
              <p:cNvSpPr>
                <a:spLocks noRot="1" noChangeAspect="1" noMove="1" noResize="1" noEditPoints="1" noAdjustHandles="1" noChangeArrowheads="1" noChangeShapeType="1" noTextEdit="1"/>
              </p:cNvSpPr>
              <p:nvPr/>
            </p:nvSpPr>
            <p:spPr>
              <a:xfrm>
                <a:off x="2858491" y="1029162"/>
                <a:ext cx="5506279" cy="1895071"/>
              </a:xfrm>
              <a:prstGeom prst="rect">
                <a:avLst/>
              </a:prstGeom>
              <a:blipFill>
                <a:blip r:embed="rId5"/>
                <a:stretch>
                  <a:fillRect l="-1107" b="-4502"/>
                </a:stretch>
              </a:blipFill>
            </p:spPr>
            <p:txBody>
              <a:bodyPr/>
              <a:lstStyle/>
              <a:p>
                <a:r>
                  <a:rPr lang="en-US">
                    <a:noFill/>
                  </a:rPr>
                  <a:t> </a:t>
                </a:r>
              </a:p>
            </p:txBody>
          </p:sp>
        </mc:Fallback>
      </mc:AlternateContent>
    </p:spTree>
    <p:extLst>
      <p:ext uri="{BB962C8B-B14F-4D97-AF65-F5344CB8AC3E}">
        <p14:creationId xmlns:p14="http://schemas.microsoft.com/office/powerpoint/2010/main" val="500258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572013" flipH="1">
            <a:off x="222104" y="296345"/>
            <a:ext cx="1493005" cy="525061"/>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48"/>
          <p:cNvGrpSpPr/>
          <p:nvPr/>
        </p:nvGrpSpPr>
        <p:grpSpPr>
          <a:xfrm rot="19556640" flipH="1">
            <a:off x="7700321" y="3563677"/>
            <a:ext cx="1258162" cy="1054004"/>
            <a:chOff x="8986183" y="-4150167"/>
            <a:chExt cx="1073065" cy="898943"/>
          </a:xfrm>
        </p:grpSpPr>
        <p:sp>
          <p:nvSpPr>
            <p:cNvPr id="1312" name="Google Shape;1312;p48"/>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8"/>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8"/>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8"/>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8"/>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2540;p49"/>
          <p:cNvSpPr txBox="1">
            <a:spLocks/>
          </p:cNvSpPr>
          <p:nvPr/>
        </p:nvSpPr>
        <p:spPr>
          <a:xfrm>
            <a:off x="3009896" y="58670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pPr>
            <a:r>
              <a:rPr lang="en-US" sz="3000" b="1" smtClean="0">
                <a:solidFill>
                  <a:srgbClr val="C00000"/>
                </a:solidFill>
                <a:latin typeface="Arial" panose="020B0604020202020204" pitchFamily="34" charset="0"/>
              </a:rPr>
              <a:t>KẾT LUẬN</a:t>
            </a:r>
            <a:endParaRPr lang="vi-VN" sz="3000" b="1">
              <a:solidFill>
                <a:srgbClr val="C00000"/>
              </a:solidFill>
              <a:latin typeface="Arial" panose="020B0604020202020204" pitchFamily="34" charset="0"/>
            </a:endParaRPr>
          </a:p>
        </p:txBody>
      </p:sp>
      <mc:AlternateContent xmlns:mc="http://schemas.openxmlformats.org/markup-compatibility/2006">
        <mc:Choice xmlns:a14="http://schemas.microsoft.com/office/drawing/2010/main" Requires="a14">
          <p:sp>
            <p:nvSpPr>
              <p:cNvPr id="61" name="Rectangle 60"/>
              <p:cNvSpPr/>
              <p:nvPr/>
            </p:nvSpPr>
            <p:spPr>
              <a:xfrm>
                <a:off x="1054324" y="1371536"/>
                <a:ext cx="7036940" cy="106182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800"/>
                  </a:spcAft>
                </a:pPr>
                <a:r>
                  <a:rPr lang="en-US" sz="2100" kern="100">
                    <a:latin typeface="+mn-lt"/>
                    <a:ea typeface="Calibri" panose="020F0502020204030204" pitchFamily="34" charset="0"/>
                    <a:cs typeface="Times New Roman" panose="02020603050405020304" pitchFamily="18" charset="0"/>
                  </a:rPr>
                  <a:t>Đường thẳng </a:t>
                </a:r>
                <a14:m>
                  <m:oMath xmlns:m="http://schemas.openxmlformats.org/officeDocument/2006/math">
                    <m:r>
                      <a:rPr lang="en-US" sz="2100" i="1" kern="100">
                        <a:effectLst/>
                        <a:latin typeface="+mn-lt"/>
                        <a:ea typeface="Calibri" panose="020F0502020204030204" pitchFamily="34" charset="0"/>
                        <a:cs typeface="Times New Roman" panose="02020603050405020304" pitchFamily="18" charset="0"/>
                      </a:rPr>
                      <m:t>∆</m:t>
                    </m:r>
                  </m:oMath>
                </a14:m>
                <a:r>
                  <a:rPr lang="en-US" sz="2100" kern="100">
                    <a:effectLst/>
                    <a:latin typeface="+mn-lt"/>
                    <a:ea typeface="Malgun Gothic" panose="020B0503020000020004" pitchFamily="34" charset="-127"/>
                    <a:cs typeface="Times New Roman" panose="02020603050405020304" pitchFamily="18" charset="0"/>
                  </a:rPr>
                  <a:t> được gọi là vuông góc với mặt phẳng </a:t>
                </a:r>
                <a14:m>
                  <m:oMath xmlns:m="http://schemas.openxmlformats.org/officeDocument/2006/math">
                    <m:d>
                      <m:dPr>
                        <m:ctrlPr>
                          <a:rPr lang="en-US" sz="2100" i="1" kern="100">
                            <a:effectLst/>
                            <a:latin typeface="+mn-lt"/>
                            <a:ea typeface="Malgun Gothic" panose="020B0503020000020004" pitchFamily="34" charset="-127"/>
                            <a:cs typeface="Times New Roman" panose="02020603050405020304" pitchFamily="18" charset="0"/>
                          </a:rPr>
                        </m:ctrlPr>
                      </m:dPr>
                      <m:e>
                        <m:r>
                          <a:rPr lang="en-US" sz="2100" i="1" kern="100">
                            <a:effectLst/>
                            <a:latin typeface="+mn-lt"/>
                            <a:ea typeface="Malgun Gothic" panose="020B0503020000020004" pitchFamily="34" charset="-127"/>
                            <a:cs typeface="Times New Roman" panose="02020603050405020304" pitchFamily="18" charset="0"/>
                          </a:rPr>
                          <m:t>𝑃</m:t>
                        </m:r>
                      </m:e>
                    </m:d>
                  </m:oMath>
                </a14:m>
                <a:r>
                  <a:rPr lang="en-US" sz="2100" kern="100">
                    <a:effectLst/>
                    <a:latin typeface="+mn-lt"/>
                    <a:ea typeface="Malgun Gothic" panose="020B0503020000020004" pitchFamily="34" charset="-127"/>
                    <a:cs typeface="Times New Roman" panose="02020603050405020304" pitchFamily="18" charset="0"/>
                  </a:rPr>
                  <a:t> nếu </a:t>
                </a:r>
                <a14:m>
                  <m:oMath xmlns:m="http://schemas.openxmlformats.org/officeDocument/2006/math">
                    <m:r>
                      <a:rPr lang="en-US" sz="2100" i="1" kern="100">
                        <a:effectLst/>
                        <a:latin typeface="+mn-lt"/>
                        <a:ea typeface="Malgun Gothic" panose="020B0503020000020004" pitchFamily="34" charset="-127"/>
                        <a:cs typeface="Times New Roman" panose="02020603050405020304" pitchFamily="18" charset="0"/>
                      </a:rPr>
                      <m:t>∆</m:t>
                    </m:r>
                  </m:oMath>
                </a14:m>
                <a:r>
                  <a:rPr lang="en-US" sz="2100" kern="100">
                    <a:effectLst/>
                    <a:latin typeface="+mn-lt"/>
                    <a:ea typeface="Malgun Gothic" panose="020B0503020000020004" pitchFamily="34" charset="-127"/>
                    <a:cs typeface="Times New Roman" panose="02020603050405020304" pitchFamily="18" charset="0"/>
                  </a:rPr>
                  <a:t> vuông góc với mọi đường thẳng nằm trong </a:t>
                </a:r>
                <a14:m>
                  <m:oMath xmlns:m="http://schemas.openxmlformats.org/officeDocument/2006/math">
                    <m:r>
                      <a:rPr lang="en-US" sz="2100" i="1" kern="100">
                        <a:effectLst/>
                        <a:latin typeface="+mn-lt"/>
                        <a:ea typeface="Malgun Gothic" panose="020B0503020000020004" pitchFamily="34" charset="-127"/>
                        <a:cs typeface="Times New Roman" panose="02020603050405020304" pitchFamily="18" charset="0"/>
                      </a:rPr>
                      <m:t>(</m:t>
                    </m:r>
                    <m:r>
                      <a:rPr lang="en-US" sz="2100" i="1" kern="100">
                        <a:effectLst/>
                        <a:latin typeface="+mn-lt"/>
                        <a:ea typeface="Malgun Gothic" panose="020B0503020000020004" pitchFamily="34" charset="-127"/>
                        <a:cs typeface="Times New Roman" panose="02020603050405020304" pitchFamily="18" charset="0"/>
                      </a:rPr>
                      <m:t>𝑃</m:t>
                    </m:r>
                    <m:r>
                      <a:rPr lang="en-US" sz="2100" i="1" kern="100">
                        <a:effectLst/>
                        <a:latin typeface="+mn-lt"/>
                        <a:ea typeface="Malgun Gothic" panose="020B0503020000020004" pitchFamily="34" charset="-127"/>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p:txBody>
          </p:sp>
        </mc:Choice>
        <mc:Fallback>
          <p:sp>
            <p:nvSpPr>
              <p:cNvPr id="61" name="Rectangle 60"/>
              <p:cNvSpPr>
                <a:spLocks noRot="1" noChangeAspect="1" noMove="1" noResize="1" noEditPoints="1" noAdjustHandles="1" noChangeArrowheads="1" noChangeShapeType="1" noTextEdit="1"/>
              </p:cNvSpPr>
              <p:nvPr/>
            </p:nvSpPr>
            <p:spPr>
              <a:xfrm>
                <a:off x="1054324" y="1371536"/>
                <a:ext cx="7036940" cy="1061829"/>
              </a:xfrm>
              <a:prstGeom prst="rect">
                <a:avLst/>
              </a:prstGeom>
              <a:blipFill>
                <a:blip r:embed="rId3"/>
                <a:stretch>
                  <a:fillRect l="-864" b="-3371"/>
                </a:stretch>
              </a:blipFill>
              <a:ln w="25400" cap="flat" cmpd="sng" algn="ctr">
                <a:solidFill>
                  <a:srgbClr val="FFFFFF"/>
                </a:solidFill>
                <a:prstDash val="soli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1407214" y="2791413"/>
                <a:ext cx="6331163" cy="1500411"/>
              </a:xfrm>
              <a:prstGeom prst="rect">
                <a:avLst/>
              </a:prstGeom>
            </p:spPr>
            <p:txBody>
              <a:bodyPr wrap="square">
                <a:spAutoFit/>
              </a:bodyPr>
              <a:lstStyle/>
              <a:p>
                <a:pPr algn="just">
                  <a:lnSpc>
                    <a:spcPct val="150000"/>
                  </a:lnSpc>
                  <a:spcBef>
                    <a:spcPts val="600"/>
                  </a:spcBef>
                  <a:spcAft>
                    <a:spcPts val="800"/>
                  </a:spcAft>
                </a:pPr>
                <a:r>
                  <a:rPr lang="en-US" sz="2100" b="1" i="1" u="sng" smtClean="0">
                    <a:solidFill>
                      <a:schemeClr val="accent3">
                        <a:lumMod val="90000"/>
                        <a:lumOff val="10000"/>
                      </a:schemeClr>
                    </a:solidFill>
                    <a:latin typeface="+mj-lt"/>
                    <a:ea typeface="Dotum" panose="020B0600000101010101" pitchFamily="34" charset="-127"/>
                    <a:cs typeface="Times New Roman" panose="02020603050405020304" pitchFamily="18" charset="0"/>
                  </a:rPr>
                  <a:t>Chú ý:</a:t>
                </a:r>
                <a:r>
                  <a:rPr lang="en-US" sz="2100" i="1">
                    <a:solidFill>
                      <a:schemeClr val="accent3">
                        <a:lumMod val="90000"/>
                        <a:lumOff val="10000"/>
                      </a:schemeClr>
                    </a:solidFill>
                    <a:latin typeface="+mj-lt"/>
                    <a:ea typeface="Dotum" panose="020B0600000101010101" pitchFamily="34" charset="-127"/>
                    <a:cs typeface="Times New Roman" panose="02020603050405020304" pitchFamily="18" charset="0"/>
                  </a:rPr>
                  <a:t> </a:t>
                </a:r>
                <a:r>
                  <a:rPr lang="en-US" sz="2000" kern="100">
                    <a:latin typeface="+mn-lt"/>
                    <a:ea typeface="Calibri" panose="020F0502020204030204" pitchFamily="34" charset="0"/>
                    <a:cs typeface="Times New Roman" panose="02020603050405020304" pitchFamily="18" charset="0"/>
                  </a:rPr>
                  <a:t>Khi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vuông góc với </a:t>
                </a:r>
                <a14:m>
                  <m:oMath xmlns:m="http://schemas.openxmlformats.org/officeDocument/2006/math">
                    <m:d>
                      <m:dPr>
                        <m:ctrlPr>
                          <a:rPr lang="en-US" sz="2000" i="1" kern="100">
                            <a:effectLst/>
                            <a:latin typeface="+mn-lt"/>
                            <a:ea typeface="Malgun Gothic" panose="020B0503020000020004" pitchFamily="34" charset="-127"/>
                            <a:cs typeface="Times New Roman" panose="02020603050405020304" pitchFamily="18" charset="0"/>
                          </a:rPr>
                        </m:ctrlPr>
                      </m:dPr>
                      <m:e>
                        <m:r>
                          <a:rPr lang="en-US" sz="2000" i="1" kern="100">
                            <a:effectLst/>
                            <a:latin typeface="+mn-lt"/>
                            <a:ea typeface="Malgun Gothic" panose="020B0503020000020004" pitchFamily="34" charset="-127"/>
                            <a:cs typeface="Times New Roman" panose="02020603050405020304" pitchFamily="18" charset="0"/>
                          </a:rPr>
                          <m:t>𝑃</m:t>
                        </m:r>
                      </m:e>
                    </m:d>
                  </m:oMath>
                </a14:m>
                <a:r>
                  <a:rPr lang="en-US" sz="2000" kern="100">
                    <a:effectLst/>
                    <a:latin typeface="+mn-lt"/>
                    <a:ea typeface="Malgun Gothic" panose="020B0503020000020004" pitchFamily="34" charset="-127"/>
                    <a:cs typeface="Times New Roman" panose="02020603050405020304" pitchFamily="18" charset="0"/>
                  </a:rPr>
                  <a:t>, ta còn nói </a:t>
                </a:r>
                <a14:m>
                  <m:oMath xmlns:m="http://schemas.openxmlformats.org/officeDocument/2006/math">
                    <m:d>
                      <m:dPr>
                        <m:ctrlPr>
                          <a:rPr lang="en-US" sz="2000" i="1" kern="100">
                            <a:effectLst/>
                            <a:latin typeface="+mn-lt"/>
                            <a:ea typeface="Malgun Gothic" panose="020B0503020000020004" pitchFamily="34" charset="-127"/>
                            <a:cs typeface="Times New Roman" panose="02020603050405020304" pitchFamily="18" charset="0"/>
                          </a:rPr>
                        </m:ctrlPr>
                      </m:dPr>
                      <m:e>
                        <m:r>
                          <a:rPr lang="en-US" sz="2000" i="1" kern="100">
                            <a:effectLst/>
                            <a:latin typeface="+mn-lt"/>
                            <a:ea typeface="Malgun Gothic" panose="020B0503020000020004" pitchFamily="34" charset="-127"/>
                            <a:cs typeface="Times New Roman" panose="02020603050405020304" pitchFamily="18" charset="0"/>
                          </a:rPr>
                          <m:t>𝑃</m:t>
                        </m:r>
                      </m:e>
                    </m:d>
                  </m:oMath>
                </a14:m>
                <a:r>
                  <a:rPr lang="en-US" sz="2000" kern="100">
                    <a:effectLst/>
                    <a:latin typeface="+mn-lt"/>
                    <a:ea typeface="Malgun Gothic" panose="020B0503020000020004" pitchFamily="34" charset="-127"/>
                    <a:cs typeface="Times New Roman" panose="02020603050405020304" pitchFamily="18" charset="0"/>
                  </a:rPr>
                  <a:t> vuông góc với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hoặc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2000" i="1" kern="100">
                        <a:effectLst/>
                        <a:latin typeface="+mn-lt"/>
                        <a:ea typeface="Malgun Gothic" panose="020B0503020000020004" pitchFamily="34" charset="-127"/>
                        <a:cs typeface="Times New Roman" panose="02020603050405020304" pitchFamily="18" charset="0"/>
                      </a:rPr>
                      <m:t>(</m:t>
                    </m:r>
                    <m:r>
                      <a:rPr lang="en-US" sz="2000" i="1" kern="100">
                        <a:effectLst/>
                        <a:latin typeface="+mn-lt"/>
                        <a:ea typeface="Malgun Gothic" panose="020B0503020000020004" pitchFamily="34" charset="-127"/>
                        <a:cs typeface="Times New Roman" panose="02020603050405020304" pitchFamily="18" charset="0"/>
                      </a:rPr>
                      <m:t>𝑃</m:t>
                    </m:r>
                    <m:r>
                      <a:rPr lang="en-US" sz="2000" i="1" kern="100">
                        <a:effectLst/>
                        <a:latin typeface="+mn-lt"/>
                        <a:ea typeface="Malgun Gothic" panose="020B0503020000020004" pitchFamily="34" charset="-127"/>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vuông góc với nhau, kí hiệu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mn-lt"/>
                        <a:ea typeface="Calibri" panose="020F0502020204030204" pitchFamily="34" charset="0"/>
                        <a:cs typeface="Times New Roman" panose="02020603050405020304" pitchFamily="18" charset="0"/>
                      </a:rPr>
                      <m:t>⊥</m:t>
                    </m:r>
                    <m:d>
                      <m:dPr>
                        <m:ctrlPr>
                          <a:rPr lang="en-US" sz="2000" i="1" kern="100">
                            <a:effectLst/>
                            <a:latin typeface="+mn-lt"/>
                            <a:ea typeface="Calibri" panose="020F0502020204030204" pitchFamily="34" charset="0"/>
                            <a:cs typeface="Times New Roman" panose="02020603050405020304" pitchFamily="18" charset="0"/>
                          </a:rPr>
                        </m:ctrlPr>
                      </m:dPr>
                      <m:e>
                        <m:r>
                          <a:rPr lang="en-US" sz="2000" i="1" kern="100">
                            <a:effectLst/>
                            <a:latin typeface="+mn-lt"/>
                            <a:ea typeface="Calibri" panose="020F0502020204030204" pitchFamily="34" charset="0"/>
                            <a:cs typeface="Times New Roman" panose="02020603050405020304" pitchFamily="18" charset="0"/>
                          </a:rPr>
                          <m:t>𝑃</m:t>
                        </m:r>
                      </m:e>
                    </m:d>
                    <m:r>
                      <a:rPr lang="en-US" sz="2000" i="1" kern="100">
                        <a:effectLst/>
                        <a:latin typeface="+mn-lt"/>
                        <a:ea typeface="Calibri" panose="020F0502020204030204" pitchFamily="34" charset="0"/>
                        <a:cs typeface="Times New Roman" panose="02020603050405020304" pitchFamily="18" charset="0"/>
                      </a:rPr>
                      <m:t>.</m:t>
                    </m:r>
                  </m:oMath>
                </a14:m>
                <a:endParaRPr lang="en-US" sz="1600" kern="100">
                  <a:effectLst/>
                  <a:latin typeface="+mn-lt"/>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407214" y="2791413"/>
                <a:ext cx="6331163" cy="1500411"/>
              </a:xfrm>
              <a:prstGeom prst="rect">
                <a:avLst/>
              </a:prstGeom>
              <a:blipFill>
                <a:blip r:embed="rId4"/>
                <a:stretch>
                  <a:fillRect l="-1156" r="-963"/>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673060" y="2962205"/>
            <a:ext cx="597455" cy="520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theme/theme1.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4271</TotalTime>
  <Words>3192</Words>
  <Application>Microsoft Office PowerPoint</Application>
  <PresentationFormat>On-screen Show (16:9)</PresentationFormat>
  <Paragraphs>316</Paragraphs>
  <Slides>68</Slides>
  <Notes>68</Notes>
  <HiddenSlides>0</HiddenSlides>
  <MMClips>21</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68</vt:i4>
      </vt:variant>
    </vt:vector>
  </HeadingPairs>
  <TitlesOfParts>
    <vt:vector size="93" baseType="lpstr">
      <vt:lpstr>Calibri Light</vt:lpstr>
      <vt:lpstr>Maven Pro</vt:lpstr>
      <vt:lpstr>Lato</vt:lpstr>
      <vt:lpstr>Open Sans</vt:lpstr>
      <vt:lpstr>Arial</vt:lpstr>
      <vt:lpstr>Poppins SemiBold</vt:lpstr>
      <vt:lpstr>OpenSans</vt:lpstr>
      <vt:lpstr>Manrope</vt:lpstr>
      <vt:lpstr>DM Sans SemiBold</vt:lpstr>
      <vt:lpstr>Wingdings</vt:lpstr>
      <vt:lpstr>Tahoma</vt:lpstr>
      <vt:lpstr>Playfair Display</vt:lpstr>
      <vt:lpstr>等线 Light</vt:lpstr>
      <vt:lpstr>Cambria Math</vt:lpstr>
      <vt:lpstr>DM Sans</vt:lpstr>
      <vt:lpstr>Maven Pro ExtraBold</vt:lpstr>
      <vt:lpstr>Calibri</vt:lpstr>
      <vt:lpstr>Elsie</vt:lpstr>
      <vt:lpstr>Red Hat Display</vt:lpstr>
      <vt:lpstr>Malgun Gothic</vt:lpstr>
      <vt:lpstr>Dotum</vt:lpstr>
      <vt:lpstr>Times New Roman</vt:lpstr>
      <vt:lpstr>Geometry: Congruence and Similarity - Mathematics - 10th Grade by Slidesgo</vt:lpstr>
      <vt:lpstr>1_Office 主题​​</vt:lpstr>
      <vt:lpstr>1_Office Theme</vt:lpstr>
      <vt:lpstr>CHÀO MỪNG CÁC EM  ĐẾN VỚI TIẾT HỌC!</vt:lpstr>
      <vt:lpstr>KHỞI ĐỘNG</vt:lpstr>
      <vt:lpstr>CHƯƠNG VII: QUAN HỆ  VUÔNG GÓC TRONG KHÔNG GIAN</vt:lpstr>
      <vt:lpstr>NỘI DUNG BÀI HỌC</vt:lpstr>
      <vt:lpstr>ĐƯỜNG THẲNG VUÔNG GÓC VỚI MẶT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 GIỮA  QUAN HỆ SONG SONG VÀ  QUAN HỆ VUÔNG GÓC CỦA  ĐƯỜNG THẲNG VÀ MẶT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Hà Ngân</dc:creator>
  <cp:lastModifiedBy>Admin</cp:lastModifiedBy>
  <cp:revision>86</cp:revision>
  <dcterms:modified xsi:type="dcterms:W3CDTF">2023-11-07T03:02:52Z</dcterms:modified>
</cp:coreProperties>
</file>