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0"/>
  </p:notesMasterIdLst>
  <p:sldIdLst>
    <p:sldId id="256" r:id="rId3"/>
    <p:sldId id="257" r:id="rId4"/>
    <p:sldId id="259" r:id="rId5"/>
    <p:sldId id="258" r:id="rId6"/>
    <p:sldId id="260" r:id="rId7"/>
    <p:sldId id="312" r:id="rId8"/>
    <p:sldId id="342" r:id="rId9"/>
    <p:sldId id="344" r:id="rId10"/>
    <p:sldId id="282" r:id="rId11"/>
    <p:sldId id="266" r:id="rId12"/>
    <p:sldId id="264" r:id="rId13"/>
    <p:sldId id="314" r:id="rId14"/>
    <p:sldId id="345" r:id="rId15"/>
    <p:sldId id="346" r:id="rId16"/>
    <p:sldId id="315" r:id="rId17"/>
    <p:sldId id="316" r:id="rId18"/>
    <p:sldId id="347" r:id="rId19"/>
    <p:sldId id="323" r:id="rId20"/>
    <p:sldId id="348" r:id="rId21"/>
    <p:sldId id="349" r:id="rId22"/>
    <p:sldId id="271" r:id="rId23"/>
    <p:sldId id="355" r:id="rId24"/>
    <p:sldId id="328" r:id="rId25"/>
    <p:sldId id="351" r:id="rId26"/>
    <p:sldId id="336" r:id="rId27"/>
    <p:sldId id="353" r:id="rId28"/>
    <p:sldId id="329" r:id="rId29"/>
    <p:sldId id="330" r:id="rId30"/>
    <p:sldId id="331" r:id="rId31"/>
    <p:sldId id="332" r:id="rId32"/>
    <p:sldId id="333" r:id="rId33"/>
    <p:sldId id="334" r:id="rId34"/>
    <p:sldId id="354" r:id="rId35"/>
    <p:sldId id="339" r:id="rId36"/>
    <p:sldId id="356" r:id="rId37"/>
    <p:sldId id="274" r:id="rId38"/>
    <p:sldId id="291" r:id="rId39"/>
  </p:sldIdLst>
  <p:sldSz cx="9144000" cy="5143500" type="screen16x9"/>
  <p:notesSz cx="6858000" cy="9144000"/>
  <p:embeddedFontLst>
    <p:embeddedFont>
      <p:font typeface="Dotum" panose="020B0600000101010101" pitchFamily="34" charset="-127"/>
      <p:regular r:id="rId41"/>
    </p:embeddedFont>
    <p:embeddedFont>
      <p:font typeface="Cambria Math" panose="02040503050406030204" pitchFamily="18" charset="0"/>
      <p:regular r:id="rId42"/>
    </p:embeddedFont>
    <p:embeddedFont>
      <p:font typeface="Maven Pro ExtraBold" panose="020B0604020202020204" charset="0"/>
      <p:bold r:id="rId43"/>
    </p:embeddedFont>
    <p:embeddedFont>
      <p:font typeface="Anaheim" panose="020B0604020202020204" charset="0"/>
      <p:regular r:id="rId44"/>
    </p:embeddedFont>
    <p:embeddedFont>
      <p:font typeface="Be Vietnam Pro" panose="020B0604020202020204" charset="0"/>
      <p:regular r:id="rId45"/>
      <p:bold r:id="rId46"/>
      <p:italic r:id="rId47"/>
      <p:boldItalic r:id="rId48"/>
    </p:embeddedFont>
    <p:embeddedFont>
      <p:font typeface="Maven Pro" panose="020B0604020202020204" charset="0"/>
      <p:regular r:id="rId49"/>
      <p:bold r:id="rId50"/>
    </p:embeddedFont>
    <p:embeddedFont>
      <p:font typeface="Chelsea Market" panose="020B0604020202020204" charset="0"/>
      <p:regular r:id="rId51"/>
    </p:embeddedFont>
    <p:embeddedFont>
      <p:font typeface="Nunito Light" panose="020B0604020202020204" charset="0"/>
      <p:regular r:id="rId52"/>
      <p:italic r:id="rId53"/>
    </p:embeddedFont>
    <p:embeddedFont>
      <p:font typeface="Delius" panose="020B0604020202020204" charset="0"/>
      <p:regular r:id="rId54"/>
    </p:embeddedFont>
    <p:embeddedFont>
      <p:font typeface="Malgun Gothic" panose="020B0503020000020004" pitchFamily="34" charset="-127"/>
      <p:regular r:id="rId55"/>
      <p:bold r:id="rId56"/>
    </p:embeddedFont>
    <p:embeddedFont>
      <p:font typeface="Pangolin" panose="020B0604020202020204" charset="0"/>
      <p:regular r:id="rId57"/>
    </p:embeddedFont>
    <p:embeddedFont>
      <p:font typeface="Poppins SemiBold"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E8CA21-6702-4EC6-B724-3792C4BCC2F7}">
  <a:tblStyle styleId="{B7E8CA21-6702-4EC6-B724-3792C4BCC2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p:scale>
          <a:sx n="70" d="100"/>
          <a:sy n="70" d="100"/>
        </p:scale>
        <p:origin x="58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7c0ad4e2f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7c0ad4e2f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6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46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91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41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98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66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73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13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80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97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27d69c7f2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27d69c7f2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378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526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76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078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47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13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1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3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3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634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151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736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24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30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77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75" y="861975"/>
            <a:ext cx="3851700" cy="29439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7000">
                <a:latin typeface="Delius"/>
                <a:ea typeface="Delius"/>
                <a:cs typeface="Delius"/>
                <a:sym typeface="Deliu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805738"/>
            <a:ext cx="4241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Be Vietnam Pro"/>
                <a:ea typeface="Be Vietnam Pro"/>
                <a:cs typeface="Be Vietnam Pro"/>
                <a:sym typeface="Be Vietnam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1186" y="-15826"/>
            <a:ext cx="5485465" cy="5535558"/>
            <a:chOff x="-161186" y="-15826"/>
            <a:chExt cx="5485465" cy="5535558"/>
          </a:xfrm>
        </p:grpSpPr>
        <p:grpSp>
          <p:nvGrpSpPr>
            <p:cNvPr id="12" name="Google Shape;12;p2"/>
            <p:cNvGrpSpPr/>
            <p:nvPr/>
          </p:nvGrpSpPr>
          <p:grpSpPr>
            <a:xfrm>
              <a:off x="-161186" y="-15826"/>
              <a:ext cx="1135926" cy="998478"/>
              <a:chOff x="1" y="5679"/>
              <a:chExt cx="1564206" cy="1374935"/>
            </a:xfrm>
          </p:grpSpPr>
          <p:sp>
            <p:nvSpPr>
              <p:cNvPr id="13" name="Google Shape;13;p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1329227">
              <a:off x="3723827" y="4658588"/>
              <a:ext cx="1545995" cy="591484"/>
              <a:chOff x="5554408" y="1265017"/>
              <a:chExt cx="1620304" cy="619914"/>
            </a:xfrm>
          </p:grpSpPr>
          <p:sp>
            <p:nvSpPr>
              <p:cNvPr id="36" name="Google Shape;36;p2"/>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184503" y="167988"/>
            <a:ext cx="8715438" cy="4855165"/>
            <a:chOff x="184503" y="167988"/>
            <a:chExt cx="8715438" cy="4855165"/>
          </a:xfrm>
        </p:grpSpPr>
        <p:grpSp>
          <p:nvGrpSpPr>
            <p:cNvPr id="59" name="Google Shape;59;p2"/>
            <p:cNvGrpSpPr/>
            <p:nvPr/>
          </p:nvGrpSpPr>
          <p:grpSpPr>
            <a:xfrm>
              <a:off x="4237542" y="167988"/>
              <a:ext cx="518939" cy="371512"/>
              <a:chOff x="4237542" y="167988"/>
              <a:chExt cx="518939" cy="371512"/>
            </a:xfrm>
          </p:grpSpPr>
          <p:sp>
            <p:nvSpPr>
              <p:cNvPr id="60" name="Google Shape;60;p2"/>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184503" y="4548871"/>
              <a:ext cx="583307" cy="474282"/>
              <a:chOff x="184503" y="4548871"/>
              <a:chExt cx="583307" cy="474282"/>
            </a:xfrm>
          </p:grpSpPr>
          <p:sp>
            <p:nvSpPr>
              <p:cNvPr id="63" name="Google Shape;63;p2"/>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a:off x="8716502" y="1405625"/>
              <a:ext cx="183439" cy="16911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881"/>
        <p:cNvGrpSpPr/>
        <p:nvPr/>
      </p:nvGrpSpPr>
      <p:grpSpPr>
        <a:xfrm>
          <a:off x="0" y="0"/>
          <a:ext cx="0" cy="0"/>
          <a:chOff x="0" y="0"/>
          <a:chExt cx="0" cy="0"/>
        </a:xfrm>
      </p:grpSpPr>
      <p:sp>
        <p:nvSpPr>
          <p:cNvPr id="882" name="Google Shape;88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3" name="Google Shape;883;p18"/>
          <p:cNvGrpSpPr/>
          <p:nvPr/>
        </p:nvGrpSpPr>
        <p:grpSpPr>
          <a:xfrm>
            <a:off x="-736967" y="2864395"/>
            <a:ext cx="9819351" cy="2753257"/>
            <a:chOff x="-736967" y="2864395"/>
            <a:chExt cx="9819351" cy="2753257"/>
          </a:xfrm>
        </p:grpSpPr>
        <p:sp>
          <p:nvSpPr>
            <p:cNvPr id="884" name="Google Shape;884;p18"/>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8"/>
          <p:cNvGrpSpPr/>
          <p:nvPr/>
        </p:nvGrpSpPr>
        <p:grpSpPr>
          <a:xfrm>
            <a:off x="-240454" y="100282"/>
            <a:ext cx="9533016" cy="5119675"/>
            <a:chOff x="-240454" y="100282"/>
            <a:chExt cx="9533016" cy="5119675"/>
          </a:xfrm>
        </p:grpSpPr>
        <p:grpSp>
          <p:nvGrpSpPr>
            <p:cNvPr id="888" name="Google Shape;888;p18"/>
            <p:cNvGrpSpPr/>
            <p:nvPr/>
          </p:nvGrpSpPr>
          <p:grpSpPr>
            <a:xfrm rot="4955892" flipH="1">
              <a:off x="-24691" y="-40614"/>
              <a:ext cx="429754" cy="812657"/>
              <a:chOff x="3925396" y="4059189"/>
              <a:chExt cx="757372" cy="1432176"/>
            </a:xfrm>
          </p:grpSpPr>
          <p:sp>
            <p:nvSpPr>
              <p:cNvPr id="889" name="Google Shape;889;p1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8"/>
            <p:cNvGrpSpPr/>
            <p:nvPr/>
          </p:nvGrpSpPr>
          <p:grpSpPr>
            <a:xfrm rot="4956030" flipH="1">
              <a:off x="-76462" y="787193"/>
              <a:ext cx="533303" cy="799260"/>
              <a:chOff x="2995144" y="4433786"/>
              <a:chExt cx="710262" cy="1064470"/>
            </a:xfrm>
          </p:grpSpPr>
          <p:sp>
            <p:nvSpPr>
              <p:cNvPr id="893" name="Google Shape;893;p1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8"/>
            <p:cNvGrpSpPr/>
            <p:nvPr/>
          </p:nvGrpSpPr>
          <p:grpSpPr>
            <a:xfrm rot="-4124887">
              <a:off x="8583996" y="4386761"/>
              <a:ext cx="382430" cy="961467"/>
              <a:chOff x="4979142" y="4336675"/>
              <a:chExt cx="444861" cy="1118426"/>
            </a:xfrm>
          </p:grpSpPr>
          <p:sp>
            <p:nvSpPr>
              <p:cNvPr id="898" name="Google Shape;898;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18"/>
              <p:cNvGrpSpPr/>
              <p:nvPr/>
            </p:nvGrpSpPr>
            <p:grpSpPr>
              <a:xfrm>
                <a:off x="4979142" y="4336675"/>
                <a:ext cx="444861" cy="1118426"/>
                <a:chOff x="4979142" y="4336675"/>
                <a:chExt cx="444861" cy="1118426"/>
              </a:xfrm>
            </p:grpSpPr>
            <p:sp>
              <p:nvSpPr>
                <p:cNvPr id="900" name="Google Shape;900;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03" name="Google Shape;903;p18"/>
          <p:cNvGrpSpPr/>
          <p:nvPr/>
        </p:nvGrpSpPr>
        <p:grpSpPr>
          <a:xfrm flipH="1">
            <a:off x="7806464" y="-307321"/>
            <a:ext cx="1564206" cy="1374935"/>
            <a:chOff x="1" y="5679"/>
            <a:chExt cx="1564206" cy="1374935"/>
          </a:xfrm>
        </p:grpSpPr>
        <p:sp>
          <p:nvSpPr>
            <p:cNvPr id="904" name="Google Shape;904;p18"/>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8"/>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8"/>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8"/>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8"/>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8"/>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8"/>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8"/>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8"/>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8"/>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959"/>
        <p:cNvGrpSpPr/>
        <p:nvPr/>
      </p:nvGrpSpPr>
      <p:grpSpPr>
        <a:xfrm>
          <a:off x="0" y="0"/>
          <a:ext cx="0" cy="0"/>
          <a:chOff x="0" y="0"/>
          <a:chExt cx="0" cy="0"/>
        </a:xfrm>
      </p:grpSpPr>
      <p:sp>
        <p:nvSpPr>
          <p:cNvPr id="960" name="Google Shape;9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1" name="Google Shape;961;p20"/>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23"/>
        <p:cNvGrpSpPr/>
        <p:nvPr/>
      </p:nvGrpSpPr>
      <p:grpSpPr>
        <a:xfrm>
          <a:off x="0" y="0"/>
          <a:ext cx="0" cy="0"/>
          <a:chOff x="0" y="0"/>
          <a:chExt cx="0" cy="0"/>
        </a:xfrm>
      </p:grpSpPr>
      <p:sp>
        <p:nvSpPr>
          <p:cNvPr id="1024" name="Google Shape;10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5" name="Google Shape;1025;p22"/>
          <p:cNvSpPr txBox="1">
            <a:spLocks noGrp="1"/>
          </p:cNvSpPr>
          <p:nvPr>
            <p:ph type="subTitle" idx="1"/>
          </p:nvPr>
        </p:nvSpPr>
        <p:spPr>
          <a:xfrm>
            <a:off x="4952131"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
          <p:cNvSpPr txBox="1">
            <a:spLocks noGrp="1"/>
          </p:cNvSpPr>
          <p:nvPr>
            <p:ph type="subTitle" idx="2"/>
          </p:nvPr>
        </p:nvSpPr>
        <p:spPr>
          <a:xfrm>
            <a:off x="1333425"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2"/>
          <p:cNvSpPr txBox="1">
            <a:spLocks noGrp="1"/>
          </p:cNvSpPr>
          <p:nvPr>
            <p:ph type="subTitle" idx="3"/>
          </p:nvPr>
        </p:nvSpPr>
        <p:spPr>
          <a:xfrm>
            <a:off x="1333425"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8" name="Google Shape;1028;p22"/>
          <p:cNvSpPr txBox="1">
            <a:spLocks noGrp="1"/>
          </p:cNvSpPr>
          <p:nvPr>
            <p:ph type="subTitle" idx="4"/>
          </p:nvPr>
        </p:nvSpPr>
        <p:spPr>
          <a:xfrm>
            <a:off x="4952131"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9" name="Google Shape;1029;p22"/>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22"/>
          <p:cNvGrpSpPr/>
          <p:nvPr/>
        </p:nvGrpSpPr>
        <p:grpSpPr>
          <a:xfrm>
            <a:off x="-11" y="85153"/>
            <a:ext cx="9030186" cy="5056379"/>
            <a:chOff x="-11" y="85153"/>
            <a:chExt cx="9030186" cy="5056379"/>
          </a:xfrm>
        </p:grpSpPr>
        <p:grpSp>
          <p:nvGrpSpPr>
            <p:cNvPr id="1031" name="Google Shape;1031;p22"/>
            <p:cNvGrpSpPr/>
            <p:nvPr/>
          </p:nvGrpSpPr>
          <p:grpSpPr>
            <a:xfrm rot="-1361874">
              <a:off x="77633" y="202648"/>
              <a:ext cx="718707" cy="546683"/>
              <a:chOff x="3251400" y="723825"/>
              <a:chExt cx="714950" cy="543825"/>
            </a:xfrm>
          </p:grpSpPr>
          <p:sp>
            <p:nvSpPr>
              <p:cNvPr id="1032" name="Google Shape;1032;p22"/>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2"/>
            <p:cNvGrpSpPr/>
            <p:nvPr/>
          </p:nvGrpSpPr>
          <p:grpSpPr>
            <a:xfrm rot="-9899719" flipH="1">
              <a:off x="8447232" y="4131533"/>
              <a:ext cx="465814" cy="966171"/>
              <a:chOff x="3614175" y="1788875"/>
              <a:chExt cx="629100" cy="1304850"/>
            </a:xfrm>
          </p:grpSpPr>
          <p:sp>
            <p:nvSpPr>
              <p:cNvPr id="1040" name="Google Shape;1040;p22"/>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5" name="Google Shape;1055;p22"/>
          <p:cNvGrpSpPr/>
          <p:nvPr/>
        </p:nvGrpSpPr>
        <p:grpSpPr>
          <a:xfrm>
            <a:off x="-311652" y="3605698"/>
            <a:ext cx="1623971" cy="2142934"/>
            <a:chOff x="-311652" y="3605698"/>
            <a:chExt cx="1623971" cy="2142934"/>
          </a:xfrm>
        </p:grpSpPr>
        <p:grpSp>
          <p:nvGrpSpPr>
            <p:cNvPr id="1056" name="Google Shape;1056;p22"/>
            <p:cNvGrpSpPr/>
            <p:nvPr/>
          </p:nvGrpSpPr>
          <p:grpSpPr>
            <a:xfrm rot="-8248398" flipH="1">
              <a:off x="-109674" y="4404955"/>
              <a:ext cx="1220015" cy="1072392"/>
              <a:chOff x="1" y="5679"/>
              <a:chExt cx="1564206" cy="1374935"/>
            </a:xfrm>
          </p:grpSpPr>
          <p:sp>
            <p:nvSpPr>
              <p:cNvPr id="1057" name="Google Shape;1057;p2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22"/>
            <p:cNvGrpSpPr/>
            <p:nvPr/>
          </p:nvGrpSpPr>
          <p:grpSpPr>
            <a:xfrm rot="-1379592">
              <a:off x="-41501" y="3700029"/>
              <a:ext cx="606647" cy="608032"/>
              <a:chOff x="7581671" y="539495"/>
              <a:chExt cx="606681" cy="608066"/>
            </a:xfrm>
          </p:grpSpPr>
          <p:sp>
            <p:nvSpPr>
              <p:cNvPr id="1080" name="Google Shape;1080;p22"/>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4"/>
        <p:cNvGrpSpPr/>
        <p:nvPr/>
      </p:nvGrpSpPr>
      <p:grpSpPr>
        <a:xfrm>
          <a:off x="0" y="0"/>
          <a:ext cx="0" cy="0"/>
          <a:chOff x="0" y="0"/>
          <a:chExt cx="0" cy="0"/>
        </a:xfrm>
      </p:grpSpPr>
      <p:sp>
        <p:nvSpPr>
          <p:cNvPr id="1165" name="Google Shape;116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6" name="Google Shape;1166;p24"/>
          <p:cNvSpPr txBox="1">
            <a:spLocks noGrp="1"/>
          </p:cNvSpPr>
          <p:nvPr>
            <p:ph type="subTitle" idx="1"/>
          </p:nvPr>
        </p:nvSpPr>
        <p:spPr>
          <a:xfrm>
            <a:off x="720000"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24"/>
          <p:cNvSpPr txBox="1">
            <a:spLocks noGrp="1"/>
          </p:cNvSpPr>
          <p:nvPr>
            <p:ph type="subTitle" idx="2"/>
          </p:nvPr>
        </p:nvSpPr>
        <p:spPr>
          <a:xfrm>
            <a:off x="3419218"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24"/>
          <p:cNvSpPr txBox="1">
            <a:spLocks noGrp="1"/>
          </p:cNvSpPr>
          <p:nvPr>
            <p:ph type="subTitle" idx="3"/>
          </p:nvPr>
        </p:nvSpPr>
        <p:spPr>
          <a:xfrm>
            <a:off x="6118443"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9" name="Google Shape;1169;p24"/>
          <p:cNvSpPr txBox="1">
            <a:spLocks noGrp="1"/>
          </p:cNvSpPr>
          <p:nvPr>
            <p:ph type="subTitle" idx="4"/>
          </p:nvPr>
        </p:nvSpPr>
        <p:spPr>
          <a:xfrm>
            <a:off x="720000"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0" name="Google Shape;1170;p24"/>
          <p:cNvSpPr txBox="1">
            <a:spLocks noGrp="1"/>
          </p:cNvSpPr>
          <p:nvPr>
            <p:ph type="subTitle" idx="5"/>
          </p:nvPr>
        </p:nvSpPr>
        <p:spPr>
          <a:xfrm>
            <a:off x="3419222"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1" name="Google Shape;1171;p24"/>
          <p:cNvSpPr txBox="1">
            <a:spLocks noGrp="1"/>
          </p:cNvSpPr>
          <p:nvPr>
            <p:ph type="subTitle" idx="6"/>
          </p:nvPr>
        </p:nvSpPr>
        <p:spPr>
          <a:xfrm>
            <a:off x="6118444"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172" name="Google Shape;1172;p24"/>
          <p:cNvGrpSpPr/>
          <p:nvPr/>
        </p:nvGrpSpPr>
        <p:grpSpPr>
          <a:xfrm>
            <a:off x="51367" y="2894075"/>
            <a:ext cx="668626" cy="1090176"/>
            <a:chOff x="51367" y="2894075"/>
            <a:chExt cx="668626" cy="1090176"/>
          </a:xfrm>
        </p:grpSpPr>
        <p:grpSp>
          <p:nvGrpSpPr>
            <p:cNvPr id="1173" name="Google Shape;1173;p24"/>
            <p:cNvGrpSpPr/>
            <p:nvPr/>
          </p:nvGrpSpPr>
          <p:grpSpPr>
            <a:xfrm rot="633019">
              <a:off x="118375" y="2940290"/>
              <a:ext cx="555778" cy="552028"/>
              <a:chOff x="2439375" y="2818275"/>
              <a:chExt cx="555775" cy="552025"/>
            </a:xfrm>
          </p:grpSpPr>
          <p:sp>
            <p:nvSpPr>
              <p:cNvPr id="1174" name="Google Shape;1174;p24"/>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4"/>
            <p:cNvGrpSpPr/>
            <p:nvPr/>
          </p:nvGrpSpPr>
          <p:grpSpPr>
            <a:xfrm rot="780811">
              <a:off x="79169" y="3677130"/>
              <a:ext cx="281374" cy="279024"/>
              <a:chOff x="3128600" y="3028450"/>
              <a:chExt cx="281350" cy="279000"/>
            </a:xfrm>
          </p:grpSpPr>
          <p:sp>
            <p:nvSpPr>
              <p:cNvPr id="1182" name="Google Shape;1182;p24"/>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24"/>
          <p:cNvGrpSpPr/>
          <p:nvPr/>
        </p:nvGrpSpPr>
        <p:grpSpPr>
          <a:xfrm>
            <a:off x="8349217" y="1934234"/>
            <a:ext cx="992377" cy="3707466"/>
            <a:chOff x="8349217" y="1934234"/>
            <a:chExt cx="992377" cy="3707466"/>
          </a:xfrm>
        </p:grpSpPr>
        <p:sp>
          <p:nvSpPr>
            <p:cNvPr id="1188" name="Google Shape;1188;p24"/>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24"/>
            <p:cNvGrpSpPr/>
            <p:nvPr/>
          </p:nvGrpSpPr>
          <p:grpSpPr>
            <a:xfrm>
              <a:off x="8349217" y="4280502"/>
              <a:ext cx="647493" cy="646977"/>
              <a:chOff x="4088500" y="3399775"/>
              <a:chExt cx="785125" cy="784500"/>
            </a:xfrm>
          </p:grpSpPr>
          <p:sp>
            <p:nvSpPr>
              <p:cNvPr id="1190" name="Google Shape;1190;p24"/>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9" name="Google Shape;1199;p24"/>
          <p:cNvGrpSpPr/>
          <p:nvPr/>
        </p:nvGrpSpPr>
        <p:grpSpPr>
          <a:xfrm>
            <a:off x="-127223" y="-307321"/>
            <a:ext cx="9497893" cy="6060506"/>
            <a:chOff x="-127223" y="-307321"/>
            <a:chExt cx="9497893" cy="6060506"/>
          </a:xfrm>
        </p:grpSpPr>
        <p:grpSp>
          <p:nvGrpSpPr>
            <p:cNvPr id="1200" name="Google Shape;1200;p24"/>
            <p:cNvGrpSpPr/>
            <p:nvPr/>
          </p:nvGrpSpPr>
          <p:grpSpPr>
            <a:xfrm rot="6395472">
              <a:off x="-112599" y="4234427"/>
              <a:ext cx="1564267" cy="1196674"/>
              <a:chOff x="8489095" y="3798132"/>
              <a:chExt cx="2066925" cy="1581211"/>
            </a:xfrm>
          </p:grpSpPr>
          <p:sp>
            <p:nvSpPr>
              <p:cNvPr id="1201" name="Google Shape;1201;p24"/>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4"/>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4"/>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4"/>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4"/>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4"/>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4"/>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4"/>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24"/>
            <p:cNvGrpSpPr/>
            <p:nvPr/>
          </p:nvGrpSpPr>
          <p:grpSpPr>
            <a:xfrm flipH="1">
              <a:off x="7806464" y="-307321"/>
              <a:ext cx="1564206" cy="1374935"/>
              <a:chOff x="1" y="5679"/>
              <a:chExt cx="1564206" cy="1374935"/>
            </a:xfrm>
          </p:grpSpPr>
          <p:sp>
            <p:nvSpPr>
              <p:cNvPr id="1225" name="Google Shape;1225;p2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01"/>
        <p:cNvGrpSpPr/>
        <p:nvPr/>
      </p:nvGrpSpPr>
      <p:grpSpPr>
        <a:xfrm>
          <a:off x="0" y="0"/>
          <a:ext cx="0" cy="0"/>
          <a:chOff x="0" y="0"/>
          <a:chExt cx="0" cy="0"/>
        </a:xfrm>
      </p:grpSpPr>
      <p:sp>
        <p:nvSpPr>
          <p:cNvPr id="1402" name="Google Shape;1402;p27"/>
          <p:cNvSpPr txBox="1">
            <a:spLocks noGrp="1"/>
          </p:cNvSpPr>
          <p:nvPr>
            <p:ph type="title" hasCustomPrompt="1"/>
          </p:nvPr>
        </p:nvSpPr>
        <p:spPr>
          <a:xfrm>
            <a:off x="2223600" y="65947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3" name="Google Shape;1403;p27"/>
          <p:cNvSpPr txBox="1">
            <a:spLocks noGrp="1"/>
          </p:cNvSpPr>
          <p:nvPr>
            <p:ph type="subTitle" idx="1"/>
          </p:nvPr>
        </p:nvSpPr>
        <p:spPr>
          <a:xfrm>
            <a:off x="2223600" y="1348396"/>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4" name="Google Shape;1404;p27"/>
          <p:cNvSpPr txBox="1">
            <a:spLocks noGrp="1"/>
          </p:cNvSpPr>
          <p:nvPr>
            <p:ph type="title" idx="2" hasCustomPrompt="1"/>
          </p:nvPr>
        </p:nvSpPr>
        <p:spPr>
          <a:xfrm>
            <a:off x="2223600" y="201173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5" name="Google Shape;1405;p27"/>
          <p:cNvSpPr txBox="1">
            <a:spLocks noGrp="1"/>
          </p:cNvSpPr>
          <p:nvPr>
            <p:ph type="subTitle" idx="3"/>
          </p:nvPr>
        </p:nvSpPr>
        <p:spPr>
          <a:xfrm>
            <a:off x="2223600" y="2700652"/>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6" name="Google Shape;1406;p27"/>
          <p:cNvSpPr txBox="1">
            <a:spLocks noGrp="1"/>
          </p:cNvSpPr>
          <p:nvPr>
            <p:ph type="title" idx="4" hasCustomPrompt="1"/>
          </p:nvPr>
        </p:nvSpPr>
        <p:spPr>
          <a:xfrm>
            <a:off x="2223600" y="336399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7" name="Google Shape;1407;p27"/>
          <p:cNvSpPr txBox="1">
            <a:spLocks noGrp="1"/>
          </p:cNvSpPr>
          <p:nvPr>
            <p:ph type="subTitle" idx="5"/>
          </p:nvPr>
        </p:nvSpPr>
        <p:spPr>
          <a:xfrm>
            <a:off x="2223600" y="4052925"/>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408" name="Google Shape;1408;p27"/>
          <p:cNvGrpSpPr/>
          <p:nvPr/>
        </p:nvGrpSpPr>
        <p:grpSpPr>
          <a:xfrm>
            <a:off x="184503" y="167988"/>
            <a:ext cx="4571978" cy="4855165"/>
            <a:chOff x="184503" y="167988"/>
            <a:chExt cx="4571978" cy="4855165"/>
          </a:xfrm>
        </p:grpSpPr>
        <p:sp>
          <p:nvSpPr>
            <p:cNvPr id="1409" name="Google Shape;1409;p27"/>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27"/>
          <p:cNvGrpSpPr/>
          <p:nvPr/>
        </p:nvGrpSpPr>
        <p:grpSpPr>
          <a:xfrm>
            <a:off x="-278098" y="1938133"/>
            <a:ext cx="1075421" cy="1267237"/>
            <a:chOff x="-278098" y="1938133"/>
            <a:chExt cx="1075421" cy="1267237"/>
          </a:xfrm>
        </p:grpSpPr>
        <p:grpSp>
          <p:nvGrpSpPr>
            <p:cNvPr id="1413" name="Google Shape;1413;p27"/>
            <p:cNvGrpSpPr/>
            <p:nvPr/>
          </p:nvGrpSpPr>
          <p:grpSpPr>
            <a:xfrm rot="5400000">
              <a:off x="-24743" y="2383304"/>
              <a:ext cx="568711" cy="1075421"/>
              <a:chOff x="3925396" y="4059189"/>
              <a:chExt cx="757372" cy="1432176"/>
            </a:xfrm>
          </p:grpSpPr>
          <p:sp>
            <p:nvSpPr>
              <p:cNvPr id="1414" name="Google Shape;1414;p2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7"/>
            <p:cNvGrpSpPr/>
            <p:nvPr/>
          </p:nvGrpSpPr>
          <p:grpSpPr>
            <a:xfrm rot="5400000">
              <a:off x="-59729" y="1805146"/>
              <a:ext cx="533336" cy="799310"/>
              <a:chOff x="2995144" y="4433786"/>
              <a:chExt cx="710262" cy="1064470"/>
            </a:xfrm>
          </p:grpSpPr>
          <p:sp>
            <p:nvSpPr>
              <p:cNvPr id="1418" name="Google Shape;1418;p2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2" name="Google Shape;1422;p27"/>
          <p:cNvGrpSpPr/>
          <p:nvPr/>
        </p:nvGrpSpPr>
        <p:grpSpPr>
          <a:xfrm>
            <a:off x="-161186" y="-15826"/>
            <a:ext cx="9445898" cy="5218160"/>
            <a:chOff x="-161186" y="-15826"/>
            <a:chExt cx="9445898" cy="5218160"/>
          </a:xfrm>
        </p:grpSpPr>
        <p:grpSp>
          <p:nvGrpSpPr>
            <p:cNvPr id="1423" name="Google Shape;1423;p27"/>
            <p:cNvGrpSpPr/>
            <p:nvPr/>
          </p:nvGrpSpPr>
          <p:grpSpPr>
            <a:xfrm>
              <a:off x="7720463" y="4005673"/>
              <a:ext cx="1564249" cy="1196661"/>
              <a:chOff x="8489095" y="3798132"/>
              <a:chExt cx="2066925" cy="1581211"/>
            </a:xfrm>
          </p:grpSpPr>
          <p:sp>
            <p:nvSpPr>
              <p:cNvPr id="1424" name="Google Shape;1424;p27"/>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7"/>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7"/>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7"/>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7"/>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7"/>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7"/>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7"/>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7"/>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7"/>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7"/>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7"/>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7"/>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7"/>
            <p:cNvGrpSpPr/>
            <p:nvPr/>
          </p:nvGrpSpPr>
          <p:grpSpPr>
            <a:xfrm>
              <a:off x="-161186" y="-15826"/>
              <a:ext cx="1135926" cy="998478"/>
              <a:chOff x="1" y="5679"/>
              <a:chExt cx="1564206" cy="1374935"/>
            </a:xfrm>
          </p:grpSpPr>
          <p:sp>
            <p:nvSpPr>
              <p:cNvPr id="1448" name="Google Shape;1448;p27"/>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7"/>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7"/>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7"/>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00"/>
        <p:cNvGrpSpPr/>
        <p:nvPr/>
      </p:nvGrpSpPr>
      <p:grpSpPr>
        <a:xfrm>
          <a:off x="0" y="0"/>
          <a:ext cx="0" cy="0"/>
          <a:chOff x="0" y="0"/>
          <a:chExt cx="0" cy="0"/>
        </a:xfrm>
      </p:grpSpPr>
      <p:grpSp>
        <p:nvGrpSpPr>
          <p:cNvPr id="1501" name="Google Shape;1501;p29"/>
          <p:cNvGrpSpPr/>
          <p:nvPr/>
        </p:nvGrpSpPr>
        <p:grpSpPr>
          <a:xfrm>
            <a:off x="8399068" y="2894075"/>
            <a:ext cx="668626" cy="1090176"/>
            <a:chOff x="8399068" y="2894075"/>
            <a:chExt cx="668626" cy="1090176"/>
          </a:xfrm>
        </p:grpSpPr>
        <p:grpSp>
          <p:nvGrpSpPr>
            <p:cNvPr id="1502" name="Google Shape;1502;p29"/>
            <p:cNvGrpSpPr/>
            <p:nvPr/>
          </p:nvGrpSpPr>
          <p:grpSpPr>
            <a:xfrm rot="-633019" flipH="1">
              <a:off x="8444908" y="2940290"/>
              <a:ext cx="555778" cy="552028"/>
              <a:chOff x="2439375" y="2818275"/>
              <a:chExt cx="555775" cy="552025"/>
            </a:xfrm>
          </p:grpSpPr>
          <p:sp>
            <p:nvSpPr>
              <p:cNvPr id="1503" name="Google Shape;1503;p29"/>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29"/>
            <p:cNvGrpSpPr/>
            <p:nvPr/>
          </p:nvGrpSpPr>
          <p:grpSpPr>
            <a:xfrm rot="-780811" flipH="1">
              <a:off x="8758518" y="3677130"/>
              <a:ext cx="281374" cy="279024"/>
              <a:chOff x="3128600" y="3028450"/>
              <a:chExt cx="281350" cy="279000"/>
            </a:xfrm>
          </p:grpSpPr>
          <p:sp>
            <p:nvSpPr>
              <p:cNvPr id="1511" name="Google Shape;1511;p29"/>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29"/>
          <p:cNvGrpSpPr/>
          <p:nvPr/>
        </p:nvGrpSpPr>
        <p:grpSpPr>
          <a:xfrm>
            <a:off x="-222533" y="1934234"/>
            <a:ext cx="992377" cy="3707466"/>
            <a:chOff x="-222533" y="1934234"/>
            <a:chExt cx="992377" cy="3707466"/>
          </a:xfrm>
        </p:grpSpPr>
        <p:sp>
          <p:nvSpPr>
            <p:cNvPr id="1517" name="Google Shape;1517;p29"/>
            <p:cNvSpPr/>
            <p:nvPr/>
          </p:nvSpPr>
          <p:spPr>
            <a:xfrm rot="-5400000">
              <a:off x="-1580081"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29"/>
            <p:cNvGrpSpPr/>
            <p:nvPr/>
          </p:nvGrpSpPr>
          <p:grpSpPr>
            <a:xfrm flipH="1">
              <a:off x="122352" y="4280502"/>
              <a:ext cx="647493" cy="646977"/>
              <a:chOff x="4088500" y="3399775"/>
              <a:chExt cx="785125" cy="784500"/>
            </a:xfrm>
          </p:grpSpPr>
          <p:sp>
            <p:nvSpPr>
              <p:cNvPr id="1519" name="Google Shape;1519;p29"/>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29"/>
          <p:cNvGrpSpPr/>
          <p:nvPr/>
        </p:nvGrpSpPr>
        <p:grpSpPr>
          <a:xfrm>
            <a:off x="-251609" y="-307321"/>
            <a:ext cx="9497893" cy="6060506"/>
            <a:chOff x="-251609" y="-307321"/>
            <a:chExt cx="9497893" cy="6060506"/>
          </a:xfrm>
        </p:grpSpPr>
        <p:grpSp>
          <p:nvGrpSpPr>
            <p:cNvPr id="1529" name="Google Shape;1529;p29"/>
            <p:cNvGrpSpPr/>
            <p:nvPr/>
          </p:nvGrpSpPr>
          <p:grpSpPr>
            <a:xfrm rot="-6395472" flipH="1">
              <a:off x="7667393" y="4234427"/>
              <a:ext cx="1564267" cy="1196674"/>
              <a:chOff x="8489095" y="3798132"/>
              <a:chExt cx="2066925" cy="1581211"/>
            </a:xfrm>
          </p:grpSpPr>
          <p:sp>
            <p:nvSpPr>
              <p:cNvPr id="1530" name="Google Shape;1530;p29"/>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9"/>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9"/>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9"/>
            <p:cNvGrpSpPr/>
            <p:nvPr/>
          </p:nvGrpSpPr>
          <p:grpSpPr>
            <a:xfrm>
              <a:off x="-251609" y="-307321"/>
              <a:ext cx="1564206" cy="1374935"/>
              <a:chOff x="1" y="5679"/>
              <a:chExt cx="1564206" cy="1374935"/>
            </a:xfrm>
          </p:grpSpPr>
          <p:sp>
            <p:nvSpPr>
              <p:cNvPr id="1554" name="Google Shape;1554;p2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76"/>
        <p:cNvGrpSpPr/>
        <p:nvPr/>
      </p:nvGrpSpPr>
      <p:grpSpPr>
        <a:xfrm>
          <a:off x="0" y="0"/>
          <a:ext cx="0" cy="0"/>
          <a:chOff x="0" y="0"/>
          <a:chExt cx="0" cy="0"/>
        </a:xfrm>
      </p:grpSpPr>
      <p:sp>
        <p:nvSpPr>
          <p:cNvPr id="1577" name="Google Shape;1577;p30"/>
          <p:cNvSpPr/>
          <p:nvPr/>
        </p:nvSpPr>
        <p:spPr>
          <a:xfrm rot="6073284" flipH="1">
            <a:off x="-771008"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8" name="Google Shape;1578;p30"/>
          <p:cNvGrpSpPr/>
          <p:nvPr/>
        </p:nvGrpSpPr>
        <p:grpSpPr>
          <a:xfrm>
            <a:off x="7807269" y="3605698"/>
            <a:ext cx="1623971" cy="2142934"/>
            <a:chOff x="7807269" y="3605698"/>
            <a:chExt cx="1623971" cy="2142934"/>
          </a:xfrm>
        </p:grpSpPr>
        <p:grpSp>
          <p:nvGrpSpPr>
            <p:cNvPr id="1579" name="Google Shape;1579;p30"/>
            <p:cNvGrpSpPr/>
            <p:nvPr/>
          </p:nvGrpSpPr>
          <p:grpSpPr>
            <a:xfrm rot="8248398">
              <a:off x="8009247" y="4404955"/>
              <a:ext cx="1220015" cy="1072392"/>
              <a:chOff x="1" y="5679"/>
              <a:chExt cx="1564206" cy="1374935"/>
            </a:xfrm>
          </p:grpSpPr>
          <p:sp>
            <p:nvSpPr>
              <p:cNvPr id="1580" name="Google Shape;1580;p30"/>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0"/>
            <p:cNvGrpSpPr/>
            <p:nvPr/>
          </p:nvGrpSpPr>
          <p:grpSpPr>
            <a:xfrm rot="1379592" flipH="1">
              <a:off x="8554443" y="3700029"/>
              <a:ext cx="606647" cy="608032"/>
              <a:chOff x="7581671" y="539495"/>
              <a:chExt cx="606681" cy="608066"/>
            </a:xfrm>
          </p:grpSpPr>
          <p:sp>
            <p:nvSpPr>
              <p:cNvPr id="1603" name="Google Shape;1603;p30"/>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530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536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193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2367600" y="2770156"/>
            <a:ext cx="4408800" cy="100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3844500" y="1417822"/>
            <a:ext cx="145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 name="Google Shape;69;p3"/>
          <p:cNvSpPr txBox="1">
            <a:spLocks noGrp="1"/>
          </p:cNvSpPr>
          <p:nvPr>
            <p:ph type="subTitle" idx="1"/>
          </p:nvPr>
        </p:nvSpPr>
        <p:spPr>
          <a:xfrm>
            <a:off x="2367600" y="3772435"/>
            <a:ext cx="4408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0" name="Google Shape;70;p3"/>
          <p:cNvGrpSpPr/>
          <p:nvPr/>
        </p:nvGrpSpPr>
        <p:grpSpPr>
          <a:xfrm>
            <a:off x="4237542" y="167988"/>
            <a:ext cx="4649654" cy="4731503"/>
            <a:chOff x="4237542" y="167988"/>
            <a:chExt cx="4649654" cy="4731503"/>
          </a:xfrm>
        </p:grpSpPr>
        <p:sp>
          <p:nvSpPr>
            <p:cNvPr id="71" name="Google Shape;71;p3"/>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671299" y="2429332"/>
              <a:ext cx="215897" cy="206016"/>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983249" y="4658798"/>
              <a:ext cx="54578" cy="5512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699946" y="4681417"/>
              <a:ext cx="215897" cy="218074"/>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278759" y="-395357"/>
            <a:ext cx="9896578" cy="6056219"/>
            <a:chOff x="-278759" y="-395357"/>
            <a:chExt cx="9896578" cy="6056219"/>
          </a:xfrm>
        </p:grpSpPr>
        <p:grpSp>
          <p:nvGrpSpPr>
            <p:cNvPr id="77" name="Google Shape;77;p3"/>
            <p:cNvGrpSpPr/>
            <p:nvPr/>
          </p:nvGrpSpPr>
          <p:grpSpPr>
            <a:xfrm>
              <a:off x="7654558" y="-395357"/>
              <a:ext cx="1963260" cy="2753257"/>
              <a:chOff x="7654558" y="-395357"/>
              <a:chExt cx="1963260" cy="2753257"/>
            </a:xfrm>
          </p:grpSpPr>
          <p:sp>
            <p:nvSpPr>
              <p:cNvPr id="78" name="Google Shape;78;p3"/>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flipH="1">
                <a:off x="7806464" y="-307321"/>
                <a:ext cx="1564206" cy="1374935"/>
                <a:chOff x="1" y="5679"/>
                <a:chExt cx="1564206" cy="1374935"/>
              </a:xfrm>
            </p:grpSpPr>
            <p:sp>
              <p:nvSpPr>
                <p:cNvPr id="80" name="Google Shape;80;p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 name="Google Shape;102;p3"/>
            <p:cNvSpPr/>
            <p:nvPr/>
          </p:nvSpPr>
          <p:spPr>
            <a:xfrm flipH="1">
              <a:off x="-278759" y="2940330"/>
              <a:ext cx="3150684" cy="2720532"/>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11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2154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25704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652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46336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3597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967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066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6" name="Google Shape;256;p6"/>
          <p:cNvGrpSpPr/>
          <p:nvPr/>
        </p:nvGrpSpPr>
        <p:grpSpPr>
          <a:xfrm>
            <a:off x="8349217" y="1934234"/>
            <a:ext cx="992377" cy="3707466"/>
            <a:chOff x="8349217" y="1934234"/>
            <a:chExt cx="992377" cy="3707466"/>
          </a:xfrm>
        </p:grpSpPr>
        <p:sp>
          <p:nvSpPr>
            <p:cNvPr id="257" name="Google Shape;257;p6"/>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6"/>
            <p:cNvGrpSpPr/>
            <p:nvPr/>
          </p:nvGrpSpPr>
          <p:grpSpPr>
            <a:xfrm>
              <a:off x="8349217" y="4280502"/>
              <a:ext cx="647493" cy="646977"/>
              <a:chOff x="4088500" y="3399775"/>
              <a:chExt cx="785125" cy="784500"/>
            </a:xfrm>
          </p:grpSpPr>
          <p:sp>
            <p:nvSpPr>
              <p:cNvPr id="259" name="Google Shape;259;p6"/>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6"/>
          <p:cNvGrpSpPr/>
          <p:nvPr/>
        </p:nvGrpSpPr>
        <p:grpSpPr>
          <a:xfrm>
            <a:off x="51366" y="2856919"/>
            <a:ext cx="512437" cy="1127332"/>
            <a:chOff x="51366" y="2856919"/>
            <a:chExt cx="512437" cy="1127332"/>
          </a:xfrm>
        </p:grpSpPr>
        <p:grpSp>
          <p:nvGrpSpPr>
            <p:cNvPr id="269" name="Google Shape;269;p6"/>
            <p:cNvGrpSpPr/>
            <p:nvPr/>
          </p:nvGrpSpPr>
          <p:grpSpPr>
            <a:xfrm rot="632937">
              <a:off x="87643" y="2893492"/>
              <a:ext cx="439883" cy="436915"/>
              <a:chOff x="2439375" y="2818275"/>
              <a:chExt cx="555775" cy="552025"/>
            </a:xfrm>
          </p:grpSpPr>
          <p:sp>
            <p:nvSpPr>
              <p:cNvPr id="270" name="Google Shape;270;p6"/>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6"/>
            <p:cNvGrpSpPr/>
            <p:nvPr/>
          </p:nvGrpSpPr>
          <p:grpSpPr>
            <a:xfrm rot="780811">
              <a:off x="79169" y="3677130"/>
              <a:ext cx="281374" cy="279024"/>
              <a:chOff x="3128600" y="3028450"/>
              <a:chExt cx="281350" cy="279000"/>
            </a:xfrm>
          </p:grpSpPr>
          <p:sp>
            <p:nvSpPr>
              <p:cNvPr id="278" name="Google Shape;278;p6"/>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6"/>
          <p:cNvGrpSpPr/>
          <p:nvPr/>
        </p:nvGrpSpPr>
        <p:grpSpPr>
          <a:xfrm>
            <a:off x="-127223" y="-307321"/>
            <a:ext cx="9497893" cy="6060506"/>
            <a:chOff x="-127223" y="-307321"/>
            <a:chExt cx="9497893" cy="6060506"/>
          </a:xfrm>
        </p:grpSpPr>
        <p:grpSp>
          <p:nvGrpSpPr>
            <p:cNvPr id="284" name="Google Shape;284;p6"/>
            <p:cNvGrpSpPr/>
            <p:nvPr/>
          </p:nvGrpSpPr>
          <p:grpSpPr>
            <a:xfrm rot="6395472">
              <a:off x="-112599" y="4234427"/>
              <a:ext cx="1564267" cy="1196674"/>
              <a:chOff x="8489095" y="3798132"/>
              <a:chExt cx="2066925" cy="1581211"/>
            </a:xfrm>
          </p:grpSpPr>
          <p:sp>
            <p:nvSpPr>
              <p:cNvPr id="285" name="Google Shape;285;p6"/>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flipH="1">
              <a:off x="7806464" y="-307321"/>
              <a:ext cx="1564206" cy="1374935"/>
              <a:chOff x="1" y="5679"/>
              <a:chExt cx="1564206" cy="1374935"/>
            </a:xfrm>
          </p:grpSpPr>
          <p:sp>
            <p:nvSpPr>
              <p:cNvPr id="309" name="Google Shape;309;p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Chelsea Market"/>
                <a:ea typeface="Chelsea Market"/>
                <a:cs typeface="Chelsea Market"/>
                <a:sym typeface="Chelsea Marke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3" name="Google Shape;333;p7"/>
          <p:cNvSpPr txBox="1">
            <a:spLocks noGrp="1"/>
          </p:cNvSpPr>
          <p:nvPr>
            <p:ph type="subTitle" idx="1"/>
          </p:nvPr>
        </p:nvSpPr>
        <p:spPr>
          <a:xfrm>
            <a:off x="24246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atin typeface="Be Vietnam Pro"/>
                <a:ea typeface="Be Vietnam Pro"/>
                <a:cs typeface="Be Vietnam Pro"/>
                <a:sym typeface="Be Vietnam Pro"/>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34" name="Google Shape;334;p7"/>
          <p:cNvSpPr/>
          <p:nvPr/>
        </p:nvSpPr>
        <p:spPr>
          <a:xfrm rot="10800000">
            <a:off x="5524627" y="4234758"/>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7"/>
          <p:cNvGrpSpPr/>
          <p:nvPr/>
        </p:nvGrpSpPr>
        <p:grpSpPr>
          <a:xfrm rot="3438572">
            <a:off x="8159761" y="3206105"/>
            <a:ext cx="716056" cy="1028624"/>
            <a:chOff x="3955675" y="1122150"/>
            <a:chExt cx="716056" cy="1028625"/>
          </a:xfrm>
        </p:grpSpPr>
        <p:sp>
          <p:nvSpPr>
            <p:cNvPr id="336" name="Google Shape;336;p7"/>
            <p:cNvSpPr/>
            <p:nvPr/>
          </p:nvSpPr>
          <p:spPr>
            <a:xfrm>
              <a:off x="4285250"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285756"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284000" y="1793875"/>
              <a:ext cx="337100" cy="356900"/>
            </a:xfrm>
            <a:custGeom>
              <a:avLst/>
              <a:gdLst/>
              <a:ahLst/>
              <a:cxnLst/>
              <a:rect l="l" t="t" r="r" b="b"/>
              <a:pathLst>
                <a:path w="13484" h="14276" extrusionOk="0">
                  <a:moveTo>
                    <a:pt x="5213" y="1"/>
                  </a:moveTo>
                  <a:cubicBezTo>
                    <a:pt x="4536" y="1"/>
                    <a:pt x="3885" y="1"/>
                    <a:pt x="3208" y="126"/>
                  </a:cubicBezTo>
                  <a:cubicBezTo>
                    <a:pt x="2431" y="226"/>
                    <a:pt x="1729" y="477"/>
                    <a:pt x="1028" y="753"/>
                  </a:cubicBezTo>
                  <a:cubicBezTo>
                    <a:pt x="802" y="853"/>
                    <a:pt x="602" y="1003"/>
                    <a:pt x="401" y="1129"/>
                  </a:cubicBezTo>
                  <a:cubicBezTo>
                    <a:pt x="366" y="1143"/>
                    <a:pt x="333" y="1149"/>
                    <a:pt x="302" y="1149"/>
                  </a:cubicBezTo>
                  <a:cubicBezTo>
                    <a:pt x="222" y="1149"/>
                    <a:pt x="154" y="1108"/>
                    <a:pt x="100" y="1054"/>
                  </a:cubicBezTo>
                  <a:lnTo>
                    <a:pt x="100" y="1054"/>
                  </a:lnTo>
                  <a:cubicBezTo>
                    <a:pt x="0" y="2658"/>
                    <a:pt x="226" y="4186"/>
                    <a:pt x="727" y="5690"/>
                  </a:cubicBezTo>
                  <a:cubicBezTo>
                    <a:pt x="1053" y="6718"/>
                    <a:pt x="1579" y="7670"/>
                    <a:pt x="2256" y="8497"/>
                  </a:cubicBezTo>
                  <a:cubicBezTo>
                    <a:pt x="3308" y="9826"/>
                    <a:pt x="4662" y="10778"/>
                    <a:pt x="6291" y="11279"/>
                  </a:cubicBezTo>
                  <a:cubicBezTo>
                    <a:pt x="6942" y="11480"/>
                    <a:pt x="7619" y="11630"/>
                    <a:pt x="8271" y="11805"/>
                  </a:cubicBezTo>
                  <a:cubicBezTo>
                    <a:pt x="8697" y="11931"/>
                    <a:pt x="9148" y="12031"/>
                    <a:pt x="9599" y="12181"/>
                  </a:cubicBezTo>
                  <a:cubicBezTo>
                    <a:pt x="10577" y="12482"/>
                    <a:pt x="11404" y="13034"/>
                    <a:pt x="12130" y="13760"/>
                  </a:cubicBezTo>
                  <a:cubicBezTo>
                    <a:pt x="12256" y="13886"/>
                    <a:pt x="12406" y="14036"/>
                    <a:pt x="12556" y="14136"/>
                  </a:cubicBezTo>
                  <a:cubicBezTo>
                    <a:pt x="12660" y="14210"/>
                    <a:pt x="12781" y="14275"/>
                    <a:pt x="12904" y="14275"/>
                  </a:cubicBezTo>
                  <a:cubicBezTo>
                    <a:pt x="12989" y="14275"/>
                    <a:pt x="13076" y="14244"/>
                    <a:pt x="13158" y="14161"/>
                  </a:cubicBezTo>
                  <a:cubicBezTo>
                    <a:pt x="13058" y="13986"/>
                    <a:pt x="13083" y="13836"/>
                    <a:pt x="13133" y="13660"/>
                  </a:cubicBezTo>
                  <a:cubicBezTo>
                    <a:pt x="13384" y="12557"/>
                    <a:pt x="13484" y="11455"/>
                    <a:pt x="13484" y="10352"/>
                  </a:cubicBezTo>
                  <a:cubicBezTo>
                    <a:pt x="13484" y="8748"/>
                    <a:pt x="13208" y="7219"/>
                    <a:pt x="12632" y="5740"/>
                  </a:cubicBezTo>
                  <a:cubicBezTo>
                    <a:pt x="12481" y="5364"/>
                    <a:pt x="12256" y="5039"/>
                    <a:pt x="12105" y="4688"/>
                  </a:cubicBezTo>
                  <a:cubicBezTo>
                    <a:pt x="11880" y="4211"/>
                    <a:pt x="11554" y="3785"/>
                    <a:pt x="11228" y="3334"/>
                  </a:cubicBezTo>
                  <a:cubicBezTo>
                    <a:pt x="10577" y="2407"/>
                    <a:pt x="9774" y="1605"/>
                    <a:pt x="8772" y="1028"/>
                  </a:cubicBezTo>
                  <a:cubicBezTo>
                    <a:pt x="8196" y="678"/>
                    <a:pt x="7569" y="402"/>
                    <a:pt x="6892" y="277"/>
                  </a:cubicBezTo>
                  <a:cubicBezTo>
                    <a:pt x="6341" y="176"/>
                    <a:pt x="5790" y="26"/>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251400" y="1626600"/>
              <a:ext cx="191750" cy="144750"/>
            </a:xfrm>
            <a:custGeom>
              <a:avLst/>
              <a:gdLst/>
              <a:ahLst/>
              <a:cxnLst/>
              <a:rect l="l" t="t" r="r" b="b"/>
              <a:pathLst>
                <a:path w="7670" h="5790" extrusionOk="0">
                  <a:moveTo>
                    <a:pt x="6041" y="0"/>
                  </a:moveTo>
                  <a:cubicBezTo>
                    <a:pt x="5916" y="50"/>
                    <a:pt x="5815" y="125"/>
                    <a:pt x="5690" y="151"/>
                  </a:cubicBezTo>
                  <a:cubicBezTo>
                    <a:pt x="4938" y="301"/>
                    <a:pt x="4211" y="552"/>
                    <a:pt x="3535" y="902"/>
                  </a:cubicBezTo>
                  <a:cubicBezTo>
                    <a:pt x="2933" y="1203"/>
                    <a:pt x="2382" y="1554"/>
                    <a:pt x="1855" y="2030"/>
                  </a:cubicBezTo>
                  <a:cubicBezTo>
                    <a:pt x="1429" y="2406"/>
                    <a:pt x="1003" y="2807"/>
                    <a:pt x="627" y="3283"/>
                  </a:cubicBezTo>
                  <a:cubicBezTo>
                    <a:pt x="602" y="3334"/>
                    <a:pt x="477" y="3359"/>
                    <a:pt x="402" y="3384"/>
                  </a:cubicBezTo>
                  <a:cubicBezTo>
                    <a:pt x="377" y="3534"/>
                    <a:pt x="327" y="3684"/>
                    <a:pt x="301" y="3810"/>
                  </a:cubicBezTo>
                  <a:cubicBezTo>
                    <a:pt x="226" y="4010"/>
                    <a:pt x="126" y="4211"/>
                    <a:pt x="101" y="4436"/>
                  </a:cubicBezTo>
                  <a:cubicBezTo>
                    <a:pt x="1" y="5063"/>
                    <a:pt x="327" y="5539"/>
                    <a:pt x="953" y="5689"/>
                  </a:cubicBezTo>
                  <a:cubicBezTo>
                    <a:pt x="1154" y="5740"/>
                    <a:pt x="1379" y="5765"/>
                    <a:pt x="1580" y="5790"/>
                  </a:cubicBezTo>
                  <a:cubicBezTo>
                    <a:pt x="2507" y="5639"/>
                    <a:pt x="3359" y="5339"/>
                    <a:pt x="4186" y="4912"/>
                  </a:cubicBezTo>
                  <a:cubicBezTo>
                    <a:pt x="5364" y="4261"/>
                    <a:pt x="6417" y="3459"/>
                    <a:pt x="7194" y="2331"/>
                  </a:cubicBezTo>
                  <a:cubicBezTo>
                    <a:pt x="7269" y="2206"/>
                    <a:pt x="7394" y="2130"/>
                    <a:pt x="7495" y="2005"/>
                  </a:cubicBezTo>
                  <a:cubicBezTo>
                    <a:pt x="7520" y="1830"/>
                    <a:pt x="7545" y="1629"/>
                    <a:pt x="7570" y="1454"/>
                  </a:cubicBezTo>
                  <a:cubicBezTo>
                    <a:pt x="7670" y="802"/>
                    <a:pt x="7394" y="351"/>
                    <a:pt x="6768" y="176"/>
                  </a:cubicBezTo>
                  <a:cubicBezTo>
                    <a:pt x="6642" y="125"/>
                    <a:pt x="6467" y="125"/>
                    <a:pt x="6342" y="100"/>
                  </a:cubicBezTo>
                  <a:cubicBezTo>
                    <a:pt x="6241" y="75"/>
                    <a:pt x="6141" y="25"/>
                    <a:pt x="6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3955675" y="1122150"/>
              <a:ext cx="446750" cy="589050"/>
            </a:xfrm>
            <a:custGeom>
              <a:avLst/>
              <a:gdLst/>
              <a:ahLst/>
              <a:cxnLst/>
              <a:rect l="l" t="t" r="r" b="b"/>
              <a:pathLst>
                <a:path w="17870" h="23562" extrusionOk="0">
                  <a:moveTo>
                    <a:pt x="1655" y="1"/>
                  </a:moveTo>
                  <a:cubicBezTo>
                    <a:pt x="1191" y="1"/>
                    <a:pt x="842" y="227"/>
                    <a:pt x="652" y="679"/>
                  </a:cubicBezTo>
                  <a:cubicBezTo>
                    <a:pt x="501" y="1080"/>
                    <a:pt x="351" y="1456"/>
                    <a:pt x="401" y="1907"/>
                  </a:cubicBezTo>
                  <a:cubicBezTo>
                    <a:pt x="351" y="2033"/>
                    <a:pt x="301" y="2183"/>
                    <a:pt x="276" y="2333"/>
                  </a:cubicBezTo>
                  <a:cubicBezTo>
                    <a:pt x="0" y="4213"/>
                    <a:pt x="176" y="6093"/>
                    <a:pt x="602" y="7922"/>
                  </a:cubicBezTo>
                  <a:cubicBezTo>
                    <a:pt x="1078" y="9852"/>
                    <a:pt x="1780" y="11682"/>
                    <a:pt x="2682" y="13436"/>
                  </a:cubicBezTo>
                  <a:cubicBezTo>
                    <a:pt x="3484" y="14990"/>
                    <a:pt x="4411" y="16444"/>
                    <a:pt x="5489" y="17772"/>
                  </a:cubicBezTo>
                  <a:cubicBezTo>
                    <a:pt x="5815" y="18173"/>
                    <a:pt x="6166" y="18524"/>
                    <a:pt x="6491" y="18900"/>
                  </a:cubicBezTo>
                  <a:cubicBezTo>
                    <a:pt x="6842" y="19451"/>
                    <a:pt x="7318" y="19852"/>
                    <a:pt x="7820" y="20253"/>
                  </a:cubicBezTo>
                  <a:cubicBezTo>
                    <a:pt x="8120" y="20504"/>
                    <a:pt x="8421" y="20780"/>
                    <a:pt x="8697" y="21055"/>
                  </a:cubicBezTo>
                  <a:cubicBezTo>
                    <a:pt x="9073" y="21406"/>
                    <a:pt x="9449" y="21757"/>
                    <a:pt x="9900" y="21958"/>
                  </a:cubicBezTo>
                  <a:cubicBezTo>
                    <a:pt x="9950" y="22008"/>
                    <a:pt x="10000" y="22058"/>
                    <a:pt x="10025" y="22083"/>
                  </a:cubicBezTo>
                  <a:cubicBezTo>
                    <a:pt x="10075" y="22108"/>
                    <a:pt x="10100" y="22133"/>
                    <a:pt x="10151" y="22158"/>
                  </a:cubicBezTo>
                  <a:cubicBezTo>
                    <a:pt x="10602" y="22484"/>
                    <a:pt x="11078" y="22785"/>
                    <a:pt x="11554" y="23110"/>
                  </a:cubicBezTo>
                  <a:cubicBezTo>
                    <a:pt x="11780" y="23261"/>
                    <a:pt x="12005" y="23411"/>
                    <a:pt x="12231" y="23562"/>
                  </a:cubicBezTo>
                  <a:cubicBezTo>
                    <a:pt x="12306" y="23537"/>
                    <a:pt x="12431" y="23512"/>
                    <a:pt x="12456" y="23461"/>
                  </a:cubicBezTo>
                  <a:cubicBezTo>
                    <a:pt x="12832" y="22985"/>
                    <a:pt x="13258" y="22584"/>
                    <a:pt x="13684" y="22208"/>
                  </a:cubicBezTo>
                  <a:cubicBezTo>
                    <a:pt x="14211" y="21732"/>
                    <a:pt x="14762" y="21381"/>
                    <a:pt x="15364" y="21080"/>
                  </a:cubicBezTo>
                  <a:cubicBezTo>
                    <a:pt x="16040" y="20730"/>
                    <a:pt x="16767" y="20479"/>
                    <a:pt x="17519" y="20329"/>
                  </a:cubicBezTo>
                  <a:cubicBezTo>
                    <a:pt x="17644" y="20303"/>
                    <a:pt x="17745" y="20228"/>
                    <a:pt x="17870" y="20178"/>
                  </a:cubicBezTo>
                  <a:cubicBezTo>
                    <a:pt x="17770" y="19351"/>
                    <a:pt x="17669" y="18524"/>
                    <a:pt x="17569" y="17697"/>
                  </a:cubicBezTo>
                  <a:cubicBezTo>
                    <a:pt x="17544" y="17521"/>
                    <a:pt x="17469" y="17371"/>
                    <a:pt x="17419" y="17196"/>
                  </a:cubicBezTo>
                  <a:cubicBezTo>
                    <a:pt x="17419" y="16795"/>
                    <a:pt x="17318" y="16394"/>
                    <a:pt x="17143" y="16018"/>
                  </a:cubicBezTo>
                  <a:cubicBezTo>
                    <a:pt x="17168" y="15516"/>
                    <a:pt x="16917" y="15065"/>
                    <a:pt x="16817" y="14614"/>
                  </a:cubicBezTo>
                  <a:cubicBezTo>
                    <a:pt x="16767" y="14464"/>
                    <a:pt x="16667" y="14339"/>
                    <a:pt x="16617" y="14213"/>
                  </a:cubicBezTo>
                  <a:cubicBezTo>
                    <a:pt x="16592" y="13787"/>
                    <a:pt x="16391" y="13411"/>
                    <a:pt x="16241" y="13035"/>
                  </a:cubicBezTo>
                  <a:cubicBezTo>
                    <a:pt x="16241" y="12960"/>
                    <a:pt x="16216" y="12910"/>
                    <a:pt x="16191" y="12835"/>
                  </a:cubicBezTo>
                  <a:cubicBezTo>
                    <a:pt x="15288" y="10479"/>
                    <a:pt x="14085" y="8273"/>
                    <a:pt x="12506" y="6293"/>
                  </a:cubicBezTo>
                  <a:cubicBezTo>
                    <a:pt x="11404" y="4915"/>
                    <a:pt x="10151" y="3712"/>
                    <a:pt x="8722" y="2709"/>
                  </a:cubicBezTo>
                  <a:cubicBezTo>
                    <a:pt x="6742" y="1331"/>
                    <a:pt x="4511" y="554"/>
                    <a:pt x="2181" y="53"/>
                  </a:cubicBezTo>
                  <a:cubicBezTo>
                    <a:pt x="2030" y="28"/>
                    <a:pt x="1880" y="3"/>
                    <a:pt x="1729" y="3"/>
                  </a:cubicBezTo>
                  <a:cubicBezTo>
                    <a:pt x="1704" y="1"/>
                    <a:pt x="1680" y="1"/>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206300" y="1674200"/>
              <a:ext cx="3150" cy="1925"/>
            </a:xfrm>
            <a:custGeom>
              <a:avLst/>
              <a:gdLst/>
              <a:ahLst/>
              <a:cxnLst/>
              <a:rect l="l" t="t" r="r" b="b"/>
              <a:pathLst>
                <a:path w="126" h="77" extrusionOk="0">
                  <a:moveTo>
                    <a:pt x="0" y="1"/>
                  </a:moveTo>
                  <a:cubicBezTo>
                    <a:pt x="50" y="26"/>
                    <a:pt x="75" y="51"/>
                    <a:pt x="126" y="76"/>
                  </a:cubicBezTo>
                  <a:cubicBezTo>
                    <a:pt x="75" y="51"/>
                    <a:pt x="50" y="26"/>
                    <a:pt x="0" y="1"/>
                  </a:cubicBezTo>
                  <a:close/>
                </a:path>
              </a:pathLst>
            </a:custGeom>
            <a:solidFill>
              <a:srgbClr val="C04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3964425" y="1122150"/>
              <a:ext cx="397275" cy="344700"/>
            </a:xfrm>
            <a:custGeom>
              <a:avLst/>
              <a:gdLst/>
              <a:ahLst/>
              <a:cxnLst/>
              <a:rect l="l" t="t" r="r" b="b"/>
              <a:pathLst>
                <a:path w="15891" h="13788" extrusionOk="0">
                  <a:moveTo>
                    <a:pt x="1305" y="1"/>
                  </a:moveTo>
                  <a:cubicBezTo>
                    <a:pt x="841" y="1"/>
                    <a:pt x="492" y="227"/>
                    <a:pt x="302" y="679"/>
                  </a:cubicBezTo>
                  <a:cubicBezTo>
                    <a:pt x="151" y="1080"/>
                    <a:pt x="1" y="1456"/>
                    <a:pt x="51" y="1907"/>
                  </a:cubicBezTo>
                  <a:cubicBezTo>
                    <a:pt x="118" y="1907"/>
                    <a:pt x="196" y="1896"/>
                    <a:pt x="263" y="1896"/>
                  </a:cubicBezTo>
                  <a:cubicBezTo>
                    <a:pt x="296" y="1896"/>
                    <a:pt x="327" y="1899"/>
                    <a:pt x="352" y="1907"/>
                  </a:cubicBezTo>
                  <a:cubicBezTo>
                    <a:pt x="1680" y="2459"/>
                    <a:pt x="3009" y="3060"/>
                    <a:pt x="4237" y="3812"/>
                  </a:cubicBezTo>
                  <a:cubicBezTo>
                    <a:pt x="5490" y="4564"/>
                    <a:pt x="6643" y="5441"/>
                    <a:pt x="7720" y="6444"/>
                  </a:cubicBezTo>
                  <a:cubicBezTo>
                    <a:pt x="8673" y="7346"/>
                    <a:pt x="9600" y="8248"/>
                    <a:pt x="10352" y="9326"/>
                  </a:cubicBezTo>
                  <a:cubicBezTo>
                    <a:pt x="10377" y="9376"/>
                    <a:pt x="10427" y="9426"/>
                    <a:pt x="10477" y="9476"/>
                  </a:cubicBezTo>
                  <a:cubicBezTo>
                    <a:pt x="10653" y="9702"/>
                    <a:pt x="10828" y="9902"/>
                    <a:pt x="11004" y="10128"/>
                  </a:cubicBezTo>
                  <a:cubicBezTo>
                    <a:pt x="11304" y="10604"/>
                    <a:pt x="11605" y="11105"/>
                    <a:pt x="11931" y="11582"/>
                  </a:cubicBezTo>
                  <a:cubicBezTo>
                    <a:pt x="12106" y="11857"/>
                    <a:pt x="12332" y="12108"/>
                    <a:pt x="12432" y="12409"/>
                  </a:cubicBezTo>
                  <a:cubicBezTo>
                    <a:pt x="12608" y="12910"/>
                    <a:pt x="12908" y="13336"/>
                    <a:pt x="13159" y="13787"/>
                  </a:cubicBezTo>
                  <a:cubicBezTo>
                    <a:pt x="14061" y="13486"/>
                    <a:pt x="14963" y="13236"/>
                    <a:pt x="15891" y="13035"/>
                  </a:cubicBezTo>
                  <a:cubicBezTo>
                    <a:pt x="15891" y="12960"/>
                    <a:pt x="15866" y="12910"/>
                    <a:pt x="15841" y="12835"/>
                  </a:cubicBezTo>
                  <a:cubicBezTo>
                    <a:pt x="14938" y="10479"/>
                    <a:pt x="13735" y="8273"/>
                    <a:pt x="12156" y="6293"/>
                  </a:cubicBezTo>
                  <a:cubicBezTo>
                    <a:pt x="11054" y="4915"/>
                    <a:pt x="9801" y="3712"/>
                    <a:pt x="8372" y="2709"/>
                  </a:cubicBezTo>
                  <a:cubicBezTo>
                    <a:pt x="6392" y="1331"/>
                    <a:pt x="4161" y="554"/>
                    <a:pt x="1831" y="53"/>
                  </a:cubicBezTo>
                  <a:cubicBezTo>
                    <a:pt x="1680" y="28"/>
                    <a:pt x="1530" y="3"/>
                    <a:pt x="1379" y="3"/>
                  </a:cubicBezTo>
                  <a:cubicBezTo>
                    <a:pt x="1354" y="1"/>
                    <a:pt x="1330" y="1"/>
                    <a:pt x="130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117950" y="1448025"/>
              <a:ext cx="253150" cy="180475"/>
            </a:xfrm>
            <a:custGeom>
              <a:avLst/>
              <a:gdLst/>
              <a:ahLst/>
              <a:cxnLst/>
              <a:rect l="l" t="t" r="r" b="b"/>
              <a:pathLst>
                <a:path w="10126" h="7219" extrusionOk="0">
                  <a:moveTo>
                    <a:pt x="9750" y="0"/>
                  </a:moveTo>
                  <a:cubicBezTo>
                    <a:pt x="8822" y="201"/>
                    <a:pt x="7920" y="451"/>
                    <a:pt x="7018" y="752"/>
                  </a:cubicBezTo>
                  <a:cubicBezTo>
                    <a:pt x="6918" y="827"/>
                    <a:pt x="6817" y="903"/>
                    <a:pt x="6692" y="953"/>
                  </a:cubicBezTo>
                  <a:cubicBezTo>
                    <a:pt x="5965" y="1228"/>
                    <a:pt x="5289" y="1554"/>
                    <a:pt x="4637" y="1980"/>
                  </a:cubicBezTo>
                  <a:cubicBezTo>
                    <a:pt x="4211" y="2256"/>
                    <a:pt x="3735" y="2532"/>
                    <a:pt x="3334" y="2832"/>
                  </a:cubicBezTo>
                  <a:cubicBezTo>
                    <a:pt x="2832" y="3208"/>
                    <a:pt x="2356" y="3584"/>
                    <a:pt x="1905" y="3985"/>
                  </a:cubicBezTo>
                  <a:cubicBezTo>
                    <a:pt x="1379" y="4486"/>
                    <a:pt x="903" y="5038"/>
                    <a:pt x="401" y="5539"/>
                  </a:cubicBezTo>
                  <a:cubicBezTo>
                    <a:pt x="301" y="5664"/>
                    <a:pt x="151" y="5765"/>
                    <a:pt x="0" y="5865"/>
                  </a:cubicBezTo>
                  <a:cubicBezTo>
                    <a:pt x="351" y="6416"/>
                    <a:pt x="827" y="6817"/>
                    <a:pt x="1329" y="7218"/>
                  </a:cubicBezTo>
                  <a:cubicBezTo>
                    <a:pt x="1254" y="7068"/>
                    <a:pt x="1203" y="6918"/>
                    <a:pt x="1329" y="6792"/>
                  </a:cubicBezTo>
                  <a:cubicBezTo>
                    <a:pt x="1479" y="6567"/>
                    <a:pt x="1655" y="6316"/>
                    <a:pt x="1855" y="6116"/>
                  </a:cubicBezTo>
                  <a:cubicBezTo>
                    <a:pt x="2431" y="5539"/>
                    <a:pt x="3033" y="4963"/>
                    <a:pt x="3609" y="4386"/>
                  </a:cubicBezTo>
                  <a:cubicBezTo>
                    <a:pt x="3710" y="4286"/>
                    <a:pt x="3810" y="4211"/>
                    <a:pt x="3935" y="4161"/>
                  </a:cubicBezTo>
                  <a:cubicBezTo>
                    <a:pt x="4762" y="3609"/>
                    <a:pt x="5614" y="3058"/>
                    <a:pt x="6467" y="2532"/>
                  </a:cubicBezTo>
                  <a:cubicBezTo>
                    <a:pt x="6817" y="2331"/>
                    <a:pt x="7218" y="2206"/>
                    <a:pt x="7594" y="2055"/>
                  </a:cubicBezTo>
                  <a:cubicBezTo>
                    <a:pt x="8121" y="1755"/>
                    <a:pt x="8672" y="1604"/>
                    <a:pt x="9249" y="1454"/>
                  </a:cubicBezTo>
                  <a:cubicBezTo>
                    <a:pt x="9549" y="1379"/>
                    <a:pt x="9825" y="1278"/>
                    <a:pt x="10126" y="1178"/>
                  </a:cubicBezTo>
                  <a:cubicBezTo>
                    <a:pt x="10101" y="752"/>
                    <a:pt x="9900" y="376"/>
                    <a:pt x="9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244525" y="1552025"/>
              <a:ext cx="157900" cy="159175"/>
            </a:xfrm>
            <a:custGeom>
              <a:avLst/>
              <a:gdLst/>
              <a:ahLst/>
              <a:cxnLst/>
              <a:rect l="l" t="t" r="r" b="b"/>
              <a:pathLst>
                <a:path w="6316" h="6367" extrusionOk="0">
                  <a:moveTo>
                    <a:pt x="5865" y="1"/>
                  </a:moveTo>
                  <a:cubicBezTo>
                    <a:pt x="5589" y="101"/>
                    <a:pt x="5288" y="176"/>
                    <a:pt x="5013" y="251"/>
                  </a:cubicBezTo>
                  <a:cubicBezTo>
                    <a:pt x="4436" y="402"/>
                    <a:pt x="3885" y="652"/>
                    <a:pt x="3333" y="903"/>
                  </a:cubicBezTo>
                  <a:cubicBezTo>
                    <a:pt x="3409" y="1254"/>
                    <a:pt x="3484" y="1580"/>
                    <a:pt x="3534" y="1931"/>
                  </a:cubicBezTo>
                  <a:cubicBezTo>
                    <a:pt x="3584" y="2156"/>
                    <a:pt x="3534" y="2332"/>
                    <a:pt x="3333" y="2432"/>
                  </a:cubicBezTo>
                  <a:cubicBezTo>
                    <a:pt x="3233" y="2482"/>
                    <a:pt x="3158" y="2557"/>
                    <a:pt x="3058" y="2607"/>
                  </a:cubicBezTo>
                  <a:cubicBezTo>
                    <a:pt x="1980" y="3309"/>
                    <a:pt x="1103" y="4211"/>
                    <a:pt x="376" y="5239"/>
                  </a:cubicBezTo>
                  <a:cubicBezTo>
                    <a:pt x="226" y="5464"/>
                    <a:pt x="0" y="5615"/>
                    <a:pt x="0" y="5915"/>
                  </a:cubicBezTo>
                  <a:cubicBezTo>
                    <a:pt x="226" y="6066"/>
                    <a:pt x="451" y="6216"/>
                    <a:pt x="677" y="6367"/>
                  </a:cubicBezTo>
                  <a:cubicBezTo>
                    <a:pt x="752" y="6342"/>
                    <a:pt x="877" y="6317"/>
                    <a:pt x="902" y="6266"/>
                  </a:cubicBezTo>
                  <a:cubicBezTo>
                    <a:pt x="1278" y="5790"/>
                    <a:pt x="1704" y="5389"/>
                    <a:pt x="2130" y="5013"/>
                  </a:cubicBezTo>
                  <a:cubicBezTo>
                    <a:pt x="2657" y="4537"/>
                    <a:pt x="3208" y="4186"/>
                    <a:pt x="3810" y="3885"/>
                  </a:cubicBezTo>
                  <a:cubicBezTo>
                    <a:pt x="4486" y="3535"/>
                    <a:pt x="5213" y="3284"/>
                    <a:pt x="5965" y="3134"/>
                  </a:cubicBezTo>
                  <a:cubicBezTo>
                    <a:pt x="6090" y="3108"/>
                    <a:pt x="6191" y="3033"/>
                    <a:pt x="6316" y="2983"/>
                  </a:cubicBezTo>
                  <a:cubicBezTo>
                    <a:pt x="6216" y="2156"/>
                    <a:pt x="6115" y="1329"/>
                    <a:pt x="6015" y="502"/>
                  </a:cubicBezTo>
                  <a:cubicBezTo>
                    <a:pt x="5990" y="326"/>
                    <a:pt x="5915" y="176"/>
                    <a:pt x="586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173075" y="1522575"/>
              <a:ext cx="218075" cy="148525"/>
            </a:xfrm>
            <a:custGeom>
              <a:avLst/>
              <a:gdLst/>
              <a:ahLst/>
              <a:cxnLst/>
              <a:rect l="l" t="t" r="r" b="b"/>
              <a:pathLst>
                <a:path w="8723" h="5941" extrusionOk="0">
                  <a:moveTo>
                    <a:pt x="8447" y="1"/>
                  </a:moveTo>
                  <a:cubicBezTo>
                    <a:pt x="7670" y="126"/>
                    <a:pt x="6943" y="327"/>
                    <a:pt x="6216" y="627"/>
                  </a:cubicBezTo>
                  <a:cubicBezTo>
                    <a:pt x="6116" y="652"/>
                    <a:pt x="6016" y="677"/>
                    <a:pt x="5916" y="702"/>
                  </a:cubicBezTo>
                  <a:cubicBezTo>
                    <a:pt x="5665" y="828"/>
                    <a:pt x="5440" y="1003"/>
                    <a:pt x="5164" y="1103"/>
                  </a:cubicBezTo>
                  <a:cubicBezTo>
                    <a:pt x="4337" y="1454"/>
                    <a:pt x="3585" y="1956"/>
                    <a:pt x="2883" y="2507"/>
                  </a:cubicBezTo>
                  <a:cubicBezTo>
                    <a:pt x="2031" y="3134"/>
                    <a:pt x="1229" y="3860"/>
                    <a:pt x="527" y="4662"/>
                  </a:cubicBezTo>
                  <a:cubicBezTo>
                    <a:pt x="377" y="4838"/>
                    <a:pt x="226" y="4963"/>
                    <a:pt x="1" y="5038"/>
                  </a:cubicBezTo>
                  <a:cubicBezTo>
                    <a:pt x="377" y="5389"/>
                    <a:pt x="753" y="5740"/>
                    <a:pt x="1204" y="5941"/>
                  </a:cubicBezTo>
                  <a:cubicBezTo>
                    <a:pt x="1780" y="5364"/>
                    <a:pt x="2332" y="4738"/>
                    <a:pt x="2958" y="4211"/>
                  </a:cubicBezTo>
                  <a:cubicBezTo>
                    <a:pt x="3785" y="3484"/>
                    <a:pt x="4638" y="2758"/>
                    <a:pt x="5665" y="2357"/>
                  </a:cubicBezTo>
                  <a:cubicBezTo>
                    <a:pt x="5866" y="2281"/>
                    <a:pt x="6016" y="2181"/>
                    <a:pt x="6191" y="2081"/>
                  </a:cubicBezTo>
                  <a:cubicBezTo>
                    <a:pt x="6743" y="1830"/>
                    <a:pt x="7294" y="1605"/>
                    <a:pt x="7871" y="1429"/>
                  </a:cubicBezTo>
                  <a:cubicBezTo>
                    <a:pt x="8146" y="1354"/>
                    <a:pt x="8447" y="1279"/>
                    <a:pt x="8723" y="1179"/>
                  </a:cubicBezTo>
                  <a:cubicBezTo>
                    <a:pt x="8723" y="778"/>
                    <a:pt x="8622" y="377"/>
                    <a:pt x="8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307175" y="1477475"/>
              <a:ext cx="77725" cy="62675"/>
            </a:xfrm>
            <a:custGeom>
              <a:avLst/>
              <a:gdLst/>
              <a:ahLst/>
              <a:cxnLst/>
              <a:rect l="l" t="t" r="r" b="b"/>
              <a:pathLst>
                <a:path w="3109" h="2507" extrusionOk="0">
                  <a:moveTo>
                    <a:pt x="2557" y="0"/>
                  </a:moveTo>
                  <a:cubicBezTo>
                    <a:pt x="2256" y="100"/>
                    <a:pt x="1980" y="201"/>
                    <a:pt x="1680" y="276"/>
                  </a:cubicBezTo>
                  <a:cubicBezTo>
                    <a:pt x="1103" y="426"/>
                    <a:pt x="552" y="577"/>
                    <a:pt x="25" y="877"/>
                  </a:cubicBezTo>
                  <a:cubicBezTo>
                    <a:pt x="25" y="953"/>
                    <a:pt x="0" y="1028"/>
                    <a:pt x="25" y="1078"/>
                  </a:cubicBezTo>
                  <a:cubicBezTo>
                    <a:pt x="201" y="1554"/>
                    <a:pt x="376" y="2030"/>
                    <a:pt x="552" y="2506"/>
                  </a:cubicBezTo>
                  <a:cubicBezTo>
                    <a:pt x="652" y="2481"/>
                    <a:pt x="752" y="2456"/>
                    <a:pt x="852" y="2431"/>
                  </a:cubicBezTo>
                  <a:cubicBezTo>
                    <a:pt x="1579" y="2131"/>
                    <a:pt x="2306" y="1930"/>
                    <a:pt x="3083" y="1805"/>
                  </a:cubicBezTo>
                  <a:cubicBezTo>
                    <a:pt x="3108" y="1303"/>
                    <a:pt x="2857" y="852"/>
                    <a:pt x="2757" y="401"/>
                  </a:cubicBezTo>
                  <a:cubicBezTo>
                    <a:pt x="2707" y="251"/>
                    <a:pt x="2607" y="126"/>
                    <a:pt x="2557"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99000" y="101763"/>
            <a:ext cx="766325" cy="1022025"/>
            <a:chOff x="2733850" y="1716850"/>
            <a:chExt cx="766325" cy="1022025"/>
          </a:xfrm>
        </p:grpSpPr>
        <p:sp>
          <p:nvSpPr>
            <p:cNvPr id="348" name="Google Shape;348;p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5"/>
        <p:cNvGrpSpPr/>
        <p:nvPr/>
      </p:nvGrpSpPr>
      <p:grpSpPr>
        <a:xfrm>
          <a:off x="0" y="0"/>
          <a:ext cx="0" cy="0"/>
          <a:chOff x="0" y="0"/>
          <a:chExt cx="0" cy="0"/>
        </a:xfrm>
      </p:grpSpPr>
      <p:grpSp>
        <p:nvGrpSpPr>
          <p:cNvPr id="436" name="Google Shape;436;p9"/>
          <p:cNvGrpSpPr/>
          <p:nvPr/>
        </p:nvGrpSpPr>
        <p:grpSpPr>
          <a:xfrm>
            <a:off x="252726" y="3205130"/>
            <a:ext cx="9527895" cy="2425270"/>
            <a:chOff x="252726" y="3205130"/>
            <a:chExt cx="9527895" cy="2425270"/>
          </a:xfrm>
        </p:grpSpPr>
        <p:sp>
          <p:nvSpPr>
            <p:cNvPr id="437" name="Google Shape;437;p9"/>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5879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527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9"/>
          <p:cNvSpPr txBox="1">
            <a:spLocks noGrp="1"/>
          </p:cNvSpPr>
          <p:nvPr>
            <p:ph type="title"/>
          </p:nvPr>
        </p:nvSpPr>
        <p:spPr>
          <a:xfrm>
            <a:off x="2055500" y="1582425"/>
            <a:ext cx="5016000" cy="13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2" name="Google Shape;442;p9"/>
          <p:cNvSpPr txBox="1">
            <a:spLocks noGrp="1"/>
          </p:cNvSpPr>
          <p:nvPr>
            <p:ph type="subTitle" idx="1"/>
          </p:nvPr>
        </p:nvSpPr>
        <p:spPr>
          <a:xfrm>
            <a:off x="2055500" y="2890000"/>
            <a:ext cx="50160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9"/>
          <p:cNvGrpSpPr/>
          <p:nvPr/>
        </p:nvGrpSpPr>
        <p:grpSpPr>
          <a:xfrm>
            <a:off x="192562" y="130109"/>
            <a:ext cx="9105098" cy="5151125"/>
            <a:chOff x="192562" y="130109"/>
            <a:chExt cx="9105098" cy="5151125"/>
          </a:xfrm>
        </p:grpSpPr>
        <p:grpSp>
          <p:nvGrpSpPr>
            <p:cNvPr id="444" name="Google Shape;444;p9"/>
            <p:cNvGrpSpPr/>
            <p:nvPr/>
          </p:nvGrpSpPr>
          <p:grpSpPr>
            <a:xfrm flipH="1">
              <a:off x="192562" y="4205813"/>
              <a:ext cx="568711" cy="1075421"/>
              <a:chOff x="3925396" y="4059189"/>
              <a:chExt cx="757372" cy="1432176"/>
            </a:xfrm>
          </p:grpSpPr>
          <p:sp>
            <p:nvSpPr>
              <p:cNvPr id="445" name="Google Shape;445;p9"/>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9"/>
            <p:cNvGrpSpPr/>
            <p:nvPr/>
          </p:nvGrpSpPr>
          <p:grpSpPr>
            <a:xfrm flipH="1">
              <a:off x="897888" y="4481916"/>
              <a:ext cx="533336" cy="799310"/>
              <a:chOff x="2995144" y="4433786"/>
              <a:chExt cx="710262" cy="1064470"/>
            </a:xfrm>
          </p:grpSpPr>
          <p:sp>
            <p:nvSpPr>
              <p:cNvPr id="449" name="Google Shape;449;p9"/>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9"/>
            <p:cNvGrpSpPr/>
            <p:nvPr/>
          </p:nvGrpSpPr>
          <p:grpSpPr>
            <a:xfrm rot="-5085516">
              <a:off x="8697189" y="-85131"/>
              <a:ext cx="334064" cy="839871"/>
              <a:chOff x="4979142" y="4336675"/>
              <a:chExt cx="444861" cy="1118426"/>
            </a:xfrm>
          </p:grpSpPr>
          <p:sp>
            <p:nvSpPr>
              <p:cNvPr id="454" name="Google Shape;454;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9"/>
              <p:cNvGrpSpPr/>
              <p:nvPr/>
            </p:nvGrpSpPr>
            <p:grpSpPr>
              <a:xfrm>
                <a:off x="4979142" y="4336675"/>
                <a:ext cx="444861" cy="1118426"/>
                <a:chOff x="4979142" y="4336675"/>
                <a:chExt cx="444861" cy="1118426"/>
              </a:xfrm>
            </p:grpSpPr>
            <p:sp>
              <p:nvSpPr>
                <p:cNvPr id="456" name="Google Shape;456;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 name="Google Shape;459;p9"/>
          <p:cNvGrpSpPr/>
          <p:nvPr/>
        </p:nvGrpSpPr>
        <p:grpSpPr>
          <a:xfrm rot="3505052">
            <a:off x="8500460" y="4184619"/>
            <a:ext cx="395664" cy="390963"/>
            <a:chOff x="8351592" y="1216461"/>
            <a:chExt cx="549944" cy="543410"/>
          </a:xfrm>
        </p:grpSpPr>
        <p:sp>
          <p:nvSpPr>
            <p:cNvPr id="460" name="Google Shape;460;p9"/>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87"/>
        <p:cNvGrpSpPr/>
        <p:nvPr/>
      </p:nvGrpSpPr>
      <p:grpSpPr>
        <a:xfrm>
          <a:off x="0" y="0"/>
          <a:ext cx="0" cy="0"/>
          <a:chOff x="0" y="0"/>
          <a:chExt cx="0" cy="0"/>
        </a:xfrm>
      </p:grpSpPr>
      <p:sp>
        <p:nvSpPr>
          <p:cNvPr id="588" name="Google Shape;58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13"/>
          <p:cNvSpPr txBox="1">
            <a:spLocks noGrp="1"/>
          </p:cNvSpPr>
          <p:nvPr>
            <p:ph type="subTitle" idx="1"/>
          </p:nvPr>
        </p:nvSpPr>
        <p:spPr>
          <a:xfrm>
            <a:off x="1937950"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2"/>
          </p:nvPr>
        </p:nvSpPr>
        <p:spPr>
          <a:xfrm>
            <a:off x="5750891"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subTitle" idx="3"/>
          </p:nvPr>
        </p:nvSpPr>
        <p:spPr>
          <a:xfrm>
            <a:off x="1937950"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13"/>
          <p:cNvSpPr txBox="1">
            <a:spLocks noGrp="1"/>
          </p:cNvSpPr>
          <p:nvPr>
            <p:ph type="subTitle" idx="4"/>
          </p:nvPr>
        </p:nvSpPr>
        <p:spPr>
          <a:xfrm>
            <a:off x="5750891"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3"/>
          <p:cNvSpPr txBox="1">
            <a:spLocks noGrp="1"/>
          </p:cNvSpPr>
          <p:nvPr>
            <p:ph type="title" idx="5" hasCustomPrompt="1"/>
          </p:nvPr>
        </p:nvSpPr>
        <p:spPr>
          <a:xfrm>
            <a:off x="1102380"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6" hasCustomPrompt="1"/>
          </p:nvPr>
        </p:nvSpPr>
        <p:spPr>
          <a:xfrm>
            <a:off x="1102380"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title" idx="7" hasCustomPrompt="1"/>
          </p:nvPr>
        </p:nvSpPr>
        <p:spPr>
          <a:xfrm>
            <a:off x="4915303"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6" name="Google Shape;596;p13"/>
          <p:cNvSpPr txBox="1">
            <a:spLocks noGrp="1"/>
          </p:cNvSpPr>
          <p:nvPr>
            <p:ph type="title" idx="8" hasCustomPrompt="1"/>
          </p:nvPr>
        </p:nvSpPr>
        <p:spPr>
          <a:xfrm>
            <a:off x="4915303"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7" name="Google Shape;597;p13"/>
          <p:cNvSpPr txBox="1">
            <a:spLocks noGrp="1"/>
          </p:cNvSpPr>
          <p:nvPr>
            <p:ph type="subTitle" idx="9"/>
          </p:nvPr>
        </p:nvSpPr>
        <p:spPr>
          <a:xfrm>
            <a:off x="1937950"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8" name="Google Shape;598;p13"/>
          <p:cNvSpPr txBox="1">
            <a:spLocks noGrp="1"/>
          </p:cNvSpPr>
          <p:nvPr>
            <p:ph type="subTitle" idx="13"/>
          </p:nvPr>
        </p:nvSpPr>
        <p:spPr>
          <a:xfrm>
            <a:off x="5750891"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9" name="Google Shape;599;p13"/>
          <p:cNvSpPr txBox="1">
            <a:spLocks noGrp="1"/>
          </p:cNvSpPr>
          <p:nvPr>
            <p:ph type="subTitle" idx="14"/>
          </p:nvPr>
        </p:nvSpPr>
        <p:spPr>
          <a:xfrm>
            <a:off x="1937950"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600" name="Google Shape;600;p13"/>
          <p:cNvSpPr txBox="1">
            <a:spLocks noGrp="1"/>
          </p:cNvSpPr>
          <p:nvPr>
            <p:ph type="subTitle" idx="15"/>
          </p:nvPr>
        </p:nvSpPr>
        <p:spPr>
          <a:xfrm>
            <a:off x="5750891"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601" name="Google Shape;601;p13"/>
          <p:cNvGrpSpPr/>
          <p:nvPr/>
        </p:nvGrpSpPr>
        <p:grpSpPr>
          <a:xfrm>
            <a:off x="-736967" y="2864395"/>
            <a:ext cx="9819351" cy="2753257"/>
            <a:chOff x="-736967" y="2864395"/>
            <a:chExt cx="9819351" cy="2753257"/>
          </a:xfrm>
        </p:grpSpPr>
        <p:sp>
          <p:nvSpPr>
            <p:cNvPr id="602" name="Google Shape;602;p13"/>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3"/>
          <p:cNvGrpSpPr/>
          <p:nvPr/>
        </p:nvGrpSpPr>
        <p:grpSpPr>
          <a:xfrm>
            <a:off x="-240454" y="100282"/>
            <a:ext cx="9533016" cy="5119675"/>
            <a:chOff x="-240454" y="100282"/>
            <a:chExt cx="9533016" cy="5119675"/>
          </a:xfrm>
        </p:grpSpPr>
        <p:grpSp>
          <p:nvGrpSpPr>
            <p:cNvPr id="606" name="Google Shape;606;p13"/>
            <p:cNvGrpSpPr/>
            <p:nvPr/>
          </p:nvGrpSpPr>
          <p:grpSpPr>
            <a:xfrm rot="4955892" flipH="1">
              <a:off x="-24691" y="-40614"/>
              <a:ext cx="429754" cy="812657"/>
              <a:chOff x="3925396" y="4059189"/>
              <a:chExt cx="757372" cy="1432176"/>
            </a:xfrm>
          </p:grpSpPr>
          <p:sp>
            <p:nvSpPr>
              <p:cNvPr id="607" name="Google Shape;607;p13"/>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13"/>
            <p:cNvGrpSpPr/>
            <p:nvPr/>
          </p:nvGrpSpPr>
          <p:grpSpPr>
            <a:xfrm rot="4956030" flipH="1">
              <a:off x="-76462" y="787193"/>
              <a:ext cx="533303" cy="799260"/>
              <a:chOff x="2995144" y="4433786"/>
              <a:chExt cx="710262" cy="1064470"/>
            </a:xfrm>
          </p:grpSpPr>
          <p:sp>
            <p:nvSpPr>
              <p:cNvPr id="611" name="Google Shape;611;p13"/>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3"/>
            <p:cNvGrpSpPr/>
            <p:nvPr/>
          </p:nvGrpSpPr>
          <p:grpSpPr>
            <a:xfrm rot="-4124887">
              <a:off x="8583996" y="4386761"/>
              <a:ext cx="382430" cy="961467"/>
              <a:chOff x="4979142" y="4336675"/>
              <a:chExt cx="444861" cy="1118426"/>
            </a:xfrm>
          </p:grpSpPr>
          <p:sp>
            <p:nvSpPr>
              <p:cNvPr id="616" name="Google Shape;616;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13"/>
              <p:cNvGrpSpPr/>
              <p:nvPr/>
            </p:nvGrpSpPr>
            <p:grpSpPr>
              <a:xfrm>
                <a:off x="4979142" y="4336675"/>
                <a:ext cx="444861" cy="1118426"/>
                <a:chOff x="4979142" y="4336675"/>
                <a:chExt cx="444861" cy="1118426"/>
              </a:xfrm>
            </p:grpSpPr>
            <p:sp>
              <p:nvSpPr>
                <p:cNvPr id="618" name="Google Shape;618;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21" name="Google Shape;621;p13"/>
          <p:cNvGrpSpPr/>
          <p:nvPr/>
        </p:nvGrpSpPr>
        <p:grpSpPr>
          <a:xfrm flipH="1">
            <a:off x="7806464" y="-307321"/>
            <a:ext cx="1564206" cy="1374935"/>
            <a:chOff x="1" y="5679"/>
            <a:chExt cx="1564206" cy="1374935"/>
          </a:xfrm>
        </p:grpSpPr>
        <p:sp>
          <p:nvSpPr>
            <p:cNvPr id="622" name="Google Shape;622;p1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44"/>
        <p:cNvGrpSpPr/>
        <p:nvPr/>
      </p:nvGrpSpPr>
      <p:grpSpPr>
        <a:xfrm>
          <a:off x="0" y="0"/>
          <a:ext cx="0" cy="0"/>
          <a:chOff x="0" y="0"/>
          <a:chExt cx="0" cy="0"/>
        </a:xfrm>
      </p:grpSpPr>
      <p:sp>
        <p:nvSpPr>
          <p:cNvPr id="645" name="Google Shape;645;p14"/>
          <p:cNvSpPr txBox="1">
            <a:spLocks noGrp="1"/>
          </p:cNvSpPr>
          <p:nvPr>
            <p:ph type="title"/>
          </p:nvPr>
        </p:nvSpPr>
        <p:spPr>
          <a:xfrm>
            <a:off x="745875" y="3470500"/>
            <a:ext cx="5637000" cy="550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4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6" name="Google Shape;646;p14"/>
          <p:cNvSpPr txBox="1">
            <a:spLocks noGrp="1"/>
          </p:cNvSpPr>
          <p:nvPr>
            <p:ph type="subTitle" idx="1"/>
          </p:nvPr>
        </p:nvSpPr>
        <p:spPr>
          <a:xfrm>
            <a:off x="745850" y="1122500"/>
            <a:ext cx="5637000" cy="234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7" name="Google Shape;647;p14"/>
          <p:cNvGrpSpPr/>
          <p:nvPr/>
        </p:nvGrpSpPr>
        <p:grpSpPr>
          <a:xfrm>
            <a:off x="184503" y="167988"/>
            <a:ext cx="4571978" cy="4855165"/>
            <a:chOff x="184503" y="167988"/>
            <a:chExt cx="4571978" cy="4855165"/>
          </a:xfrm>
        </p:grpSpPr>
        <p:sp>
          <p:nvSpPr>
            <p:cNvPr id="648" name="Google Shape;648;p14"/>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4"/>
          <p:cNvGrpSpPr/>
          <p:nvPr/>
        </p:nvGrpSpPr>
        <p:grpSpPr>
          <a:xfrm>
            <a:off x="3297712" y="4358213"/>
            <a:ext cx="1267237" cy="1075421"/>
            <a:chOff x="3297712" y="4358213"/>
            <a:chExt cx="1267237" cy="1075421"/>
          </a:xfrm>
        </p:grpSpPr>
        <p:grpSp>
          <p:nvGrpSpPr>
            <p:cNvPr id="653" name="Google Shape;653;p14"/>
            <p:cNvGrpSpPr/>
            <p:nvPr/>
          </p:nvGrpSpPr>
          <p:grpSpPr>
            <a:xfrm>
              <a:off x="3996238" y="4358213"/>
              <a:ext cx="568711" cy="1075421"/>
              <a:chOff x="3925396" y="4059189"/>
              <a:chExt cx="757372" cy="1432176"/>
            </a:xfrm>
          </p:grpSpPr>
          <p:sp>
            <p:nvSpPr>
              <p:cNvPr id="654" name="Google Shape;654;p14"/>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4"/>
            <p:cNvGrpSpPr/>
            <p:nvPr/>
          </p:nvGrpSpPr>
          <p:grpSpPr>
            <a:xfrm>
              <a:off x="3297712" y="4548941"/>
              <a:ext cx="533336" cy="799310"/>
              <a:chOff x="2995144" y="4433786"/>
              <a:chExt cx="710262" cy="1064470"/>
            </a:xfrm>
          </p:grpSpPr>
          <p:sp>
            <p:nvSpPr>
              <p:cNvPr id="658" name="Google Shape;658;p14"/>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2" name="Google Shape;662;p14"/>
          <p:cNvGrpSpPr/>
          <p:nvPr/>
        </p:nvGrpSpPr>
        <p:grpSpPr>
          <a:xfrm>
            <a:off x="-161186" y="-15826"/>
            <a:ext cx="1135926" cy="998478"/>
            <a:chOff x="1" y="5679"/>
            <a:chExt cx="1564206" cy="1374935"/>
          </a:xfrm>
        </p:grpSpPr>
        <p:sp>
          <p:nvSpPr>
            <p:cNvPr id="663" name="Google Shape;663;p1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5394025" y="1386750"/>
            <a:ext cx="3036600" cy="1194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9" name="Google Shape;799;p17"/>
          <p:cNvSpPr txBox="1">
            <a:spLocks noGrp="1"/>
          </p:cNvSpPr>
          <p:nvPr>
            <p:ph type="subTitle" idx="1"/>
          </p:nvPr>
        </p:nvSpPr>
        <p:spPr>
          <a:xfrm>
            <a:off x="5394175" y="2581350"/>
            <a:ext cx="3036600" cy="117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7"/>
          <p:cNvGrpSpPr/>
          <p:nvPr/>
        </p:nvGrpSpPr>
        <p:grpSpPr>
          <a:xfrm>
            <a:off x="192562" y="4205813"/>
            <a:ext cx="1238662" cy="1075421"/>
            <a:chOff x="192562" y="4205813"/>
            <a:chExt cx="1238662" cy="1075421"/>
          </a:xfrm>
        </p:grpSpPr>
        <p:grpSp>
          <p:nvGrpSpPr>
            <p:cNvPr id="801" name="Google Shape;801;p17"/>
            <p:cNvGrpSpPr/>
            <p:nvPr/>
          </p:nvGrpSpPr>
          <p:grpSpPr>
            <a:xfrm flipH="1">
              <a:off x="192562" y="4205813"/>
              <a:ext cx="568711" cy="1075421"/>
              <a:chOff x="3925396" y="4059189"/>
              <a:chExt cx="757372" cy="1432176"/>
            </a:xfrm>
          </p:grpSpPr>
          <p:sp>
            <p:nvSpPr>
              <p:cNvPr id="802" name="Google Shape;802;p1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7"/>
            <p:cNvGrpSpPr/>
            <p:nvPr/>
          </p:nvGrpSpPr>
          <p:grpSpPr>
            <a:xfrm flipH="1">
              <a:off x="897888" y="4481916"/>
              <a:ext cx="533336" cy="799310"/>
              <a:chOff x="2995144" y="4433786"/>
              <a:chExt cx="710262" cy="1064470"/>
            </a:xfrm>
          </p:grpSpPr>
          <p:sp>
            <p:nvSpPr>
              <p:cNvPr id="806" name="Google Shape;806;p1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0" name="Google Shape;810;p17"/>
          <p:cNvGrpSpPr/>
          <p:nvPr/>
        </p:nvGrpSpPr>
        <p:grpSpPr>
          <a:xfrm>
            <a:off x="-1941963" y="-2039161"/>
            <a:ext cx="11722584" cy="7669561"/>
            <a:chOff x="-1941963" y="-2039161"/>
            <a:chExt cx="11722584" cy="7669561"/>
          </a:xfrm>
        </p:grpSpPr>
        <p:sp>
          <p:nvSpPr>
            <p:cNvPr id="811" name="Google Shape;811;p17"/>
            <p:cNvSpPr/>
            <p:nvPr/>
          </p:nvSpPr>
          <p:spPr>
            <a:xfrm rot="-6826508">
              <a:off x="-1625304" y="-141280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4355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1003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17"/>
          <p:cNvGrpSpPr/>
          <p:nvPr/>
        </p:nvGrpSpPr>
        <p:grpSpPr>
          <a:xfrm rot="194987">
            <a:off x="7750262" y="269835"/>
            <a:ext cx="1560593" cy="597069"/>
            <a:chOff x="5554408" y="1265017"/>
            <a:chExt cx="1620304" cy="619914"/>
          </a:xfrm>
        </p:grpSpPr>
        <p:sp>
          <p:nvSpPr>
            <p:cNvPr id="817" name="Google Shape;817;p17"/>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7"/>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7"/>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7"/>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7"/>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7"/>
          <p:cNvGrpSpPr/>
          <p:nvPr/>
        </p:nvGrpSpPr>
        <p:grpSpPr>
          <a:xfrm>
            <a:off x="7218205" y="68453"/>
            <a:ext cx="1750224" cy="4582557"/>
            <a:chOff x="7218205" y="68453"/>
            <a:chExt cx="1750224" cy="4582557"/>
          </a:xfrm>
        </p:grpSpPr>
        <p:grpSp>
          <p:nvGrpSpPr>
            <p:cNvPr id="840" name="Google Shape;840;p17"/>
            <p:cNvGrpSpPr/>
            <p:nvPr/>
          </p:nvGrpSpPr>
          <p:grpSpPr>
            <a:xfrm rot="-1800044">
              <a:off x="7329581" y="179390"/>
              <a:ext cx="606668" cy="608052"/>
              <a:chOff x="7581671" y="539495"/>
              <a:chExt cx="606681" cy="608066"/>
            </a:xfrm>
          </p:grpSpPr>
          <p:sp>
            <p:nvSpPr>
              <p:cNvPr id="841" name="Google Shape;841;p17"/>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17"/>
            <p:cNvGrpSpPr/>
            <p:nvPr/>
          </p:nvGrpSpPr>
          <p:grpSpPr>
            <a:xfrm rot="3505052">
              <a:off x="8500460" y="4184619"/>
              <a:ext cx="395664" cy="390963"/>
              <a:chOff x="8351592" y="1216461"/>
              <a:chExt cx="549944" cy="543410"/>
            </a:xfrm>
          </p:grpSpPr>
          <p:sp>
            <p:nvSpPr>
              <p:cNvPr id="847" name="Google Shape;847;p17"/>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7"/>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7"/>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17"/>
          <p:cNvGrpSpPr/>
          <p:nvPr/>
        </p:nvGrpSpPr>
        <p:grpSpPr>
          <a:xfrm>
            <a:off x="100321" y="130101"/>
            <a:ext cx="978367" cy="1304819"/>
            <a:chOff x="2733850" y="1716850"/>
            <a:chExt cx="766325" cy="1022025"/>
          </a:xfrm>
        </p:grpSpPr>
        <p:sp>
          <p:nvSpPr>
            <p:cNvPr id="854" name="Google Shape;854;p1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1pPr>
            <a:lvl2pPr lvl="1"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2pPr>
            <a:lvl3pPr lvl="2"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3pPr>
            <a:lvl4pPr lvl="3"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4pPr>
            <a:lvl5pPr lvl="4"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5pPr>
            <a:lvl6pPr lvl="5"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6pPr>
            <a:lvl7pPr lvl="6"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7pPr>
            <a:lvl8pPr lvl="7"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8pPr>
            <a:lvl9pPr lvl="8"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0" r:id="rId8"/>
    <p:sldLayoutId id="2147483663" r:id="rId9"/>
    <p:sldLayoutId id="2147483664" r:id="rId10"/>
    <p:sldLayoutId id="2147483666" r:id="rId11"/>
    <p:sldLayoutId id="2147483668" r:id="rId12"/>
    <p:sldLayoutId id="2147483670" r:id="rId13"/>
    <p:sldLayoutId id="2147483673"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11/5/2023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7657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72.png"/><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77.png"/><Relationship Id="rId12"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82.png"/><Relationship Id="rId12"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0.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87.png"/><Relationship Id="rId12"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microsoft.com/office/2007/relationships/hdphoto" Target="../media/hdphoto7.wdp"/><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9" name="Google Shape;1619;p34"/>
          <p:cNvSpPr txBox="1">
            <a:spLocks noGrp="1"/>
          </p:cNvSpPr>
          <p:nvPr>
            <p:ph type="ctrTitle"/>
          </p:nvPr>
        </p:nvSpPr>
        <p:spPr>
          <a:xfrm>
            <a:off x="1471573" y="989942"/>
            <a:ext cx="6237562" cy="2943900"/>
          </a:xfrm>
          <a:prstGeom prst="rect">
            <a:avLst/>
          </a:prstGeom>
        </p:spPr>
        <p:txBody>
          <a:bodyPr spcFirstLastPara="1" wrap="square" lIns="91425" tIns="91425" rIns="91425" bIns="91425" anchor="ctr" anchorCtr="0">
            <a:noAutofit/>
          </a:bodyPr>
          <a:lstStyle/>
          <a:p>
            <a:pPr lvl="0" algn="ctr">
              <a:lnSpc>
                <a:spcPct val="150000"/>
              </a:lnSpc>
            </a:pPr>
            <a:r>
              <a:rPr lang="en-US" sz="4500">
                <a:solidFill>
                  <a:schemeClr val="accent6">
                    <a:lumMod val="75000"/>
                  </a:schemeClr>
                </a:solidFill>
                <a:latin typeface="+mj-lt"/>
              </a:rPr>
              <a:t>CHÀO MỪNG </a:t>
            </a:r>
            <a:r>
              <a:rPr lang="en-US" sz="4500" smtClean="0">
                <a:solidFill>
                  <a:schemeClr val="accent6">
                    <a:lumMod val="75000"/>
                  </a:schemeClr>
                </a:solidFill>
                <a:latin typeface="+mj-lt"/>
              </a:rPr>
              <a:t>CẢ LỚP</a:t>
            </a:r>
            <a:r>
              <a:rPr lang="en-US" sz="4500">
                <a:solidFill>
                  <a:schemeClr val="accent6">
                    <a:lumMod val="75000"/>
                  </a:schemeClr>
                </a:solidFill>
                <a:latin typeface="+mj-lt"/>
              </a:rPr>
              <a:t/>
            </a:r>
            <a:br>
              <a:rPr lang="en-US" sz="4500">
                <a:solidFill>
                  <a:schemeClr val="accent6">
                    <a:lumMod val="75000"/>
                  </a:schemeClr>
                </a:solidFill>
                <a:latin typeface="+mj-lt"/>
              </a:rPr>
            </a:br>
            <a:r>
              <a:rPr lang="en-US" sz="4500">
                <a:solidFill>
                  <a:schemeClr val="accent6">
                    <a:lumMod val="75000"/>
                  </a:schemeClr>
                </a:solidFill>
                <a:latin typeface="+mj-lt"/>
              </a:rPr>
              <a:t>ĐẾN VỚI TIẾT </a:t>
            </a:r>
            <a:r>
              <a:rPr lang="en-US" sz="4500" smtClean="0">
                <a:solidFill>
                  <a:schemeClr val="accent6">
                    <a:lumMod val="75000"/>
                  </a:schemeClr>
                </a:solidFill>
                <a:latin typeface="+mj-lt"/>
              </a:rPr>
              <a:t>HỌC</a:t>
            </a:r>
            <a:br>
              <a:rPr lang="en-US" sz="4500" smtClean="0">
                <a:solidFill>
                  <a:schemeClr val="accent6">
                    <a:lumMod val="75000"/>
                  </a:schemeClr>
                </a:solidFill>
                <a:latin typeface="+mj-lt"/>
              </a:rPr>
            </a:br>
            <a:r>
              <a:rPr lang="en-US" sz="4500" smtClean="0">
                <a:solidFill>
                  <a:schemeClr val="accent6">
                    <a:lumMod val="75000"/>
                  </a:schemeClr>
                </a:solidFill>
                <a:latin typeface="+mj-lt"/>
              </a:rPr>
              <a:t> HÔM  NAY!</a:t>
            </a:r>
            <a:endParaRPr sz="4500">
              <a:solidFill>
                <a:schemeClr val="accent6">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grpSp>
        <p:nvGrpSpPr>
          <p:cNvPr id="3" name="Group 2"/>
          <p:cNvGrpSpPr/>
          <p:nvPr/>
        </p:nvGrpSpPr>
        <p:grpSpPr>
          <a:xfrm>
            <a:off x="760024" y="495371"/>
            <a:ext cx="7120463" cy="1615827"/>
            <a:chOff x="839474" y="256802"/>
            <a:chExt cx="7120463" cy="1615827"/>
          </a:xfrm>
        </p:grpSpPr>
        <p:sp>
          <p:nvSpPr>
            <p:cNvPr id="146" name="Freeform 10"/>
            <p:cNvSpPr/>
            <p:nvPr/>
          </p:nvSpPr>
          <p:spPr>
            <a:xfrm>
              <a:off x="839474" y="434276"/>
              <a:ext cx="557918" cy="899277"/>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3"/>
              <a:stretch>
                <a:fillRect/>
              </a:stretch>
            </a:blipFill>
          </p:spPr>
        </p:sp>
        <mc:AlternateContent xmlns:mc="http://schemas.openxmlformats.org/markup-compatibility/2006">
          <mc:Choice xmlns:a14="http://schemas.microsoft.com/office/drawing/2010/main" Requires="a14">
            <p:sp>
              <p:nvSpPr>
                <p:cNvPr id="2" name="Rectangle 1"/>
                <p:cNvSpPr/>
                <p:nvPr/>
              </p:nvSpPr>
              <p:spPr>
                <a:xfrm>
                  <a:off x="1433968" y="256802"/>
                  <a:ext cx="6525969" cy="1615827"/>
                </a:xfrm>
                <a:prstGeom prst="rect">
                  <a:avLst/>
                </a:prstGeom>
              </p:spPr>
              <p:txBody>
                <a:bodyPr wrap="square">
                  <a:spAutoFit/>
                </a:bodyPr>
                <a:lstStyle/>
                <a:p>
                  <a:pPr algn="just">
                    <a:lnSpc>
                      <a:spcPct val="150000"/>
                    </a:lnSpc>
                  </a:pPr>
                  <a:r>
                    <a:rPr lang="en-US" sz="2200"/>
                    <a:t>Nếu </a:t>
                  </a:r>
                  <a14:m>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 </m:t>
                      </m:r>
                    </m:oMath>
                  </a14:m>
                  <a:r>
                    <a:rPr lang="en-US" sz="2200"/>
                    <a:t>song song hoặc trùng với </a:t>
                  </a:r>
                  <a14:m>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m:t>
                      </m:r>
                    </m:oMath>
                  </a14:m>
                  <a:r>
                    <a:rPr lang="en-US" sz="2200"/>
                    <a:t> và </a:t>
                  </a:r>
                  <a14:m>
                    <m:oMath xmlns:m="http://schemas.openxmlformats.org/officeDocument/2006/math">
                      <m:r>
                        <a:rPr lang="en-US" sz="2200" i="1" smtClean="0">
                          <a:latin typeface="Cambria Math" panose="02040503050406030204" pitchFamily="18" charset="0"/>
                        </a:rPr>
                        <m:t>𝑏</m:t>
                      </m:r>
                    </m:oMath>
                  </a14:m>
                  <a:r>
                    <a:rPr lang="en-US" sz="2200"/>
                    <a:t> song song hoặc trùng với </a:t>
                  </a:r>
                  <a14:m>
                    <m:oMath xmlns:m="http://schemas.openxmlformats.org/officeDocument/2006/math">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smtClean="0"/>
                    <a:t> </a:t>
                  </a:r>
                  <a:r>
                    <a:rPr lang="en-US" sz="2200"/>
                    <a:t>thì </a:t>
                  </a:r>
                  <a14:m>
                    <m:oMath xmlns:m="http://schemas.openxmlformats.org/officeDocument/2006/math">
                      <m:r>
                        <a:rPr lang="en-US" sz="2200" i="1" smtClean="0">
                          <a:latin typeface="Cambria Math" panose="02040503050406030204" pitchFamily="18" charset="0"/>
                        </a:rPr>
                        <m:t>(</m:t>
                      </m:r>
                      <m:r>
                        <a:rPr lang="en-US" sz="2200" i="1" smtClean="0">
                          <a:latin typeface="Cambria Math" panose="02040503050406030204" pitchFamily="18" charset="0"/>
                        </a:rPr>
                        <m:t>𝑎</m:t>
                      </m:r>
                      <m:r>
                        <a:rPr lang="en-US" sz="2200" i="1" smtClean="0">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a:t> và </a:t>
                  </a:r>
                  <a14:m>
                    <m:oMath xmlns:m="http://schemas.openxmlformats.org/officeDocument/2006/math">
                      <m:r>
                        <a:rPr lang="en-US" sz="2200" i="1" smtClean="0">
                          <a:latin typeface="Cambria Math" panose="02040503050406030204" pitchFamily="18" charset="0"/>
                        </a:rPr>
                        <m:t>(</m:t>
                      </m:r>
                      <m:r>
                        <a:rPr lang="en-US" sz="2200" i="1" smtClean="0">
                          <a:latin typeface="Cambria Math" panose="02040503050406030204" pitchFamily="18" charset="0"/>
                        </a:rPr>
                        <m:t>𝑎</m:t>
                      </m:r>
                      <m:r>
                        <a:rPr lang="en-US" sz="2200" i="1" smtClean="0">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smtClean="0"/>
                    <a:t> </a:t>
                  </a:r>
                  <a:r>
                    <a:rPr lang="en-US" sz="2200"/>
                    <a:t>có mối quan hệ </a:t>
                  </a:r>
                  <a:r>
                    <a:rPr lang="en-US" sz="2200"/>
                    <a:t>gì</a:t>
                  </a:r>
                  <a:r>
                    <a:rPr lang="en-US" sz="2200" smtClean="0"/>
                    <a:t>?</a:t>
                  </a:r>
                  <a:endParaRPr lang="en-US" sz="2200"/>
                </a:p>
              </p:txBody>
            </p:sp>
          </mc:Choice>
          <mc:Fallback>
            <p:sp>
              <p:nvSpPr>
                <p:cNvPr id="2" name="Rectangle 1"/>
                <p:cNvSpPr>
                  <a:spLocks noRot="1" noChangeAspect="1" noMove="1" noResize="1" noEditPoints="1" noAdjustHandles="1" noChangeArrowheads="1" noChangeShapeType="1" noTextEdit="1"/>
                </p:cNvSpPr>
                <p:nvPr/>
              </p:nvSpPr>
              <p:spPr>
                <a:xfrm>
                  <a:off x="1433968" y="256802"/>
                  <a:ext cx="6525969" cy="1615827"/>
                </a:xfrm>
                <a:prstGeom prst="rect">
                  <a:avLst/>
                </a:prstGeom>
                <a:blipFill>
                  <a:blip r:embed="rId4"/>
                  <a:stretch>
                    <a:fillRect l="-1214" r="-1120" b="-3396"/>
                  </a:stretch>
                </a:blipFill>
              </p:spPr>
              <p:txBody>
                <a:bodyPr/>
                <a:lstStyle/>
                <a:p>
                  <a:r>
                    <a:rPr lang="en-US">
                      <a:noFill/>
                    </a:rPr>
                    <a:t> </a:t>
                  </a:r>
                </a:p>
              </p:txBody>
            </p:sp>
          </mc:Fallback>
        </mc:AlternateContent>
      </p:grpSp>
      <p:sp>
        <p:nvSpPr>
          <p:cNvPr id="147" name="Rectangle 146"/>
          <p:cNvSpPr/>
          <p:nvPr/>
        </p:nvSpPr>
        <p:spPr>
          <a:xfrm>
            <a:off x="4203405" y="2257869"/>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323612" y="2997852"/>
                <a:ext cx="6667051" cy="1107996"/>
              </a:xfrm>
              <a:prstGeom prst="rect">
                <a:avLst/>
              </a:prstGeom>
            </p:spPr>
            <p:txBody>
              <a:bodyPr wrap="square">
                <a:spAutoFit/>
              </a:bodyPr>
              <a:lstStyle/>
              <a:p>
                <a:pPr algn="just">
                  <a:lnSpc>
                    <a:spcPct val="150000"/>
                  </a:lnSpc>
                  <a:spcBef>
                    <a:spcPts val="600"/>
                  </a:spcBef>
                  <a:spcAft>
                    <a:spcPts val="800"/>
                  </a:spcAft>
                </a:pPr>
                <a:r>
                  <a:rPr lang="en-US" sz="2200" kern="100">
                    <a:latin typeface="+mn-lt"/>
                    <a:ea typeface="Calibri" panose="020F0502020204030204" pitchFamily="34" charset="0"/>
                    <a:cs typeface="Times New Roman" panose="02020603050405020304" pitchFamily="18" charset="0"/>
                  </a:rPr>
                  <a:t>Nếu</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 </m:t>
                    </m:r>
                    <m:r>
                      <a:rPr lang="en-US" sz="2200" i="1" kern="100">
                        <a:latin typeface="+mn-lt"/>
                        <a:ea typeface="Calibri" panose="020F0502020204030204" pitchFamily="34" charset="0"/>
                        <a:cs typeface="Times New Roman" panose="02020603050405020304" pitchFamily="18" charset="0"/>
                      </a:rPr>
                      <m:t>𝑎</m:t>
                    </m:r>
                  </m:oMath>
                </a14:m>
                <a:r>
                  <a:rPr lang="en-US" sz="2200" kern="100">
                    <a:latin typeface="+mn-lt"/>
                    <a:ea typeface="Calibri" panose="020F0502020204030204" pitchFamily="34" charset="0"/>
                    <a:cs typeface="Times New Roman" panose="02020603050405020304" pitchFamily="18" charset="0"/>
                  </a:rPr>
                  <a:t> song song hoặc trùng với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𝑎</m:t>
                    </m:r>
                    <m:r>
                      <a:rPr lang="en-US" sz="2200" i="1" kern="100">
                        <a:latin typeface="+mn-lt"/>
                        <a:ea typeface="Calibri" panose="020F0502020204030204" pitchFamily="34" charset="0"/>
                        <a:cs typeface="Times New Roman" panose="02020603050405020304" pitchFamily="18" charset="0"/>
                      </a:rPr>
                      <m:t>′</m:t>
                    </m:r>
                  </m:oMath>
                </a14:m>
                <a:r>
                  <a:rPr lang="en-US" sz="2200" kern="100">
                    <a:latin typeface="+mn-lt"/>
                    <a:ea typeface="Calibri" panose="020F0502020204030204" pitchFamily="34" charset="0"/>
                    <a:cs typeface="Times New Roman" panose="02020603050405020304" pitchFamily="18" charset="0"/>
                  </a:rPr>
                  <a:t> và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 </m:t>
                    </m:r>
                  </m:oMath>
                </a14:m>
                <a:r>
                  <a:rPr lang="en-US" sz="2200" kern="100">
                    <a:latin typeface="+mn-lt"/>
                    <a:ea typeface="Calibri" panose="020F0502020204030204" pitchFamily="34" charset="0"/>
                    <a:cs typeface="Times New Roman" panose="02020603050405020304" pitchFamily="18" charset="0"/>
                  </a:rPr>
                  <a:t>song song hoặc trùng với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 </m:t>
                    </m:r>
                  </m:oMath>
                </a14:m>
                <a:r>
                  <a:rPr lang="en-US" sz="2200" kern="100">
                    <a:latin typeface="+mn-lt"/>
                    <a:ea typeface="Calibri" panose="020F0502020204030204" pitchFamily="34" charset="0"/>
                    <a:cs typeface="Times New Roman" panose="02020603050405020304" pitchFamily="18" charset="0"/>
                  </a:rPr>
                  <a:t>thì </a:t>
                </a:r>
                <a14:m>
                  <m:oMath xmlns:m="http://schemas.openxmlformats.org/officeDocument/2006/math">
                    <m:r>
                      <a:rPr lang="en-US" sz="2200" i="1" kern="100">
                        <a:latin typeface="+mn-lt"/>
                        <a:ea typeface="Calibri" panose="020F0502020204030204" pitchFamily="34" charset="0"/>
                        <a:cs typeface="Times New Roman" panose="02020603050405020304" pitchFamily="18" charset="0"/>
                      </a:rPr>
                      <m:t>(</m:t>
                    </m:r>
                    <m:r>
                      <a:rPr lang="en-US" sz="2200" i="1" kern="100">
                        <a:latin typeface="+mn-lt"/>
                        <a:ea typeface="Calibri" panose="020F0502020204030204" pitchFamily="34" charset="0"/>
                        <a:cs typeface="Times New Roman" panose="02020603050405020304" pitchFamily="18" charset="0"/>
                      </a:rPr>
                      <m:t>𝑎</m:t>
                    </m:r>
                    <m:r>
                      <a:rPr lang="en-US" sz="2200" i="1" kern="100">
                        <a:latin typeface="+mn-lt"/>
                        <a:ea typeface="Calibri" panose="020F0502020204030204" pitchFamily="34" charset="0"/>
                        <a:cs typeface="Times New Roman" panose="02020603050405020304" pitchFamily="18" charset="0"/>
                      </a:rPr>
                      <m:t>, </m:t>
                    </m:r>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 = (</m:t>
                    </m:r>
                    <m:r>
                      <a:rPr lang="en-US" sz="2200" i="1" kern="100">
                        <a:latin typeface="+mn-lt"/>
                        <a:ea typeface="Calibri" panose="020F0502020204030204" pitchFamily="34" charset="0"/>
                        <a:cs typeface="Times New Roman" panose="02020603050405020304" pitchFamily="18" charset="0"/>
                      </a:rPr>
                      <m:t>𝑎</m:t>
                    </m:r>
                    <m:r>
                      <a:rPr lang="en-US" sz="2200" i="1" kern="100">
                        <a:latin typeface="+mn-lt"/>
                        <a:ea typeface="Calibri" panose="020F0502020204030204" pitchFamily="34" charset="0"/>
                        <a:cs typeface="Times New Roman" panose="02020603050405020304" pitchFamily="18" charset="0"/>
                      </a:rPr>
                      <m:t>′, </m:t>
                    </m:r>
                    <m:r>
                      <a:rPr lang="en-US" sz="2200" i="1" kern="100">
                        <a:latin typeface="+mn-lt"/>
                        <a:ea typeface="Calibri" panose="020F0502020204030204" pitchFamily="34" charset="0"/>
                        <a:cs typeface="Times New Roman" panose="02020603050405020304" pitchFamily="18" charset="0"/>
                      </a:rPr>
                      <m:t>𝑏</m:t>
                    </m:r>
                    <m:r>
                      <a:rPr lang="en-US" sz="2200" i="1" kern="100">
                        <a:latin typeface="+mn-lt"/>
                        <a:ea typeface="Calibri" panose="020F0502020204030204" pitchFamily="34" charset="0"/>
                        <a:cs typeface="Times New Roman" panose="02020603050405020304" pitchFamily="18" charset="0"/>
                      </a:rPr>
                      <m:t>′).</m:t>
                    </m:r>
                  </m:oMath>
                </a14:m>
                <a:endParaRPr lang="en-US" sz="2200" kern="100">
                  <a:effectLst/>
                  <a:latin typeface="+mn-l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23612" y="2997852"/>
                <a:ext cx="6667051" cy="1107996"/>
              </a:xfrm>
              <a:prstGeom prst="rect">
                <a:avLst/>
              </a:prstGeom>
              <a:blipFill>
                <a:blip r:embed="rId5"/>
                <a:stretch>
                  <a:fillRect l="-1188" r="-1188" b="-4396"/>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rot="2971782">
            <a:off x="596719" y="4323842"/>
            <a:ext cx="763365" cy="881410"/>
          </a:xfrm>
          <a:prstGeom prst="rect">
            <a:avLst/>
          </a:prstGeom>
        </p:spPr>
      </p:pic>
      <p:pic>
        <p:nvPicPr>
          <p:cNvPr id="7" name="Picture 6"/>
          <p:cNvPicPr>
            <a:picLocks noChangeAspect="1"/>
          </p:cNvPicPr>
          <p:nvPr/>
        </p:nvPicPr>
        <p:blipFill>
          <a:blip r:embed="rId7"/>
          <a:stretch>
            <a:fillRect/>
          </a:stretch>
        </p:blipFill>
        <p:spPr>
          <a:xfrm>
            <a:off x="8147303" y="-20274"/>
            <a:ext cx="996697" cy="1364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randombar(horizontal)">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8"/>
        <p:cNvGrpSpPr/>
        <p:nvPr/>
      </p:nvGrpSpPr>
      <p:grpSpPr>
        <a:xfrm>
          <a:off x="0" y="0"/>
          <a:ext cx="0" cy="0"/>
          <a:chOff x="0" y="0"/>
          <a:chExt cx="0" cy="0"/>
        </a:xfrm>
      </p:grpSpPr>
      <p:sp>
        <p:nvSpPr>
          <p:cNvPr id="27" name="Rectangle 26"/>
          <p:cNvSpPr/>
          <p:nvPr/>
        </p:nvSpPr>
        <p:spPr>
          <a:xfrm>
            <a:off x="429768" y="113129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9" name="TextBox 28"/>
              <p:cNvSpPr txBox="1"/>
              <p:nvPr/>
            </p:nvSpPr>
            <p:spPr>
              <a:xfrm>
                <a:off x="3161789" y="1391160"/>
                <a:ext cx="5607307" cy="3624069"/>
              </a:xfrm>
              <a:prstGeom prst="rect">
                <a:avLst/>
              </a:prstGeom>
              <a:noFill/>
            </p:spPr>
            <p:txBody>
              <a:bodyPr wrap="square" rtlCol="0">
                <a:spAutoFit/>
              </a:bodyPr>
              <a:lstStyle/>
              <a:p>
                <a:pPr lvl="0" algn="just">
                  <a:lnSpc>
                    <a:spcPct val="150000"/>
                  </a:lnSpc>
                </a:pPr>
                <a:r>
                  <a:rPr lang="vi-VN" sz="1700" kern="1200" smtClean="0">
                    <a:latin typeface="+mn-lt"/>
                    <a:ea typeface="+mn-ea"/>
                    <a:cs typeface="Arial" panose="020B0604020202020204" pitchFamily="34" charset="0"/>
                  </a:rPr>
                  <a:t>V</a:t>
                </a:r>
                <a:r>
                  <a:rPr lang="en-US" sz="1700" kern="1200" smtClean="0">
                    <a:latin typeface="+mn-lt"/>
                    <a:ea typeface="+mn-ea"/>
                    <a:cs typeface="Arial" panose="020B0604020202020204" pitchFamily="34" charset="0"/>
                  </a:rPr>
                  <a:t>ì</a:t>
                </a:r>
                <a:r>
                  <a:rPr lang="vi-VN" sz="1700" kern="1200" smtClean="0">
                    <a:latin typeface="+mn-lt"/>
                    <a:ea typeface="+mn-ea"/>
                    <a:cs typeface="Arial" panose="020B0604020202020204" pitchFamily="34" charset="0"/>
                  </a:rPr>
                  <a:t> </a:t>
                </a:r>
                <a14:m>
                  <m:oMath xmlns:m="http://schemas.openxmlformats.org/officeDocument/2006/math">
                    <m:r>
                      <a:rPr lang="en-US" sz="1700" i="1">
                        <a:latin typeface="+mn-lt"/>
                      </a:rPr>
                      <m:t>𝐶𝐷</m:t>
                    </m:r>
                    <m:f>
                      <m:fPr>
                        <m:type m:val="lin"/>
                        <m:ctrlPr>
                          <a:rPr lang="en-US" sz="1700" i="1">
                            <a:latin typeface="+mn-lt"/>
                          </a:rPr>
                        </m:ctrlPr>
                      </m:fPr>
                      <m:num>
                        <m:r>
                          <a:rPr lang="en-US" sz="1700">
                            <a:latin typeface="Cambria Math" panose="02040503050406030204" pitchFamily="18" charset="0"/>
                          </a:rPr>
                          <m:t>/</m:t>
                        </m:r>
                      </m:num>
                      <m:den>
                        <m:r>
                          <a:rPr lang="en-US" sz="1700" b="0" i="1" smtClean="0">
                            <a:latin typeface="Cambria Math" panose="02040503050406030204" pitchFamily="18" charset="0"/>
                          </a:rPr>
                          <m:t>𝐴𝐵</m:t>
                        </m:r>
                      </m:den>
                    </m:f>
                  </m:oMath>
                </a14:m>
                <a:r>
                  <a:rPr lang="en-US" sz="1700" kern="1200" smtClean="0">
                    <a:latin typeface="+mn-lt"/>
                    <a:ea typeface="+mn-ea"/>
                    <a:cs typeface="Arial" panose="020B0604020202020204" pitchFamily="34" charset="0"/>
                  </a:rPr>
                  <a:t> </a:t>
                </a:r>
                <a:r>
                  <a:rPr lang="vi-VN" sz="1700" kern="1200">
                    <a:latin typeface="+mn-lt"/>
                    <a:ea typeface="+mn-ea"/>
                    <a:cs typeface="Arial" panose="020B0604020202020204" pitchFamily="34" charset="0"/>
                  </a:rPr>
                  <a:t>nên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𝐴𝐴</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𝐶𝐷</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𝐴𝐴</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)=90°. </m:t>
                    </m:r>
                  </m:oMath>
                </a14:m>
                <a:endParaRPr lang="en-US" sz="1700" kern="1200" smtClean="0">
                  <a:latin typeface="+mn-lt"/>
                  <a:ea typeface="+mn-ea"/>
                  <a:cs typeface="Arial" panose="020B0604020202020204" pitchFamily="34" charset="0"/>
                </a:endParaRPr>
              </a:p>
              <a:p>
                <a:pPr lvl="0" algn="just">
                  <a:lnSpc>
                    <a:spcPct val="150000"/>
                  </a:lnSpc>
                </a:pPr>
                <a:r>
                  <a:rPr lang="vi-VN" sz="1700" kern="1200" smtClean="0">
                    <a:latin typeface="+mn-lt"/>
                    <a:ea typeface="+mn-ea"/>
                    <a:cs typeface="Arial" panose="020B0604020202020204" pitchFamily="34" charset="0"/>
                  </a:rPr>
                  <a:t>Tứ </a:t>
                </a:r>
                <a:r>
                  <a:rPr lang="vi-VN" sz="1700" kern="1200">
                    <a:latin typeface="+mn-lt"/>
                    <a:ea typeface="+mn-ea"/>
                    <a:cs typeface="Arial" panose="020B0604020202020204" pitchFamily="34" charset="0"/>
                  </a:rPr>
                  <a:t>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𝐴𝐶𝐶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 </m:t>
                    </m:r>
                  </m:oMath>
                </a14:m>
                <a:r>
                  <a:rPr lang="vi-VN" sz="1700" kern="1200">
                    <a:latin typeface="+mn-lt"/>
                    <a:ea typeface="+mn-ea"/>
                    <a:cs typeface="Arial" panose="020B0604020202020204" pitchFamily="34" charset="0"/>
                  </a:rPr>
                  <a:t>có các cặp cạnh đối bằng nhau nên nó là một hình </a:t>
                </a:r>
                <a:r>
                  <a:rPr lang="vi-VN" sz="1700" kern="1200">
                    <a:latin typeface="+mn-lt"/>
                    <a:ea typeface="+mn-ea"/>
                    <a:cs typeface="Arial" panose="020B0604020202020204" pitchFamily="34" charset="0"/>
                  </a:rPr>
                  <a:t>bình </a:t>
                </a:r>
                <a:r>
                  <a:rPr lang="vi-VN" sz="1700" kern="1200" smtClean="0">
                    <a:latin typeface="+mn-lt"/>
                    <a:ea typeface="+mn-ea"/>
                    <a:cs typeface="Arial" panose="020B0604020202020204" pitchFamily="34" charset="0"/>
                  </a:rPr>
                  <a:t>hành.</a:t>
                </a:r>
                <a:r>
                  <a:rPr lang="en-US" sz="1700" kern="1200">
                    <a:latin typeface="+mn-lt"/>
                    <a:ea typeface="+mn-ea"/>
                    <a:cs typeface="Arial" panose="020B0604020202020204" pitchFamily="34" charset="0"/>
                  </a:rPr>
                  <a:t> </a:t>
                </a:r>
                <a:endParaRPr lang="en-US" sz="1700" kern="1200" smtClean="0">
                  <a:latin typeface="+mn-lt"/>
                  <a:ea typeface="+mn-ea"/>
                  <a:cs typeface="Arial" panose="020B0604020202020204" pitchFamily="34" charset="0"/>
                </a:endParaRPr>
              </a:p>
              <a:p>
                <a:pPr lvl="0" algn="just">
                  <a:lnSpc>
                    <a:spcPct val="150000"/>
                  </a:lnSpc>
                </a:pPr>
                <a:r>
                  <a:rPr lang="vi-VN" sz="1700" kern="1200" smtClean="0">
                    <a:latin typeface="+mn-lt"/>
                    <a:ea typeface="+mn-ea"/>
                    <a:cs typeface="Arial" panose="020B0604020202020204" pitchFamily="34" charset="0"/>
                  </a:rPr>
                  <a:t>Do </a:t>
                </a:r>
                <a:r>
                  <a:rPr lang="vi-VN" sz="1700" kern="1200">
                    <a:latin typeface="+mn-lt"/>
                    <a:ea typeface="+mn-ea"/>
                    <a:cs typeface="Arial" panose="020B0604020202020204" pitchFamily="34" charset="0"/>
                  </a:rPr>
                  <a:t>đó, </a:t>
                </a:r>
                <a14:m>
                  <m:oMath xmlns:m="http://schemas.openxmlformats.org/officeDocument/2006/math">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i="1">
                            <a:latin typeface="Cambria Math" panose="02040503050406030204" pitchFamily="18" charset="0"/>
                          </a:rPr>
                          <m:t>𝐴</m:t>
                        </m:r>
                        <m:r>
                          <a:rPr lang="en-US" sz="1700" b="0" i="1" smtClean="0">
                            <a:latin typeface="Cambria Math" panose="02040503050406030204" pitchFamily="18" charset="0"/>
                          </a:rPr>
                          <m:t>𝐶</m:t>
                        </m:r>
                      </m:den>
                    </m:f>
                  </m:oMath>
                </a14:m>
                <a:r>
                  <a:rPr lang="en-US" sz="1700" kern="1200" smtClean="0">
                    <a:latin typeface="+mn-lt"/>
                    <a:ea typeface="+mn-ea"/>
                    <a:cs typeface="Arial" panose="020B0604020202020204" pitchFamily="34" charset="0"/>
                  </a:rPr>
                  <a:t>. </a:t>
                </a:r>
                <a:r>
                  <a:rPr lang="vi-VN" sz="1700" kern="1200" smtClean="0">
                    <a:latin typeface="+mn-lt"/>
                    <a:ea typeface="+mn-ea"/>
                    <a:cs typeface="Arial" panose="020B0604020202020204" pitchFamily="34" charset="0"/>
                  </a:rPr>
                  <a:t>Vậy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𝐵𝐷</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𝐵𝐷</m:t>
                    </m:r>
                    <m:r>
                      <a:rPr lang="vi-VN" sz="1700" i="1" kern="1200" smtClean="0">
                        <a:latin typeface="Cambria Math" panose="02040503050406030204" pitchFamily="18" charset="0"/>
                        <a:ea typeface="+mn-ea"/>
                        <a:cs typeface="Arial" panose="020B0604020202020204" pitchFamily="34" charset="0"/>
                      </a:rPr>
                      <m:t>)=90°.</m:t>
                    </m:r>
                  </m:oMath>
                </a14:m>
                <a:endParaRPr lang="vi-VN" sz="1700" kern="1200">
                  <a:latin typeface="+mn-lt"/>
                  <a:ea typeface="+mn-ea"/>
                  <a:cs typeface="Arial" panose="020B0604020202020204" pitchFamily="34" charset="0"/>
                </a:endParaRPr>
              </a:p>
              <a:p>
                <a:pPr algn="just" defTabSz="457200">
                  <a:lnSpc>
                    <a:spcPct val="150000"/>
                  </a:lnSpc>
                  <a:buClrTx/>
                  <a:defRPr/>
                </a:pPr>
                <a:r>
                  <a:rPr lang="vi-VN" sz="1700" kern="1200">
                    <a:latin typeface="+mn-lt"/>
                    <a:ea typeface="+mn-ea"/>
                    <a:cs typeface="Arial" panose="020B0604020202020204" pitchFamily="34" charset="0"/>
                  </a:rPr>
                  <a:t>Tương tự, </a:t>
                </a:r>
                <a14:m>
                  <m:oMath xmlns:m="http://schemas.openxmlformats.org/officeDocument/2006/math">
                    <m:r>
                      <a:rPr lang="en-US" sz="1700" b="0" i="1" smtClean="0">
                        <a:latin typeface="Cambria Math" panose="02040503050406030204" pitchFamily="18" charset="0"/>
                      </a:rPr>
                      <m:t>𝐷</m:t>
                    </m:r>
                    <m:r>
                      <a:rPr lang="en-US" sz="1700" i="1">
                        <a:latin typeface="Cambria Math" panose="02040503050406030204" pitchFamily="18" charset="0"/>
                      </a:rPr>
                      <m:t>𝐶</m:t>
                    </m:r>
                    <m:r>
                      <a:rPr lang="en-US" sz="1700" i="1">
                        <a:latin typeface="Cambria Math" panose="02040503050406030204" pitchFamily="18" charset="0"/>
                      </a:rPr>
                      <m:t>′</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i="1">
                            <a:latin typeface="Cambria Math" panose="02040503050406030204" pitchFamily="18" charset="0"/>
                          </a:rPr>
                          <m:t>𝐴</m:t>
                        </m:r>
                        <m:r>
                          <a:rPr lang="en-US" sz="1700" b="0" i="1" smtClean="0">
                            <a:latin typeface="Cambria Math" panose="02040503050406030204" pitchFamily="18" charset="0"/>
                          </a:rPr>
                          <m:t>𝐵</m:t>
                        </m:r>
                        <m:r>
                          <a:rPr lang="en-US" sz="1700" b="0" i="1" smtClean="0">
                            <a:latin typeface="Cambria Math" panose="02040503050406030204" pitchFamily="18" charset="0"/>
                          </a:rPr>
                          <m:t>′</m:t>
                        </m:r>
                      </m:den>
                    </m:f>
                  </m:oMath>
                </a14:m>
                <a:r>
                  <a:rPr lang="en-US" sz="1700" kern="1200" smtClean="0">
                    <a:latin typeface="+mn-lt"/>
                    <a:ea typeface="+mn-ea"/>
                    <a:cs typeface="Arial" panose="020B0604020202020204" pitchFamily="34" charset="0"/>
                  </a:rPr>
                  <a:t>. </a:t>
                </a:r>
                <a:r>
                  <a:rPr lang="vi-VN" sz="1700" kern="1200" smtClean="0">
                    <a:latin typeface="+mn-lt"/>
                    <a:ea typeface="+mn-ea"/>
                    <a:cs typeface="Arial" panose="020B0604020202020204" pitchFamily="34" charset="0"/>
                  </a:rPr>
                  <a:t>Vậy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𝐷𝐶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a:latin typeface="Cambria Math" panose="02040503050406030204" pitchFamily="18" charset="0"/>
                        <a:ea typeface="+mn-ea"/>
                        <a:cs typeface="Arial" panose="020B0604020202020204" pitchFamily="34" charset="0"/>
                      </a:rPr>
                      <m:t>′). </m:t>
                    </m:r>
                  </m:oMath>
                </a14:m>
                <a:endParaRPr lang="en-US" sz="1700" kern="1200" smtClean="0">
                  <a:latin typeface="+mn-lt"/>
                  <a:ea typeface="+mn-ea"/>
                  <a:cs typeface="Arial" panose="020B0604020202020204" pitchFamily="34" charset="0"/>
                </a:endParaRPr>
              </a:p>
              <a:p>
                <a:pPr algn="just" defTabSz="457200">
                  <a:lnSpc>
                    <a:spcPct val="150000"/>
                  </a:lnSpc>
                  <a:buClrTx/>
                  <a:defRPr/>
                </a:pPr>
                <a:r>
                  <a:rPr lang="vi-VN" sz="1700" kern="1200" smtClean="0">
                    <a:latin typeface="+mn-lt"/>
                    <a:ea typeface="+mn-ea"/>
                    <a:cs typeface="Arial" panose="020B0604020202020204" pitchFamily="34" charset="0"/>
                  </a:rPr>
                  <a:t>Tam </a:t>
                </a:r>
                <a:r>
                  <a:rPr lang="vi-VN" sz="1700" kern="1200">
                    <a:latin typeface="+mn-lt"/>
                    <a:ea typeface="+mn-ea"/>
                    <a:cs typeface="Arial" panose="020B0604020202020204" pitchFamily="34" charset="0"/>
                  </a:rPr>
                  <a:t>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oMath>
                </a14:m>
                <a:r>
                  <a:rPr lang="vi-VN" sz="1700" kern="1200">
                    <a:latin typeface="+mn-lt"/>
                    <a:ea typeface="+mn-ea"/>
                    <a:cs typeface="Arial" panose="020B0604020202020204" pitchFamily="34" charset="0"/>
                  </a:rPr>
                  <a:t> có ba cạnh bằng nhau (vì là các đường chéo của các hình vuông có độ dài cạnh bằng nhau) nên nó là một tam giác đều</a:t>
                </a:r>
                <a:r>
                  <a:rPr lang="vi-VN" sz="1700" kern="1200">
                    <a:latin typeface="+mn-lt"/>
                    <a:ea typeface="+mn-ea"/>
                    <a:cs typeface="Arial" panose="020B0604020202020204" pitchFamily="34" charset="0"/>
                  </a:rPr>
                  <a:t>. </a:t>
                </a:r>
                <a:endParaRPr lang="en-US" sz="1700" kern="1200" smtClean="0">
                  <a:latin typeface="+mn-lt"/>
                  <a:ea typeface="+mn-ea"/>
                  <a:cs typeface="Arial" panose="020B0604020202020204" pitchFamily="34" charset="0"/>
                </a:endParaRPr>
              </a:p>
              <a:p>
                <a:pPr algn="just" defTabSz="457200">
                  <a:lnSpc>
                    <a:spcPct val="150000"/>
                  </a:lnSpc>
                  <a:buClrTx/>
                  <a:defRPr/>
                </a:pPr>
                <a:r>
                  <a:rPr lang="vi-VN" sz="1700" kern="1200" smtClean="0">
                    <a:latin typeface="+mn-lt"/>
                    <a:ea typeface="+mn-ea"/>
                    <a:cs typeface="Arial" panose="020B0604020202020204" pitchFamily="34" charset="0"/>
                  </a:rPr>
                  <a:t>Từ </a:t>
                </a:r>
                <a:r>
                  <a:rPr lang="vi-VN" sz="1700" kern="1200">
                    <a:latin typeface="+mn-lt"/>
                    <a:ea typeface="+mn-ea"/>
                    <a:cs typeface="Arial" panose="020B0604020202020204" pitchFamily="34" charset="0"/>
                  </a:rPr>
                  <a:t>đó, </a:t>
                </a:r>
                <a14:m>
                  <m:oMath xmlns:m="http://schemas.openxmlformats.org/officeDocument/2006/math">
                    <m:r>
                      <a:rPr lang="en-US" sz="1700" i="1" kern="120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𝐷𝐶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′)=60°.</m:t>
                    </m:r>
                  </m:oMath>
                </a14:m>
                <a:endParaRPr lang="vi-VN" sz="1700" kern="1200">
                  <a:latin typeface="+mn-lt"/>
                  <a:ea typeface="+mn-ea"/>
                  <a:cs typeface="Arial" panose="020B0604020202020204"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3161789" y="1391160"/>
                <a:ext cx="5607307" cy="3624069"/>
              </a:xfrm>
              <a:prstGeom prst="rect">
                <a:avLst/>
              </a:prstGeom>
              <a:blipFill>
                <a:blip r:embed="rId3"/>
                <a:stretch>
                  <a:fillRect l="-761" t="-7899" r="-652"/>
                </a:stretch>
              </a:blipFill>
            </p:spPr>
            <p:txBody>
              <a:bodyPr/>
              <a:lstStyle/>
              <a:p>
                <a:r>
                  <a:rPr lang="en-US">
                    <a:noFill/>
                  </a:rPr>
                  <a:t> </a:t>
                </a:r>
              </a:p>
            </p:txBody>
          </p:sp>
        </mc:Fallback>
      </mc:AlternateContent>
      <p:sp>
        <p:nvSpPr>
          <p:cNvPr id="2" name="Rectangle 1"/>
          <p:cNvSpPr/>
          <p:nvPr/>
        </p:nvSpPr>
        <p:spPr>
          <a:xfrm>
            <a:off x="0" y="0"/>
            <a:ext cx="859536" cy="11143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 y="3654552"/>
            <a:ext cx="935736" cy="14615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735;p18"/>
          <p:cNvSpPr txBox="1">
            <a:spLocks/>
          </p:cNvSpPr>
          <p:nvPr/>
        </p:nvSpPr>
        <p:spPr>
          <a:xfrm>
            <a:off x="207728" y="30766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16" name="TextBox 15"/>
              <p:cNvSpPr txBox="1"/>
              <p:nvPr/>
            </p:nvSpPr>
            <p:spPr>
              <a:xfrm>
                <a:off x="1359123" y="205436"/>
                <a:ext cx="6483845" cy="923330"/>
              </a:xfrm>
              <a:prstGeom prst="rect">
                <a:avLst/>
              </a:prstGeom>
              <a:noFill/>
            </p:spPr>
            <p:txBody>
              <a:bodyPr wrap="square" rtlCol="0">
                <a:spAutoFit/>
              </a:bodyPr>
              <a:lstStyle/>
              <a:p>
                <a:pPr algn="just" defTabSz="457200">
                  <a:lnSpc>
                    <a:spcPct val="150000"/>
                  </a:lnSpc>
                  <a:buClrTx/>
                  <a:defRPr/>
                </a:pPr>
                <a:r>
                  <a:rPr lang="en-US" sz="1800" kern="1200">
                    <a:latin typeface="+mn-lt"/>
                    <a:ea typeface="+mn-ea"/>
                    <a:cs typeface="Arial" panose="020B0604020202020204" pitchFamily="34" charset="0"/>
                  </a:rPr>
                  <a:t>Cho hình hộp </a:t>
                </a:r>
                <a14:m>
                  <m:oMath xmlns:m="http://schemas.openxmlformats.org/officeDocument/2006/math">
                    <m:r>
                      <a:rPr lang="en-US" sz="1800" i="1" kern="1200" smtClean="0">
                        <a:latin typeface="+mn-lt"/>
                        <a:ea typeface="+mn-ea"/>
                        <a:cs typeface="Arial" panose="020B0604020202020204" pitchFamily="34" charset="0"/>
                      </a:rPr>
                      <m:t>𝐴𝐵𝐶𝐷</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𝐴</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𝐵</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𝐶</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𝐷</m:t>
                    </m:r>
                    <m:r>
                      <a:rPr lang="en-US" sz="1800" i="1" kern="1200" smtClean="0">
                        <a:latin typeface="+mn-lt"/>
                        <a:ea typeface="+mn-ea"/>
                        <a:cs typeface="Arial" panose="020B0604020202020204" pitchFamily="34" charset="0"/>
                      </a:rPr>
                      <m:t>′</m:t>
                    </m:r>
                  </m:oMath>
                </a14:m>
                <a:r>
                  <a:rPr lang="en-US" sz="1800" kern="1200">
                    <a:latin typeface="+mn-lt"/>
                    <a:ea typeface="+mn-ea"/>
                    <a:cs typeface="Arial" panose="020B0604020202020204" pitchFamily="34" charset="0"/>
                  </a:rPr>
                  <a:t> có các mặt là các hình vuông. Tính các góc </a:t>
                </a:r>
                <a14:m>
                  <m:oMath xmlns:m="http://schemas.openxmlformats.org/officeDocument/2006/math">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𝐴𝐴</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𝐶𝐷</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𝐴</m:t>
                    </m:r>
                    <m:r>
                      <a:rPr lang="en-US" sz="1800" i="1" kern="1200" smtClean="0">
                        <a:latin typeface="+mn-lt"/>
                        <a:ea typeface="+mn-ea"/>
                        <a:cs typeface="Arial" panose="020B0604020202020204" pitchFamily="34" charset="0"/>
                      </a:rPr>
                      <m:t>′</m:t>
                    </m:r>
                    <m:r>
                      <a:rPr lang="en-US" sz="1800" i="1" kern="1200" smtClean="0">
                        <a:latin typeface="+mn-lt"/>
                        <a:ea typeface="+mn-ea"/>
                        <a:cs typeface="Arial" panose="020B0604020202020204" pitchFamily="34" charset="0"/>
                      </a:rPr>
                      <m:t>𝐶</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𝐵𝐷</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𝐴𝐶</m:t>
                    </m:r>
                    <m:r>
                      <a:rPr lang="en-US" sz="1800" i="1" kern="1200" smtClean="0">
                        <a:latin typeface="+mn-lt"/>
                        <a:ea typeface="+mn-ea"/>
                        <a:cs typeface="Arial" panose="020B0604020202020204" pitchFamily="34" charset="0"/>
                      </a:rPr>
                      <m:t>, </m:t>
                    </m:r>
                    <m:r>
                      <a:rPr lang="en-US" sz="1800" i="1" kern="1200" smtClean="0">
                        <a:latin typeface="+mn-lt"/>
                        <a:ea typeface="+mn-ea"/>
                        <a:cs typeface="Arial" panose="020B0604020202020204" pitchFamily="34" charset="0"/>
                      </a:rPr>
                      <m:t>𝐷𝐶</m:t>
                    </m:r>
                    <m:r>
                      <a:rPr lang="en-US" sz="1800" i="1" kern="1200" smtClean="0">
                        <a:latin typeface="+mn-lt"/>
                        <a:ea typeface="+mn-ea"/>
                        <a:cs typeface="Arial" panose="020B0604020202020204" pitchFamily="34" charset="0"/>
                      </a:rPr>
                      <m:t>′).</m:t>
                    </m:r>
                  </m:oMath>
                </a14:m>
                <a:endParaRPr lang="en-US" sz="1800" kern="1200">
                  <a:latin typeface="+mn-lt"/>
                  <a:ea typeface="+mn-ea"/>
                  <a:cs typeface="Arial" panose="020B060402020202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1359123" y="205436"/>
                <a:ext cx="6483845" cy="923330"/>
              </a:xfrm>
              <a:prstGeom prst="rect">
                <a:avLst/>
              </a:prstGeom>
              <a:blipFill>
                <a:blip r:embed="rId4"/>
                <a:stretch>
                  <a:fillRect l="-846" r="-752" b="-4636"/>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29768" y="1571241"/>
            <a:ext cx="2571100" cy="272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fade">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34" dur="500"/>
                                        <p:tgtEl>
                                          <p:spTgt spid="2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xEl>
                                              <p:pRg st="2" end="2"/>
                                            </p:txEl>
                                          </p:spTgt>
                                        </p:tgtEl>
                                        <p:attrNameLst>
                                          <p:attrName>style.visibility</p:attrName>
                                        </p:attrNameLst>
                                      </p:cBhvr>
                                      <p:to>
                                        <p:strVal val="visible"/>
                                      </p:to>
                                    </p:set>
                                    <p:animEffect transition="in" filter="wipe(left)">
                                      <p:cBhvr>
                                        <p:cTn id="39" dur="500"/>
                                        <p:tgtEl>
                                          <p:spTgt spid="2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xEl>
                                              <p:pRg st="3" end="3"/>
                                            </p:txEl>
                                          </p:spTgt>
                                        </p:tgtEl>
                                        <p:attrNameLst>
                                          <p:attrName>style.visibility</p:attrName>
                                        </p:attrNameLst>
                                      </p:cBhvr>
                                      <p:to>
                                        <p:strVal val="visible"/>
                                      </p:to>
                                    </p:set>
                                    <p:animEffect transition="in" filter="wipe(down)">
                                      <p:cBhvr>
                                        <p:cTn id="44" dur="500"/>
                                        <p:tgtEl>
                                          <p:spTgt spid="2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xEl>
                                              <p:pRg st="4" end="4"/>
                                            </p:txEl>
                                          </p:spTgt>
                                        </p:tgtEl>
                                        <p:attrNameLst>
                                          <p:attrName>style.visibility</p:attrName>
                                        </p:attrNameLst>
                                      </p:cBhvr>
                                      <p:to>
                                        <p:strVal val="visible"/>
                                      </p:to>
                                    </p:set>
                                    <p:animEffect transition="in" filter="fade">
                                      <p:cBhvr>
                                        <p:cTn id="49" dur="500"/>
                                        <p:tgtEl>
                                          <p:spTgt spid="29">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9">
                                            <p:txEl>
                                              <p:pRg st="5" end="5"/>
                                            </p:txEl>
                                          </p:spTgt>
                                        </p:tgtEl>
                                        <p:attrNameLst>
                                          <p:attrName>style.visibility</p:attrName>
                                        </p:attrNameLst>
                                      </p:cBhvr>
                                      <p:to>
                                        <p:strVal val="visible"/>
                                      </p:to>
                                    </p:set>
                                    <p:animEffect transition="in" filter="barn(inVertical)">
                                      <p:cBhvr>
                                        <p:cTn id="54"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3545184" y="229409"/>
            <a:ext cx="2049902" cy="5116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VẬN</a:t>
            </a:r>
            <a:r>
              <a:rPr kumimoji="0" lang="en-US" sz="2500" b="1" i="0" u="none" strike="noStrike" kern="1200" cap="none" spc="0" normalizeH="0" noProof="0" smtClean="0">
                <a:ln>
                  <a:noFill/>
                </a:ln>
                <a:solidFill>
                  <a:srgbClr val="070185"/>
                </a:solidFill>
                <a:effectLst/>
                <a:uLnTx/>
                <a:uFillTx/>
                <a:latin typeface="Arial"/>
                <a:ea typeface="+mn-ea"/>
                <a:cs typeface="Arial" panose="020B0604020202020204" pitchFamily="34" charset="0"/>
              </a:rPr>
              <a:t> DỤNG</a:t>
            </a:r>
            <a:endParaRPr kumimoji="0" lang="en-US" sz="25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336" y="795888"/>
            <a:ext cx="8123599" cy="1338828"/>
          </a:xfrm>
          <a:prstGeom prst="rect">
            <a:avLst/>
          </a:prstGeom>
        </p:spPr>
        <p:txBody>
          <a:bodyPr wrap="square">
            <a:spAutoFit/>
          </a:bodyPr>
          <a:lstStyle/>
          <a:p>
            <a:pPr algn="just">
              <a:lnSpc>
                <a:spcPct val="150000"/>
              </a:lnSpc>
            </a:pPr>
            <a:r>
              <a:rPr lang="vi-VN" sz="1800">
                <a:latin typeface="+mn-lt"/>
              </a:rPr>
              <a:t>Kim tự tháp Cheops là kim tự tháp lớn nhất trong các kim tự tháp ở Ai Cập, được xây dựng vào thế kỉ thứ 26 trước Công nguyên và là một trong bảy kì quan của thế giới cổ đại. Kim tự tháp có dạng hình chóp với đáy </a:t>
            </a:r>
            <a:r>
              <a:rPr lang="vi-VN" sz="1800">
                <a:latin typeface="+mn-lt"/>
              </a:rPr>
              <a:t>là </a:t>
            </a:r>
            <a:r>
              <a:rPr lang="vi-VN" sz="1800" smtClean="0">
                <a:latin typeface="+mn-lt"/>
              </a:rPr>
              <a:t>hình</a:t>
            </a:r>
            <a:r>
              <a:rPr lang="en-US" sz="1800" smtClean="0">
                <a:latin typeface="+mn-lt"/>
              </a:rPr>
              <a:t> vuông</a:t>
            </a:r>
            <a:endParaRPr lang="en-US" sz="1800">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682" y="2270554"/>
            <a:ext cx="3895953" cy="2094075"/>
          </a:xfrm>
          <a:prstGeom prst="rect">
            <a:avLst/>
          </a:prstGeom>
        </p:spPr>
      </p:pic>
      <p:sp>
        <p:nvSpPr>
          <p:cNvPr id="9" name="Rectangle 8"/>
          <p:cNvSpPr/>
          <p:nvPr/>
        </p:nvSpPr>
        <p:spPr>
          <a:xfrm>
            <a:off x="508336" y="2079852"/>
            <a:ext cx="3990512" cy="3000821"/>
          </a:xfrm>
          <a:prstGeom prst="rect">
            <a:avLst/>
          </a:prstGeom>
        </p:spPr>
        <p:txBody>
          <a:bodyPr wrap="square">
            <a:spAutoFit/>
          </a:bodyPr>
          <a:lstStyle/>
          <a:p>
            <a:pPr lvl="0" algn="just">
              <a:lnSpc>
                <a:spcPct val="150000"/>
              </a:lnSpc>
            </a:pPr>
            <a:r>
              <a:rPr lang="vi-VN" sz="1800">
                <a:latin typeface="Arial" panose="020B0604020202020204" pitchFamily="34" charset="0"/>
              </a:rPr>
              <a:t>vuông có cạnh dài khoảng 230 m, các cạnh bên bằng nhau và dài khoảng 219 m (kích thước hiện nay). (Theo </a:t>
            </a:r>
            <a:r>
              <a:rPr lang="vi-VN" sz="1800" i="1">
                <a:latin typeface="Arial" panose="020B0604020202020204" pitchFamily="34" charset="0"/>
              </a:rPr>
              <a:t>britannica.com</a:t>
            </a:r>
            <a:r>
              <a:rPr lang="vi-VN" sz="1800">
                <a:latin typeface="Arial" panose="020B0604020202020204" pitchFamily="34" charset="0"/>
              </a:rPr>
              <a:t>).</a:t>
            </a:r>
            <a:endParaRPr lang="en-US" sz="1800"/>
          </a:p>
          <a:p>
            <a:pPr lvl="0" algn="just">
              <a:lnSpc>
                <a:spcPct val="150000"/>
              </a:lnSpc>
            </a:pPr>
            <a:r>
              <a:rPr lang="en-US" sz="1800"/>
              <a:t>Tính (gần đúng) góc tạo bởi cạnh bên SC và cạnh đáy AB của kim tự tháp (H.7.4).</a:t>
            </a:r>
            <a:endParaRPr lang="en-US" sz="1800"/>
          </a:p>
        </p:txBody>
      </p:sp>
    </p:spTree>
    <p:extLst>
      <p:ext uri="{BB962C8B-B14F-4D97-AF65-F5344CB8AC3E}">
        <p14:creationId xmlns:p14="http://schemas.microsoft.com/office/powerpoint/2010/main" val="221804773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0" name="Rectangle 9"/>
          <p:cNvSpPr/>
          <p:nvPr/>
        </p:nvSpPr>
        <p:spPr>
          <a:xfrm>
            <a:off x="1304544" y="333162"/>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624949" y="920071"/>
                <a:ext cx="4038172" cy="3953968"/>
              </a:xfrm>
              <a:prstGeom prst="rect">
                <a:avLst/>
              </a:prstGeom>
            </p:spPr>
            <p:txBody>
              <a:bodyPr wrap="square">
                <a:spAutoFit/>
              </a:bodyPr>
              <a:lstStyle/>
              <a:p>
                <a:pPr>
                  <a:lnSpc>
                    <a:spcPct val="150000"/>
                  </a:lnSpc>
                </a:pPr>
                <a:r>
                  <a:rPr lang="en-US" sz="2100" kern="100" smtClean="0">
                    <a:latin typeface="+mn-lt"/>
                    <a:ea typeface="Calibri" panose="020F0502020204030204" pitchFamily="34" charset="0"/>
                    <a:cs typeface="Times New Roman" panose="02020603050405020304" pitchFamily="18" charset="0"/>
                  </a:rPr>
                  <a:t>Gọi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𝐻</m:t>
                    </m:r>
                  </m:oMath>
                </a14:m>
                <a:r>
                  <a:rPr lang="en-US" sz="2100" kern="100">
                    <a:effectLst/>
                    <a:latin typeface="+mn-lt"/>
                    <a:ea typeface="Calibri" panose="020F0502020204030204" pitchFamily="34" charset="0"/>
                    <a:cs typeface="Times New Roman" panose="02020603050405020304" pitchFamily="18" charset="0"/>
                  </a:rPr>
                  <a:t> là trung điêm của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𝐶𝐷</m:t>
                    </m:r>
                  </m:oMath>
                </a14:m>
                <a:r>
                  <a:rPr lang="en-US" sz="2100" kern="100">
                    <a:effectLst/>
                    <a:latin typeface="+mn-lt"/>
                    <a:ea typeface="Calibri" panose="020F0502020204030204" pitchFamily="34" charset="0"/>
                    <a:cs typeface="Times New Roman" panose="02020603050405020304" pitchFamily="18" charset="0"/>
                  </a:rPr>
                  <a:t> thì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𝐶𝐻</m:t>
                    </m:r>
                    <m:r>
                      <a:rPr lang="en-US" sz="2100" kern="100">
                        <a:effectLst/>
                        <a:latin typeface="+mn-lt"/>
                        <a:ea typeface="Calibri" panose="020F0502020204030204" pitchFamily="34" charset="0"/>
                        <a:cs typeface="Times New Roman" panose="02020603050405020304" pitchFamily="18" charset="0"/>
                      </a:rPr>
                      <m:t>=115</m:t>
                    </m:r>
                    <m:r>
                      <m:rPr>
                        <m:nor/>
                      </m:rPr>
                      <a:rPr lang="en-US" sz="2100" kern="100">
                        <a:effectLst/>
                        <a:latin typeface="+mn-lt"/>
                        <a:ea typeface="Calibri" panose="020F0502020204030204" pitchFamily="34" charset="0"/>
                        <a:cs typeface="Times New Roman" panose="02020603050405020304" pitchFamily="18" charset="0"/>
                      </a:rPr>
                      <m:t> </m:t>
                    </m:r>
                    <m:r>
                      <m:rPr>
                        <m:sty m:val="p"/>
                      </m:rPr>
                      <a:rPr lang="en-US" sz="2100" kern="100">
                        <a:effectLst/>
                        <a:latin typeface="+mn-lt"/>
                        <a:ea typeface="Calibri" panose="020F0502020204030204" pitchFamily="34" charset="0"/>
                        <a:cs typeface="Times New Roman" panose="02020603050405020304" pitchFamily="18" charset="0"/>
                      </a:rPr>
                      <m:t>m</m:t>
                    </m:r>
                    <m:r>
                      <a:rPr lang="en-US" sz="2100" i="1"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𝐵𝐶</m:t>
                    </m:r>
                    <m:r>
                      <a:rPr lang="en-US" sz="2100" i="1"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𝑆𝐻</m:t>
                    </m:r>
                  </m:oMath>
                </a14:m>
                <a:endParaRPr lang="en-US" sz="2100" kern="100">
                  <a:effectLst/>
                  <a:latin typeface="+mn-lt"/>
                  <a:ea typeface="Calibri" panose="020F0502020204030204" pitchFamily="34" charset="0"/>
                  <a:cs typeface="Times New Roman" panose="02020603050405020304" pitchFamily="18" charset="0"/>
                </a:endParaRPr>
              </a:p>
              <a:p>
                <a:pPr>
                  <a:lnSpc>
                    <a:spcPct val="150000"/>
                  </a:lnSpc>
                </a:pPr>
                <a:r>
                  <a:rPr lang="en-US" sz="2100" kern="100">
                    <a:effectLst/>
                    <a:latin typeface="+mn-lt"/>
                    <a:ea typeface="Calibri" panose="020F0502020204030204" pitchFamily="34" charset="0"/>
                    <a:cs typeface="Times New Roman" panose="02020603050405020304" pitchFamily="18" charset="0"/>
                  </a:rPr>
                  <a:t>Vì </a:t>
                </a:r>
                <a14:m>
                  <m:oMath xmlns:m="http://schemas.openxmlformats.org/officeDocument/2006/math">
                    <m:r>
                      <a:rPr lang="en-US" sz="2100" i="1" kern="100">
                        <a:effectLst/>
                        <a:latin typeface="+mn-lt"/>
                        <a:ea typeface="Calibri" panose="020F0502020204030204" pitchFamily="34" charset="0"/>
                        <a:cs typeface="Times New Roman" panose="02020603050405020304" pitchFamily="18" charset="0"/>
                      </a:rPr>
                      <m:t>𝐷𝐶</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𝐴𝐵</m:t>
                    </m:r>
                  </m:oMath>
                </a14:m>
                <a:r>
                  <a:rPr lang="en-US" sz="2100" kern="100">
                    <a:effectLst/>
                    <a:latin typeface="+mn-lt"/>
                    <a:ea typeface="Calibri" panose="020F0502020204030204" pitchFamily="34" charset="0"/>
                    <a:cs typeface="Times New Roman" panose="02020603050405020304" pitchFamily="18" charset="0"/>
                  </a:rPr>
                  <a:t> nên </a:t>
                </a:r>
                <a:endParaRPr lang="en-US" sz="2100" kern="100" smtClean="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𝑆𝐶</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𝐴𝐵</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𝑆𝐶</m:t>
                      </m:r>
                      <m:r>
                        <a:rPr lang="en-US" sz="2100" kern="100">
                          <a:effectLst/>
                          <a:latin typeface="+mn-lt"/>
                          <a:ea typeface="Calibri" panose="020F0502020204030204" pitchFamily="34" charset="0"/>
                          <a:cs typeface="Times New Roman" panose="02020603050405020304" pitchFamily="18" charset="0"/>
                        </a:rPr>
                        <m:t>;</m:t>
                      </m:r>
                      <m:r>
                        <a:rPr lang="en-US" sz="2100" i="1" kern="100">
                          <a:effectLst/>
                          <a:latin typeface="+mn-lt"/>
                          <a:ea typeface="Calibri" panose="020F0502020204030204" pitchFamily="34" charset="0"/>
                          <a:cs typeface="Times New Roman" panose="02020603050405020304" pitchFamily="18" charset="0"/>
                        </a:rPr>
                        <m:t>𝐶𝐷</m:t>
                      </m:r>
                      <m:r>
                        <a:rPr lang="en-US" sz="2100" kern="100">
                          <a:effectLst/>
                          <a:latin typeface="+mn-lt"/>
                          <a:ea typeface="Calibri" panose="020F0502020204030204" pitchFamily="34" charset="0"/>
                          <a:cs typeface="Times New Roman" panose="02020603050405020304" pitchFamily="18" charset="0"/>
                        </a:rPr>
                        <m:t>)=</m:t>
                      </m:r>
                      <m:acc>
                        <m:accPr>
                          <m:chr m:val="̂"/>
                          <m:ctrlPr>
                            <a:rPr lang="en-US" sz="2100" i="1" kern="100">
                              <a:effectLst/>
                              <a:latin typeface="+mn-lt"/>
                              <a:ea typeface="Calibri" panose="020F0502020204030204" pitchFamily="34" charset="0"/>
                              <a:cs typeface="Times New Roman" panose="02020603050405020304" pitchFamily="18" charset="0"/>
                            </a:rPr>
                          </m:ctrlPr>
                        </m:accPr>
                        <m:e>
                          <m:r>
                            <a:rPr lang="en-US" sz="2100" i="1" kern="100">
                              <a:effectLst/>
                              <a:latin typeface="+mn-lt"/>
                              <a:ea typeface="Calibri" panose="020F0502020204030204" pitchFamily="34" charset="0"/>
                              <a:cs typeface="Times New Roman" panose="02020603050405020304" pitchFamily="18" charset="0"/>
                            </a:rPr>
                            <m:t>𝑆𝐶𝐻</m:t>
                          </m:r>
                        </m:e>
                      </m:acc>
                    </m:oMath>
                  </m:oMathPara>
                </a14:m>
                <a:endParaRPr lang="en-US" sz="2100" kern="100">
                  <a:effectLst/>
                  <a:latin typeface="+mn-lt"/>
                  <a:ea typeface="Calibri" panose="020F0502020204030204" pitchFamily="34" charset="0"/>
                  <a:cs typeface="Times New Roman" panose="02020603050405020304" pitchFamily="18" charset="0"/>
                </a:endParaRPr>
              </a:p>
              <a:p>
                <a:pPr>
                  <a:lnSpc>
                    <a:spcPct val="150000"/>
                  </a:lnSpc>
                </a:pPr>
                <a:r>
                  <a:rPr lang="en-US" sz="2100">
                    <a:effectLst/>
                    <a:latin typeface="+mn-lt"/>
                    <a:ea typeface="Calibri" panose="020F0502020204030204" pitchFamily="34" charset="0"/>
                  </a:rPr>
                  <a:t>Ta có: </a:t>
                </a:r>
                <a:endParaRPr lang="en-US" sz="2100" smtClean="0">
                  <a:effectLst/>
                  <a:latin typeface="+mn-lt"/>
                  <a:ea typeface="Calibri" panose="020F0502020204030204" pitchFamily="34"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2100">
                          <a:effectLst/>
                          <a:latin typeface="+mn-lt"/>
                          <a:ea typeface="Calibri" panose="020F0502020204030204" pitchFamily="34" charset="0"/>
                          <a:cs typeface="Times New Roman" panose="02020603050405020304" pitchFamily="18" charset="0"/>
                        </a:rPr>
                        <m:t>cos</m:t>
                      </m:r>
                      <m:acc>
                        <m:accPr>
                          <m:chr m:val="̂"/>
                          <m:ctrlPr>
                            <a:rPr lang="en-US" sz="2100" i="1">
                              <a:effectLst/>
                              <a:latin typeface="+mn-lt"/>
                              <a:cs typeface="Times New Roman" panose="02020603050405020304" pitchFamily="18" charset="0"/>
                            </a:rPr>
                          </m:ctrlPr>
                        </m:accPr>
                        <m:e>
                          <m:r>
                            <a:rPr lang="en-US" sz="2100" i="1">
                              <a:effectLst/>
                              <a:latin typeface="+mn-lt"/>
                              <a:ea typeface="Calibri" panose="020F0502020204030204" pitchFamily="34" charset="0"/>
                              <a:cs typeface="Times New Roman" panose="02020603050405020304" pitchFamily="18" charset="0"/>
                            </a:rPr>
                            <m:t>𝑆𝐶𝐻</m:t>
                          </m:r>
                        </m:e>
                      </m:acc>
                      <m:r>
                        <a:rPr lang="en-US" sz="2100">
                          <a:effectLst/>
                          <a:latin typeface="+mn-lt"/>
                          <a:ea typeface="Calibri" panose="020F0502020204030204" pitchFamily="34" charset="0"/>
                          <a:cs typeface="Times New Roman" panose="02020603050405020304" pitchFamily="18" charset="0"/>
                        </a:rPr>
                        <m:t>=</m:t>
                      </m:r>
                      <m:f>
                        <m:fPr>
                          <m:ctrlPr>
                            <a:rPr lang="en-US" sz="2100" i="1">
                              <a:effectLst/>
                              <a:latin typeface="+mn-lt"/>
                              <a:cs typeface="Times New Roman" panose="02020603050405020304" pitchFamily="18" charset="0"/>
                            </a:rPr>
                          </m:ctrlPr>
                        </m:fPr>
                        <m:num>
                          <m:r>
                            <a:rPr lang="en-US" sz="2100" i="1">
                              <a:effectLst/>
                              <a:latin typeface="+mn-lt"/>
                              <a:ea typeface="Calibri" panose="020F0502020204030204" pitchFamily="34" charset="0"/>
                              <a:cs typeface="Times New Roman" panose="02020603050405020304" pitchFamily="18" charset="0"/>
                            </a:rPr>
                            <m:t>𝐶𝐻</m:t>
                          </m:r>
                        </m:num>
                        <m:den>
                          <m:r>
                            <a:rPr lang="en-US" sz="2100" i="1">
                              <a:effectLst/>
                              <a:latin typeface="+mn-lt"/>
                              <a:ea typeface="Calibri" panose="020F0502020204030204" pitchFamily="34" charset="0"/>
                              <a:cs typeface="Times New Roman" panose="02020603050405020304" pitchFamily="18" charset="0"/>
                            </a:rPr>
                            <m:t>𝑆𝐶</m:t>
                          </m:r>
                        </m:den>
                      </m:f>
                      <m:r>
                        <a:rPr lang="en-US" sz="2100">
                          <a:effectLst/>
                          <a:latin typeface="+mn-lt"/>
                          <a:ea typeface="Calibri" panose="020F0502020204030204" pitchFamily="34" charset="0"/>
                          <a:cs typeface="Times New Roman" panose="02020603050405020304" pitchFamily="18" charset="0"/>
                        </a:rPr>
                        <m:t>=</m:t>
                      </m:r>
                      <m:f>
                        <m:fPr>
                          <m:ctrlPr>
                            <a:rPr lang="en-US" sz="2100" i="1">
                              <a:effectLst/>
                              <a:latin typeface="+mn-lt"/>
                              <a:cs typeface="Times New Roman" panose="02020603050405020304" pitchFamily="18" charset="0"/>
                            </a:rPr>
                          </m:ctrlPr>
                        </m:fPr>
                        <m:num>
                          <m:r>
                            <a:rPr lang="en-US" sz="2100">
                              <a:effectLst/>
                              <a:latin typeface="+mn-lt"/>
                              <a:ea typeface="Calibri" panose="020F0502020204030204" pitchFamily="34" charset="0"/>
                              <a:cs typeface="Times New Roman" panose="02020603050405020304" pitchFamily="18" charset="0"/>
                            </a:rPr>
                            <m:t>115</m:t>
                          </m:r>
                        </m:num>
                        <m:den>
                          <m:r>
                            <a:rPr lang="en-US" sz="2100">
                              <a:effectLst/>
                              <a:latin typeface="+mn-lt"/>
                              <a:ea typeface="Calibri" panose="020F0502020204030204" pitchFamily="34" charset="0"/>
                              <a:cs typeface="Times New Roman" panose="02020603050405020304" pitchFamily="18" charset="0"/>
                            </a:rPr>
                            <m:t>219</m:t>
                          </m:r>
                        </m:den>
                      </m:f>
                    </m:oMath>
                  </m:oMathPara>
                </a14:m>
                <a:endParaRPr lang="en-US" sz="2100" i="1" smtClean="0">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100">
                          <a:effectLst/>
                          <a:latin typeface="+mn-lt"/>
                          <a:ea typeface="Calibri" panose="020F0502020204030204" pitchFamily="34" charset="0"/>
                          <a:cs typeface="Times New Roman" panose="02020603050405020304" pitchFamily="18" charset="0"/>
                        </a:rPr>
                        <m:t>⇒</m:t>
                      </m:r>
                      <m:acc>
                        <m:accPr>
                          <m:chr m:val="̂"/>
                          <m:ctrlPr>
                            <a:rPr lang="en-US" sz="2100" i="1">
                              <a:effectLst/>
                              <a:latin typeface="+mn-lt"/>
                              <a:cs typeface="Times New Roman" panose="02020603050405020304" pitchFamily="18" charset="0"/>
                            </a:rPr>
                          </m:ctrlPr>
                        </m:accPr>
                        <m:e>
                          <m:r>
                            <a:rPr lang="en-US" sz="2100" i="1">
                              <a:effectLst/>
                              <a:latin typeface="+mn-lt"/>
                              <a:ea typeface="Calibri" panose="020F0502020204030204" pitchFamily="34" charset="0"/>
                              <a:cs typeface="Times New Roman" panose="02020603050405020304" pitchFamily="18" charset="0"/>
                            </a:rPr>
                            <m:t>𝑆𝐶𝐻</m:t>
                          </m:r>
                        </m:e>
                      </m:acc>
                      <m:r>
                        <a:rPr lang="en-US" sz="2100">
                          <a:effectLst/>
                          <a:latin typeface="+mn-lt"/>
                          <a:ea typeface="Calibri" panose="020F0502020204030204" pitchFamily="34" charset="0"/>
                          <a:cs typeface="Times New Roman" panose="02020603050405020304" pitchFamily="18" charset="0"/>
                        </a:rPr>
                        <m:t>=58,</m:t>
                      </m:r>
                      <m:sSup>
                        <m:sSupPr>
                          <m:ctrlPr>
                            <a:rPr lang="en-US" sz="2100" i="1">
                              <a:effectLst/>
                              <a:latin typeface="+mn-lt"/>
                              <a:cs typeface="Times New Roman" panose="02020603050405020304" pitchFamily="18" charset="0"/>
                            </a:rPr>
                          </m:ctrlPr>
                        </m:sSupPr>
                        <m:e>
                          <m:r>
                            <a:rPr lang="en-US" sz="2100">
                              <a:effectLst/>
                              <a:latin typeface="+mn-lt"/>
                              <a:ea typeface="Calibri" panose="020F0502020204030204" pitchFamily="34" charset="0"/>
                              <a:cs typeface="Times New Roman" panose="02020603050405020304" pitchFamily="18" charset="0"/>
                            </a:rPr>
                            <m:t>3</m:t>
                          </m:r>
                        </m:e>
                        <m:sup>
                          <m:r>
                            <a:rPr lang="en-US" sz="2100">
                              <a:effectLst/>
                              <a:latin typeface="+mn-lt"/>
                              <a:ea typeface="Calibri" panose="020F0502020204030204" pitchFamily="34" charset="0"/>
                              <a:cs typeface="Times New Roman" panose="02020603050405020304" pitchFamily="18" charset="0"/>
                            </a:rPr>
                            <m:t>∘</m:t>
                          </m:r>
                        </m:sup>
                      </m:sSup>
                    </m:oMath>
                  </m:oMathPara>
                </a14:m>
                <a:endParaRPr lang="en-US" sz="2100">
                  <a:latin typeface="+mn-lt"/>
                </a:endParaRPr>
              </a:p>
            </p:txBody>
          </p:sp>
        </mc:Choice>
        <mc:Fallback>
          <p:sp>
            <p:nvSpPr>
              <p:cNvPr id="3" name="Rectangle 2"/>
              <p:cNvSpPr>
                <a:spLocks noRot="1" noChangeAspect="1" noMove="1" noResize="1" noEditPoints="1" noAdjustHandles="1" noChangeArrowheads="1" noChangeShapeType="1" noTextEdit="1"/>
              </p:cNvSpPr>
              <p:nvPr/>
            </p:nvSpPr>
            <p:spPr>
              <a:xfrm>
                <a:off x="4624949" y="920071"/>
                <a:ext cx="4038172" cy="3953968"/>
              </a:xfrm>
              <a:prstGeom prst="rect">
                <a:avLst/>
              </a:prstGeom>
              <a:blipFill>
                <a:blip r:embed="rId3"/>
                <a:stretch>
                  <a:fillRect l="-1813"/>
                </a:stretch>
              </a:blipFill>
            </p:spPr>
            <p:txBody>
              <a:bodyPr/>
              <a:lstStyle/>
              <a:p>
                <a:r>
                  <a:rPr lang="en-US">
                    <a:noFill/>
                  </a:rPr>
                  <a:t> </a:t>
                </a:r>
              </a:p>
            </p:txBody>
          </p:sp>
        </mc:Fallback>
      </mc:AlternateContent>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2721">
            <a:off x="289827" y="1086262"/>
            <a:ext cx="4002345" cy="2208675"/>
          </a:xfrm>
          <a:prstGeom prst="rect">
            <a:avLst/>
          </a:prstGeom>
        </p:spPr>
      </p:pic>
    </p:spTree>
    <p:extLst>
      <p:ext uri="{BB962C8B-B14F-4D97-AF65-F5344CB8AC3E}">
        <p14:creationId xmlns:p14="http://schemas.microsoft.com/office/powerpoint/2010/main" val="4112592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grpSp>
        <p:nvGrpSpPr>
          <p:cNvPr id="2039" name="Google Shape;2039;p38"/>
          <p:cNvGrpSpPr/>
          <p:nvPr/>
        </p:nvGrpSpPr>
        <p:grpSpPr>
          <a:xfrm rot="635329">
            <a:off x="3979787" y="41696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6" name="Google Shape;2046;p38"/>
          <p:cNvSpPr txBox="1">
            <a:spLocks noGrp="1"/>
          </p:cNvSpPr>
          <p:nvPr>
            <p:ph type="title" idx="2"/>
          </p:nvPr>
        </p:nvSpPr>
        <p:spPr>
          <a:xfrm>
            <a:off x="3885917" y="525827"/>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solidFill>
                  <a:schemeClr val="accent6">
                    <a:lumMod val="50000"/>
                  </a:schemeClr>
                </a:solidFill>
                <a:latin typeface="+mj-lt"/>
              </a:rPr>
              <a:t>02</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64329" y="1668479"/>
            <a:ext cx="8639092" cy="230832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vi-VN" sz="48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rPr>
              <a:t>HAI ĐƯỜNG THẲNG</a:t>
            </a:r>
            <a:endParaRPr kumimoji="0" lang="en-US" sz="48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endParaRPr>
          </a:p>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4800" b="1" smtClean="0">
                <a:solidFill>
                  <a:srgbClr val="0082C6">
                    <a:lumMod val="50000"/>
                  </a:srgbClr>
                </a:solidFill>
                <a:latin typeface="Arial" panose="020B0604020202020204" pitchFamily="34" charset="0"/>
                <a:sym typeface="Delius"/>
              </a:rPr>
              <a:t>VUÔNG GÓC</a:t>
            </a:r>
            <a:endParaRPr kumimoji="0" lang="vi-VN" sz="4800" b="1" i="0" u="none" strike="noStrike" kern="0" cap="none" spc="0" normalizeH="0" baseline="0" noProof="0">
              <a:ln>
                <a:noFill/>
              </a:ln>
              <a:solidFill>
                <a:srgbClr val="0082C6">
                  <a:lumMod val="50000"/>
                </a:srgbClr>
              </a:solidFill>
              <a:effectLst/>
              <a:uLnTx/>
              <a:uFillTx/>
              <a:latin typeface="Arial"/>
              <a:cs typeface="Arial"/>
              <a:sym typeface="Delius"/>
            </a:endParaRPr>
          </a:p>
        </p:txBody>
      </p:sp>
    </p:spTree>
    <p:extLst>
      <p:ext uri="{BB962C8B-B14F-4D97-AF65-F5344CB8AC3E}">
        <p14:creationId xmlns:p14="http://schemas.microsoft.com/office/powerpoint/2010/main" val="11177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78813" y="0"/>
            <a:ext cx="1065187" cy="1149752"/>
          </a:xfrm>
          <a:prstGeom prst="rect">
            <a:avLst/>
          </a:prstGeom>
        </p:spPr>
      </p:pic>
      <p:sp>
        <p:nvSpPr>
          <p:cNvPr id="38" name="Title 21"/>
          <p:cNvSpPr txBox="1">
            <a:spLocks/>
          </p:cNvSpPr>
          <p:nvPr/>
        </p:nvSpPr>
        <p:spPr>
          <a:xfrm>
            <a:off x="427594" y="588779"/>
            <a:ext cx="931120" cy="50840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2" name="Down Arrow 41"/>
          <p:cNvSpPr/>
          <p:nvPr/>
        </p:nvSpPr>
        <p:spPr>
          <a:xfrm rot="16200000">
            <a:off x="1103264" y="2416487"/>
            <a:ext cx="216702" cy="294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531708" y="2242205"/>
                <a:ext cx="3627325" cy="2246769"/>
              </a:xfrm>
              <a:prstGeom prst="rect">
                <a:avLst/>
              </a:prstGeom>
            </p:spPr>
            <p:txBody>
              <a:bodyPr wrap="square">
                <a:spAutoFit/>
              </a:bodyPr>
              <a:lstStyle/>
              <a:p>
                <a:pPr algn="just">
                  <a:lnSpc>
                    <a:spcPct val="150000"/>
                  </a:lnSpc>
                  <a:spcAft>
                    <a:spcPts val="1200"/>
                  </a:spcAft>
                </a:pPr>
                <a:r>
                  <a:rPr lang="en-US" sz="2000" kern="100" smtClean="0">
                    <a:latin typeface="+mn-lt"/>
                    <a:ea typeface="Calibri" panose="020F0502020204030204" pitchFamily="34" charset="0"/>
                    <a:cs typeface="Times New Roman" panose="02020603050405020304" pitchFamily="18" charset="0"/>
                  </a:rPr>
                  <a:t>Vì khuôn cửa và hai cánh cửa là các hình chữ </a:t>
                </a:r>
                <a:r>
                  <a:rPr lang="en-US" sz="2000" kern="100" smtClean="0">
                    <a:latin typeface="+mn-lt"/>
                    <a:ea typeface="Calibri" panose="020F0502020204030204" pitchFamily="34" charset="0"/>
                    <a:cs typeface="Times New Roman" panose="02020603050405020304" pitchFamily="18" charset="0"/>
                  </a:rPr>
                  <a:t>nhật nên</a:t>
                </a:r>
              </a:p>
              <a:p>
                <a:pPr algn="just">
                  <a:lnSpc>
                    <a:spcPct val="150000"/>
                  </a:lnSpc>
                  <a:spcAft>
                    <a:spcPts val="1200"/>
                  </a:spcAft>
                </a:pP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𝐵𝐶</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𝑀𝑄</m:t>
                    </m:r>
                  </m:oMath>
                </a14:m>
                <a:r>
                  <a:rPr lang="en-US" sz="2000" kern="100" smtClean="0">
                    <a:effectLst/>
                    <a:latin typeface="+mn-lt"/>
                    <a:ea typeface="Calibri" panose="020F0502020204030204" pitchFamily="34" charset="0"/>
                    <a:cs typeface="Times New Roman" panose="02020603050405020304" pitchFamily="18" charset="0"/>
                  </a:rPr>
                  <a:t> và </a:t>
                </a:r>
              </a:p>
              <a:p>
                <a:pPr algn="just">
                  <a:lnSpc>
                    <a:spcPct val="150000"/>
                  </a:lnSpc>
                  <a:spcAft>
                    <a:spcPts val="1200"/>
                  </a:spcAft>
                </a:pPr>
                <a14:m>
                  <m:oMath xmlns:m="http://schemas.openxmlformats.org/officeDocument/2006/math">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𝐵𝐶</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𝑀𝑁</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𝑀𝑄</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𝑀𝑁</m:t>
                    </m:r>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kern="100">
                            <a:effectLst/>
                            <a:latin typeface="+mn-lt"/>
                            <a:ea typeface="Calibri" panose="020F0502020204030204" pitchFamily="34" charset="0"/>
                            <a:cs typeface="Times New Roman" panose="02020603050405020304" pitchFamily="18" charset="0"/>
                          </a:rPr>
                          <m:t>90</m:t>
                        </m:r>
                      </m:e>
                      <m:sup>
                        <m:r>
                          <a:rPr lang="en-US" sz="2000" kern="100">
                            <a:effectLst/>
                            <a:latin typeface="+mn-lt"/>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a:t>
                </a:r>
              </a:p>
            </p:txBody>
          </p:sp>
        </mc:Choice>
        <mc:Fallback>
          <p:sp>
            <p:nvSpPr>
              <p:cNvPr id="10" name="Rectangle 9"/>
              <p:cNvSpPr>
                <a:spLocks noRot="1" noChangeAspect="1" noMove="1" noResize="1" noEditPoints="1" noAdjustHandles="1" noChangeArrowheads="1" noChangeShapeType="1" noTextEdit="1"/>
              </p:cNvSpPr>
              <p:nvPr/>
            </p:nvSpPr>
            <p:spPr>
              <a:xfrm>
                <a:off x="1531708" y="2242205"/>
                <a:ext cx="3627325" cy="2246769"/>
              </a:xfrm>
              <a:prstGeom prst="rect">
                <a:avLst/>
              </a:prstGeom>
              <a:blipFill>
                <a:blip r:embed="rId4"/>
                <a:stretch>
                  <a:fillRect l="-1681" r="-1849" b="-1630"/>
                </a:stretch>
              </a:blipFill>
            </p:spPr>
            <p:txBody>
              <a:bodyPr/>
              <a:lstStyle/>
              <a:p>
                <a:r>
                  <a:rPr lang="en-US">
                    <a:noFill/>
                  </a:rPr>
                  <a:t> </a:t>
                </a:r>
              </a:p>
            </p:txBody>
          </p:sp>
        </mc:Fallback>
      </mc:AlternateContent>
      <p:sp>
        <p:nvSpPr>
          <p:cNvPr id="40" name="Rectangle 39"/>
          <p:cNvSpPr/>
          <p:nvPr/>
        </p:nvSpPr>
        <p:spPr>
          <a:xfrm>
            <a:off x="1514274" y="347593"/>
            <a:ext cx="3725238" cy="1661993"/>
          </a:xfrm>
          <a:prstGeom prst="rect">
            <a:avLst/>
          </a:prstGeom>
        </p:spPr>
        <p:txBody>
          <a:bodyPr wrap="square">
            <a:spAutoFit/>
          </a:bodyPr>
          <a:lstStyle/>
          <a:p>
            <a:pPr lvl="0" algn="just">
              <a:lnSpc>
                <a:spcPct val="170000"/>
              </a:lnSpc>
            </a:pPr>
            <a:r>
              <a:rPr lang="vi-VN" sz="2000"/>
              <a:t>Đối với hai cánh cửa trong Hình 7.5, tính góc giữa hai đường mép cửa BC </a:t>
            </a:r>
            <a:r>
              <a:rPr lang="vi-VN" sz="2000"/>
              <a:t>và </a:t>
            </a:r>
            <a:r>
              <a:rPr lang="vi-VN" sz="2000" smtClean="0"/>
              <a:t>MN</a:t>
            </a:r>
            <a:endParaRPr lang="vi-VN" sz="2000"/>
          </a:p>
        </p:txBody>
      </p:sp>
      <p:grpSp>
        <p:nvGrpSpPr>
          <p:cNvPr id="54" name="Google Shape;2327;p41"/>
          <p:cNvGrpSpPr/>
          <p:nvPr/>
        </p:nvGrpSpPr>
        <p:grpSpPr>
          <a:xfrm rot="10240146" flipH="1">
            <a:off x="261130" y="4017182"/>
            <a:ext cx="704509" cy="894075"/>
            <a:chOff x="2733850" y="1716850"/>
            <a:chExt cx="766325" cy="1022025"/>
          </a:xfrm>
        </p:grpSpPr>
        <p:sp>
          <p:nvSpPr>
            <p:cNvPr id="55"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647214" y="580930"/>
            <a:ext cx="2865532" cy="4086591"/>
          </a:xfrm>
          <a:prstGeom prst="rect">
            <a:avLst/>
          </a:prstGeom>
        </p:spPr>
      </p:pic>
    </p:spTree>
    <p:extLst>
      <p:ext uri="{BB962C8B-B14F-4D97-AF65-F5344CB8AC3E}">
        <p14:creationId xmlns:p14="http://schemas.microsoft.com/office/powerpoint/2010/main" val="230705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randombar(horizontal)">
                                      <p:cBhvr>
                                        <p:cTn id="20" dur="500"/>
                                        <p:tgtEl>
                                          <p:spTgt spid="4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10"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6" name="Rectangle 5"/>
          <p:cNvSpPr/>
          <p:nvPr/>
        </p:nvSpPr>
        <p:spPr>
          <a:xfrm>
            <a:off x="7076661" y="3068354"/>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0" name="Google Shape;2540;p49"/>
          <p:cNvSpPr txBox="1">
            <a:spLocks/>
          </p:cNvSpPr>
          <p:nvPr/>
        </p:nvSpPr>
        <p:spPr>
          <a:xfrm>
            <a:off x="3036174" y="70822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buSzTx/>
            </a:pPr>
            <a:r>
              <a:rPr lang="vi-VN" b="1">
                <a:solidFill>
                  <a:srgbClr val="C00000"/>
                </a:solidFill>
                <a:latin typeface="Arial" panose="020B0604020202020204" pitchFamily="34" charset="0"/>
                <a:cs typeface="Arial"/>
                <a:sym typeface="Arial"/>
              </a:rPr>
              <a:t>Kết luận</a:t>
            </a:r>
            <a:endParaRPr lang="vi-VN" b="1">
              <a:solidFill>
                <a:srgbClr val="C00000"/>
              </a:solidFill>
              <a:latin typeface="Arial" panose="020B0604020202020204" pitchFamily="34" charset="0"/>
              <a:cs typeface="Arial"/>
            </a:endParaRPr>
          </a:p>
        </p:txBody>
      </p:sp>
      <mc:AlternateContent xmlns:mc="http://schemas.openxmlformats.org/markup-compatibility/2006">
        <mc:Choice xmlns:a14="http://schemas.microsoft.com/office/drawing/2010/main" Requires="a14">
          <p:sp>
            <p:nvSpPr>
              <p:cNvPr id="11" name="Rectangle 10"/>
              <p:cNvSpPr/>
              <p:nvPr/>
            </p:nvSpPr>
            <p:spPr>
              <a:xfrm>
                <a:off x="1380823" y="1679336"/>
                <a:ext cx="6436501" cy="175432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pPr>
                <a:r>
                  <a:rPr lang="en-US" sz="2400">
                    <a:latin typeface="+mn-lt"/>
                    <a:ea typeface="Times New Roman" panose="02020603050405020304" pitchFamily="18" charset="0"/>
                  </a:rPr>
                  <a:t>Hai đường thẳng </a:t>
                </a:r>
                <a14:m>
                  <m:oMath xmlns:m="http://schemas.openxmlformats.org/officeDocument/2006/math">
                    <m:r>
                      <a:rPr lang="en-US" sz="2400" i="1">
                        <a:effectLst/>
                        <a:latin typeface="+mn-lt"/>
                        <a:ea typeface="Times New Roman" panose="02020603050405020304" pitchFamily="18" charset="0"/>
                      </a:rPr>
                      <m:t>𝑎</m:t>
                    </m:r>
                    <m:r>
                      <a:rPr lang="en-US" sz="2400">
                        <a:effectLst/>
                        <a:latin typeface="+mn-lt"/>
                        <a:ea typeface="Times New Roman" panose="02020603050405020304" pitchFamily="18" charset="0"/>
                      </a:rPr>
                      <m:t>,</m:t>
                    </m:r>
                    <m:r>
                      <a:rPr lang="en-US" sz="2400" i="1">
                        <a:effectLst/>
                        <a:latin typeface="+mn-lt"/>
                        <a:ea typeface="Times New Roman" panose="02020603050405020304" pitchFamily="18" charset="0"/>
                      </a:rPr>
                      <m:t>𝑏</m:t>
                    </m:r>
                  </m:oMath>
                </a14:m>
                <a:r>
                  <a:rPr lang="en-US" sz="2400">
                    <a:effectLst/>
                    <a:latin typeface="+mn-lt"/>
                    <a:ea typeface="Times New Roman" panose="02020603050405020304" pitchFamily="18" charset="0"/>
                  </a:rPr>
                  <a:t> được gọi là vuông góc với nhau, kí hiệu </a:t>
                </a:r>
                <a14:m>
                  <m:oMath xmlns:m="http://schemas.openxmlformats.org/officeDocument/2006/math">
                    <m:r>
                      <a:rPr lang="en-US" sz="2400" i="1">
                        <a:effectLst/>
                        <a:latin typeface="+mn-lt"/>
                        <a:ea typeface="Times New Roman" panose="02020603050405020304" pitchFamily="18" charset="0"/>
                      </a:rPr>
                      <m:t>𝑎</m:t>
                    </m:r>
                    <m:r>
                      <a:rPr lang="en-US" sz="2400" i="1">
                        <a:effectLst/>
                        <a:latin typeface="+mn-lt"/>
                        <a:ea typeface="Times New Roman" panose="02020603050405020304" pitchFamily="18" charset="0"/>
                      </a:rPr>
                      <m:t>⊥</m:t>
                    </m:r>
                    <m:r>
                      <a:rPr lang="en-US" sz="2400" i="1">
                        <a:effectLst/>
                        <a:latin typeface="+mn-lt"/>
                        <a:ea typeface="Times New Roman" panose="02020603050405020304" pitchFamily="18" charset="0"/>
                      </a:rPr>
                      <m:t>𝑏</m:t>
                    </m:r>
                    <m:r>
                      <a:rPr lang="en-US" sz="2400" i="1">
                        <a:effectLst/>
                        <a:latin typeface="+mn-lt"/>
                        <a:ea typeface="Times New Roman" panose="02020603050405020304" pitchFamily="18" charset="0"/>
                      </a:rPr>
                      <m:t>,</m:t>
                    </m:r>
                  </m:oMath>
                </a14:m>
                <a:r>
                  <a:rPr lang="en-US" sz="2400">
                    <a:effectLst/>
                    <a:latin typeface="+mn-lt"/>
                    <a:ea typeface="Times New Roman" panose="02020603050405020304" pitchFamily="18" charset="0"/>
                  </a:rPr>
                  <a:t> nếu góc giữa chúng bằng </a:t>
                </a:r>
                <a14:m>
                  <m:oMath xmlns:m="http://schemas.openxmlformats.org/officeDocument/2006/math">
                    <m:sSup>
                      <m:sSupPr>
                        <m:ctrlPr>
                          <a:rPr lang="en-US" sz="2400" i="1">
                            <a:effectLst/>
                            <a:latin typeface="+mn-lt"/>
                            <a:ea typeface="Times New Roman" panose="02020603050405020304" pitchFamily="18" charset="0"/>
                          </a:rPr>
                        </m:ctrlPr>
                      </m:sSupPr>
                      <m:e>
                        <m:r>
                          <a:rPr lang="en-US" sz="2400">
                            <a:effectLst/>
                            <a:latin typeface="+mn-lt"/>
                            <a:ea typeface="Times New Roman" panose="02020603050405020304" pitchFamily="18" charset="0"/>
                          </a:rPr>
                          <m:t>90</m:t>
                        </m:r>
                      </m:e>
                      <m:sup>
                        <m:r>
                          <a:rPr lang="en-US" sz="2400">
                            <a:effectLst/>
                            <a:latin typeface="+mn-lt"/>
                            <a:ea typeface="Times New Roman" panose="02020603050405020304" pitchFamily="18" charset="0"/>
                          </a:rPr>
                          <m:t>∘</m:t>
                        </m:r>
                      </m:sup>
                    </m:sSup>
                  </m:oMath>
                </a14:m>
                <a:r>
                  <a:rPr lang="en-US" sz="2400">
                    <a:effectLst/>
                    <a:latin typeface="+mn-lt"/>
                    <a:ea typeface="Times New Roman" panose="02020603050405020304" pitchFamily="18" charset="0"/>
                  </a:rPr>
                  <a:t>.</a:t>
                </a:r>
              </a:p>
            </p:txBody>
          </p:sp>
        </mc:Choice>
        <mc:Fallback>
          <p:sp>
            <p:nvSpPr>
              <p:cNvPr id="11" name="Rectangle 10"/>
              <p:cNvSpPr>
                <a:spLocks noRot="1" noChangeAspect="1" noMove="1" noResize="1" noEditPoints="1" noAdjustHandles="1" noChangeArrowheads="1" noChangeShapeType="1" noTextEdit="1"/>
              </p:cNvSpPr>
              <p:nvPr/>
            </p:nvSpPr>
            <p:spPr>
              <a:xfrm>
                <a:off x="1380823" y="1679336"/>
                <a:ext cx="6436501" cy="1754326"/>
              </a:xfrm>
              <a:prstGeom prst="rect">
                <a:avLst/>
              </a:prstGeom>
              <a:blipFill>
                <a:blip r:embed="rId3"/>
                <a:stretch>
                  <a:fillRect l="-1322" r="-1322" b="-2740"/>
                </a:stretch>
              </a:blipFill>
              <a:ln w="25400" cap="flat" cmpd="sng" algn="ctr">
                <a:solidFill>
                  <a:srgbClr val="FFFFFF"/>
                </a:solidFill>
                <a:prstDash val="solid"/>
              </a:ln>
              <a:effectLst/>
            </p:spPr>
            <p:txBody>
              <a:bodyPr/>
              <a:lstStyle/>
              <a:p>
                <a:r>
                  <a:rPr lang="en-US">
                    <a:noFill/>
                  </a:rPr>
                  <a:t> </a:t>
                </a:r>
              </a:p>
            </p:txBody>
          </p:sp>
        </mc:Fallback>
      </mc:AlternateContent>
      <p:sp>
        <p:nvSpPr>
          <p:cNvPr id="5" name="Rectangle 4"/>
          <p:cNvSpPr/>
          <p:nvPr/>
        </p:nvSpPr>
        <p:spPr>
          <a:xfrm>
            <a:off x="128017" y="3068354"/>
            <a:ext cx="731520" cy="707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7" name="Rectangle 6"/>
          <p:cNvSpPr/>
          <p:nvPr/>
        </p:nvSpPr>
        <p:spPr>
          <a:xfrm>
            <a:off x="6509335" y="118633"/>
            <a:ext cx="2615979" cy="94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Tree>
    <p:extLst>
      <p:ext uri="{BB962C8B-B14F-4D97-AF65-F5344CB8AC3E}">
        <p14:creationId xmlns:p14="http://schemas.microsoft.com/office/powerpoint/2010/main" val="16702851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grpSp>
        <p:nvGrpSpPr>
          <p:cNvPr id="3" name="Group 2"/>
          <p:cNvGrpSpPr/>
          <p:nvPr/>
        </p:nvGrpSpPr>
        <p:grpSpPr>
          <a:xfrm>
            <a:off x="760024" y="431363"/>
            <a:ext cx="7120463" cy="1553054"/>
            <a:chOff x="839474" y="256802"/>
            <a:chExt cx="7120463" cy="1553054"/>
          </a:xfrm>
        </p:grpSpPr>
        <p:sp>
          <p:nvSpPr>
            <p:cNvPr id="146" name="Freeform 10"/>
            <p:cNvSpPr/>
            <p:nvPr/>
          </p:nvSpPr>
          <p:spPr>
            <a:xfrm>
              <a:off x="839474" y="434276"/>
              <a:ext cx="557918" cy="899277"/>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3"/>
              <a:stretch>
                <a:fillRect/>
              </a:stretch>
            </a:blipFill>
          </p:spPr>
        </p:sp>
        <mc:AlternateContent xmlns:mc="http://schemas.openxmlformats.org/markup-compatibility/2006">
          <mc:Choice xmlns:a14="http://schemas.microsoft.com/office/drawing/2010/main" Requires="a14">
            <p:sp>
              <p:nvSpPr>
                <p:cNvPr id="2" name="Rectangle 1"/>
                <p:cNvSpPr/>
                <p:nvPr/>
              </p:nvSpPr>
              <p:spPr>
                <a:xfrm>
                  <a:off x="1433968" y="256802"/>
                  <a:ext cx="6525969" cy="1553054"/>
                </a:xfrm>
                <a:prstGeom prst="rect">
                  <a:avLst/>
                </a:prstGeom>
              </p:spPr>
              <p:txBody>
                <a:bodyPr wrap="square">
                  <a:spAutoFit/>
                </a:bodyPr>
                <a:lstStyle/>
                <a:p>
                  <a:pPr lvl="0" algn="just">
                    <a:lnSpc>
                      <a:spcPct val="150000"/>
                    </a:lnSpc>
                  </a:pPr>
                  <a:r>
                    <a:rPr lang="vi-VN" sz="2200">
                      <a:latin typeface="+mn-lt"/>
                    </a:rPr>
                    <a:t>Nếu đường thẳng </a:t>
                  </a:r>
                  <a14:m>
                    <m:oMath xmlns:m="http://schemas.openxmlformats.org/officeDocument/2006/math">
                      <m:r>
                        <a:rPr lang="vi-VN" sz="2200" i="1" smtClean="0">
                          <a:latin typeface="Cambria Math" panose="02040503050406030204" pitchFamily="18" charset="0"/>
                        </a:rPr>
                        <m:t>𝑎</m:t>
                      </m:r>
                    </m:oMath>
                  </a14:m>
                  <a:r>
                    <a:rPr lang="vi-VN" sz="2200">
                      <a:latin typeface="+mn-lt"/>
                    </a:rPr>
                    <a:t> vuông góc với đường thẳng </a:t>
                  </a:r>
                  <a14:m>
                    <m:oMath xmlns:m="http://schemas.openxmlformats.org/officeDocument/2006/math">
                      <m:r>
                        <a:rPr lang="vi-VN" sz="2200" i="1" smtClean="0">
                          <a:latin typeface="Cambria Math" panose="02040503050406030204" pitchFamily="18" charset="0"/>
                        </a:rPr>
                        <m:t>𝑏</m:t>
                      </m:r>
                    </m:oMath>
                  </a14:m>
                  <a:r>
                    <a:rPr lang="vi-VN" sz="2200">
                      <a:latin typeface="+mn-lt"/>
                    </a:rPr>
                    <a:t> thì </a:t>
                  </a:r>
                  <a14:m>
                    <m:oMath xmlns:m="http://schemas.openxmlformats.org/officeDocument/2006/math">
                      <m:r>
                        <a:rPr lang="vi-VN" sz="2200" i="1">
                          <a:latin typeface="Cambria Math" panose="02040503050406030204" pitchFamily="18" charset="0"/>
                        </a:rPr>
                        <m:t>𝑎</m:t>
                      </m:r>
                    </m:oMath>
                  </a14:m>
                  <a:r>
                    <a:rPr lang="vi-VN" sz="2200">
                      <a:latin typeface="+mn-lt"/>
                    </a:rPr>
                    <a:t> có vuông góc với các đường thẳng song song với </a:t>
                  </a:r>
                  <a14:m>
                    <m:oMath xmlns:m="http://schemas.openxmlformats.org/officeDocument/2006/math">
                      <m:r>
                        <a:rPr lang="vi-VN" sz="2200" i="1">
                          <a:latin typeface="Cambria Math" panose="02040503050406030204" pitchFamily="18" charset="0"/>
                        </a:rPr>
                        <m:t>𝑏</m:t>
                      </m:r>
                    </m:oMath>
                  </a14:m>
                  <a:r>
                    <a:rPr lang="vi-VN" sz="2200">
                      <a:latin typeface="+mn-lt"/>
                    </a:rPr>
                    <a:t> </a:t>
                  </a:r>
                  <a:r>
                    <a:rPr lang="vi-VN" sz="2200">
                      <a:latin typeface="+mn-lt"/>
                    </a:rPr>
                    <a:t>hay </a:t>
                  </a:r>
                  <a:r>
                    <a:rPr lang="vi-VN" sz="2200" smtClean="0">
                      <a:latin typeface="+mn-lt"/>
                    </a:rPr>
                    <a:t>không?</a:t>
                  </a:r>
                  <a:endParaRPr kumimoji="0" lang="en-US" sz="2200" b="0" i="0" u="none" strike="noStrike" kern="0" cap="none" spc="0" normalizeH="0" baseline="0" noProof="0">
                    <a:ln>
                      <a:noFill/>
                    </a:ln>
                    <a:solidFill>
                      <a:srgbClr val="000000"/>
                    </a:solidFill>
                    <a:effectLst/>
                    <a:uLnTx/>
                    <a:uFillTx/>
                    <a:latin typeface="+mn-lt"/>
                    <a:sym typeface="Arial"/>
                  </a:endParaRPr>
                </a:p>
              </p:txBody>
            </p:sp>
          </mc:Choice>
          <mc:Fallback>
            <p:sp>
              <p:nvSpPr>
                <p:cNvPr id="2" name="Rectangle 1"/>
                <p:cNvSpPr>
                  <a:spLocks noRot="1" noChangeAspect="1" noMove="1" noResize="1" noEditPoints="1" noAdjustHandles="1" noChangeArrowheads="1" noChangeShapeType="1" noTextEdit="1"/>
                </p:cNvSpPr>
                <p:nvPr/>
              </p:nvSpPr>
              <p:spPr>
                <a:xfrm>
                  <a:off x="1433968" y="256802"/>
                  <a:ext cx="6525969" cy="1553054"/>
                </a:xfrm>
                <a:prstGeom prst="rect">
                  <a:avLst/>
                </a:prstGeom>
                <a:blipFill>
                  <a:blip r:embed="rId4"/>
                  <a:stretch>
                    <a:fillRect l="-1214" r="-1120" b="-7059"/>
                  </a:stretch>
                </a:blipFill>
              </p:spPr>
              <p:txBody>
                <a:bodyPr/>
                <a:lstStyle/>
                <a:p>
                  <a:r>
                    <a:rPr lang="en-US">
                      <a:noFill/>
                    </a:rPr>
                    <a:t> </a:t>
                  </a:r>
                </a:p>
              </p:txBody>
            </p:sp>
          </mc:Fallback>
        </mc:AlternateContent>
      </p:grpSp>
      <p:sp>
        <p:nvSpPr>
          <p:cNvPr id="147" name="Rectangle 146"/>
          <p:cNvSpPr/>
          <p:nvPr/>
        </p:nvSpPr>
        <p:spPr>
          <a:xfrm>
            <a:off x="4203405" y="2193861"/>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317942" y="2834192"/>
                <a:ext cx="6659100" cy="1615827"/>
              </a:xfrm>
              <a:prstGeom prst="rect">
                <a:avLst/>
              </a:prstGeom>
            </p:spPr>
            <p:txBody>
              <a:bodyPr wrap="square">
                <a:spAutoFit/>
              </a:bodyPr>
              <a:lstStyle/>
              <a:p>
                <a:pPr lvl="0" algn="just">
                  <a:lnSpc>
                    <a:spcPct val="150000"/>
                  </a:lnSpc>
                  <a:spcBef>
                    <a:spcPts val="600"/>
                  </a:spcBef>
                  <a:spcAft>
                    <a:spcPts val="800"/>
                  </a:spcAft>
                </a:pPr>
                <a:r>
                  <a:rPr lang="en-US" sz="2200">
                    <a:latin typeface="+mn-lt"/>
                    <a:ea typeface="Calibri" panose="020F0502020204030204" pitchFamily="34" charset="0"/>
                  </a:rPr>
                  <a:t>Nếu đường thẳng</a:t>
                </a:r>
                <a14:m>
                  <m:oMath xmlns:m="http://schemas.openxmlformats.org/officeDocument/2006/math">
                    <m:r>
                      <a:rPr lang="en-US" sz="2200" i="1">
                        <a:latin typeface="+mn-lt"/>
                        <a:ea typeface="Calibri" panose="020F0502020204030204" pitchFamily="34" charset="0"/>
                        <a:cs typeface="Times New Roman" panose="02020603050405020304" pitchFamily="18" charset="0"/>
                      </a:rPr>
                      <m:t> </m:t>
                    </m:r>
                    <m:r>
                      <a:rPr lang="en-US" sz="2200" i="1">
                        <a:latin typeface="+mn-lt"/>
                        <a:ea typeface="Calibri" panose="020F0502020204030204" pitchFamily="34" charset="0"/>
                        <a:cs typeface="Times New Roman" panose="02020603050405020304" pitchFamily="18" charset="0"/>
                      </a:rPr>
                      <m:t>𝑎</m:t>
                    </m:r>
                  </m:oMath>
                </a14:m>
                <a:r>
                  <a:rPr lang="en-US" sz="2200">
                    <a:latin typeface="+mn-lt"/>
                    <a:ea typeface="Calibri" panose="020F0502020204030204" pitchFamily="34" charset="0"/>
                  </a:rPr>
                  <a:t> vuông góc với đường thẳng </a:t>
                </a:r>
                <a14:m>
                  <m:oMath xmlns:m="http://schemas.openxmlformats.org/officeDocument/2006/math">
                    <m:r>
                      <a:rPr lang="en-US" sz="2200" i="1">
                        <a:latin typeface="+mn-lt"/>
                        <a:ea typeface="Calibri" panose="020F0502020204030204" pitchFamily="34" charset="0"/>
                        <a:cs typeface="Times New Roman" panose="02020603050405020304" pitchFamily="18" charset="0"/>
                      </a:rPr>
                      <m:t>𝑏</m:t>
                    </m:r>
                  </m:oMath>
                </a14:m>
                <a:r>
                  <a:rPr lang="en-US" sz="2200">
                    <a:latin typeface="+mn-lt"/>
                    <a:ea typeface="Calibri" panose="020F0502020204030204" pitchFamily="34" charset="0"/>
                  </a:rPr>
                  <a:t> thì </a:t>
                </a:r>
                <a14:m>
                  <m:oMath xmlns:m="http://schemas.openxmlformats.org/officeDocument/2006/math">
                    <m:r>
                      <a:rPr lang="en-US" sz="2200" i="1">
                        <a:latin typeface="+mn-lt"/>
                        <a:ea typeface="Calibri" panose="020F0502020204030204" pitchFamily="34" charset="0"/>
                        <a:cs typeface="Times New Roman" panose="02020603050405020304" pitchFamily="18" charset="0"/>
                      </a:rPr>
                      <m:t>𝑎</m:t>
                    </m:r>
                  </m:oMath>
                </a14:m>
                <a:r>
                  <a:rPr lang="en-US" sz="2200">
                    <a:latin typeface="+mn-lt"/>
                    <a:ea typeface="Calibri" panose="020F0502020204030204" pitchFamily="34" charset="0"/>
                  </a:rPr>
                  <a:t> có vuông góc với các đường thẳng song song với </a:t>
                </a:r>
                <a14:m>
                  <m:oMath xmlns:m="http://schemas.openxmlformats.org/officeDocument/2006/math">
                    <m:r>
                      <a:rPr lang="en-US" sz="2200" i="1">
                        <a:latin typeface="+mn-lt"/>
                        <a:ea typeface="Calibri" panose="020F0502020204030204" pitchFamily="34" charset="0"/>
                        <a:cs typeface="Times New Roman" panose="02020603050405020304" pitchFamily="18" charset="0"/>
                      </a:rPr>
                      <m:t>𝑏</m:t>
                    </m:r>
                    <m:r>
                      <a:rPr lang="en-US" sz="2200" i="1">
                        <a:latin typeface="+mn-lt"/>
                        <a:ea typeface="Calibri" panose="020F0502020204030204" pitchFamily="34" charset="0"/>
                        <a:cs typeface="Times New Roman" panose="02020603050405020304" pitchFamily="18" charset="0"/>
                      </a:rPr>
                      <m:t>.</m:t>
                    </m:r>
                  </m:oMath>
                </a14:m>
                <a:endParaRPr kumimoji="0" lang="en-US" sz="22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1317942" y="2834192"/>
                <a:ext cx="6659100" cy="1615827"/>
              </a:xfrm>
              <a:prstGeom prst="rect">
                <a:avLst/>
              </a:prstGeom>
              <a:blipFill>
                <a:blip r:embed="rId5"/>
                <a:stretch>
                  <a:fillRect l="-1189" r="-1098" b="-3019"/>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8147303" y="-20274"/>
            <a:ext cx="996697" cy="1364441"/>
          </a:xfrm>
          <a:prstGeom prst="rect">
            <a:avLst/>
          </a:prstGeom>
        </p:spPr>
      </p:pic>
      <p:pic>
        <p:nvPicPr>
          <p:cNvPr id="6" name="Picture 5"/>
          <p:cNvPicPr>
            <a:picLocks noChangeAspect="1"/>
          </p:cNvPicPr>
          <p:nvPr/>
        </p:nvPicPr>
        <p:blipFill>
          <a:blip r:embed="rId7"/>
          <a:stretch>
            <a:fillRect/>
          </a:stretch>
        </p:blipFill>
        <p:spPr>
          <a:xfrm>
            <a:off x="8147303" y="4133508"/>
            <a:ext cx="769428" cy="806612"/>
          </a:xfrm>
          <a:prstGeom prst="rect">
            <a:avLst/>
          </a:prstGeom>
        </p:spPr>
      </p:pic>
    </p:spTree>
    <p:extLst>
      <p:ext uri="{BB962C8B-B14F-4D97-AF65-F5344CB8AC3E}">
        <p14:creationId xmlns:p14="http://schemas.microsoft.com/office/powerpoint/2010/main" val="42621023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barn(inVertical)">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a:t>
            </a: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23" name="TextBox 22"/>
              <p:cNvSpPr txBox="1"/>
              <p:nvPr/>
            </p:nvSpPr>
            <p:spPr>
              <a:xfrm>
                <a:off x="1255439" y="153568"/>
                <a:ext cx="7166185" cy="1754326"/>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Cho hình hộp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𝐴𝐵𝐶𝐷</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𝐶</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(H.7.6).</a:t>
                </a:r>
              </a:p>
              <a:p>
                <a:pPr lvl="0" algn="just" defTabSz="457200">
                  <a:lnSpc>
                    <a:spcPct val="150000"/>
                  </a:lnSpc>
                  <a:buClrTx/>
                  <a:defRPr/>
                </a:pPr>
                <a:r>
                  <a:rPr lang="vi-VN" sz="1800" kern="1200" smtClean="0">
                    <a:latin typeface="Arial" panose="020B0604020202020204" pitchFamily="34" charset="0"/>
                    <a:ea typeface="+mn-ea"/>
                    <a:cs typeface="Arial" panose="020B0604020202020204" pitchFamily="34" charset="0"/>
                  </a:rPr>
                  <a:t>a) Xác </a:t>
                </a:r>
                <a:r>
                  <a:rPr lang="vi-VN" sz="1800" kern="1200">
                    <a:latin typeface="Arial" panose="020B0604020202020204" pitchFamily="34" charset="0"/>
                    <a:ea typeface="+mn-ea"/>
                    <a:cs typeface="Arial" panose="020B0604020202020204" pitchFamily="34" charset="0"/>
                  </a:rPr>
                  <a:t>định vị trí tương đối của hai đường thẳng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𝐴𝐶</m:t>
                    </m:r>
                  </m:oMath>
                </a14:m>
                <a:r>
                  <a:rPr lang="vi-VN" sz="1800" kern="1200">
                    <a:latin typeface="Arial" panose="020B0604020202020204" pitchFamily="34" charset="0"/>
                    <a:ea typeface="+mn-ea"/>
                    <a:cs typeface="Arial" panose="020B0604020202020204" pitchFamily="34" charset="0"/>
                  </a:rPr>
                  <a:t> và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a:t>
                </a:r>
                <a:endParaRPr lang="en-US" sz="1800" kern="1200" smtClean="0">
                  <a:latin typeface="Arial" panose="020B0604020202020204" pitchFamily="34" charset="0"/>
                  <a:ea typeface="+mn-ea"/>
                  <a:cs typeface="Arial" panose="020B0604020202020204" pitchFamily="34" charset="0"/>
                </a:endParaRPr>
              </a:p>
              <a:p>
                <a:pPr lvl="0" algn="just" defTabSz="457200">
                  <a:lnSpc>
                    <a:spcPct val="150000"/>
                  </a:lnSpc>
                  <a:buClrTx/>
                  <a:defRPr/>
                </a:pPr>
                <a:r>
                  <a:rPr lang="vi-VN" sz="1800" kern="1200" smtClean="0">
                    <a:latin typeface="Arial" panose="020B0604020202020204" pitchFamily="34" charset="0"/>
                    <a:ea typeface="+mn-ea"/>
                    <a:cs typeface="Arial" panose="020B0604020202020204" pitchFamily="34" charset="0"/>
                  </a:rPr>
                  <a:t>b</a:t>
                </a:r>
                <a:r>
                  <a:rPr lang="vi-VN" sz="18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𝐴𝐶</m:t>
                    </m:r>
                  </m:oMath>
                </a14:m>
                <a:r>
                  <a:rPr lang="vi-VN" sz="1800" kern="1200">
                    <a:latin typeface="Arial" panose="020B0604020202020204" pitchFamily="34" charset="0"/>
                    <a:ea typeface="+mn-ea"/>
                    <a:cs typeface="Arial" panose="020B0604020202020204" pitchFamily="34" charset="0"/>
                  </a:rPr>
                  <a:t> và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vuông góc với nhau khi và chỉ khi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𝐴𝐵𝐶𝐷</m:t>
                    </m:r>
                  </m:oMath>
                </a14:m>
                <a:r>
                  <a:rPr lang="vi-VN" sz="1800" kern="1200">
                    <a:latin typeface="Arial" panose="020B0604020202020204" pitchFamily="34" charset="0"/>
                    <a:ea typeface="+mn-ea"/>
                    <a:cs typeface="Arial" panose="020B0604020202020204" pitchFamily="34" charset="0"/>
                  </a:rPr>
                  <a:t> là một hình thoi.</a:t>
                </a:r>
              </a:p>
            </p:txBody>
          </p:sp>
        </mc:Choice>
        <mc:Fallback>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chemeClr val="accent6">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6">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220811" y="2340822"/>
                <a:ext cx="5357030" cy="2613664"/>
              </a:xfrm>
              <a:prstGeom prst="rect">
                <a:avLst/>
              </a:prstGeom>
            </p:spPr>
            <p:txBody>
              <a:bodyPr wrap="square">
                <a:spAutoFit/>
              </a:bodyPr>
              <a:lstStyle/>
              <a:p>
                <a:pPr algn="just">
                  <a:lnSpc>
                    <a:spcPct val="155000"/>
                  </a:lnSpc>
                </a:pPr>
                <a:r>
                  <a:rPr lang="vi-VN" sz="1800" smtClean="0">
                    <a:solidFill>
                      <a:schemeClr val="bg1">
                        <a:lumMod val="10000"/>
                      </a:schemeClr>
                    </a:solidFill>
                    <a:latin typeface="Arial" panose="020B0604020202020204" pitchFamily="34" charset="0"/>
                  </a:rPr>
                  <a:t>a) Hai đường thẳng </a:t>
                </a:r>
                <a14:m>
                  <m:oMath xmlns:m="http://schemas.openxmlformats.org/officeDocument/2006/math">
                    <m:r>
                      <a:rPr lang="vi-VN" sz="1800" i="1" smtClean="0">
                        <a:solidFill>
                          <a:schemeClr val="bg1">
                            <a:lumMod val="10000"/>
                          </a:schemeClr>
                        </a:solidFill>
                        <a:latin typeface="Cambria Math" panose="02040503050406030204" pitchFamily="18" charset="0"/>
                      </a:rPr>
                      <m:t>𝐴𝐶</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𝐷</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lần lượt thuộc hai mặt phẳng song song </a:t>
                </a:r>
                <a14:m>
                  <m:oMath xmlns:m="http://schemas.openxmlformats.org/officeDocument/2006/math">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𝐴𝐵𝐶𝐷</m:t>
                    </m:r>
                    <m:r>
                      <a:rPr lang="vi-VN" sz="1800" i="1" smtClean="0">
                        <a:solidFill>
                          <a:schemeClr val="bg1">
                            <a:lumMod val="10000"/>
                          </a:schemeClr>
                        </a:solidFill>
                        <a:latin typeface="Cambria Math" panose="02040503050406030204" pitchFamily="18" charset="0"/>
                      </a:rPr>
                      <m:t>) </m:t>
                    </m:r>
                  </m:oMath>
                </a14:m>
                <a:r>
                  <a:rPr lang="vi-VN" sz="1800">
                    <a:solidFill>
                      <a:schemeClr val="bg1">
                        <a:lumMod val="10000"/>
                      </a:schemeClr>
                    </a:solidFill>
                    <a:latin typeface="Arial" panose="020B0604020202020204" pitchFamily="34" charset="0"/>
                  </a:rPr>
                  <a:t>và </a:t>
                </a:r>
                <a14:m>
                  <m:oMath xmlns:m="http://schemas.openxmlformats.org/officeDocument/2006/math">
                    <m:r>
                      <a:rPr lang="vi-VN" sz="1800" i="1" smtClean="0">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𝐴</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𝐵</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𝐶</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𝐷</m:t>
                    </m:r>
                    <m:r>
                      <a:rPr lang="vi-VN" sz="1800" i="1" smtClean="0">
                        <a:solidFill>
                          <a:schemeClr val="bg1">
                            <a:lumMod val="10000"/>
                          </a:schemeClr>
                        </a:solidFill>
                        <a:latin typeface="Cambria Math" panose="02040503050406030204" pitchFamily="18" charset="0"/>
                      </a:rPr>
                      <m:t>′)</m:t>
                    </m:r>
                  </m:oMath>
                </a14:m>
                <a:r>
                  <a:rPr lang="en-US" sz="1800" smtClean="0">
                    <a:solidFill>
                      <a:schemeClr val="bg1">
                        <a:lumMod val="10000"/>
                      </a:schemeClr>
                    </a:solidFill>
                    <a:latin typeface="Arial" panose="020B0604020202020204" pitchFamily="34" charset="0"/>
                  </a:rPr>
                  <a:t> </a:t>
                </a:r>
                <a:r>
                  <a:rPr lang="vi-VN" sz="1800" smtClean="0">
                    <a:solidFill>
                      <a:schemeClr val="bg1">
                        <a:lumMod val="10000"/>
                      </a:schemeClr>
                    </a:solidFill>
                    <a:latin typeface="Arial" panose="020B0604020202020204" pitchFamily="34" charset="0"/>
                  </a:rPr>
                  <a:t>nên </a:t>
                </a:r>
                <a:r>
                  <a:rPr lang="vi-VN" sz="1800">
                    <a:solidFill>
                      <a:schemeClr val="bg1">
                        <a:lumMod val="10000"/>
                      </a:schemeClr>
                    </a:solidFill>
                    <a:latin typeface="Arial" panose="020B0604020202020204" pitchFamily="34" charset="0"/>
                  </a:rPr>
                  <a:t>chúng không có điểm chung, tức là chúng không thể trùng nhau hoặc cắt nhau.</a:t>
                </a:r>
                <a:endParaRPr lang="vi-VN" sz="1800">
                  <a:solidFill>
                    <a:schemeClr val="bg1">
                      <a:lumMod val="10000"/>
                    </a:schemeClr>
                  </a:solidFill>
                </a:endParaRPr>
              </a:p>
              <a:p>
                <a:pPr algn="just">
                  <a:lnSpc>
                    <a:spcPct val="155000"/>
                  </a:lnSpc>
                </a:pPr>
                <a:r>
                  <a:rPr lang="vi-VN" sz="1800" smtClean="0">
                    <a:solidFill>
                      <a:schemeClr val="bg1">
                        <a:lumMod val="10000"/>
                      </a:schemeClr>
                    </a:solidFill>
                    <a:latin typeface="Arial" panose="020B0604020202020204" pitchFamily="34" charset="0"/>
                  </a:rPr>
                  <a:t>Tứ </a:t>
                </a:r>
                <a:r>
                  <a:rPr lang="vi-VN" sz="1800">
                    <a:solidFill>
                      <a:schemeClr val="bg1">
                        <a:lumMod val="10000"/>
                      </a:schemeClr>
                    </a:solidFill>
                    <a:latin typeface="Arial" panose="020B0604020202020204" pitchFamily="34" charset="0"/>
                  </a:rPr>
                  <a:t>giác </a:t>
                </a:r>
                <a14:m>
                  <m:oMath xmlns:m="http://schemas.openxmlformats.org/officeDocument/2006/math">
                    <m:r>
                      <a:rPr lang="vi-VN" sz="1800" i="1" smtClean="0">
                        <a:solidFill>
                          <a:schemeClr val="bg1">
                            <a:lumMod val="10000"/>
                          </a:schemeClr>
                        </a:solidFill>
                        <a:latin typeface="Cambria Math" panose="02040503050406030204" pitchFamily="18" charset="0"/>
                      </a:rPr>
                      <m:t>𝐵𝐷𝐷</m:t>
                    </m:r>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có hai cạnh đối </a:t>
                </a:r>
                <a14:m>
                  <m:oMath xmlns:m="http://schemas.openxmlformats.org/officeDocument/2006/math">
                    <m:r>
                      <a:rPr lang="vi-VN" sz="1800" i="1" smtClean="0">
                        <a:solidFill>
                          <a:schemeClr val="bg1">
                            <a:lumMod val="10000"/>
                          </a:schemeClr>
                        </a:solidFill>
                        <a:latin typeface="Cambria Math" panose="02040503050406030204" pitchFamily="18" charset="0"/>
                      </a:rPr>
                      <m:t>𝐵𝐵</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𝐷𝐷</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song song và bằng nhau nên nó là một hình bình hành</a:t>
                </a:r>
                <a:r>
                  <a:rPr lang="vi-VN" sz="1800">
                    <a:solidFill>
                      <a:schemeClr val="bg1">
                        <a:lumMod val="10000"/>
                      </a:schemeClr>
                    </a:solidFill>
                    <a:latin typeface="Arial" panose="020B0604020202020204" pitchFamily="34" charset="0"/>
                  </a:rPr>
                  <a:t>. </a:t>
                </a:r>
                <a:endParaRPr lang="vi-VN" sz="1800">
                  <a:solidFill>
                    <a:schemeClr val="bg1">
                      <a:lumMod val="10000"/>
                    </a:schemeClr>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220811" y="2340822"/>
                <a:ext cx="5357030" cy="2613664"/>
              </a:xfrm>
              <a:prstGeom prst="rect">
                <a:avLst/>
              </a:prstGeom>
              <a:blipFill>
                <a:blip r:embed="rId6"/>
                <a:stretch>
                  <a:fillRect l="-910" r="-1024" b="-2797"/>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37994592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dissolv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left)">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23" name="TextBox 22"/>
              <p:cNvSpPr txBox="1"/>
              <p:nvPr/>
            </p:nvSpPr>
            <p:spPr>
              <a:xfrm>
                <a:off x="1255439" y="153568"/>
                <a:ext cx="7166185" cy="175432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hộp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(H.7.6).</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 Xác </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định vị trí tương đối của hai đường thẳng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góc với nhau khi và chỉ khi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một hình thoi.</a:t>
                </a:r>
              </a:p>
            </p:txBody>
          </p:sp>
        </mc:Choice>
        <mc:Fallback>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202523" y="2477982"/>
                <a:ext cx="5265590" cy="1806905"/>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Do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đó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𝐵𝐷</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a:t>
                </a:r>
                <a:endParaRPr kumimoji="0" lang="en-US"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Mặt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khác,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𝐵𝐷</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không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nên</a:t>
                </a:r>
                <a:r>
                  <a:rPr lang="en-US" sz="1800">
                    <a:solidFill>
                      <a:srgbClr val="F8F8F8">
                        <a:lumMod val="10000"/>
                      </a:srgbClr>
                    </a:solidFill>
                  </a:rPr>
                  <a:t>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en-US"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không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F8F8F8">
                      <a:lumMod val="10000"/>
                    </a:srgbClr>
                  </a:solidFill>
                  <a:effectLst/>
                  <a:uLnTx/>
                  <a:uFillTx/>
                  <a:latin typeface="Arial"/>
                  <a:cs typeface="Arial"/>
                  <a:sym typeface="Arial"/>
                </a:endParaRPr>
              </a:p>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Từ những điều trên suy ra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và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chéo nhau</a:t>
                </a:r>
                <a:r>
                  <a:rPr kumimoji="0" lang="vi-VN" sz="1800" b="0" i="0" u="none" strike="noStrike" kern="0" cap="none" spc="0" normalizeH="0" baseline="0" noProof="0" smtClean="0">
                    <a:ln>
                      <a:noFill/>
                    </a:ln>
                    <a:solidFill>
                      <a:srgbClr val="F8F8F8">
                        <a:lumMod val="10000"/>
                      </a:srgbClr>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F8F8F8">
                      <a:lumMod val="10000"/>
                    </a:srgbClr>
                  </a:solidFill>
                  <a:effectLst/>
                  <a:uLnTx/>
                  <a:uFillTx/>
                  <a:latin typeface="Arial"/>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202523" y="2477982"/>
                <a:ext cx="5265590" cy="1806905"/>
              </a:xfrm>
              <a:prstGeom prst="rect">
                <a:avLst/>
              </a:prstGeom>
              <a:blipFill>
                <a:blip r:embed="rId6"/>
                <a:stretch>
                  <a:fillRect l="-926" r="-116" b="-4377"/>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4016897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ircle(i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888"/>
        <p:cNvGrpSpPr/>
        <p:nvPr/>
      </p:nvGrpSpPr>
      <p:grpSpPr>
        <a:xfrm>
          <a:off x="0" y="0"/>
          <a:ext cx="0" cy="0"/>
          <a:chOff x="0" y="0"/>
          <a:chExt cx="0" cy="0"/>
        </a:xfrm>
      </p:grpSpPr>
      <p:sp>
        <p:nvSpPr>
          <p:cNvPr id="12" name="Google Shape;1991;p38"/>
          <p:cNvSpPr txBox="1">
            <a:spLocks/>
          </p:cNvSpPr>
          <p:nvPr/>
        </p:nvSpPr>
        <p:spPr>
          <a:xfrm>
            <a:off x="710055" y="11361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en-US" sz="3200" b="1" i="0" u="none" strike="noStrike" kern="0" cap="none" spc="0" normalizeH="0" baseline="0" noProof="0" smtClean="0">
                <a:ln>
                  <a:noFill/>
                </a:ln>
                <a:solidFill>
                  <a:srgbClr val="C00000"/>
                </a:solidFill>
                <a:effectLst/>
                <a:uLnTx/>
                <a:uFillTx/>
                <a:latin typeface="Arial"/>
                <a:sym typeface="Maven Pro ExtraBold"/>
              </a:rPr>
              <a:t>KHỞI ĐỘNG</a:t>
            </a:r>
            <a:endParaRPr kumimoji="0" lang="en-US" sz="3200" b="1" i="0" u="none" strike="noStrike" kern="0" cap="none" spc="0" normalizeH="0" baseline="0" noProof="0">
              <a:ln>
                <a:noFill/>
              </a:ln>
              <a:solidFill>
                <a:srgbClr val="C00000"/>
              </a:solidFill>
              <a:effectLst/>
              <a:uLnTx/>
              <a:uFillTx/>
              <a:latin typeface="Arial"/>
              <a:sym typeface="Maven Pro ExtraBold"/>
            </a:endParaRPr>
          </a:p>
        </p:txBody>
      </p:sp>
      <p:sp>
        <p:nvSpPr>
          <p:cNvPr id="2" name="Rectangle 1"/>
          <p:cNvSpPr/>
          <p:nvPr/>
        </p:nvSpPr>
        <p:spPr>
          <a:xfrm>
            <a:off x="393583" y="710168"/>
            <a:ext cx="8336945" cy="1703030"/>
          </a:xfrm>
          <a:prstGeom prst="rect">
            <a:avLst/>
          </a:prstGeom>
        </p:spPr>
        <p:txBody>
          <a:bodyPr wrap="square">
            <a:spAutoFit/>
          </a:bodyPr>
          <a:lstStyle/>
          <a:p>
            <a:pPr algn="just">
              <a:lnSpc>
                <a:spcPct val="150000"/>
              </a:lnSpc>
              <a:spcBef>
                <a:spcPts val="600"/>
              </a:spcBef>
              <a:spcAft>
                <a:spcPts val="800"/>
              </a:spcAft>
            </a:pPr>
            <a:r>
              <a:rPr lang="nl-NL" sz="1800" kern="100">
                <a:latin typeface="+mn-lt"/>
                <a:ea typeface="Calibri" panose="020F0502020204030204" pitchFamily="34" charset="0"/>
                <a:cs typeface="Times New Roman" panose="02020603050405020304" pitchFamily="18" charset="0"/>
              </a:rPr>
              <a:t>Đối với các nút giao thông cùng mức hay khác mức, để có thể dễ dàng bố trí các nhánh rẽ và để người tham gia giao thông có góc nhìn đảm bảo an toàn, khi thiết kế người ta đều cố gắng để các tuyến đường tạo với nhau một góc đủ lớn và tốt nhất là góc </a:t>
            </a:r>
            <a:r>
              <a:rPr lang="nl-NL" sz="1800" kern="100">
                <a:latin typeface="+mn-lt"/>
                <a:ea typeface="Calibri" panose="020F0502020204030204" pitchFamily="34" charset="0"/>
                <a:cs typeface="Times New Roman" panose="02020603050405020304" pitchFamily="18" charset="0"/>
              </a:rPr>
              <a:t>vuông</a:t>
            </a:r>
            <a:r>
              <a:rPr lang="nl-NL" sz="1800" kern="100" smtClean="0">
                <a:latin typeface="+mn-lt"/>
                <a:ea typeface="Calibri" panose="020F0502020204030204" pitchFamily="34" charset="0"/>
                <a:cs typeface="Times New Roman" panose="02020603050405020304" pitchFamily="18" charset="0"/>
              </a:rPr>
              <a:t>.</a:t>
            </a:r>
            <a:endParaRPr lang="en-US" sz="1800" kern="100">
              <a:latin typeface="+mn-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56743" y="2278068"/>
            <a:ext cx="3008685" cy="2738188"/>
          </a:xfrm>
          <a:prstGeom prst="rect">
            <a:avLst/>
          </a:prstGeom>
        </p:spPr>
      </p:pic>
      <p:sp>
        <p:nvSpPr>
          <p:cNvPr id="9" name="Rectangle 8"/>
          <p:cNvSpPr/>
          <p:nvPr/>
        </p:nvSpPr>
        <p:spPr>
          <a:xfrm>
            <a:off x="401534" y="2354500"/>
            <a:ext cx="5347259" cy="2585323"/>
          </a:xfrm>
          <a:prstGeom prst="rect">
            <a:avLst/>
          </a:prstGeom>
        </p:spPr>
        <p:txBody>
          <a:bodyPr wrap="square">
            <a:spAutoFit/>
          </a:bodyPr>
          <a:lstStyle/>
          <a:p>
            <a:pPr lvl="0" algn="just">
              <a:lnSpc>
                <a:spcPct val="150000"/>
              </a:lnSpc>
              <a:spcBef>
                <a:spcPts val="600"/>
              </a:spcBef>
              <a:spcAft>
                <a:spcPts val="800"/>
              </a:spcAft>
            </a:pPr>
            <a:r>
              <a:rPr lang="nl-NL" sz="1800" kern="100">
                <a:ea typeface="Calibri" panose="020F0502020204030204" pitchFamily="34" charset="0"/>
                <a:cs typeface="Times New Roman" panose="02020603050405020304" pitchFamily="18" charset="0"/>
              </a:rPr>
              <a:t>Đối với nút giao thông cùng mức, tức là các đường giao nhau, thì góc giữa chúng là góc giữa hai đường thẳng mà ta đã biết. Còn đối với nút giao khác mức, tức là các đường chéo nhau, thì góc giữa chúng được hiểu thế nào? Bài học này sẽ đề cập tới đối tượng toán học tương ứng.</a:t>
            </a:r>
            <a:endParaRPr lang="en-US" sz="1800" kern="10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rot="19714095">
            <a:off x="-97716" y="4263274"/>
            <a:ext cx="542517" cy="797264"/>
          </a:xfrm>
          <a:prstGeom prst="rect">
            <a:avLst/>
          </a:prstGeom>
        </p:spPr>
      </p:pic>
      <p:pic>
        <p:nvPicPr>
          <p:cNvPr id="11" name="Picture 10"/>
          <p:cNvPicPr>
            <a:picLocks noChangeAspect="1"/>
          </p:cNvPicPr>
          <p:nvPr/>
        </p:nvPicPr>
        <p:blipFill>
          <a:blip r:embed="rId6"/>
          <a:stretch>
            <a:fillRect/>
          </a:stretch>
        </p:blipFill>
        <p:spPr>
          <a:xfrm flipH="1">
            <a:off x="8662970" y="196151"/>
            <a:ext cx="322004" cy="490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mc:Choice xmlns:a14="http://schemas.microsoft.com/office/drawing/2010/main" Requires="a14">
          <p:sp>
            <p:nvSpPr>
              <p:cNvPr id="23" name="TextBox 22"/>
              <p:cNvSpPr txBox="1"/>
              <p:nvPr/>
            </p:nvSpPr>
            <p:spPr>
              <a:xfrm>
                <a:off x="1255439" y="153568"/>
                <a:ext cx="7166185" cy="175432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hộp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(H.7.6).</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a) Xác </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định vị trí tương đối của hai đường thẳng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b</a:t>
                </a: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Chứng minh rằng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góc với nhau khi và chỉ khi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một hình thoi.</a:t>
                </a:r>
              </a:p>
            </p:txBody>
          </p:sp>
        </mc:Choice>
        <mc:Fallback>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190542" y="2359974"/>
                <a:ext cx="5404788" cy="2751522"/>
              </a:xfrm>
              <a:prstGeom prst="rect">
                <a:avLst/>
              </a:prstGeom>
            </p:spPr>
            <p:txBody>
              <a:bodyPr wrap="square">
                <a:spAutoFit/>
              </a:bodyPr>
              <a:lstStyle/>
              <a:p>
                <a:pPr lvl="0" algn="just">
                  <a:lnSpc>
                    <a:spcPct val="160000"/>
                  </a:lnSpc>
                </a:pPr>
                <a:r>
                  <a:rPr lang="vi-VN" sz="1800">
                    <a:solidFill>
                      <a:srgbClr val="F8F8F8">
                        <a:lumMod val="10000"/>
                      </a:srgbClr>
                    </a:solidFill>
                    <a:latin typeface="Arial" panose="020B0604020202020204" pitchFamily="34" charset="0"/>
                  </a:rPr>
                  <a:t>b) Do </a:t>
                </a:r>
                <a14:m>
                  <m:oMath xmlns:m="http://schemas.openxmlformats.org/officeDocument/2006/math">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oMath>
                </a14:m>
                <a:r>
                  <a:rPr lang="vi-VN" sz="1800">
                    <a:solidFill>
                      <a:srgbClr val="F8F8F8">
                        <a:lumMod val="10000"/>
                      </a:srgbClr>
                    </a:solidFill>
                    <a:latin typeface="Arial" panose="020B0604020202020204" pitchFamily="34" charset="0"/>
                  </a:rPr>
                  <a:t> song song với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a:t>
                </a:r>
                <a:r>
                  <a:rPr lang="vi-VN" sz="1800" smtClean="0">
                    <a:solidFill>
                      <a:srgbClr val="F8F8F8">
                        <a:lumMod val="10000"/>
                      </a:srgbClr>
                    </a:solidFill>
                    <a:latin typeface="Arial" panose="020B0604020202020204" pitchFamily="34" charset="0"/>
                  </a:rPr>
                  <a:t>nên </a:t>
                </a:r>
                <a:endParaRPr lang="en-US" sz="1800" smtClean="0">
                  <a:solidFill>
                    <a:srgbClr val="F8F8F8">
                      <a:lumMod val="10000"/>
                    </a:srgbClr>
                  </a:solidFill>
                  <a:latin typeface="Arial" panose="020B0604020202020204" pitchFamily="34" charset="0"/>
                </a:endParaRPr>
              </a:p>
              <a:p>
                <a:pPr lvl="0" algn="just">
                  <a:lnSpc>
                    <a:spcPct val="160000"/>
                  </a:lnSpc>
                </a:pPr>
                <a14:m>
                  <m:oMathPara xmlns:m="http://schemas.openxmlformats.org/officeDocument/2006/math">
                    <m:oMathParaPr>
                      <m:jc m:val="centerGroup"/>
                    </m:oMathParaPr>
                    <m:oMath xmlns:m="http://schemas.openxmlformats.org/officeDocument/2006/math">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r>
                        <a:rPr lang="vi-VN" sz="1800" i="1" smtClean="0">
                          <a:solidFill>
                            <a:srgbClr val="F8F8F8">
                              <a:lumMod val="10000"/>
                            </a:srgbClr>
                          </a:solidFill>
                          <a:latin typeface="Cambria Math" panose="02040503050406030204" pitchFamily="18" charset="0"/>
                        </a:rPr>
                        <m:t>𝐵𝐷</m:t>
                      </m:r>
                      <m:r>
                        <a:rPr lang="vi-VN" sz="1800" i="1" smtClean="0">
                          <a:solidFill>
                            <a:srgbClr val="F8F8F8">
                              <a:lumMod val="10000"/>
                            </a:srgbClr>
                          </a:solidFill>
                          <a:latin typeface="Cambria Math" panose="02040503050406030204" pitchFamily="18" charset="0"/>
                        </a:rPr>
                        <m:t>)</m:t>
                      </m:r>
                    </m:oMath>
                  </m:oMathPara>
                </a14:m>
                <a:endParaRPr lang="en-US" sz="1800" smtClean="0">
                  <a:solidFill>
                    <a:srgbClr val="F8F8F8">
                      <a:lumMod val="10000"/>
                    </a:srgbClr>
                  </a:solidFill>
                  <a:latin typeface="Arial" panose="020B0604020202020204" pitchFamily="34" charset="0"/>
                </a:endParaRPr>
              </a:p>
              <a:p>
                <a:pPr lvl="0" algn="just">
                  <a:lnSpc>
                    <a:spcPct val="160000"/>
                  </a:lnSpc>
                </a:pPr>
                <a:r>
                  <a:rPr lang="vi-VN" sz="1800" smtClean="0">
                    <a:solidFill>
                      <a:srgbClr val="F8F8F8">
                        <a:lumMod val="10000"/>
                      </a:srgbClr>
                    </a:solidFill>
                    <a:latin typeface="Arial" panose="020B0604020202020204" pitchFamily="34" charset="0"/>
                  </a:rPr>
                  <a:t>Do </a:t>
                </a:r>
                <a:r>
                  <a:rPr lang="vi-VN" sz="1800">
                    <a:solidFill>
                      <a:srgbClr val="F8F8F8">
                        <a:lumMod val="10000"/>
                      </a:srgbClr>
                    </a:solidFill>
                    <a:latin typeface="Arial" panose="020B0604020202020204" pitchFamily="34" charset="0"/>
                  </a:rPr>
                  <a:t>đó,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oMath>
                </a14:m>
                <a:r>
                  <a:rPr lang="vi-VN" sz="1800">
                    <a:solidFill>
                      <a:srgbClr val="F8F8F8">
                        <a:lumMod val="10000"/>
                      </a:srgbClr>
                    </a:solidFill>
                    <a:latin typeface="Arial" panose="020B0604020202020204" pitchFamily="34" charset="0"/>
                  </a:rPr>
                  <a:t> và </a:t>
                </a:r>
                <a14:m>
                  <m:oMath xmlns:m="http://schemas.openxmlformats.org/officeDocument/2006/math">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oMath>
                </a14:m>
                <a:r>
                  <a:rPr lang="vi-VN" sz="1800">
                    <a:solidFill>
                      <a:srgbClr val="F8F8F8">
                        <a:lumMod val="10000"/>
                      </a:srgbClr>
                    </a:solidFill>
                    <a:latin typeface="Arial" panose="020B0604020202020204" pitchFamily="34" charset="0"/>
                  </a:rPr>
                  <a:t> vuông góc với nhau khi và chỉ khi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oMath>
                </a14:m>
                <a:r>
                  <a:rPr lang="vi-VN" sz="1800">
                    <a:solidFill>
                      <a:srgbClr val="F8F8F8">
                        <a:lumMod val="10000"/>
                      </a:srgbClr>
                    </a:solidFill>
                    <a:latin typeface="Arial" panose="020B0604020202020204" pitchFamily="34" charset="0"/>
                  </a:rPr>
                  <a:t>và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vuông góc với nhau</a:t>
                </a:r>
                <a:r>
                  <a:rPr lang="vi-VN" sz="1800">
                    <a:solidFill>
                      <a:srgbClr val="F8F8F8">
                        <a:lumMod val="10000"/>
                      </a:srgbClr>
                    </a:solidFill>
                    <a:latin typeface="Arial" panose="020B0604020202020204" pitchFamily="34" charset="0"/>
                  </a:rPr>
                  <a:t>. </a:t>
                </a:r>
                <a:endParaRPr lang="en-US" sz="1800" smtClean="0">
                  <a:solidFill>
                    <a:srgbClr val="F8F8F8">
                      <a:lumMod val="10000"/>
                    </a:srgbClr>
                  </a:solidFill>
                  <a:latin typeface="Arial" panose="020B0604020202020204" pitchFamily="34" charset="0"/>
                </a:endParaRPr>
              </a:p>
              <a:p>
                <a:pPr lvl="0" algn="just">
                  <a:lnSpc>
                    <a:spcPct val="160000"/>
                  </a:lnSpc>
                </a:pPr>
                <a:r>
                  <a:rPr lang="vi-VN" sz="1800" smtClean="0">
                    <a:solidFill>
                      <a:srgbClr val="F8F8F8">
                        <a:lumMod val="10000"/>
                      </a:srgbClr>
                    </a:solidFill>
                    <a:latin typeface="Arial" panose="020B0604020202020204" pitchFamily="34" charset="0"/>
                  </a:rPr>
                  <a:t>Do </a:t>
                </a:r>
                <a14:m>
                  <m:oMath xmlns:m="http://schemas.openxmlformats.org/officeDocument/2006/math">
                    <m:r>
                      <a:rPr lang="vi-VN" sz="1800" i="1" smtClean="0">
                        <a:solidFill>
                          <a:srgbClr val="F8F8F8">
                            <a:lumMod val="10000"/>
                          </a:srgbClr>
                        </a:solidFill>
                        <a:latin typeface="Cambria Math" panose="02040503050406030204" pitchFamily="18" charset="0"/>
                      </a:rPr>
                      <m:t>𝐴𝐵𝐶𝐷</m:t>
                    </m:r>
                  </m:oMath>
                </a14:m>
                <a:r>
                  <a:rPr lang="vi-VN" sz="1800">
                    <a:solidFill>
                      <a:srgbClr val="F8F8F8">
                        <a:lumMod val="10000"/>
                      </a:srgbClr>
                    </a:solidFill>
                    <a:latin typeface="Arial" panose="020B0604020202020204" pitchFamily="34" charset="0"/>
                  </a:rPr>
                  <a:t> là hình bình hành nên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oMath>
                </a14:m>
                <a:r>
                  <a:rPr lang="vi-VN" sz="1800">
                    <a:solidFill>
                      <a:srgbClr val="F8F8F8">
                        <a:lumMod val="10000"/>
                      </a:srgbClr>
                    </a:solidFill>
                    <a:latin typeface="Arial" panose="020B0604020202020204" pitchFamily="34" charset="0"/>
                  </a:rPr>
                  <a:t> vuông góc với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khi và chỉ khi </a:t>
                </a:r>
                <a14:m>
                  <m:oMath xmlns:m="http://schemas.openxmlformats.org/officeDocument/2006/math">
                    <m:r>
                      <a:rPr lang="vi-VN" sz="1800" i="1" smtClean="0">
                        <a:solidFill>
                          <a:srgbClr val="F8F8F8">
                            <a:lumMod val="10000"/>
                          </a:srgbClr>
                        </a:solidFill>
                        <a:latin typeface="Cambria Math" panose="02040503050406030204" pitchFamily="18" charset="0"/>
                      </a:rPr>
                      <m:t>𝐴𝐵𝐶𝐷</m:t>
                    </m:r>
                  </m:oMath>
                </a14:m>
                <a:r>
                  <a:rPr lang="vi-VN" sz="1800">
                    <a:solidFill>
                      <a:srgbClr val="F8F8F8">
                        <a:lumMod val="10000"/>
                      </a:srgbClr>
                    </a:solidFill>
                    <a:latin typeface="Arial" panose="020B0604020202020204" pitchFamily="34" charset="0"/>
                  </a:rPr>
                  <a:t> là hình thoi.</a:t>
                </a:r>
              </a:p>
            </p:txBody>
          </p:sp>
        </mc:Choice>
        <mc:Fallback>
          <p:sp>
            <p:nvSpPr>
              <p:cNvPr id="10" name="Rectangle 9"/>
              <p:cNvSpPr>
                <a:spLocks noRot="1" noChangeAspect="1" noMove="1" noResize="1" noEditPoints="1" noAdjustHandles="1" noChangeArrowheads="1" noChangeShapeType="1" noTextEdit="1"/>
              </p:cNvSpPr>
              <p:nvPr/>
            </p:nvSpPr>
            <p:spPr>
              <a:xfrm>
                <a:off x="190542" y="2359974"/>
                <a:ext cx="5404788" cy="2751522"/>
              </a:xfrm>
              <a:prstGeom prst="rect">
                <a:avLst/>
              </a:prstGeom>
              <a:blipFill>
                <a:blip r:embed="rId6"/>
                <a:stretch>
                  <a:fillRect l="-902" r="-1015" b="-442"/>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3417157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sp>
        <p:nvSpPr>
          <p:cNvPr id="130" name="TextBox 129"/>
          <p:cNvSpPr txBox="1"/>
          <p:nvPr/>
        </p:nvSpPr>
        <p:spPr>
          <a:xfrm>
            <a:off x="249096" y="249072"/>
            <a:ext cx="1982040" cy="62324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a:t>
            </a:r>
            <a:r>
              <a:rPr kumimoji="0" lang="en-US" sz="2300" b="1" i="0" u="none" strike="noStrike" kern="1200" cap="none" spc="0" normalizeH="0" noProof="0" smtClean="0">
                <a:ln>
                  <a:noFill/>
                </a:ln>
                <a:solidFill>
                  <a:srgbClr val="070185"/>
                </a:solidFill>
                <a:effectLst/>
                <a:uLnTx/>
                <a:uFillTx/>
                <a:latin typeface="Arial"/>
                <a:ea typeface="+mn-ea"/>
                <a:cs typeface="Arial" panose="020B0604020202020204" pitchFamily="34" charset="0"/>
              </a:rPr>
              <a:t> TẬP</a:t>
            </a:r>
            <a:endPar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65192" y="936774"/>
                <a:ext cx="8309688" cy="1338828"/>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𝑀𝑁𝑃</m:t>
                    </m:r>
                  </m:oMath>
                </a14:m>
                <a:r>
                  <a:rPr lang="vi-VN" sz="1800">
                    <a:latin typeface="+mn-lt"/>
                  </a:rPr>
                  <a:t> vuông tại </a:t>
                </a:r>
                <a14:m>
                  <m:oMath xmlns:m="http://schemas.openxmlformats.org/officeDocument/2006/math">
                    <m:r>
                      <a:rPr lang="vi-VN" sz="1800" i="1" smtClean="0">
                        <a:latin typeface="Cambria Math" panose="02040503050406030204" pitchFamily="18" charset="0"/>
                      </a:rPr>
                      <m:t>𝑁</m:t>
                    </m:r>
                  </m:oMath>
                </a14:m>
                <a:r>
                  <a:rPr lang="vi-VN" sz="1800">
                    <a:latin typeface="+mn-lt"/>
                  </a:rPr>
                  <a:t> và một điểm </a:t>
                </a:r>
                <a14:m>
                  <m:oMath xmlns:m="http://schemas.openxmlformats.org/officeDocument/2006/math">
                    <m:r>
                      <a:rPr lang="vi-VN" sz="1800" i="1" smtClean="0">
                        <a:latin typeface="Cambria Math" panose="02040503050406030204" pitchFamily="18" charset="0"/>
                      </a:rPr>
                      <m:t>𝐴</m:t>
                    </m:r>
                  </m:oMath>
                </a14:m>
                <a:r>
                  <a:rPr lang="vi-VN" sz="1800">
                    <a:latin typeface="+mn-lt"/>
                  </a:rPr>
                  <a:t> nằm ngoài mặt phẳng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𝑀𝑁𝑃</m:t>
                    </m:r>
                    <m:r>
                      <a:rPr lang="vi-VN" sz="1800" i="1" smtClean="0">
                        <a:latin typeface="Cambria Math" panose="02040503050406030204" pitchFamily="18" charset="0"/>
                      </a:rPr>
                      <m:t>)</m:t>
                    </m:r>
                  </m:oMath>
                </a14:m>
                <a:r>
                  <a:rPr lang="vi-VN" sz="1800">
                    <a:latin typeface="+mn-lt"/>
                  </a:rPr>
                  <a:t>. Lần lượt lấy các điểm </a:t>
                </a:r>
                <a14:m>
                  <m:oMath xmlns:m="http://schemas.openxmlformats.org/officeDocument/2006/math">
                    <m:r>
                      <a:rPr lang="vi-VN" sz="1800" i="1" smtClean="0">
                        <a:latin typeface="Cambria Math" panose="02040503050406030204" pitchFamily="18" charset="0"/>
                      </a:rPr>
                      <m:t>𝐵</m:t>
                    </m:r>
                    <m:r>
                      <a:rPr lang="vi-VN" sz="1800" i="1" smtClean="0">
                        <a:latin typeface="Cambria Math" panose="02040503050406030204" pitchFamily="18" charset="0"/>
                      </a:rPr>
                      <m:t>, </m:t>
                    </m:r>
                    <m:r>
                      <a:rPr lang="vi-VN" sz="1800" i="1" smtClean="0">
                        <a:latin typeface="Cambria Math" panose="02040503050406030204" pitchFamily="18" charset="0"/>
                      </a:rPr>
                      <m:t>𝐶</m:t>
                    </m:r>
                    <m:r>
                      <a:rPr lang="vi-VN" sz="1800" i="1" smtClean="0">
                        <a:latin typeface="Cambria Math" panose="02040503050406030204" pitchFamily="18" charset="0"/>
                      </a:rPr>
                      <m:t>, </m:t>
                    </m:r>
                    <m:r>
                      <a:rPr lang="vi-VN" sz="1800" i="1" smtClean="0">
                        <a:latin typeface="Cambria Math" panose="02040503050406030204" pitchFamily="18" charset="0"/>
                      </a:rPr>
                      <m:t>𝐷</m:t>
                    </m:r>
                  </m:oMath>
                </a14:m>
                <a:r>
                  <a:rPr lang="vi-VN" sz="1800">
                    <a:latin typeface="+mn-lt"/>
                  </a:rPr>
                  <a:t> sao cho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r>
                      <a:rPr lang="vi-VN" sz="1800" i="1" smtClean="0">
                        <a:latin typeface="Cambria Math" panose="02040503050406030204" pitchFamily="18" charset="0"/>
                      </a:rPr>
                      <m:t>, </m:t>
                    </m:r>
                    <m:r>
                      <a:rPr lang="vi-VN" sz="1800" i="1" smtClean="0">
                        <a:latin typeface="Cambria Math" panose="02040503050406030204" pitchFamily="18" charset="0"/>
                      </a:rPr>
                      <m:t>𝑃</m:t>
                    </m:r>
                    <m:r>
                      <a:rPr lang="vi-VN" sz="1800" i="1" smtClean="0">
                        <a:latin typeface="Cambria Math" panose="02040503050406030204" pitchFamily="18" charset="0"/>
                      </a:rPr>
                      <m:t> </m:t>
                    </m:r>
                  </m:oMath>
                </a14:m>
                <a:r>
                  <a:rPr lang="vi-VN" sz="1800">
                    <a:latin typeface="+mn-lt"/>
                  </a:rPr>
                  <a:t>tương ứng là trung điểm của </a:t>
                </a:r>
                <a14:m>
                  <m:oMath xmlns:m="http://schemas.openxmlformats.org/officeDocument/2006/math">
                    <m:r>
                      <a:rPr lang="vi-VN" sz="1800" i="1" smtClean="0">
                        <a:latin typeface="Cambria Math" panose="02040503050406030204" pitchFamily="18" charset="0"/>
                      </a:rPr>
                      <m:t>𝐴𝐵</m:t>
                    </m:r>
                  </m:oMath>
                </a14:m>
                <a:r>
                  <a:rPr lang="vi-VN" sz="1800">
                    <a:latin typeface="+mn-lt"/>
                  </a:rPr>
                  <a:t>,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 </m:t>
                    </m:r>
                    <m:r>
                      <a:rPr lang="vi-VN" sz="1800" i="1" smtClean="0">
                        <a:latin typeface="Cambria Math" panose="02040503050406030204" pitchFamily="18" charset="0"/>
                      </a:rPr>
                      <m:t>𝐶𝐷</m:t>
                    </m:r>
                    <m:r>
                      <a:rPr lang="vi-VN" sz="1800" i="1" smtClean="0">
                        <a:latin typeface="Cambria Math" panose="02040503050406030204" pitchFamily="18" charset="0"/>
                      </a:rPr>
                      <m:t> </m:t>
                    </m:r>
                  </m:oMath>
                </a14:m>
                <a:r>
                  <a:rPr lang="vi-VN" sz="1800">
                    <a:latin typeface="+mn-lt"/>
                  </a:rPr>
                  <a:t>(H.7.7). Chứng minh rằng </a:t>
                </a:r>
                <a14:m>
                  <m:oMath xmlns:m="http://schemas.openxmlformats.org/officeDocument/2006/math">
                    <m:r>
                      <a:rPr lang="vi-VN" sz="1800" i="1" smtClean="0">
                        <a:latin typeface="Cambria Math" panose="02040503050406030204" pitchFamily="18" charset="0"/>
                      </a:rPr>
                      <m:t>𝐴𝐷</m:t>
                    </m:r>
                  </m:oMath>
                </a14:m>
                <a:r>
                  <a:rPr lang="vi-VN" sz="1800">
                    <a:latin typeface="+mn-lt"/>
                  </a:rPr>
                  <a:t> và </a:t>
                </a:r>
                <a14:m>
                  <m:oMath xmlns:m="http://schemas.openxmlformats.org/officeDocument/2006/math">
                    <m:r>
                      <a:rPr lang="vi-VN" sz="1800" i="1" smtClean="0">
                        <a:latin typeface="Cambria Math" panose="02040503050406030204" pitchFamily="18" charset="0"/>
                      </a:rPr>
                      <m:t>𝐵𝐶</m:t>
                    </m:r>
                  </m:oMath>
                </a14:m>
                <a:r>
                  <a:rPr lang="vi-VN" sz="1800">
                    <a:latin typeface="+mn-lt"/>
                  </a:rPr>
                  <a:t> vuông góc với nhau và chéo </a:t>
                </a:r>
                <a:r>
                  <a:rPr lang="vi-VN" sz="1800">
                    <a:latin typeface="+mn-lt"/>
                  </a:rPr>
                  <a:t>nhau</a:t>
                </a:r>
                <a:r>
                  <a:rPr lang="vi-VN" sz="1800" smtClean="0">
                    <a:latin typeface="+mn-lt"/>
                  </a:rPr>
                  <a:t>.</a:t>
                </a:r>
                <a:endParaRPr lang="vi-VN" sz="18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165192" y="936774"/>
                <a:ext cx="8309688" cy="1338828"/>
              </a:xfrm>
              <a:prstGeom prst="rect">
                <a:avLst/>
              </a:prstGeom>
              <a:blipFill>
                <a:blip r:embed="rId3"/>
                <a:stretch>
                  <a:fillRect l="-587" r="-660" b="-3196"/>
                </a:stretch>
              </a:blipFill>
            </p:spPr>
            <p:txBody>
              <a:bodyPr/>
              <a:lstStyle/>
              <a:p>
                <a:r>
                  <a:rPr lang="en-US">
                    <a:noFill/>
                  </a:rPr>
                  <a:t> </a:t>
                </a:r>
              </a:p>
            </p:txBody>
          </p:sp>
        </mc:Fallback>
      </mc:AlternateContent>
      <p:sp>
        <p:nvSpPr>
          <p:cNvPr id="11" name="Rectangle 10"/>
          <p:cNvSpPr/>
          <p:nvPr/>
        </p:nvSpPr>
        <p:spPr>
          <a:xfrm>
            <a:off x="5940039" y="24266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36" y="2408368"/>
            <a:ext cx="2814144" cy="2726202"/>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146706" y="2912167"/>
                <a:ext cx="4572000" cy="2010807"/>
              </a:xfrm>
              <a:prstGeom prst="rect">
                <a:avLst/>
              </a:prstGeom>
            </p:spPr>
            <p:txBody>
              <a:bodyPr>
                <a:spAutoFit/>
              </a:bodyPr>
              <a:lstStyle/>
              <a:p>
                <a:pPr algn="just">
                  <a:lnSpc>
                    <a:spcPct val="150000"/>
                  </a:lnSpc>
                  <a:spcBef>
                    <a:spcPts val="400"/>
                  </a:spcBef>
                  <a:spcAft>
                    <a:spcPts val="400"/>
                  </a:spcAft>
                </a:pPr>
                <a:r>
                  <a:rPr lang="en-US" sz="1800" kern="100">
                    <a:latin typeface="+mn-lt"/>
                    <a:ea typeface="Calibri" panose="020F0502020204030204" pitchFamily="34" charset="0"/>
                    <a:cs typeface="Times New Roman" panose="02020603050405020304" pitchFamily="18" charset="0"/>
                  </a:rPr>
                  <a:t>Vì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𝑁𝑃</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𝑀𝑁</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𝑀𝑁</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𝑁𝑃</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kern="100">
                            <a:effectLst/>
                            <a:latin typeface="+mn-lt"/>
                            <a:ea typeface="Calibri" panose="020F0502020204030204" pitchFamily="34" charset="0"/>
                            <a:cs typeface="Times New Roman" panose="02020603050405020304" pitchFamily="18" charset="0"/>
                          </a:rPr>
                          <m:t>90</m:t>
                        </m:r>
                      </m:e>
                      <m:sup>
                        <m:r>
                          <a:rPr lang="en-US" sz="1800"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nên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kern="100">
                            <a:effectLst/>
                            <a:latin typeface="+mn-lt"/>
                            <a:ea typeface="Calibri" panose="020F0502020204030204" pitchFamily="34" charset="0"/>
                            <a:cs typeface="Times New Roman" panose="02020603050405020304" pitchFamily="18" charset="0"/>
                          </a:rPr>
                          <m:t>90</m:t>
                        </m:r>
                      </m:e>
                      <m:sup>
                        <m:r>
                          <a:rPr lang="en-US" sz="1800"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Nếu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thì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𝑀𝑁𝑃</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(vô lí). </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Vậy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𝐴𝐵𝐶</m:t>
                    </m:r>
                    <m:r>
                      <a:rPr lang="en-US" sz="1800" kern="100">
                        <a:effectLst/>
                        <a:latin typeface="+mn-lt"/>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chéo nhau.</a:t>
                </a:r>
              </a:p>
            </p:txBody>
          </p:sp>
        </mc:Choice>
        <mc:Fallback>
          <p:sp>
            <p:nvSpPr>
              <p:cNvPr id="9" name="Rectangle 8"/>
              <p:cNvSpPr>
                <a:spLocks noRot="1" noChangeAspect="1" noMove="1" noResize="1" noEditPoints="1" noAdjustHandles="1" noChangeArrowheads="1" noChangeShapeType="1" noTextEdit="1"/>
              </p:cNvSpPr>
              <p:nvPr/>
            </p:nvSpPr>
            <p:spPr>
              <a:xfrm>
                <a:off x="4146706" y="2912167"/>
                <a:ext cx="4572000" cy="2010807"/>
              </a:xfrm>
              <a:prstGeom prst="rect">
                <a:avLst/>
              </a:prstGeom>
              <a:blipFill>
                <a:blip r:embed="rId5"/>
                <a:stretch>
                  <a:fillRect l="-1067" b="-3939"/>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3305569" y="4488417"/>
            <a:ext cx="456978" cy="501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barn(inVertical)">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7000" b="1" smtClean="0">
                <a:solidFill>
                  <a:srgbClr val="0082C6">
                    <a:lumMod val="50000"/>
                  </a:srgbClr>
                </a:solidFill>
                <a:latin typeface="Arial" panose="020B0604020202020204" pitchFamily="34" charset="0"/>
                <a:sym typeface="Delius"/>
              </a:rPr>
              <a:t>LUYỆN TẬP</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200439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4"/>
        <p:cNvGrpSpPr/>
        <p:nvPr/>
      </p:nvGrpSpPr>
      <p:grpSpPr>
        <a:xfrm>
          <a:off x="0" y="0"/>
          <a:ext cx="0" cy="0"/>
          <a:chOff x="0" y="0"/>
          <a:chExt cx="0" cy="0"/>
        </a:xfrm>
      </p:grpSpPr>
      <p:sp>
        <p:nvSpPr>
          <p:cNvPr id="273" name="Google Shape;3331;p61"/>
          <p:cNvSpPr txBox="1"/>
          <p:nvPr/>
        </p:nvSpPr>
        <p:spPr>
          <a:xfrm flipH="1">
            <a:off x="467912" y="739705"/>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7.1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0073345">
            <a:off x="8422072" y="4341145"/>
            <a:ext cx="498174" cy="589238"/>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282696" y="452935"/>
                <a:ext cx="4837176" cy="1015663"/>
              </a:xfrm>
              <a:prstGeom prst="rect">
                <a:avLst/>
              </a:prstGeom>
            </p:spPr>
            <p:txBody>
              <a:bodyPr wrap="square">
                <a:spAutoFit/>
              </a:bodyPr>
              <a:lstStyle/>
              <a:p>
                <a:pPr>
                  <a:lnSpc>
                    <a:spcPct val="150000"/>
                  </a:lnSpc>
                </a:pPr>
                <a:r>
                  <a:rPr lang="en-US" sz="2000">
                    <a:latin typeface="+mn-lt"/>
                  </a:rPr>
                  <a:t>Cho hình lăng trụ </a:t>
                </a:r>
                <a14:m>
                  <m:oMath xmlns:m="http://schemas.openxmlformats.org/officeDocument/2006/math">
                    <m:r>
                      <a:rPr lang="en-US" sz="2000" i="1" smtClean="0">
                        <a:latin typeface="Cambria Math" panose="02040503050406030204" pitchFamily="18" charset="0"/>
                      </a:rPr>
                      <m:t>𝐴𝐵𝐶</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i="1" smtClean="0">
                        <a:latin typeface="Cambria Math" panose="02040503050406030204" pitchFamily="18" charset="0"/>
                      </a:rPr>
                      <m:t>𝐶</m:t>
                    </m:r>
                    <m:r>
                      <a:rPr lang="en-US" sz="2000" i="1" smtClean="0">
                        <a:latin typeface="Cambria Math" panose="02040503050406030204" pitchFamily="18" charset="0"/>
                      </a:rPr>
                      <m:t>′</m:t>
                    </m:r>
                  </m:oMath>
                </a14:m>
                <a:r>
                  <a:rPr lang="en-US" sz="2000">
                    <a:latin typeface="+mn-lt"/>
                  </a:rPr>
                  <a:t> có các đáy là các tam giác đều. Tính góc </a:t>
                </a:r>
                <a14:m>
                  <m:oMath xmlns:m="http://schemas.openxmlformats.org/officeDocument/2006/math">
                    <m:r>
                      <a:rPr lang="en-US" sz="2000" i="1" smtClean="0">
                        <a:latin typeface="Cambria Math" panose="02040503050406030204" pitchFamily="18" charset="0"/>
                      </a:rPr>
                      <m:t>(</m:t>
                    </m:r>
                    <m:r>
                      <a:rPr lang="en-US" sz="2000" i="1" smtClean="0">
                        <a:latin typeface="Cambria Math" panose="02040503050406030204" pitchFamily="18" charset="0"/>
                      </a:rPr>
                      <m:t>𝐴𝐵</m:t>
                    </m:r>
                    <m:r>
                      <a:rPr lang="en-US" sz="2000" i="1" smtClean="0">
                        <a:latin typeface="Cambria Math" panose="02040503050406030204" pitchFamily="18" charset="0"/>
                      </a:rPr>
                      <m:t>, </m:t>
                    </m:r>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i="1" smtClean="0">
                        <a:latin typeface="Cambria Math" panose="02040503050406030204" pitchFamily="18" charset="0"/>
                      </a:rPr>
                      <m:t>𝐶</m:t>
                    </m:r>
                    <m:r>
                      <a:rPr lang="en-US" sz="2000" i="1" smtClean="0">
                        <a:latin typeface="Cambria Math" panose="02040503050406030204" pitchFamily="18" charset="0"/>
                      </a:rPr>
                      <m:t>′).</m:t>
                    </m:r>
                  </m:oMath>
                </a14:m>
                <a:r>
                  <a:rPr lang="en-US" sz="2000">
                    <a:latin typeface="+mn-lt"/>
                  </a:rPr>
                  <a:t> </a:t>
                </a:r>
                <a:endParaRPr lang="en-US" sz="20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3282696" y="452935"/>
                <a:ext cx="4837176" cy="1015663"/>
              </a:xfrm>
              <a:prstGeom prst="rect">
                <a:avLst/>
              </a:prstGeom>
              <a:blipFill>
                <a:blip r:embed="rId4"/>
                <a:stretch>
                  <a:fillRect l="-1387" r="-757" b="-4192"/>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467912" y="1912171"/>
            <a:ext cx="2686916" cy="3189252"/>
          </a:xfrm>
          <a:prstGeom prst="rect">
            <a:avLst/>
          </a:prstGeom>
        </p:spPr>
      </p:pic>
      <p:sp>
        <p:nvSpPr>
          <p:cNvPr id="34" name="Rectangle 33"/>
          <p:cNvSpPr/>
          <p:nvPr/>
        </p:nvSpPr>
        <p:spPr>
          <a:xfrm>
            <a:off x="5354073" y="1704422"/>
            <a:ext cx="694422"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9" name="Rectangle 8"/>
              <p:cNvSpPr/>
              <p:nvPr/>
            </p:nvSpPr>
            <p:spPr>
              <a:xfrm>
                <a:off x="3483864" y="2355744"/>
                <a:ext cx="4434840" cy="1740476"/>
              </a:xfrm>
              <a:prstGeom prst="rect">
                <a:avLst/>
              </a:prstGeom>
            </p:spPr>
            <p:txBody>
              <a:bodyPr wrap="square">
                <a:spAutoFit/>
              </a:bodyPr>
              <a:lstStyle/>
              <a:p>
                <a:pPr algn="ctr">
                  <a:lnSpc>
                    <a:spcPct val="150000"/>
                  </a:lnSpc>
                  <a:spcAft>
                    <a:spcPts val="600"/>
                  </a:spcAft>
                </a:pPr>
                <a:r>
                  <a:rPr lang="en-US" sz="2000" kern="100">
                    <a:latin typeface="+mn-lt"/>
                    <a:ea typeface="Calibri" panose="020F0502020204030204" pitchFamily="34" charset="0"/>
                    <a:cs typeface="Times New Roman" panose="02020603050405020304" pitchFamily="18" charset="0"/>
                  </a:rPr>
                  <a:t>Vì </a:t>
                </a:r>
                <a14:m>
                  <m:oMath xmlns:m="http://schemas.openxmlformats.org/officeDocument/2006/math">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𝐵</m:t>
                        </m:r>
                      </m:e>
                      <m:sup>
                        <m:r>
                          <a:rPr lang="en-US" sz="2000" i="1" kern="100">
                            <a:effectLst/>
                            <a:latin typeface="+mn-lt"/>
                            <a:ea typeface="Calibri" panose="020F0502020204030204" pitchFamily="34" charset="0"/>
                            <a:cs typeface="Times New Roman" panose="02020603050405020304" pitchFamily="18" charset="0"/>
                          </a:rPr>
                          <m:t>′</m:t>
                        </m:r>
                      </m:sup>
                    </m:sSup>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𝐶</m:t>
                        </m:r>
                      </m:e>
                      <m:sup>
                        <m:r>
                          <a:rPr lang="en-US" sz="2000" i="1" kern="100">
                            <a:effectLst/>
                            <a:latin typeface="+mn-lt"/>
                            <a:ea typeface="Calibri" panose="020F0502020204030204" pitchFamily="34" charset="0"/>
                            <a:cs typeface="Times New Roman" panose="02020603050405020304" pitchFamily="18" charset="0"/>
                          </a:rPr>
                          <m:t>′</m:t>
                        </m:r>
                      </m:sup>
                    </m:sSup>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𝐵𝐶</m:t>
                    </m:r>
                  </m:oMath>
                </a14:m>
                <a:r>
                  <a:rPr lang="en-US" sz="2000" kern="100">
                    <a:effectLst/>
                    <a:latin typeface="+mn-lt"/>
                    <a:ea typeface="Calibri" panose="020F0502020204030204" pitchFamily="34" charset="0"/>
                    <a:cs typeface="Times New Roman" panose="02020603050405020304" pitchFamily="18" charset="0"/>
                  </a:rPr>
                  <a:t> </a:t>
                </a:r>
                <a:r>
                  <a:rPr lang="en-US" sz="2000" kern="100" smtClean="0">
                    <a:effectLst/>
                    <a:latin typeface="+mn-lt"/>
                    <a:ea typeface="Calibri" panose="020F0502020204030204" pitchFamily="34" charset="0"/>
                    <a:cs typeface="Times New Roman" panose="02020603050405020304" pitchFamily="18" charset="0"/>
                  </a:rPr>
                  <a:t>nên</a:t>
                </a:r>
              </a:p>
              <a:p>
                <a:pPr algn="ctr">
                  <a:lnSpc>
                    <a:spcPct val="150000"/>
                  </a:lnSpc>
                  <a:spcAft>
                    <a:spcPts val="600"/>
                  </a:spcAft>
                </a:pPr>
                <a:r>
                  <a:rPr lang="en-US" sz="2000" kern="100" smtClean="0">
                    <a:effectLst/>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2000" i="1" kern="100">
                            <a:effectLst/>
                            <a:latin typeface="+mn-lt"/>
                            <a:ea typeface="Calibri" panose="020F0502020204030204" pitchFamily="34" charset="0"/>
                            <a:cs typeface="Times New Roman" panose="02020603050405020304" pitchFamily="18" charset="0"/>
                          </a:rPr>
                        </m:ctrlPr>
                      </m:dPr>
                      <m:e>
                        <m:r>
                          <a:rPr lang="en-US" sz="2000" i="1" kern="100">
                            <a:effectLst/>
                            <a:latin typeface="+mn-lt"/>
                            <a:ea typeface="Calibri" panose="020F0502020204030204" pitchFamily="34" charset="0"/>
                            <a:cs typeface="Times New Roman" panose="02020603050405020304" pitchFamily="18" charset="0"/>
                          </a:rPr>
                          <m:t>𝐴𝐵</m:t>
                        </m:r>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𝐵</m:t>
                            </m:r>
                          </m:e>
                          <m:sup>
                            <m:r>
                              <a:rPr lang="en-US" sz="2000" i="1" kern="100">
                                <a:effectLst/>
                                <a:latin typeface="+mn-lt"/>
                                <a:ea typeface="Calibri" panose="020F0502020204030204" pitchFamily="34" charset="0"/>
                                <a:cs typeface="Times New Roman" panose="02020603050405020304" pitchFamily="18" charset="0"/>
                              </a:rPr>
                              <m:t>′</m:t>
                            </m:r>
                          </m:sup>
                        </m:sSup>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i="1" kern="100">
                                <a:effectLst/>
                                <a:latin typeface="+mn-lt"/>
                                <a:ea typeface="Calibri" panose="020F0502020204030204" pitchFamily="34" charset="0"/>
                                <a:cs typeface="Times New Roman" panose="02020603050405020304" pitchFamily="18" charset="0"/>
                              </a:rPr>
                              <m:t>𝐶</m:t>
                            </m:r>
                          </m:e>
                          <m:sup>
                            <m:r>
                              <a:rPr lang="en-US" sz="2000" i="1" kern="100">
                                <a:effectLst/>
                                <a:latin typeface="+mn-lt"/>
                                <a:ea typeface="Calibri" panose="020F0502020204030204" pitchFamily="34" charset="0"/>
                                <a:cs typeface="Times New Roman" panose="02020603050405020304" pitchFamily="18" charset="0"/>
                              </a:rPr>
                              <m:t>′</m:t>
                            </m:r>
                          </m:sup>
                        </m:sSup>
                      </m:e>
                    </m:d>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𝐴𝐵</m:t>
                    </m:r>
                    <m:r>
                      <a:rPr lang="en-US" sz="2000" kern="100">
                        <a:effectLst/>
                        <a:latin typeface="+mn-lt"/>
                        <a:ea typeface="Calibri" panose="020F0502020204030204" pitchFamily="34" charset="0"/>
                        <a:cs typeface="Times New Roman" panose="02020603050405020304" pitchFamily="18" charset="0"/>
                      </a:rPr>
                      <m:t>,</m:t>
                    </m:r>
                    <m:r>
                      <a:rPr lang="en-US" sz="2000" i="1" kern="100">
                        <a:effectLst/>
                        <a:latin typeface="+mn-lt"/>
                        <a:ea typeface="Calibri" panose="020F0502020204030204" pitchFamily="34" charset="0"/>
                        <a:cs typeface="Times New Roman" panose="02020603050405020304" pitchFamily="18" charset="0"/>
                      </a:rPr>
                      <m:t>𝐵𝐶</m:t>
                    </m:r>
                    <m:r>
                      <a:rPr lang="en-US" sz="2000" kern="100">
                        <a:effectLst/>
                        <a:latin typeface="+mn-lt"/>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mn-lt"/>
                            <a:ea typeface="Calibri" panose="020F0502020204030204" pitchFamily="34" charset="0"/>
                            <a:cs typeface="Times New Roman" panose="02020603050405020304" pitchFamily="18" charset="0"/>
                          </a:rPr>
                        </m:ctrlPr>
                      </m:accPr>
                      <m:e>
                        <m:r>
                          <a:rPr lang="en-US" sz="2000" i="1" kern="100">
                            <a:effectLst/>
                            <a:latin typeface="+mn-lt"/>
                            <a:ea typeface="Calibri" panose="020F0502020204030204" pitchFamily="34" charset="0"/>
                            <a:cs typeface="Times New Roman" panose="02020603050405020304" pitchFamily="18" charset="0"/>
                          </a:rPr>
                          <m:t>𝐴𝐵𝐶</m:t>
                        </m:r>
                      </m:e>
                    </m:acc>
                    <m:r>
                      <a:rPr lang="en-US" sz="2000" kern="100">
                        <a:effectLst/>
                        <a:latin typeface="+mn-lt"/>
                        <a:ea typeface="Calibri" panose="020F0502020204030204" pitchFamily="34" charset="0"/>
                        <a:cs typeface="Times New Roman" panose="02020603050405020304" pitchFamily="18" charset="0"/>
                      </a:rPr>
                      <m:t>=</m:t>
                    </m:r>
                    <m:sSup>
                      <m:sSupPr>
                        <m:ctrlPr>
                          <a:rPr lang="en-US" sz="2000" i="1" kern="100">
                            <a:effectLst/>
                            <a:latin typeface="+mn-lt"/>
                            <a:ea typeface="Calibri" panose="020F0502020204030204" pitchFamily="34" charset="0"/>
                            <a:cs typeface="Times New Roman" panose="02020603050405020304" pitchFamily="18" charset="0"/>
                          </a:rPr>
                        </m:ctrlPr>
                      </m:sSupPr>
                      <m:e>
                        <m:r>
                          <a:rPr lang="en-US" sz="2000" kern="100">
                            <a:effectLst/>
                            <a:latin typeface="+mn-lt"/>
                            <a:ea typeface="Calibri" panose="020F0502020204030204" pitchFamily="34" charset="0"/>
                            <a:cs typeface="Times New Roman" panose="02020603050405020304" pitchFamily="18" charset="0"/>
                          </a:rPr>
                          <m:t>60</m:t>
                        </m:r>
                      </m:e>
                      <m:sup>
                        <m:r>
                          <a:rPr lang="en-US" sz="2000" kern="100">
                            <a:effectLst/>
                            <a:latin typeface="+mn-lt"/>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 </a:t>
                </a:r>
                <a:endParaRPr lang="en-US" sz="2000" kern="100" smtClean="0">
                  <a:effectLst/>
                  <a:latin typeface="+mn-lt"/>
                  <a:ea typeface="Calibri" panose="020F0502020204030204" pitchFamily="34" charset="0"/>
                  <a:cs typeface="Times New Roman" panose="02020603050405020304" pitchFamily="18" charset="0"/>
                </a:endParaRPr>
              </a:p>
              <a:p>
                <a:pPr algn="ctr">
                  <a:lnSpc>
                    <a:spcPct val="150000"/>
                  </a:lnSpc>
                  <a:spcAft>
                    <a:spcPts val="600"/>
                  </a:spcAft>
                </a:pPr>
                <a:r>
                  <a:rPr lang="en-US" sz="2000" kern="100" smtClean="0">
                    <a:effectLst/>
                    <a:latin typeface="+mn-lt"/>
                    <a:ea typeface="Calibri" panose="020F0502020204030204" pitchFamily="34" charset="0"/>
                    <a:cs typeface="Times New Roman" panose="02020603050405020304" pitchFamily="18" charset="0"/>
                  </a:rPr>
                  <a:t>(</a:t>
                </a:r>
                <a:r>
                  <a:rPr lang="en-US" sz="2000" kern="100">
                    <a:effectLst/>
                    <a:latin typeface="+mn-lt"/>
                    <a:ea typeface="Calibri" panose="020F0502020204030204" pitchFamily="34" charset="0"/>
                    <a:cs typeface="Times New Roman" panose="02020603050405020304" pitchFamily="18" charset="0"/>
                  </a:rPr>
                  <a:t>do tam giác </a:t>
                </a:r>
                <a14:m>
                  <m:oMath xmlns:m="http://schemas.openxmlformats.org/officeDocument/2006/math">
                    <m:r>
                      <a:rPr lang="en-US" sz="2000" i="1" kern="100">
                        <a:effectLst/>
                        <a:latin typeface="+mn-lt"/>
                        <a:ea typeface="Calibri" panose="020F0502020204030204" pitchFamily="34" charset="0"/>
                        <a:cs typeface="Times New Roman" panose="02020603050405020304" pitchFamily="18" charset="0"/>
                      </a:rPr>
                      <m:t>𝐴𝐵𝐶</m:t>
                    </m:r>
                  </m:oMath>
                </a14:m>
                <a:r>
                  <a:rPr lang="en-US" sz="2000" kern="100">
                    <a:effectLst/>
                    <a:latin typeface="+mn-lt"/>
                    <a:ea typeface="Calibri" panose="020F0502020204030204" pitchFamily="34" charset="0"/>
                    <a:cs typeface="Times New Roman" panose="02020603050405020304" pitchFamily="18" charset="0"/>
                  </a:rPr>
                  <a:t> đều)</a:t>
                </a:r>
              </a:p>
            </p:txBody>
          </p:sp>
        </mc:Choice>
        <mc:Fallback>
          <p:sp>
            <p:nvSpPr>
              <p:cNvPr id="9" name="Rectangle 8"/>
              <p:cNvSpPr>
                <a:spLocks noRot="1" noChangeAspect="1" noMove="1" noResize="1" noEditPoints="1" noAdjustHandles="1" noChangeArrowheads="1" noChangeShapeType="1" noTextEdit="1"/>
              </p:cNvSpPr>
              <p:nvPr/>
            </p:nvSpPr>
            <p:spPr>
              <a:xfrm>
                <a:off x="3483864" y="2355744"/>
                <a:ext cx="4434840" cy="1740476"/>
              </a:xfrm>
              <a:prstGeom prst="rect">
                <a:avLst/>
              </a:prstGeom>
              <a:blipFill>
                <a:blip r:embed="rId7"/>
                <a:stretch>
                  <a:fillRect r="-12242" b="-2098"/>
                </a:stretch>
              </a:blipFill>
            </p:spPr>
            <p:txBody>
              <a:bodyPr/>
              <a:lstStyle/>
              <a:p>
                <a:r>
                  <a:rPr lang="en-US">
                    <a:noFill/>
                  </a:rPr>
                  <a:t> </a:t>
                </a:r>
              </a:p>
            </p:txBody>
          </p:sp>
        </mc:Fallback>
      </mc:AlternateContent>
    </p:spTree>
    <p:extLst>
      <p:ext uri="{BB962C8B-B14F-4D97-AF65-F5344CB8AC3E}">
        <p14:creationId xmlns:p14="http://schemas.microsoft.com/office/powerpoint/2010/main" val="28343529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anim calcmode="lin" valueType="num">
                                      <p:cBhvr>
                                        <p:cTn id="8" dur="500" fill="hold"/>
                                        <p:tgtEl>
                                          <p:spTgt spid="273"/>
                                        </p:tgtEl>
                                        <p:attrNameLst>
                                          <p:attrName>ppt_x</p:attrName>
                                        </p:attrNameLst>
                                      </p:cBhvr>
                                      <p:tavLst>
                                        <p:tav tm="0">
                                          <p:val>
                                            <p:strVal val="#ppt_x"/>
                                          </p:val>
                                        </p:tav>
                                        <p:tav tm="100000">
                                          <p:val>
                                            <p:strVal val="#ppt_x"/>
                                          </p:val>
                                        </p:tav>
                                      </p:tavLst>
                                    </p:anim>
                                    <p:anim calcmode="lin" valueType="num">
                                      <p:cBhvr>
                                        <p:cTn id="9" dur="500" fill="hold"/>
                                        <p:tgtEl>
                                          <p:spTgt spid="2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dissolve">
                                      <p:cBhvr>
                                        <p:cTn id="29" dur="500"/>
                                        <p:tgtEl>
                                          <p:spTgt spid="9">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dissolve">
                                      <p:cBhvr>
                                        <p:cTn id="32" dur="500"/>
                                        <p:tgtEl>
                                          <p:spTgt spid="9">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dissolve">
                                      <p:cBhvr>
                                        <p:cTn id="3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p:bldP spid="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14199" y="1365377"/>
            <a:ext cx="334948" cy="467592"/>
          </a:xfrm>
          <a:prstGeom prst="rect">
            <a:avLst/>
          </a:prstGeom>
        </p:spPr>
      </p:pic>
      <p:sp>
        <p:nvSpPr>
          <p:cNvPr id="35" name="Google Shape;3331;p61"/>
          <p:cNvSpPr txBox="1"/>
          <p:nvPr/>
        </p:nvSpPr>
        <p:spPr>
          <a:xfrm flipH="1">
            <a:off x="196985" y="209353"/>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7.2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4801" y="731047"/>
            <a:ext cx="8369675" cy="923330"/>
          </a:xfrm>
          <a:prstGeom prst="rect">
            <a:avLst/>
          </a:prstGeom>
        </p:spPr>
        <p:txBody>
          <a:bodyPr wrap="square">
            <a:spAutoFit/>
          </a:bodyPr>
          <a:lstStyle/>
          <a:p>
            <a:pPr algn="just">
              <a:lnSpc>
                <a:spcPct val="150000"/>
              </a:lnSpc>
            </a:pPr>
            <a:r>
              <a:rPr lang="en-US" sz="1800">
                <a:latin typeface="+mj-lt"/>
              </a:rPr>
              <a:t>Cho hình hộp ABCD.A'B'C'D' có các cạnh bằng nhau. Chứng minh rằng tứ diện ACB'D' có các cặp cạnh đối diện vuông góc với </a:t>
            </a:r>
            <a:r>
              <a:rPr lang="en-US" sz="1800">
                <a:latin typeface="+mj-lt"/>
              </a:rPr>
              <a:t>nhau</a:t>
            </a:r>
            <a:r>
              <a:rPr lang="en-US" sz="1800" smtClean="0">
                <a:latin typeface="+mj-lt"/>
              </a:rPr>
              <a:t>.</a:t>
            </a:r>
            <a:endParaRPr lang="en-US" sz="1800">
              <a:latin typeface="+mj-lt"/>
            </a:endParaRPr>
          </a:p>
        </p:txBody>
      </p:sp>
      <p:pic>
        <p:nvPicPr>
          <p:cNvPr id="36" name="Picture 35"/>
          <p:cNvPicPr>
            <a:picLocks noChangeAspect="1"/>
          </p:cNvPicPr>
          <p:nvPr/>
        </p:nvPicPr>
        <p:blipFill>
          <a:blip r:embed="rId4"/>
          <a:stretch>
            <a:fillRect/>
          </a:stretch>
        </p:blipFill>
        <p:spPr>
          <a:xfrm>
            <a:off x="59041" y="2227481"/>
            <a:ext cx="3462828" cy="2328874"/>
          </a:xfrm>
          <a:prstGeom prst="rect">
            <a:avLst/>
          </a:prstGeom>
        </p:spPr>
      </p:pic>
      <p:sp>
        <p:nvSpPr>
          <p:cNvPr id="37" name="Rectangle 36"/>
          <p:cNvSpPr/>
          <p:nvPr/>
        </p:nvSpPr>
        <p:spPr>
          <a:xfrm>
            <a:off x="1368405" y="180741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3389304" y="1884002"/>
                <a:ext cx="5550408" cy="3195490"/>
              </a:xfrm>
              <a:prstGeom prst="rect">
                <a:avLst/>
              </a:prstGeom>
            </p:spPr>
            <p:txBody>
              <a:bodyPr wrap="square">
                <a:spAutoFit/>
              </a:bodyPr>
              <a:lstStyle/>
              <a:p>
                <a:pPr algn="just">
                  <a:lnSpc>
                    <a:spcPct val="150000"/>
                  </a:lnSpc>
                </a:pPr>
                <a:r>
                  <a:rPr lang="en-US" sz="1800" kern="100" smtClean="0">
                    <a:latin typeface="+mn-lt"/>
                    <a:ea typeface="Calibri" panose="020F0502020204030204" pitchFamily="34" charset="0"/>
                    <a:cs typeface="Times New Roman" panose="02020603050405020304" pitchFamily="18" charset="0"/>
                  </a:rPr>
                  <a:t>Vì </a:t>
                </a:r>
                <a:r>
                  <a:rPr lang="en-US" sz="1800" kern="100">
                    <a:latin typeface="+mn-lt"/>
                    <a:ea typeface="Calibri" panose="020F0502020204030204" pitchFamily="34" charset="0"/>
                    <a:cs typeface="Times New Roman" panose="02020603050405020304" pitchFamily="18" charset="0"/>
                  </a:rPr>
                  <a:t>hình hộp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𝐴𝐵𝐶𝐷</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có các cạnh bằng nhau nên tứ giác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𝐴𝐷</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𝐷</m:t>
                    </m:r>
                  </m:oMath>
                </a14:m>
                <a:r>
                  <a:rPr lang="en-US" sz="1800" kern="100">
                    <a:effectLst/>
                    <a:latin typeface="+mn-lt"/>
                    <a:ea typeface="Calibri" panose="020F0502020204030204" pitchFamily="34" charset="0"/>
                    <a:cs typeface="Times New Roman" panose="02020603050405020304" pitchFamily="18" charset="0"/>
                  </a:rPr>
                  <a:t> là hình thoi.</a:t>
                </a:r>
              </a:p>
              <a:p>
                <a:pPr algn="just">
                  <a:lnSpc>
                    <a:spcPct val="150000"/>
                  </a:lnSpc>
                </a:pP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𝐷</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𝐷</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𝐶</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𝐶</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𝐴</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𝐶</m:t>
                        </m:r>
                      </m:e>
                      <m:sup>
                        <m:r>
                          <a:rPr lang="en-US" sz="1800" i="1" kern="100">
                            <a:effectLst/>
                            <a:latin typeface="+mn-lt"/>
                            <a:ea typeface="Calibri" panose="020F0502020204030204" pitchFamily="34" charset="0"/>
                            <a:cs typeface="Times New Roman" panose="02020603050405020304" pitchFamily="18" charset="0"/>
                          </a:rPr>
                          <m:t>′</m:t>
                        </m:r>
                      </m:sup>
                    </m:sSup>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r>
                      <a:rPr lang="en-US" sz="1800"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 B'C // A'D và A'D </a:t>
                </a:r>
                <a14:m>
                  <m:oMath xmlns:m="http://schemas.openxmlformats.org/officeDocument/2006/math">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r>
                      <a:rPr lang="en-US" sz="1800" i="1" kern="100">
                        <a:effectLst/>
                        <a:latin typeface="+mn-lt"/>
                        <a:ea typeface="Calibri" panose="020F0502020204030204" pitchFamily="34" charset="0"/>
                        <a:cs typeface="Times New Roman" panose="02020603050405020304" pitchFamily="18" charset="0"/>
                      </a:rPr>
                      <m:t>𝐶</m:t>
                    </m:r>
                    <m:r>
                      <a:rPr lang="en-US" sz="1800"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𝐴</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Vậy ta đã chứng minh được rằng tứ diện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𝐴𝐶</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𝐵</m:t>
                        </m:r>
                      </m:e>
                      <m:sup>
                        <m:r>
                          <a:rPr lang="en-US" sz="1800" i="1" kern="100">
                            <a:effectLst/>
                            <a:latin typeface="+mn-lt"/>
                            <a:ea typeface="Calibri" panose="020F0502020204030204" pitchFamily="34" charset="0"/>
                            <a:cs typeface="Times New Roman" panose="02020603050405020304" pitchFamily="18" charset="0"/>
                          </a:rPr>
                          <m:t>′</m:t>
                        </m:r>
                      </m:sup>
                    </m:sSup>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𝐷</m:t>
                        </m:r>
                      </m:e>
                      <m:sup>
                        <m:r>
                          <a:rPr lang="en-US" sz="1800" i="1" kern="100">
                            <a:effectLst/>
                            <a:latin typeface="+mn-lt"/>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có các cặp cạnh đối diện vuông góc với nhau. </a:t>
                </a:r>
              </a:p>
            </p:txBody>
          </p:sp>
        </mc:Choice>
        <mc:Fallback>
          <p:sp>
            <p:nvSpPr>
              <p:cNvPr id="38" name="Rectangle 37"/>
              <p:cNvSpPr>
                <a:spLocks noRot="1" noChangeAspect="1" noMove="1" noResize="1" noEditPoints="1" noAdjustHandles="1" noChangeArrowheads="1" noChangeShapeType="1" noTextEdit="1"/>
              </p:cNvSpPr>
              <p:nvPr/>
            </p:nvSpPr>
            <p:spPr>
              <a:xfrm>
                <a:off x="3389304" y="1884002"/>
                <a:ext cx="5550408" cy="3195490"/>
              </a:xfrm>
              <a:prstGeom prst="rect">
                <a:avLst/>
              </a:prstGeom>
              <a:blipFill>
                <a:blip r:embed="rId5"/>
                <a:stretch>
                  <a:fillRect l="-989" r="-879" b="-573"/>
                </a:stretch>
              </a:blipFill>
            </p:spPr>
            <p:txBody>
              <a:bodyPr/>
              <a:lstStyle/>
              <a:p>
                <a:r>
                  <a:rPr lang="en-US">
                    <a:noFill/>
                  </a:rPr>
                  <a:t> </a:t>
                </a:r>
              </a:p>
            </p:txBody>
          </p:sp>
        </mc:Fallback>
      </mc:AlternateContent>
    </p:spTree>
    <p:extLst>
      <p:ext uri="{BB962C8B-B14F-4D97-AF65-F5344CB8AC3E}">
        <p14:creationId xmlns:p14="http://schemas.microsoft.com/office/powerpoint/2010/main" val="23359700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5" dur="500"/>
                                        <p:tgtEl>
                                          <p:spTgt spid="3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xEl>
                                              <p:pRg st="1" end="1"/>
                                            </p:txEl>
                                          </p:spTgt>
                                        </p:tgtEl>
                                        <p:attrNameLst>
                                          <p:attrName>style.visibility</p:attrName>
                                        </p:attrNameLst>
                                      </p:cBhvr>
                                      <p:to>
                                        <p:strVal val="visible"/>
                                      </p:to>
                                    </p:set>
                                    <p:animEffect transition="in" filter="wipe(down)">
                                      <p:cBhvr>
                                        <p:cTn id="30" dur="500"/>
                                        <p:tgtEl>
                                          <p:spTgt spid="3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animEffect transition="in" filter="wipe(left)">
                                      <p:cBhvr>
                                        <p:cTn id="35" dur="500"/>
                                        <p:tgtEl>
                                          <p:spTgt spid="3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xEl>
                                              <p:pRg st="3" end="3"/>
                                            </p:txEl>
                                          </p:spTgt>
                                        </p:tgtEl>
                                        <p:attrNameLst>
                                          <p:attrName>style.visibility</p:attrName>
                                        </p:attrNameLst>
                                      </p:cBhvr>
                                      <p:to>
                                        <p:strVal val="visible"/>
                                      </p:to>
                                    </p:set>
                                    <p:animEffect transition="in" filter="wipe(up)">
                                      <p:cBhvr>
                                        <p:cTn id="40" dur="500"/>
                                        <p:tgtEl>
                                          <p:spTgt spid="3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8">
                                            <p:txEl>
                                              <p:pRg st="4" end="4"/>
                                            </p:txEl>
                                          </p:spTgt>
                                        </p:tgtEl>
                                        <p:attrNameLst>
                                          <p:attrName>style.visibility</p:attrName>
                                        </p:attrNameLst>
                                      </p:cBhvr>
                                      <p:to>
                                        <p:strVal val="visible"/>
                                      </p:to>
                                    </p:set>
                                    <p:animEffect transition="in" filter="fade">
                                      <p:cBhvr>
                                        <p:cTn id="4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9992" y="2181947"/>
            <a:ext cx="3033015" cy="2648371"/>
          </a:xfrm>
          <a:prstGeom prst="rect">
            <a:avLst/>
          </a:prstGeom>
        </p:spPr>
      </p:pic>
      <p:sp>
        <p:nvSpPr>
          <p:cNvPr id="3537" name="Google Shape;3537;p56"/>
          <p:cNvSpPr/>
          <p:nvPr/>
        </p:nvSpPr>
        <p:spPr>
          <a:xfrm flipH="1">
            <a:off x="-493776" y="4489704"/>
            <a:ext cx="3785614" cy="66294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5"/>
          <a:stretch>
            <a:fillRect/>
          </a:stretch>
        </p:blipFill>
        <p:spPr>
          <a:xfrm rot="10800000">
            <a:off x="8494776" y="1653329"/>
            <a:ext cx="649224" cy="1089768"/>
          </a:xfrm>
          <a:prstGeom prst="rect">
            <a:avLst/>
          </a:prstGeom>
        </p:spPr>
      </p:pic>
      <p:sp>
        <p:nvSpPr>
          <p:cNvPr id="13" name="Google Shape;3331;p61"/>
          <p:cNvSpPr txBox="1"/>
          <p:nvPr/>
        </p:nvSpPr>
        <p:spPr>
          <a:xfrm flipH="1">
            <a:off x="191564" y="146806"/>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7.3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angle 8"/>
              <p:cNvSpPr/>
              <p:nvPr/>
            </p:nvSpPr>
            <p:spPr>
              <a:xfrm>
                <a:off x="96400" y="654398"/>
                <a:ext cx="8956159" cy="1338828"/>
              </a:xfrm>
              <a:prstGeom prst="rect">
                <a:avLst/>
              </a:prstGeom>
            </p:spPr>
            <p:txBody>
              <a:bodyPr wrap="square">
                <a:spAutoFit/>
              </a:bodyPr>
              <a:lstStyle/>
              <a:p>
                <a:pPr algn="just">
                  <a:lnSpc>
                    <a:spcPct val="150000"/>
                  </a:lnSpc>
                </a:pPr>
                <a:r>
                  <a:rPr lang="vi-VN" sz="1800" smtClean="0">
                    <a:latin typeface="+mn-lt"/>
                  </a:rPr>
                  <a:t>a</a:t>
                </a:r>
                <a:r>
                  <a:rPr lang="vi-VN" sz="1800">
                    <a:latin typeface="+mn-lt"/>
                  </a:rPr>
                  <a:t>) </a:t>
                </a:r>
                <a:r>
                  <a:rPr lang="vi-VN" sz="1800">
                    <a:latin typeface="+mn-lt"/>
                  </a:rPr>
                  <a:t>Gọi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oMath>
                </a14:m>
                <a:r>
                  <a:rPr lang="en-US" sz="1800" smtClean="0">
                    <a:latin typeface="+mn-lt"/>
                  </a:rPr>
                  <a:t> </a:t>
                </a:r>
                <a:r>
                  <a:rPr lang="vi-VN" sz="1800" smtClean="0">
                    <a:latin typeface="+mn-lt"/>
                  </a:rPr>
                  <a:t>tương </a:t>
                </a:r>
                <a:r>
                  <a:rPr lang="vi-VN" sz="1800">
                    <a:latin typeface="+mn-lt"/>
                  </a:rPr>
                  <a:t>ứng là trung điểm của </a:t>
                </a:r>
                <a14:m>
                  <m:oMath xmlns:m="http://schemas.openxmlformats.org/officeDocument/2006/math">
                    <m:r>
                      <a:rPr lang="vi-VN" sz="1800" i="1" smtClean="0">
                        <a:latin typeface="Cambria Math" panose="02040503050406030204" pitchFamily="18" charset="0"/>
                      </a:rPr>
                      <m:t>𝐴𝐵</m:t>
                    </m:r>
                    <m:r>
                      <a:rPr lang="vi-VN" sz="1800" i="1" smtClean="0">
                        <a:latin typeface="Cambria Math" panose="02040503050406030204" pitchFamily="18" charset="0"/>
                      </a:rPr>
                      <m:t>, </m:t>
                    </m:r>
                    <m:r>
                      <a:rPr lang="vi-VN" sz="1800" i="1" smtClean="0">
                        <a:latin typeface="Cambria Math" panose="02040503050406030204" pitchFamily="18" charset="0"/>
                      </a:rPr>
                      <m:t>𝐴𝐷</m:t>
                    </m:r>
                  </m:oMath>
                </a14:m>
                <a:r>
                  <a:rPr lang="vi-VN" sz="1800">
                    <a:latin typeface="+mn-lt"/>
                  </a:rPr>
                  <a:t>. Chứng minh rằng </a:t>
                </a:r>
                <a14:m>
                  <m:oMath xmlns:m="http://schemas.openxmlformats.org/officeDocument/2006/math">
                    <m:r>
                      <a:rPr lang="vi-VN" sz="1800" i="1" smtClean="0">
                        <a:latin typeface="Cambria Math" panose="02040503050406030204" pitchFamily="18" charset="0"/>
                      </a:rPr>
                      <m:t>𝑀𝑁</m:t>
                    </m:r>
                  </m:oMath>
                </a14:m>
                <a:r>
                  <a:rPr lang="vi-VN" sz="1800">
                    <a:latin typeface="+mn-lt"/>
                  </a:rPr>
                  <a:t> vuông góc </a:t>
                </a:r>
                <a14:m>
                  <m:oMath xmlns:m="http://schemas.openxmlformats.org/officeDocument/2006/math">
                    <m:r>
                      <a:rPr lang="vi-VN" sz="1800" i="1" smtClean="0">
                        <a:latin typeface="Cambria Math" panose="02040503050406030204" pitchFamily="18" charset="0"/>
                      </a:rPr>
                      <m:t>𝐵𝐶</m:t>
                    </m:r>
                  </m:oMath>
                </a14:m>
                <a:r>
                  <a:rPr lang="vi-VN" sz="1800">
                    <a:latin typeface="+mn-lt"/>
                  </a:rPr>
                  <a:t>.</a:t>
                </a:r>
              </a:p>
              <a:p>
                <a:pPr algn="just">
                  <a:lnSpc>
                    <a:spcPct val="150000"/>
                  </a:lnSpc>
                </a:pPr>
                <a:r>
                  <a:rPr lang="vi-VN" sz="1800" smtClean="0">
                    <a:latin typeface="+mn-lt"/>
                  </a:rPr>
                  <a:t>b</a:t>
                </a:r>
                <a:r>
                  <a:rPr lang="vi-VN" sz="1800">
                    <a:latin typeface="+mn-lt"/>
                  </a:rPr>
                  <a:t>) Gọi </a:t>
                </a:r>
                <a14:m>
                  <m:oMath xmlns:m="http://schemas.openxmlformats.org/officeDocument/2006/math">
                    <m:r>
                      <a:rPr lang="vi-VN" sz="1800" i="1" smtClean="0">
                        <a:latin typeface="Cambria Math" panose="02040503050406030204" pitchFamily="18" charset="0"/>
                      </a:rPr>
                      <m:t>𝐺</m:t>
                    </m:r>
                    <m:r>
                      <a:rPr lang="vi-VN" sz="1800" i="1" smtClean="0">
                        <a:latin typeface="Cambria Math" panose="02040503050406030204" pitchFamily="18" charset="0"/>
                      </a:rPr>
                      <m:t>, </m:t>
                    </m:r>
                    <m:r>
                      <a:rPr lang="vi-VN" sz="1800" i="1" smtClean="0">
                        <a:latin typeface="Cambria Math" panose="02040503050406030204" pitchFamily="18" charset="0"/>
                      </a:rPr>
                      <m:t>𝐾</m:t>
                    </m:r>
                    <m:r>
                      <a:rPr lang="vi-VN" sz="1800" i="1" smtClean="0">
                        <a:latin typeface="Cambria Math" panose="02040503050406030204" pitchFamily="18" charset="0"/>
                      </a:rPr>
                      <m:t> </m:t>
                    </m:r>
                  </m:oMath>
                </a14:m>
                <a:r>
                  <a:rPr lang="vi-VN" sz="1800">
                    <a:latin typeface="+mn-lt"/>
                  </a:rPr>
                  <a:t>tương ứng là trọng tâm của các tam giác </a:t>
                </a:r>
                <a14:m>
                  <m:oMath xmlns:m="http://schemas.openxmlformats.org/officeDocument/2006/math">
                    <m:r>
                      <a:rPr lang="vi-VN" sz="1800" i="1" smtClean="0">
                        <a:latin typeface="Cambria Math" panose="02040503050406030204" pitchFamily="18" charset="0"/>
                      </a:rPr>
                      <m:t>𝐴𝐵𝐶</m:t>
                    </m:r>
                    <m:r>
                      <a:rPr lang="vi-VN" sz="1800" i="1" smtClean="0">
                        <a:latin typeface="Cambria Math" panose="02040503050406030204" pitchFamily="18" charset="0"/>
                      </a:rPr>
                      <m:t>, </m:t>
                    </m:r>
                    <m:r>
                      <a:rPr lang="vi-VN" sz="1800" i="1" smtClean="0">
                        <a:latin typeface="Cambria Math" panose="02040503050406030204" pitchFamily="18" charset="0"/>
                      </a:rPr>
                      <m:t>𝐴𝐶𝐷</m:t>
                    </m:r>
                  </m:oMath>
                </a14:m>
                <a:r>
                  <a:rPr lang="vi-VN" sz="1800">
                    <a:latin typeface="+mn-lt"/>
                  </a:rPr>
                  <a:t>. Chứng minh rằng </a:t>
                </a:r>
                <a14:m>
                  <m:oMath xmlns:m="http://schemas.openxmlformats.org/officeDocument/2006/math">
                    <m:r>
                      <a:rPr lang="vi-VN" sz="1800" i="1" smtClean="0">
                        <a:latin typeface="Cambria Math" panose="02040503050406030204" pitchFamily="18" charset="0"/>
                      </a:rPr>
                      <m:t>𝐺𝐾</m:t>
                    </m:r>
                  </m:oMath>
                </a14:m>
                <a:r>
                  <a:rPr lang="vi-VN" sz="1800">
                    <a:latin typeface="+mn-lt"/>
                  </a:rPr>
                  <a:t> vuông góc với </a:t>
                </a:r>
                <a14:m>
                  <m:oMath xmlns:m="http://schemas.openxmlformats.org/officeDocument/2006/math">
                    <m:r>
                      <a:rPr lang="vi-VN" sz="1800" i="1" smtClean="0">
                        <a:latin typeface="Cambria Math" panose="02040503050406030204" pitchFamily="18" charset="0"/>
                      </a:rPr>
                      <m:t>𝐵𝐶</m:t>
                    </m:r>
                  </m:oMath>
                </a14:m>
                <a:r>
                  <a:rPr lang="vi-VN" sz="1800" smtClean="0">
                    <a:latin typeface="+mn-lt"/>
                  </a:rPr>
                  <a:t>.</a:t>
                </a:r>
                <a:endParaRPr lang="vi-VN" sz="1800">
                  <a:latin typeface="+mn-lt"/>
                </a:endParaRPr>
              </a:p>
            </p:txBody>
          </p:sp>
        </mc:Choice>
        <mc:Fallback>
          <p:sp>
            <p:nvSpPr>
              <p:cNvPr id="9" name="Rectangle 8"/>
              <p:cNvSpPr>
                <a:spLocks noRot="1" noChangeAspect="1" noMove="1" noResize="1" noEditPoints="1" noAdjustHandles="1" noChangeArrowheads="1" noChangeShapeType="1" noTextEdit="1"/>
              </p:cNvSpPr>
              <p:nvPr/>
            </p:nvSpPr>
            <p:spPr>
              <a:xfrm>
                <a:off x="96400" y="654398"/>
                <a:ext cx="8956159" cy="1338828"/>
              </a:xfrm>
              <a:prstGeom prst="rect">
                <a:avLst/>
              </a:prstGeom>
              <a:blipFill>
                <a:blip r:embed="rId6"/>
                <a:stretch>
                  <a:fillRect l="-613" r="-340" b="-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913211" y="125275"/>
                <a:ext cx="3615605" cy="521810"/>
              </a:xfrm>
              <a:prstGeom prst="rect">
                <a:avLst/>
              </a:prstGeom>
            </p:spPr>
            <p:txBody>
              <a:bodyPr wrap="square">
                <a:spAutoFit/>
              </a:bodyPr>
              <a:lstStyle/>
              <a:p>
                <a:pPr lvl="0">
                  <a:lnSpc>
                    <a:spcPct val="150000"/>
                  </a:lnSpc>
                </a:pPr>
                <a:r>
                  <a:rPr lang="vi-VN" sz="1800" smtClean="0">
                    <a:latin typeface="Arial" panose="020B0604020202020204" pitchFamily="34" charset="0"/>
                  </a:rPr>
                  <a:t>Cho tứ </a:t>
                </a:r>
                <a:r>
                  <a:rPr lang="vi-VN" sz="1800">
                    <a:latin typeface="Arial" panose="020B0604020202020204" pitchFamily="34" charset="0"/>
                  </a:rPr>
                  <a:t>diện </a:t>
                </a:r>
                <a14:m>
                  <m:oMath xmlns:m="http://schemas.openxmlformats.org/officeDocument/2006/math">
                    <m:r>
                      <a:rPr lang="vi-VN" sz="1800" i="1" smtClean="0">
                        <a:latin typeface="Cambria Math" panose="02040503050406030204" pitchFamily="18" charset="0"/>
                      </a:rPr>
                      <m:t>𝐴𝐵𝐶𝐷</m:t>
                    </m:r>
                  </m:oMath>
                </a14:m>
                <a:r>
                  <a:rPr lang="en-US" sz="1800" smtClean="0">
                    <a:latin typeface="Arial" panose="020B0604020202020204" pitchFamily="34" charset="0"/>
                  </a:rPr>
                  <a:t> </a:t>
                </a:r>
                <a:r>
                  <a:rPr lang="vi-VN" sz="1800" smtClean="0">
                    <a:latin typeface="Arial" panose="020B0604020202020204" pitchFamily="34" charset="0"/>
                  </a:rPr>
                  <a:t>có</a:t>
                </a:r>
                <a:r>
                  <a:rPr lang="vi-VN" sz="1800">
                    <a:latin typeface="Arial" panose="020B0604020202020204" pitchFamily="34" charset="0"/>
                  </a:rPr>
                  <a:t>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𝐶𝐵𝐷</m:t>
                        </m:r>
                      </m:e>
                    </m:acc>
                    <m:r>
                      <a:rPr lang="en-US" sz="1800" b="0" i="1" smtClean="0">
                        <a:latin typeface="Cambria Math" panose="02040503050406030204" pitchFamily="18" charset="0"/>
                      </a:rPr>
                      <m:t>=90</m:t>
                    </m:r>
                    <m:r>
                      <a:rPr lang="en-US" sz="1800" b="0" i="1" smtClean="0">
                        <a:latin typeface="Cambria Math" panose="02040503050406030204" pitchFamily="18" charset="0"/>
                        <a:ea typeface="Cambria Math" panose="02040503050406030204" pitchFamily="18" charset="0"/>
                      </a:rPr>
                      <m:t>°.</m:t>
                    </m:r>
                  </m:oMath>
                </a14:m>
                <a:endParaRPr lang="vi-VN" sz="1800">
                  <a:latin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913211" y="125275"/>
                <a:ext cx="3615605" cy="521810"/>
              </a:xfrm>
              <a:prstGeom prst="rect">
                <a:avLst/>
              </a:prstGeom>
              <a:blipFill>
                <a:blip r:embed="rId7"/>
                <a:stretch>
                  <a:fillRect l="-1518" r="-12816" b="-8235"/>
                </a:stretch>
              </a:blipFill>
            </p:spPr>
            <p:txBody>
              <a:bodyPr/>
              <a:lstStyle/>
              <a:p>
                <a:r>
                  <a:rPr lang="en-US">
                    <a:noFill/>
                  </a:rPr>
                  <a:t> </a:t>
                </a:r>
              </a:p>
            </p:txBody>
          </p:sp>
        </mc:Fallback>
      </mc:AlternateContent>
      <p:sp>
        <p:nvSpPr>
          <p:cNvPr id="17" name="Rectangle 16"/>
          <p:cNvSpPr/>
          <p:nvPr/>
        </p:nvSpPr>
        <p:spPr>
          <a:xfrm>
            <a:off x="3914173" y="185283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3977640" y="2405401"/>
                <a:ext cx="4846320" cy="2479781"/>
              </a:xfrm>
              <a:prstGeom prst="rect">
                <a:avLst/>
              </a:prstGeom>
            </p:spPr>
            <p:txBody>
              <a:bodyPr wrap="square">
                <a:spAutoFit/>
              </a:bodyPr>
              <a:lstStyle/>
              <a:p>
                <a:pPr>
                  <a:lnSpc>
                    <a:spcPct val="150000"/>
                  </a:lnSpc>
                  <a:spcBef>
                    <a:spcPts val="300"/>
                  </a:spcBef>
                  <a:spcAft>
                    <a:spcPts val="300"/>
                  </a:spcAft>
                </a:pPr>
                <a:r>
                  <a:rPr lang="nl-NL" sz="1800" kern="100" smtClean="0">
                    <a:latin typeface="+mn-lt"/>
                    <a:ea typeface="Calibri" panose="020F0502020204030204" pitchFamily="34" charset="0"/>
                    <a:cs typeface="Times New Roman" panose="02020603050405020304" pitchFamily="18" charset="0"/>
                  </a:rPr>
                  <a:t>a)</a:t>
                </a:r>
                <a:r>
                  <a:rPr lang="en-US" sz="1800" kern="100">
                    <a:latin typeface="+mn-lt"/>
                    <a:ea typeface="Calibri" panose="020F0502020204030204" pitchFamily="34" charset="0"/>
                    <a:cs typeface="Times New Roman" panose="02020603050405020304" pitchFamily="18" charset="0"/>
                  </a:rPr>
                  <a:t> Xét tam giác </a:t>
                </a: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𝐴𝐵𝐷</m:t>
                    </m:r>
                  </m:oMath>
                </a14:m>
                <a:r>
                  <a:rPr lang="en-US" sz="1800" kern="100">
                    <a:latin typeface="+mn-lt"/>
                    <a:ea typeface="Calibri" panose="020F0502020204030204" pitchFamily="34" charset="0"/>
                    <a:cs typeface="Times New Roman" panose="02020603050405020304" pitchFamily="18" charset="0"/>
                  </a:rPr>
                  <a:t> có</a:t>
                </a:r>
                <a:endParaRPr lang="en-US" sz="1800" kern="100" smtClean="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𝑀</m:t>
                    </m:r>
                    <m:r>
                      <a:rPr lang="en-US" sz="1800" kern="100">
                        <a:latin typeface="+mn-lt"/>
                        <a:ea typeface="Calibri" panose="020F0502020204030204" pitchFamily="34" charset="0"/>
                        <a:cs typeface="Times New Roman" panose="02020603050405020304" pitchFamily="18" charset="0"/>
                      </a:rPr>
                      <m:t>,</m:t>
                    </m:r>
                    <m:r>
                      <a:rPr lang="en-US" sz="1800" i="1" kern="100">
                        <a:latin typeface="+mn-lt"/>
                        <a:ea typeface="Calibri" panose="020F0502020204030204" pitchFamily="34" charset="0"/>
                        <a:cs typeface="Times New Roman" panose="02020603050405020304" pitchFamily="18" charset="0"/>
                      </a:rPr>
                      <m:t>𝑁</m:t>
                    </m:r>
                  </m:oMath>
                </a14:m>
                <a:r>
                  <a:rPr lang="en-US" sz="1800" kern="100">
                    <a:latin typeface="+mn-lt"/>
                    <a:ea typeface="Calibri" panose="020F0502020204030204" pitchFamily="34" charset="0"/>
                    <a:cs typeface="Times New Roman" panose="02020603050405020304" pitchFamily="18" charset="0"/>
                  </a:rPr>
                  <a:t> tương ứng là trung điểm của </a:t>
                </a: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𝐴𝐵</m:t>
                    </m:r>
                    <m:r>
                      <a:rPr lang="en-US" sz="1800" kern="100">
                        <a:latin typeface="+mn-lt"/>
                        <a:ea typeface="Calibri" panose="020F0502020204030204" pitchFamily="34" charset="0"/>
                        <a:cs typeface="Times New Roman" panose="02020603050405020304" pitchFamily="18" charset="0"/>
                      </a:rPr>
                      <m:t>,</m:t>
                    </m:r>
                    <m:r>
                      <a:rPr lang="en-US" sz="1800" i="1" kern="100">
                        <a:latin typeface="+mn-lt"/>
                        <a:ea typeface="Calibri" panose="020F0502020204030204" pitchFamily="34" charset="0"/>
                        <a:cs typeface="Times New Roman" panose="02020603050405020304" pitchFamily="18" charset="0"/>
                      </a:rPr>
                      <m:t>𝐴𝐷</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mn-lt"/>
                        <a:ea typeface="Calibri" panose="020F0502020204030204" pitchFamily="34" charset="0"/>
                        <a:cs typeface="Times New Roman" panose="02020603050405020304" pitchFamily="18" charset="0"/>
                      </a:rPr>
                      <m:t>⇒</m:t>
                    </m:r>
                    <m:r>
                      <a:rPr lang="en-US" sz="1800" i="1" kern="100">
                        <a:latin typeface="+mn-lt"/>
                        <a:ea typeface="Calibri" panose="020F0502020204030204" pitchFamily="34" charset="0"/>
                        <a:cs typeface="Times New Roman" panose="02020603050405020304" pitchFamily="18" charset="0"/>
                      </a:rPr>
                      <m:t>𝑀𝑁</m:t>
                    </m:r>
                  </m:oMath>
                </a14:m>
                <a:r>
                  <a:rPr lang="en-US" sz="1800" kern="100">
                    <a:latin typeface="+mn-lt"/>
                    <a:ea typeface="Calibri" panose="020F0502020204030204" pitchFamily="34" charset="0"/>
                    <a:cs typeface="Times New Roman" panose="02020603050405020304" pitchFamily="18" charset="0"/>
                  </a:rPr>
                  <a:t> là đường trung bình của tam giác </a:t>
                </a:r>
                <a14:m>
                  <m:oMath xmlns:m="http://schemas.openxmlformats.org/officeDocument/2006/math">
                    <m:r>
                      <a:rPr lang="en-US" sz="1800" i="1" kern="100">
                        <a:latin typeface="+mn-lt"/>
                        <a:ea typeface="Calibri" panose="020F0502020204030204" pitchFamily="34" charset="0"/>
                        <a:cs typeface="Times New Roman" panose="02020603050405020304" pitchFamily="18" charset="0"/>
                      </a:rPr>
                      <m:t>𝐴𝐵𝐷</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MN</m:t>
                    </m:r>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BD</m:t>
                    </m:r>
                  </m:oMath>
                </a14:m>
                <a:r>
                  <a:rPr lang="en-US" sz="1800" kern="100">
                    <a:latin typeface="+mn-lt"/>
                    <a:ea typeface="Calibri" panose="020F0502020204030204" pitchFamily="34" charset="0"/>
                    <a:cs typeface="Times New Roman" panose="02020603050405020304" pitchFamily="18" charset="0"/>
                  </a:rPr>
                  <a:t> mà </a:t>
                </a:r>
                <a14:m>
                  <m:oMath xmlns:m="http://schemas.openxmlformats.org/officeDocument/2006/math">
                    <m:r>
                      <m:rPr>
                        <m:sty m:val="p"/>
                      </m:rPr>
                      <a:rPr lang="en-US" sz="1800" kern="100">
                        <a:latin typeface="+mn-lt"/>
                        <a:ea typeface="Calibri" panose="020F0502020204030204" pitchFamily="34" charset="0"/>
                        <a:cs typeface="Times New Roman" panose="02020603050405020304" pitchFamily="18" charset="0"/>
                      </a:rPr>
                      <m:t>BD</m:t>
                    </m:r>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BC</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kern="100">
                            <a:latin typeface="+mn-lt"/>
                            <a:ea typeface="Calibri" panose="020F0502020204030204" pitchFamily="34" charset="0"/>
                            <a:cs typeface="Times New Roman" panose="02020603050405020304" pitchFamily="18" charset="0"/>
                          </a:rPr>
                        </m:ctrlPr>
                      </m:dPr>
                      <m:e>
                        <m:acc>
                          <m:accPr>
                            <m:chr m:val="̂"/>
                            <m:ctrlPr>
                              <a:rPr lang="en-US" sz="1800" i="1" kern="100">
                                <a:latin typeface="+mn-lt"/>
                                <a:ea typeface="Calibri" panose="020F0502020204030204" pitchFamily="34" charset="0"/>
                                <a:cs typeface="Times New Roman" panose="02020603050405020304" pitchFamily="18" charset="0"/>
                              </a:rPr>
                            </m:ctrlPr>
                          </m:accPr>
                          <m:e>
                            <m:r>
                              <a:rPr lang="en-US" sz="1800" i="1" kern="100">
                                <a:latin typeface="+mn-lt"/>
                                <a:ea typeface="Calibri" panose="020F0502020204030204" pitchFamily="34" charset="0"/>
                                <a:cs typeface="Times New Roman" panose="02020603050405020304" pitchFamily="18" charset="0"/>
                              </a:rPr>
                              <m:t>𝐶𝐵𝐷</m:t>
                            </m:r>
                          </m:e>
                        </m:acc>
                        <m:r>
                          <a:rPr lang="en-US" sz="1800" kern="100">
                            <a:latin typeface="+mn-lt"/>
                            <a:ea typeface="Calibri" panose="020F0502020204030204" pitchFamily="34" charset="0"/>
                            <a:cs typeface="Times New Roman" panose="02020603050405020304" pitchFamily="18" charset="0"/>
                          </a:rPr>
                          <m:t>=</m:t>
                        </m:r>
                        <m:sSup>
                          <m:sSupPr>
                            <m:ctrlPr>
                              <a:rPr lang="en-US" sz="1800" i="1" kern="100">
                                <a:latin typeface="+mn-lt"/>
                                <a:ea typeface="Calibri" panose="020F0502020204030204" pitchFamily="34" charset="0"/>
                                <a:cs typeface="Times New Roman" panose="02020603050405020304" pitchFamily="18" charset="0"/>
                              </a:rPr>
                            </m:ctrlPr>
                          </m:sSupPr>
                          <m:e>
                            <m:r>
                              <a:rPr lang="en-US" sz="1800" kern="100">
                                <a:latin typeface="+mn-lt"/>
                                <a:ea typeface="Calibri" panose="020F0502020204030204" pitchFamily="34" charset="0"/>
                                <a:cs typeface="Times New Roman" panose="02020603050405020304" pitchFamily="18" charset="0"/>
                              </a:rPr>
                              <m:t>90</m:t>
                            </m:r>
                          </m:e>
                          <m:sup>
                            <m:r>
                              <a:rPr lang="en-US" sz="1800" kern="100">
                                <a:latin typeface="+mn-lt"/>
                                <a:ea typeface="Calibri" panose="020F0502020204030204" pitchFamily="34" charset="0"/>
                                <a:cs typeface="Times New Roman" panose="02020603050405020304" pitchFamily="18" charset="0"/>
                              </a:rPr>
                              <m:t>∘</m:t>
                            </m:r>
                          </m:sup>
                        </m:sSup>
                      </m:e>
                    </m:d>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MN</m:t>
                    </m:r>
                    <m:r>
                      <a:rPr lang="en-US" sz="1800" kern="100">
                        <a:latin typeface="+mn-lt"/>
                        <a:ea typeface="Calibri" panose="020F0502020204030204" pitchFamily="34" charset="0"/>
                        <a:cs typeface="Times New Roman" panose="02020603050405020304" pitchFamily="18" charset="0"/>
                      </a:rPr>
                      <m:t>⊥</m:t>
                    </m:r>
                    <m:r>
                      <m:rPr>
                        <m:sty m:val="p"/>
                      </m:rPr>
                      <a:rPr lang="en-US" sz="1800" kern="100">
                        <a:latin typeface="+mn-lt"/>
                        <a:ea typeface="Calibri" panose="020F0502020204030204" pitchFamily="34" charset="0"/>
                        <a:cs typeface="Times New Roman" panose="02020603050405020304" pitchFamily="18" charset="0"/>
                      </a:rPr>
                      <m:t>BC</m:t>
                    </m:r>
                  </m:oMath>
                </a14:m>
                <a:r>
                  <a:rPr lang="en-US" sz="1800" kern="100" smtClean="0">
                    <a:latin typeface="+mn-lt"/>
                    <a:ea typeface="Calibri" panose="020F0502020204030204" pitchFamily="34" charset="0"/>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977640" y="2405401"/>
                <a:ext cx="4846320" cy="2479781"/>
              </a:xfrm>
              <a:prstGeom prst="rect">
                <a:avLst/>
              </a:prstGeom>
              <a:blipFill>
                <a:blip r:embed="rId8"/>
                <a:stretch>
                  <a:fillRect l="-1132" b="-3202"/>
                </a:stretch>
              </a:blipFill>
            </p:spPr>
            <p:txBody>
              <a:bodyPr/>
              <a:lstStyle/>
              <a:p>
                <a:r>
                  <a:rPr lang="en-US">
                    <a:noFill/>
                  </a:rPr>
                  <a:t> </a:t>
                </a:r>
              </a:p>
            </p:txBody>
          </p:sp>
        </mc:Fallback>
      </mc:AlternateContent>
    </p:spTree>
    <p:extLst>
      <p:ext uri="{BB962C8B-B14F-4D97-AF65-F5344CB8AC3E}">
        <p14:creationId xmlns:p14="http://schemas.microsoft.com/office/powerpoint/2010/main" val="239610725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fade">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wipe(left)">
                                      <p:cBhvr>
                                        <p:cTn id="49" dur="500"/>
                                        <p:tgtEl>
                                          <p:spTgt spid="11">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Effect transition="in" filter="barn(inVertical)">
                                      <p:cBhvr>
                                        <p:cTn id="5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9992" y="2181947"/>
            <a:ext cx="3033015" cy="2648371"/>
          </a:xfrm>
          <a:prstGeom prst="rect">
            <a:avLst/>
          </a:prstGeom>
        </p:spPr>
      </p:pic>
      <p:sp>
        <p:nvSpPr>
          <p:cNvPr id="3537" name="Google Shape;3537;p56"/>
          <p:cNvSpPr/>
          <p:nvPr/>
        </p:nvSpPr>
        <p:spPr>
          <a:xfrm flipH="1">
            <a:off x="-493776" y="4489704"/>
            <a:ext cx="3785614" cy="66294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5"/>
          <a:stretch>
            <a:fillRect/>
          </a:stretch>
        </p:blipFill>
        <p:spPr>
          <a:xfrm rot="10800000">
            <a:off x="8494776" y="1653329"/>
            <a:ext cx="649224" cy="1089768"/>
          </a:xfrm>
          <a:prstGeom prst="rect">
            <a:avLst/>
          </a:prstGeom>
        </p:spPr>
      </p:pic>
      <p:sp>
        <p:nvSpPr>
          <p:cNvPr id="13" name="Google Shape;3331;p61"/>
          <p:cNvSpPr txBox="1"/>
          <p:nvPr/>
        </p:nvSpPr>
        <p:spPr>
          <a:xfrm flipH="1">
            <a:off x="191564" y="146806"/>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 (SGK – tr.30)</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96400" y="654398"/>
                <a:ext cx="8956159" cy="13388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Gọi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oMath>
                </a14:m>
                <a:r>
                  <a:rPr kumimoji="0" lang="en-US" sz="1800" b="0" i="0" u="none" strike="noStrike" kern="0" cap="none" spc="0" normalizeH="0" baseline="0" noProof="0" smtClean="0">
                    <a:ln>
                      <a:noFill/>
                    </a:ln>
                    <a:solidFill>
                      <a:srgbClr val="000000"/>
                    </a:solidFill>
                    <a:effectLst/>
                    <a:uLnTx/>
                    <a:uFillTx/>
                    <a:latin typeface="Arial"/>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tương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ứng là trung điểm của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𝐴𝐷</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Chứng minh rằng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𝑀𝑁</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vuông góc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b</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Gọi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𝐺</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𝐾</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tương ứng là trọng tâm của các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𝐴𝐶𝐷</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Chứng minh rằng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𝐺𝐾</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vuông góc với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96400" y="654398"/>
                <a:ext cx="8956159" cy="1338828"/>
              </a:xfrm>
              <a:prstGeom prst="rect">
                <a:avLst/>
              </a:prstGeom>
              <a:blipFill>
                <a:blip r:embed="rId6"/>
                <a:stretch>
                  <a:fillRect l="-613" r="-340" b="-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2913211" y="125275"/>
                <a:ext cx="3615605" cy="52181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Cho tứ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diện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có</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14:m>
                  <m:oMath xmlns:m="http://schemas.openxmlformats.org/officeDocument/2006/math">
                    <m:acc>
                      <m:accPr>
                        <m:chr m:val="̂"/>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𝐶𝐵𝐷</m:t>
                        </m:r>
                      </m:e>
                    </m:ac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=90</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2913211" y="125275"/>
                <a:ext cx="3615605" cy="521810"/>
              </a:xfrm>
              <a:prstGeom prst="rect">
                <a:avLst/>
              </a:prstGeom>
              <a:blipFill>
                <a:blip r:embed="rId7"/>
                <a:stretch>
                  <a:fillRect l="-1518" r="-12816" b="-8235"/>
                </a:stretch>
              </a:blipFill>
            </p:spPr>
            <p:txBody>
              <a:bodyPr/>
              <a:lstStyle/>
              <a:p>
                <a:r>
                  <a:rPr lang="en-US">
                    <a:noFill/>
                  </a:rPr>
                  <a:t> </a:t>
                </a:r>
              </a:p>
            </p:txBody>
          </p:sp>
        </mc:Fallback>
      </mc:AlternateContent>
      <p:sp>
        <p:nvSpPr>
          <p:cNvPr id="17" name="Rectangle 16"/>
          <p:cNvSpPr/>
          <p:nvPr/>
        </p:nvSpPr>
        <p:spPr>
          <a:xfrm>
            <a:off x="3914173" y="185283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1" name="Rectangle 10"/>
              <p:cNvSpPr/>
              <p:nvPr/>
            </p:nvSpPr>
            <p:spPr>
              <a:xfrm>
                <a:off x="3914173" y="2377969"/>
                <a:ext cx="4846320" cy="2611869"/>
              </a:xfrm>
              <a:prstGeom prst="rect">
                <a:avLst/>
              </a:prstGeom>
            </p:spPr>
            <p:txBody>
              <a:bodyPr wrap="square">
                <a:spAutoFit/>
              </a:bodyPr>
              <a:lstStyle/>
              <a:p>
                <a:pPr lvl="0">
                  <a:lnSpc>
                    <a:spcPct val="150000"/>
                  </a:lnSpc>
                  <a:spcBef>
                    <a:spcPts val="200"/>
                  </a:spcBef>
                  <a:spcAft>
                    <a:spcPts val="200"/>
                  </a:spcAft>
                  <a:defRPr/>
                </a:pPr>
                <a:r>
                  <a:rPr lang="en-US" sz="1800" kern="100" smtClean="0">
                    <a:ea typeface="Calibri" panose="020F0502020204030204" pitchFamily="34" charset="0"/>
                    <a:cs typeface="Times New Roman" panose="02020603050405020304" pitchFamily="18" charset="0"/>
                  </a:rPr>
                  <a:t>b) Vì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𝐺</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800" kern="100">
                    <a:ea typeface="Calibri" panose="020F0502020204030204" pitchFamily="34" charset="0"/>
                    <a:cs typeface="Times New Roman" panose="02020603050405020304" pitchFamily="18" charset="0"/>
                  </a:rPr>
                  <a:t> tương ứng là trọng tâm của các tam giác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ABC</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ACD</m:t>
                    </m:r>
                  </m:oMath>
                </a14:m>
                <a:r>
                  <a:rPr lang="en-US" sz="1800" kern="100">
                    <a:ea typeface="Calibri" panose="020F0502020204030204" pitchFamily="34" charset="0"/>
                    <a:cs typeface="Times New Roman" panose="02020603050405020304" pitchFamily="18" charset="0"/>
                  </a:rPr>
                  <a:t> </a:t>
                </a:r>
                <a:r>
                  <a:rPr lang="en-US" sz="1800" kern="100" smtClean="0">
                    <a:ea typeface="Calibri" panose="020F0502020204030204" pitchFamily="34" charset="0"/>
                    <a:cs typeface="Times New Roman" panose="02020603050405020304" pitchFamily="18" charset="0"/>
                  </a:rPr>
                  <a:t>nên</a:t>
                </a:r>
              </a:p>
              <a:p>
                <a:pPr lvl="0">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𝐶𝐺</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𝐶𝑀</m:t>
                          </m:r>
                        </m:den>
                      </m:f>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𝐶𝐾</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𝐶𝑁</m:t>
                          </m:r>
                        </m:den>
                      </m:f>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2</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800" kern="1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GK</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MN</m:t>
                    </m:r>
                  </m:oMath>
                </a14:m>
                <a:r>
                  <a:rPr lang="en-US" sz="1800" kern="100">
                    <a:ea typeface="Malgun Gothic" panose="020B0503020000020004" pitchFamily="34" charset="-127"/>
                    <a:cs typeface="Times New Roman" panose="02020603050405020304" pitchFamily="18" charset="0"/>
                  </a:rPr>
                  <a:t> </a:t>
                </a:r>
                <a:r>
                  <a:rPr lang="en-US" sz="1800" kern="100">
                    <a:ea typeface="Calibri" panose="020F0502020204030204" pitchFamily="34" charset="0"/>
                    <a:cs typeface="Times New Roman" panose="02020603050405020304" pitchFamily="18" charset="0"/>
                  </a:rPr>
                  <a:t>mà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𝑀𝑁</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800" kern="1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GK</m:t>
                    </m:r>
                    <m:r>
                      <a:rPr lang="en-US"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BC</m:t>
                    </m:r>
                  </m:oMath>
                </a14:m>
                <a:r>
                  <a:rPr lang="en-US" sz="1800" smtClean="0">
                    <a:ea typeface="Calibri" panose="020F0502020204030204" pitchFamily="34" charset="0"/>
                  </a:rPr>
                  <a:t>.</a:t>
                </a:r>
                <a:endParaRPr lang="en-US" sz="1800"/>
              </a:p>
            </p:txBody>
          </p:sp>
        </mc:Choice>
        <mc:Fallback>
          <p:sp>
            <p:nvSpPr>
              <p:cNvPr id="11" name="Rectangle 10"/>
              <p:cNvSpPr>
                <a:spLocks noRot="1" noChangeAspect="1" noMove="1" noResize="1" noEditPoints="1" noAdjustHandles="1" noChangeArrowheads="1" noChangeShapeType="1" noTextEdit="1"/>
              </p:cNvSpPr>
              <p:nvPr/>
            </p:nvSpPr>
            <p:spPr>
              <a:xfrm>
                <a:off x="3914173" y="2377969"/>
                <a:ext cx="4846320" cy="2611869"/>
              </a:xfrm>
              <a:prstGeom prst="rect">
                <a:avLst/>
              </a:prstGeom>
              <a:blipFill>
                <a:blip r:embed="rId8"/>
                <a:stretch>
                  <a:fillRect l="-1006" b="-1865"/>
                </a:stretch>
              </a:blipFill>
            </p:spPr>
            <p:txBody>
              <a:bodyPr/>
              <a:lstStyle/>
              <a:p>
                <a:r>
                  <a:rPr lang="en-US">
                    <a:noFill/>
                  </a:rPr>
                  <a:t> </a:t>
                </a:r>
              </a:p>
            </p:txBody>
          </p:sp>
        </mc:Fallback>
      </mc:AlternateContent>
    </p:spTree>
    <p:extLst>
      <p:ext uri="{BB962C8B-B14F-4D97-AF65-F5344CB8AC3E}">
        <p14:creationId xmlns:p14="http://schemas.microsoft.com/office/powerpoint/2010/main" val="3392775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circle(i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circle(in)">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1624" y="366819"/>
            <a:ext cx="3829050" cy="1028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3300" b="1" kern="1200" dirty="0" err="1">
                <a:solidFill>
                  <a:srgbClr val="C00000"/>
                </a:solidFill>
                <a:latin typeface="Arial" panose="020B0604020202020204" pitchFamily="34" charset="0"/>
                <a:cs typeface="Arial" panose="020B0604020202020204" pitchFamily="34" charset="0"/>
              </a:rPr>
              <a:t>Bắn</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Cung</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Tên</a:t>
            </a:r>
            <a:endParaRPr lang="en-US" sz="3300" b="1" kern="1200" dirty="0">
              <a:solidFill>
                <a:srgbClr val="C00000"/>
              </a:solidFill>
              <a:latin typeface="Arial" panose="020B0604020202020204" pitchFamily="34" charset="0"/>
              <a:cs typeface="Arial" panose="020B0604020202020204" pitchFamily="34" charset="0"/>
            </a:endParaRPr>
          </a:p>
        </p:txBody>
      </p:sp>
      <p:pic>
        <p:nvPicPr>
          <p:cNvPr id="3" name="Picture 2" descr="1548b78863bea9b589200adb6a7ee866.png"/>
          <p:cNvPicPr>
            <a:picLocks noChangeAspect="1"/>
          </p:cNvPicPr>
          <p:nvPr/>
        </p:nvPicPr>
        <p:blipFill>
          <a:blip r:embed="rId2" cstate="print"/>
          <a:stretch>
            <a:fillRect/>
          </a:stretch>
        </p:blipFill>
        <p:spPr>
          <a:xfrm rot="21388199">
            <a:off x="3030847" y="1834275"/>
            <a:ext cx="2970605" cy="2858535"/>
          </a:xfrm>
          <a:prstGeom prst="rect">
            <a:avLst/>
          </a:prstGeom>
        </p:spPr>
      </p:pic>
    </p:spTree>
    <p:extLst>
      <p:ext uri="{BB962C8B-B14F-4D97-AF65-F5344CB8AC3E}">
        <p14:creationId xmlns:p14="http://schemas.microsoft.com/office/powerpoint/2010/main" val="215481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p:sp>
        <p:nvSpPr>
          <p:cNvPr id="7" name="Rectangle 6"/>
          <p:cNvSpPr/>
          <p:nvPr/>
        </p:nvSpPr>
        <p:spPr>
          <a:xfrm>
            <a:off x="3674038" y="2897323"/>
            <a:ext cx="1238250" cy="4915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000" smtClean="0">
                <a:solidFill>
                  <a:schemeClr val="tx1"/>
                </a:solidFill>
                <a:latin typeface="Arial" panose="020B0604020202020204" pitchFamily="34" charset="0"/>
                <a:ea typeface="Calibri" panose="020F0502020204030204" pitchFamily="34" charset="0"/>
                <a:cs typeface="Arial" panose="020B0604020202020204" pitchFamily="34" charset="0"/>
              </a:rPr>
              <a:t>Vô </a:t>
            </a: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số</a:t>
            </a:r>
            <a:endParaRPr lang="en-US" sz="2000" kern="1200" dirty="0">
              <a:solidFill>
                <a:schemeClr val="tx1"/>
              </a:solidFill>
              <a:latin typeface="Arial" panose="020B0604020202020204" pitchFamily="34" charset="0"/>
              <a:cs typeface="Arial" panose="020B0604020202020204" pitchFamily="34" charset="0"/>
            </a:endParaRPr>
          </a:p>
        </p:txBody>
      </p:sp>
      <p:pic>
        <p:nvPicPr>
          <p:cNvPr id="8" name="Picture 7" descr="11.png"/>
          <p:cNvPicPr>
            <a:picLocks noChangeAspect="1"/>
          </p:cNvPicPr>
          <p:nvPr/>
        </p:nvPicPr>
        <p:blipFill>
          <a:blip r:embed="rId4" cstate="print"/>
          <a:stretch>
            <a:fillRect/>
          </a:stretch>
        </p:blipFill>
        <p:spPr>
          <a:xfrm>
            <a:off x="7665091" y="35743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202906" y="4476751"/>
                <a:ext cx="1238250" cy="5253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1</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02906" y="4476751"/>
                <a:ext cx="1238250" cy="525378"/>
              </a:xfrm>
              <a:prstGeom prst="rect">
                <a:avLst/>
              </a:prstGeom>
              <a:blipFill>
                <a:blip r:embed="rId5"/>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36491" y="4476750"/>
                <a:ext cx="1097910" cy="525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2</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36491" y="4476750"/>
                <a:ext cx="1097910" cy="525379"/>
              </a:xfrm>
              <a:prstGeom prst="rect">
                <a:avLst/>
              </a:prstGeom>
              <a:blipFill>
                <a:blip r:embed="rId6"/>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408175" y="2686049"/>
                <a:ext cx="1238250" cy="4909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3</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408175" y="2686049"/>
                <a:ext cx="1238250" cy="490939"/>
              </a:xfrm>
              <a:prstGeom prst="rect">
                <a:avLst/>
              </a:prstGeom>
              <a:blipFill>
                <a:blip r:embed="rId7"/>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55448" y="133350"/>
            <a:ext cx="9427464"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79119" y="324458"/>
                <a:ext cx="8004049" cy="1061829"/>
              </a:xfrm>
              <a:prstGeom prst="rect">
                <a:avLst/>
              </a:prstGeom>
              <a:noFill/>
            </p:spPr>
            <p:txBody>
              <a:bodyPr wrap="square" rtlCol="0">
                <a:spAutoFit/>
              </a:bodyPr>
              <a:lstStyle/>
              <a:p>
                <a:pPr marR="30480" algn="just">
                  <a:lnSpc>
                    <a:spcPct val="150000"/>
                  </a:lnSpc>
                  <a:spcBef>
                    <a:spcPts val="600"/>
                  </a:spcBef>
                  <a:spcAft>
                    <a:spcPts val="600"/>
                  </a:spcAft>
                </a:pPr>
                <a:r>
                  <a:rPr lang="nl-NL" sz="2100" b="1"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Trong không gian, cho đường thẳng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và điểm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có bao nhiêu đường thẳng vuông góc với đường thẳng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2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579119" y="324458"/>
                <a:ext cx="8004049" cy="1061829"/>
              </a:xfrm>
              <a:prstGeom prst="rect">
                <a:avLst/>
              </a:prstGeom>
              <a:blipFill>
                <a:blip r:embed="rId10"/>
                <a:stretch>
                  <a:fillRect l="-914" b="-5172"/>
                </a:stretch>
              </a:blipFill>
            </p:spPr>
            <p:txBody>
              <a:bodyPr/>
              <a:lstStyle/>
              <a:p>
                <a:r>
                  <a:rPr lang="en-US">
                    <a:noFill/>
                  </a:rPr>
                  <a:t> </a:t>
                </a:r>
              </a:p>
            </p:txBody>
          </p:sp>
        </mc:Fallback>
      </mc:AlternateContent>
      <p:pic>
        <p:nvPicPr>
          <p:cNvPr id="16" name="Picture 15" descr="12.png"/>
          <p:cNvPicPr>
            <a:picLocks noChangeAspect="1"/>
          </p:cNvPicPr>
          <p:nvPr/>
        </p:nvPicPr>
        <p:blipFill>
          <a:blip r:embed="rId11"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966184" y="4384625"/>
            <a:ext cx="915407" cy="34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86184"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7" y="3975333"/>
            <a:ext cx="97806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45933" y="2654668"/>
            <a:ext cx="685800" cy="685800"/>
          </a:xfrm>
          <a:prstGeom prst="rect">
            <a:avLst/>
          </a:prstGeom>
        </p:spPr>
      </p:pic>
      <p:sp>
        <p:nvSpPr>
          <p:cNvPr id="26" name="Rounded Rectangle 25"/>
          <p:cNvSpPr/>
          <p:nvPr/>
        </p:nvSpPr>
        <p:spPr>
          <a:xfrm>
            <a:off x="5424642" y="2097855"/>
            <a:ext cx="98353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124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201966" y="2638324"/>
                <a:ext cx="1341834"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201966" y="2638324"/>
                <a:ext cx="1341834"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160520" y="4508353"/>
                <a:ext cx="145389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𝐷</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160520" y="4508353"/>
                <a:ext cx="1453896"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74661" y="3605985"/>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284665" y="4508353"/>
                <a:ext cx="138950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284665" y="4508353"/>
                <a:ext cx="1389501" cy="457200"/>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598482" y="2705527"/>
                <a:ext cx="1493975"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
                    </m:oMathParaPr>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598482" y="2705527"/>
                <a:ext cx="1493975"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54864" y="169926"/>
            <a:ext cx="8988551"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707898" y="350464"/>
                <a:ext cx="7695571" cy="1061829"/>
              </a:xfrm>
              <a:prstGeom prst="rect">
                <a:avLst/>
              </a:prstGeom>
              <a:noFill/>
            </p:spPr>
            <p:txBody>
              <a:bodyPr wrap="square" rtlCol="0">
                <a:spAutoFit/>
              </a:bodyPr>
              <a:lstStyle/>
              <a:p>
                <a:pPr marR="30480" algn="just">
                  <a:lnSpc>
                    <a:spcPct val="150000"/>
                  </a:lnSpc>
                  <a:spcBef>
                    <a:spcPts val="600"/>
                  </a:spcBef>
                  <a:spcAft>
                    <a:spcPts val="600"/>
                  </a:spcAft>
                </a:pPr>
                <a:r>
                  <a:rPr lang="nl-NL" sz="2100" b="1" smtClean="0">
                    <a:solidFill>
                      <a:schemeClr val="bg1"/>
                    </a:solidFill>
                    <a:latin typeface="Arial" panose="020B0604020202020204" pitchFamily="34" charset="0"/>
                    <a:ea typeface="Calibri" panose="020F0502020204030204" pitchFamily="34" charset="0"/>
                    <a:cs typeface="Arial" panose="020B0604020202020204" pitchFamily="34" charset="0"/>
                  </a:rPr>
                  <a:t>Câu 2. </a:t>
                </a:r>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Trong hình hộp </a:t>
                </a:r>
                <a14:m>
                  <m:oMath xmlns:m="http://schemas.openxmlformats.org/officeDocument/2006/math">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 có tất cả các cạnh đều bằng nhau. Trong các khẳng định sau, khẳng định nào </a:t>
                </a:r>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sai</a:t>
                </a:r>
                <a:r>
                  <a:rPr lang="en-US" sz="2100" kern="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707898" y="350464"/>
                <a:ext cx="7695571" cy="1061829"/>
              </a:xfrm>
              <a:prstGeom prst="rect">
                <a:avLst/>
              </a:prstGeom>
              <a:blipFill>
                <a:blip r:embed="rId11"/>
                <a:stretch>
                  <a:fillRect l="-950" r="-475" b="-4571"/>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81480" y="3922295"/>
            <a:ext cx="94178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19346" y="2117332"/>
            <a:ext cx="959991"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551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03" name="Rectangle 102"/>
          <p:cNvSpPr/>
          <p:nvPr/>
        </p:nvSpPr>
        <p:spPr>
          <a:xfrm>
            <a:off x="-181128" y="562412"/>
            <a:ext cx="9575283" cy="1738296"/>
          </a:xfrm>
          <a:prstGeom prst="rect">
            <a:avLst/>
          </a:prstGeom>
        </p:spPr>
        <p:txBody>
          <a:bodyPr wrap="square">
            <a:spAutoFit/>
          </a:bodyPr>
          <a:lstStyle/>
          <a:p>
            <a:pPr algn="ctr">
              <a:lnSpc>
                <a:spcPct val="150000"/>
              </a:lnSpc>
            </a:pPr>
            <a:r>
              <a:rPr lang="vi-VN" sz="3800" b="1">
                <a:solidFill>
                  <a:srgbClr val="BFDBF7">
                    <a:lumMod val="25000"/>
                  </a:srgbClr>
                </a:solidFill>
                <a:latin typeface="Arial" panose="020B0604020202020204" pitchFamily="34" charset="0"/>
                <a:ea typeface="Maven Pro"/>
                <a:cs typeface="Maven Pro"/>
                <a:sym typeface="Maven Pro"/>
              </a:rPr>
              <a:t>CHƯƠNG VII: QUAN HỆ VUÔNG GÓC TRONG KHÔNG GIAN</a:t>
            </a:r>
            <a:endParaRPr lang="vi-VN" sz="3800">
              <a:solidFill>
                <a:srgbClr val="BFDBF7">
                  <a:lumMod val="25000"/>
                </a:srgbClr>
              </a:solidFill>
              <a:ea typeface="Maven Pro"/>
              <a:cs typeface="Maven Pro"/>
              <a:sym typeface="Maven Pro"/>
            </a:endParaRPr>
          </a:p>
        </p:txBody>
      </p:sp>
      <p:sp>
        <p:nvSpPr>
          <p:cNvPr id="4" name="Rectangle 3"/>
          <p:cNvSpPr/>
          <p:nvPr/>
        </p:nvSpPr>
        <p:spPr>
          <a:xfrm>
            <a:off x="912026" y="2483822"/>
            <a:ext cx="7388973" cy="1738296"/>
          </a:xfrm>
          <a:prstGeom prst="rect">
            <a:avLst/>
          </a:prstGeom>
        </p:spPr>
        <p:txBody>
          <a:bodyPr wrap="square">
            <a:spAutoFit/>
          </a:bodyPr>
          <a:lstStyle/>
          <a:p>
            <a:pPr lvl="0" algn="ctr">
              <a:lnSpc>
                <a:spcPct val="150000"/>
              </a:lnSpc>
              <a:buClrTx/>
            </a:pPr>
            <a:r>
              <a:rPr lang="vi-VN" sz="3800" b="1">
                <a:solidFill>
                  <a:srgbClr val="C00000"/>
                </a:solidFill>
                <a:latin typeface="Arial" panose="020B0604020202020204" pitchFamily="34" charset="0"/>
                <a:ea typeface="Maven Pro"/>
                <a:cs typeface="Maven Pro"/>
                <a:sym typeface="Maven Pro"/>
              </a:rPr>
              <a:t>BÀI 22. HAI ĐƯỜNG THẲNG VUÔNG GÓC </a:t>
            </a:r>
            <a:endParaRPr lang="vi-VN" sz="3800">
              <a:solidFill>
                <a:srgbClr val="C00000"/>
              </a:solidFill>
              <a:ea typeface="Maven Pro"/>
              <a:cs typeface="Maven Pro"/>
              <a:sym typeface="Maven Pro"/>
            </a:endParaRPr>
          </a:p>
        </p:txBody>
      </p:sp>
      <p:pic>
        <p:nvPicPr>
          <p:cNvPr id="3" name="Picture 2"/>
          <p:cNvPicPr>
            <a:picLocks noChangeAspect="1"/>
          </p:cNvPicPr>
          <p:nvPr/>
        </p:nvPicPr>
        <p:blipFill>
          <a:blip r:embed="rId3"/>
          <a:stretch>
            <a:fillRect/>
          </a:stretch>
        </p:blipFill>
        <p:spPr>
          <a:xfrm>
            <a:off x="161055" y="2896045"/>
            <a:ext cx="681783" cy="762039"/>
          </a:xfrm>
          <a:prstGeom prst="rect">
            <a:avLst/>
          </a:prstGeom>
        </p:spPr>
      </p:pic>
      <p:pic>
        <p:nvPicPr>
          <p:cNvPr id="100" name="Picture 99"/>
          <p:cNvPicPr>
            <a:picLocks noChangeAspect="1"/>
          </p:cNvPicPr>
          <p:nvPr/>
        </p:nvPicPr>
        <p:blipFill>
          <a:blip r:embed="rId3"/>
          <a:stretch>
            <a:fillRect/>
          </a:stretch>
        </p:blipFill>
        <p:spPr>
          <a:xfrm>
            <a:off x="8121636" y="3072299"/>
            <a:ext cx="681783" cy="762039"/>
          </a:xfrm>
          <a:prstGeom prst="rect">
            <a:avLst/>
          </a:prstGeom>
        </p:spPr>
      </p:pic>
      <p:pic>
        <p:nvPicPr>
          <p:cNvPr id="5" name="Picture 4"/>
          <p:cNvPicPr>
            <a:picLocks noChangeAspect="1"/>
          </p:cNvPicPr>
          <p:nvPr/>
        </p:nvPicPr>
        <p:blipFill>
          <a:blip r:embed="rId4"/>
          <a:stretch>
            <a:fillRect/>
          </a:stretch>
        </p:blipFill>
        <p:spPr>
          <a:xfrm rot="3344606">
            <a:off x="8451801" y="4167590"/>
            <a:ext cx="591796" cy="5104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dir="out"/>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229100" y="3474262"/>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978838" y="4376631"/>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978838" y="4376631"/>
                <a:ext cx="989321"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849906" y="2636961"/>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849906" y="2636961"/>
                <a:ext cx="989321"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146379" y="1707482"/>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97805" y="4443984"/>
                <a:ext cx="879452" cy="4518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97805" y="4443984"/>
                <a:ext cx="879452" cy="45186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869155" y="17881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675770" y="2673126"/>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675770" y="2673126"/>
                <a:ext cx="989321"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8288" y="162160"/>
            <a:ext cx="9079992" cy="12646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642366" y="346026"/>
                <a:ext cx="7856982" cy="877163"/>
              </a:xfrm>
              <a:prstGeom prst="rect">
                <a:avLst/>
              </a:prstGeom>
              <a:noFill/>
            </p:spPr>
            <p:txBody>
              <a:bodyPr wrap="square" rtlCol="0">
                <a:spAutoFit/>
              </a:bodyPr>
              <a:lstStyle/>
              <a:p>
                <a:pPr marR="30480" algn="just">
                  <a:lnSpc>
                    <a:spcPct val="150000"/>
                  </a:lnSpc>
                  <a:spcBef>
                    <a:spcPts val="600"/>
                  </a:spcBef>
                  <a:spcAft>
                    <a:spcPts val="600"/>
                  </a:spcAft>
                </a:pPr>
                <a:r>
                  <a:rPr lang="nl-NL" sz="1700" b="1" smtClean="0">
                    <a:solidFill>
                      <a:schemeClr val="bg1"/>
                    </a:solidFill>
                    <a:latin typeface="Arial" panose="020B0604020202020204" pitchFamily="34" charset="0"/>
                    <a:ea typeface="Calibri" panose="020F0502020204030204" pitchFamily="34" charset="0"/>
                    <a:cs typeface="Arial" panose="020B0604020202020204" pitchFamily="34" charset="0"/>
                  </a:rPr>
                  <a:t>Câu 3. </a:t>
                </a:r>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Cho hình hộp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có sáu mặt đều là hình vuông. Gọi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𝐽</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trung điểm của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Góc giữa hai đường thẳng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𝐼𝐽</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700" kern="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bằng</a:t>
                </a:r>
              </a:p>
            </p:txBody>
          </p:sp>
        </mc:Choice>
        <mc:Fallback>
          <p:sp>
            <p:nvSpPr>
              <p:cNvPr id="15" name="TextBox 14"/>
              <p:cNvSpPr txBox="1">
                <a:spLocks noRot="1" noChangeAspect="1" noMove="1" noResize="1" noEditPoints="1" noAdjustHandles="1" noChangeArrowheads="1" noChangeShapeType="1" noTextEdit="1"/>
              </p:cNvSpPr>
              <p:nvPr/>
            </p:nvSpPr>
            <p:spPr>
              <a:xfrm>
                <a:off x="642366" y="346026"/>
                <a:ext cx="7856982" cy="877163"/>
              </a:xfrm>
              <a:prstGeom prst="rect">
                <a:avLst/>
              </a:prstGeom>
              <a:blipFill>
                <a:blip r:embed="rId11"/>
                <a:stretch>
                  <a:fillRect l="-465" r="-155" b="-3472"/>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628900" y="1885950"/>
            <a:ext cx="1000964" cy="3665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790455" y="3565426"/>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108346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477966" y="2097855"/>
            <a:ext cx="101106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182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278 0.12613 0.10046 0.19922 0.1929 " pathEditMode="relative" rAng="0" ptsTypes="AA">
                                      <p:cBhvr>
                                        <p:cTn id="6" dur="2000" fill="hold"/>
                                        <p:tgtEl>
                                          <p:spTgt spid="16"/>
                                        </p:tgtEl>
                                        <p:attrNameLst>
                                          <p:attrName>ppt_x</p:attrName>
                                          <p:attrName>ppt_y</p:attrName>
                                        </p:attrNameLst>
                                      </p:cBhvr>
                                      <p:rCtr x="7283" y="936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0.00016 0.09054 -0.08365 0.18194 -0.16713 " pathEditMode="relative" rAng="0" ptsTypes="AA">
                                      <p:cBhvr>
                                        <p:cTn id="29" dur="2000" fill="hold"/>
                                        <p:tgtEl>
                                          <p:spTgt spid="17"/>
                                        </p:tgtEl>
                                        <p:attrNameLst>
                                          <p:attrName>ppt_x</p:attrName>
                                          <p:attrName>ppt_y</p:attrName>
                                        </p:attrNameLst>
                                      </p:cBhvr>
                                      <p:rCtr x="9097" y="-8364"/>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883855" y="2914651"/>
                <a:ext cx="101867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000" b="1" smtClean="0">
                    <a:solidFill>
                      <a:schemeClr val="tx1"/>
                    </a:solidFill>
                    <a:latin typeface="Times New Roman" panose="02020603050405020304" pitchFamily="18" charset="0"/>
                    <a:ea typeface="Calibri" panose="020F0502020204030204" pitchFamily="34" charset="0"/>
                  </a:rPr>
                  <a:t> </a:t>
                </a:r>
                <a14:m>
                  <m:oMath xmlns:m="http://schemas.openxmlformats.org/officeDocument/2006/math">
                    <m:r>
                      <a:rPr lang="en-US" sz="2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90°</m:t>
                    </m:r>
                  </m:oMath>
                </a14:m>
                <a:endParaRPr lang="en-US" sz="2000" kern="1200" dirty="0">
                  <a:solidFill>
                    <a:schemeClr val="tx1"/>
                  </a:solidFill>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883855" y="2914651"/>
                <a:ext cx="1018676"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743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393193" y="4540919"/>
                <a:ext cx="101867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45°</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393193" y="4540919"/>
                <a:ext cx="1018676"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372350" y="4467968"/>
                <a:ext cx="1076706" cy="4612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120°</m:t>
                      </m:r>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372350" y="4467968"/>
                <a:ext cx="1076706" cy="461209"/>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6489030" y="2684606"/>
                <a:ext cx="1089905" cy="4744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489030" y="2684606"/>
                <a:ext cx="1089905" cy="47448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92608" y="240194"/>
            <a:ext cx="8549640" cy="13508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909351" y="438203"/>
                <a:ext cx="7292950" cy="923330"/>
              </a:xfrm>
              <a:prstGeom prst="rect">
                <a:avLst/>
              </a:prstGeom>
              <a:noFill/>
            </p:spPr>
            <p:txBody>
              <a:bodyPr wrap="square" rtlCol="0">
                <a:spAutoFit/>
              </a:bodyPr>
              <a:lstStyle/>
              <a:p>
                <a:pPr>
                  <a:lnSpc>
                    <a:spcPct val="150000"/>
                  </a:lnSpc>
                </a:pPr>
                <a:r>
                  <a:rPr lang="nl-NL" sz="18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en-US" sz="18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a:t>
                </a:r>
                <a:r>
                  <a:rPr lang="en-US" sz="18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1800" kern="1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có đáy ABCD là hình thoi. Gọi M, N lần lượt là trung điểm của các cạnh SB và SD. Tính góc giữa AC và MN.</a:t>
                </a:r>
                <a:endParaRPr lang="en-US" sz="1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909351" y="438203"/>
                <a:ext cx="7292950" cy="923330"/>
              </a:xfrm>
              <a:prstGeom prst="rect">
                <a:avLst/>
              </a:prstGeom>
              <a:blipFill>
                <a:blip r:embed="rId11"/>
                <a:stretch>
                  <a:fillRect l="-668" r="-1504" b="-4636"/>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33700" y="4382903"/>
            <a:ext cx="915407" cy="3786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98601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534108" y="2097855"/>
            <a:ext cx="95492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02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201966" y="2638324"/>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800">
                  <a:effectLst/>
                  <a:latin typeface="Times New Roman" panose="02020603050405020304" pitchFamily="18" charset="0"/>
                  <a:ea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201966" y="2638324"/>
                <a:ext cx="1083469"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202906" y="4544929"/>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202906" y="4544929"/>
                <a:ext cx="1083469"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74661" y="3642561"/>
            <a:ext cx="628650" cy="90236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403432" y="4454316"/>
                <a:ext cx="1151967" cy="4834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kern="1200" dirty="0">
                  <a:solidFill>
                    <a:prstClr val="black"/>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403432" y="4454316"/>
                <a:ext cx="1151967" cy="483443"/>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598483" y="2705527"/>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598483" y="2705527"/>
                <a:ext cx="1083469"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46190"/>
            <a:ext cx="9390888" cy="1782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5" name="TextBox 14"/>
              <p:cNvSpPr txBox="1"/>
              <p:nvPr/>
            </p:nvSpPr>
            <p:spPr>
              <a:xfrm>
                <a:off x="561641" y="226429"/>
                <a:ext cx="6300559" cy="1200329"/>
              </a:xfrm>
              <a:prstGeom prst="rect">
                <a:avLst/>
              </a:prstGeom>
              <a:noFill/>
            </p:spPr>
            <p:txBody>
              <a:bodyPr wrap="square" rtlCol="0">
                <a:spAutoFit/>
              </a:bodyPr>
              <a:lstStyle/>
              <a:p>
                <a:pPr algn="just">
                  <a:lnSpc>
                    <a:spcPct val="150000"/>
                  </a:lnSpc>
                  <a:spcAft>
                    <a:spcPts val="1200"/>
                  </a:spcAft>
                </a:pPr>
                <a:r>
                  <a:rPr lang="nl-NL" sz="16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16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𝑂𝐴𝐵𝐶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𝑂𝐵</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đôi một vuông góc với nhau và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𝑂𝐵</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6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(tham </a:t>
                </a:r>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khảo hình vẽ bên dưới). Góc giữa hai đường thẳng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𝑂𝑀</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bằng:</a:t>
                </a:r>
              </a:p>
            </p:txBody>
          </p:sp>
        </mc:Choice>
        <mc:Fallback>
          <p:sp>
            <p:nvSpPr>
              <p:cNvPr id="15" name="TextBox 14"/>
              <p:cNvSpPr txBox="1">
                <a:spLocks noRot="1" noChangeAspect="1" noMove="1" noResize="1" noEditPoints="1" noAdjustHandles="1" noChangeArrowheads="1" noChangeShapeType="1" noTextEdit="1"/>
              </p:cNvSpPr>
              <p:nvPr/>
            </p:nvSpPr>
            <p:spPr>
              <a:xfrm>
                <a:off x="561641" y="226429"/>
                <a:ext cx="6300559" cy="1200329"/>
              </a:xfrm>
              <a:prstGeom prst="rect">
                <a:avLst/>
              </a:prstGeom>
              <a:blipFill>
                <a:blip r:embed="rId11"/>
                <a:stretch>
                  <a:fillRect l="-484" r="-484" b="-2030"/>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329238" y="3975333"/>
            <a:ext cx="956197"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35249" y="2117332"/>
            <a:ext cx="94408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4">
            <a:biLevel thresh="75000"/>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7141699" y="196719"/>
            <a:ext cx="1344065" cy="1347938"/>
          </a:xfrm>
          <a:prstGeom prst="rect">
            <a:avLst/>
          </a:prstGeom>
        </p:spPr>
      </p:pic>
    </p:spTree>
    <p:extLst>
      <p:ext uri="{BB962C8B-B14F-4D97-AF65-F5344CB8AC3E}">
        <p14:creationId xmlns:p14="http://schemas.microsoft.com/office/powerpoint/2010/main" val="1509653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7081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en-US" sz="70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rPr>
              <a:t>VẬN</a:t>
            </a:r>
            <a:r>
              <a:rPr kumimoji="0" lang="en-US" sz="7000" b="1" i="0" u="none" strike="noStrike" kern="0" cap="none" spc="0" normalizeH="0" noProof="0" smtClean="0">
                <a:ln>
                  <a:noFill/>
                </a:ln>
                <a:solidFill>
                  <a:srgbClr val="0082C6">
                    <a:lumMod val="50000"/>
                  </a:srgbClr>
                </a:solidFill>
                <a:effectLst/>
                <a:uLnTx/>
                <a:uFillTx/>
                <a:latin typeface="Arial" panose="020B0604020202020204" pitchFamily="34" charset="0"/>
                <a:cs typeface="Arial"/>
                <a:sym typeface="Delius"/>
              </a:rPr>
              <a:t> DỤNG</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377078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233963" y="4038155"/>
            <a:ext cx="974414" cy="975311"/>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Google Shape;3331;p61"/>
          <p:cNvSpPr txBox="1"/>
          <p:nvPr/>
        </p:nvSpPr>
        <p:spPr>
          <a:xfrm flipH="1">
            <a:off x="656304" y="293318"/>
            <a:ext cx="2891568"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1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7.4 (SGK – tr.30)</a:t>
            </a:r>
            <a:endParaRPr kumimoji="0" lang="en-US" sz="21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569317" y="884371"/>
            <a:ext cx="4469027" cy="2805320"/>
          </a:xfrm>
          <a:prstGeom prst="rect">
            <a:avLst/>
          </a:prstGeom>
        </p:spPr>
        <p:txBody>
          <a:bodyPr wrap="square">
            <a:spAutoFit/>
          </a:bodyPr>
          <a:lstStyle/>
          <a:p>
            <a:pPr algn="just">
              <a:lnSpc>
                <a:spcPct val="150000"/>
              </a:lnSpc>
            </a:pPr>
            <a:r>
              <a:rPr lang="vi-VN" sz="2000">
                <a:latin typeface="+mn-lt"/>
              </a:rPr>
              <a:t>Đối với nhà gỗ truyền thống, trong các cấu kiện: hoành, quá giang, xà cái, rui, cột tương ứng được đánh số 1, 2, 3, 4, 5 như trong Hình 7.8, những cặp cấu kiện nào vuông góc với </a:t>
            </a:r>
            <a:r>
              <a:rPr lang="vi-VN" sz="2000">
                <a:latin typeface="+mn-lt"/>
              </a:rPr>
              <a:t>nhau</a:t>
            </a:r>
            <a:r>
              <a:rPr lang="vi-VN" sz="2000" smtClean="0">
                <a:latin typeface="+mn-lt"/>
              </a:rPr>
              <a:t>?</a:t>
            </a:r>
            <a:endParaRPr lang="en-US" sz="20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1943" y="1067000"/>
            <a:ext cx="3020538" cy="3974392"/>
          </a:xfrm>
          <a:prstGeom prst="rect">
            <a:avLst/>
          </a:prstGeom>
        </p:spPr>
      </p:pic>
    </p:spTree>
    <p:extLst>
      <p:ext uri="{BB962C8B-B14F-4D97-AF65-F5344CB8AC3E}">
        <p14:creationId xmlns:p14="http://schemas.microsoft.com/office/powerpoint/2010/main" val="19901032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225320" y="4262784"/>
            <a:ext cx="735944" cy="760163"/>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4186" y="765161"/>
            <a:ext cx="3171588" cy="4173143"/>
          </a:xfrm>
          <a:prstGeom prst="rect">
            <a:avLst/>
          </a:prstGeom>
        </p:spPr>
      </p:pic>
      <p:sp>
        <p:nvSpPr>
          <p:cNvPr id="33" name="Rectangle 32"/>
          <p:cNvSpPr/>
          <p:nvPr/>
        </p:nvSpPr>
        <p:spPr>
          <a:xfrm>
            <a:off x="434186" y="21393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3820553" y="623188"/>
            <a:ext cx="4557961" cy="4398640"/>
          </a:xfrm>
          <a:prstGeom prst="rect">
            <a:avLst/>
          </a:prstGeom>
        </p:spPr>
        <p:txBody>
          <a:bodyPr wrap="square">
            <a:spAutoFit/>
          </a:bodyPr>
          <a:lstStyle/>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Những cặp đường thẳng sau vuông góc </a:t>
            </a:r>
            <a:r>
              <a:rPr lang="fr-FR" sz="1900" kern="100">
                <a:latin typeface="Arial" panose="020B0604020202020204" pitchFamily="34" charset="0"/>
                <a:ea typeface="Calibri" panose="020F0502020204030204" pitchFamily="34" charset="0"/>
                <a:cs typeface="Arial" panose="020B0604020202020204" pitchFamily="34" charset="0"/>
              </a:rPr>
              <a:t>với </a:t>
            </a:r>
            <a:r>
              <a:rPr lang="fr-FR" sz="1900" kern="100" smtClean="0">
                <a:latin typeface="Arial" panose="020B0604020202020204" pitchFamily="34" charset="0"/>
                <a:ea typeface="Calibri" panose="020F0502020204030204" pitchFamily="34" charset="0"/>
                <a:cs typeface="Arial" panose="020B0604020202020204" pitchFamily="34" charset="0"/>
              </a:rPr>
              <a:t>nhau:</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quá giang (2)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rui (4)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cột (5)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Quá giang (2) và xà cái (3)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Quá giang (2) và cột (5)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Xà cái (3) và rui (4)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Xà cái (3) và cột (5).</a:t>
            </a:r>
            <a:endParaRPr lang="en-US" sz="19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8329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up)">
                                      <p:cBhvr>
                                        <p:cTn id="19" dur="500"/>
                                        <p:tgtEl>
                                          <p:spTgt spid="4">
                                            <p:txEl>
                                              <p:pRg st="1" end="1"/>
                                            </p:txEl>
                                          </p:spTgt>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up)">
                                      <p:cBhvr>
                                        <p:cTn id="23" dur="500"/>
                                        <p:tgtEl>
                                          <p:spTgt spid="4">
                                            <p:txEl>
                                              <p:pRg st="2" end="2"/>
                                            </p:txEl>
                                          </p:spTgt>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up)">
                                      <p:cBhvr>
                                        <p:cTn id="31" dur="500"/>
                                        <p:tgtEl>
                                          <p:spTgt spid="4">
                                            <p:txEl>
                                              <p:pRg st="4" end="4"/>
                                            </p:txEl>
                                          </p:spTgt>
                                        </p:tgtEl>
                                      </p:cBhvr>
                                    </p:animEffect>
                                  </p:childTnLst>
                                </p:cTn>
                              </p:par>
                            </p:childTnLst>
                          </p:cTn>
                        </p:par>
                        <p:par>
                          <p:cTn id="32" fill="hold">
                            <p:stCondLst>
                              <p:cond delay="2500"/>
                            </p:stCondLst>
                            <p:childTnLst>
                              <p:par>
                                <p:cTn id="33" presetID="22" presetClass="entr" presetSubtype="1" fill="hold"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up)">
                                      <p:cBhvr>
                                        <p:cTn id="35" dur="500"/>
                                        <p:tgtEl>
                                          <p:spTgt spid="4">
                                            <p:txEl>
                                              <p:pRg st="5" end="5"/>
                                            </p:txEl>
                                          </p:spTgt>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up)">
                                      <p:cBhvr>
                                        <p:cTn id="39" dur="500"/>
                                        <p:tgtEl>
                                          <p:spTgt spid="4">
                                            <p:txEl>
                                              <p:pRg st="6" end="6"/>
                                            </p:txEl>
                                          </p:spTgt>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up)">
                                      <p:cBhvr>
                                        <p:cTn id="4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4" name="Google Shape;3264;p52"/>
          <p:cNvSpPr/>
          <p:nvPr/>
        </p:nvSpPr>
        <p:spPr>
          <a:xfrm>
            <a:off x="3831050" y="1749600"/>
            <a:ext cx="5956948" cy="514368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2" name="Google Shape;3292;p52"/>
          <p:cNvGrpSpPr/>
          <p:nvPr/>
        </p:nvGrpSpPr>
        <p:grpSpPr>
          <a:xfrm>
            <a:off x="4787495" y="4476020"/>
            <a:ext cx="334046" cy="839826"/>
            <a:chOff x="4979142" y="4336675"/>
            <a:chExt cx="444861" cy="1118426"/>
          </a:xfrm>
        </p:grpSpPr>
        <p:sp>
          <p:nvSpPr>
            <p:cNvPr id="3293" name="Google Shape;3293;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4" name="Google Shape;3294;p52"/>
            <p:cNvGrpSpPr/>
            <p:nvPr/>
          </p:nvGrpSpPr>
          <p:grpSpPr>
            <a:xfrm>
              <a:off x="4979142" y="4336675"/>
              <a:ext cx="444861" cy="1118426"/>
              <a:chOff x="4979142" y="4336675"/>
              <a:chExt cx="444861" cy="1118426"/>
            </a:xfrm>
          </p:grpSpPr>
          <p:sp>
            <p:nvSpPr>
              <p:cNvPr id="3295" name="Google Shape;3295;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2"/>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2"/>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38417" y="1084297"/>
            <a:ext cx="6850519" cy="2862322"/>
          </a:xfrm>
          <a:prstGeom prst="rect">
            <a:avLst/>
          </a:prstGeom>
        </p:spPr>
        <p:txBody>
          <a:bodyPr wrap="square">
            <a:spAutoFit/>
          </a:bodyPr>
          <a:lstStyle/>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Ghi </a:t>
            </a:r>
            <a:r>
              <a:rPr lang="pt-BR" sz="2000">
                <a:latin typeface="Arial" panose="020B0604020202020204" pitchFamily="34" charset="0"/>
                <a:ea typeface="Calibri" panose="020F0502020204030204" pitchFamily="34" charset="0"/>
                <a:cs typeface="Arial" panose="020B0604020202020204" pitchFamily="34" charset="0"/>
              </a:rPr>
              <a:t>nhớ kiến thức trong </a:t>
            </a:r>
            <a:r>
              <a:rPr lang="pt-BR" sz="2000" smtClean="0">
                <a:latin typeface="Arial" panose="020B0604020202020204" pitchFamily="34" charset="0"/>
                <a:ea typeface="Calibri" panose="020F0502020204030204" pitchFamily="34" charset="0"/>
                <a:cs typeface="Arial" panose="020B0604020202020204" pitchFamily="34" charset="0"/>
              </a:rPr>
              <a:t>bài.</a:t>
            </a:r>
            <a:endParaRPr lang="en-US" sz="200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Hoàn </a:t>
            </a:r>
            <a:r>
              <a:rPr lang="pt-BR" sz="2000">
                <a:latin typeface="Arial" panose="020B0604020202020204" pitchFamily="34" charset="0"/>
                <a:ea typeface="Calibri" panose="020F0502020204030204" pitchFamily="34" charset="0"/>
                <a:cs typeface="Arial" panose="020B0604020202020204" pitchFamily="34" charset="0"/>
              </a:rPr>
              <a:t>thành bài tập trong </a:t>
            </a:r>
            <a:r>
              <a:rPr lang="pt-BR" sz="2000" smtClean="0">
                <a:latin typeface="Arial" panose="020B0604020202020204" pitchFamily="34" charset="0"/>
                <a:ea typeface="Calibri" panose="020F0502020204030204" pitchFamily="34" charset="0"/>
                <a:cs typeface="Arial" panose="020B0604020202020204" pitchFamily="34" charset="0"/>
              </a:rPr>
              <a:t>SBT.</a:t>
            </a:r>
            <a:endParaRPr lang="en-US" sz="200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Chuẩn </a:t>
            </a:r>
            <a:r>
              <a:rPr lang="pt-BR" sz="2000">
                <a:latin typeface="Arial" panose="020B0604020202020204" pitchFamily="34" charset="0"/>
                <a:ea typeface="Calibri" panose="020F0502020204030204" pitchFamily="34" charset="0"/>
                <a:cs typeface="Arial" panose="020B0604020202020204" pitchFamily="34" charset="0"/>
              </a:rPr>
              <a:t>bị bài sau </a:t>
            </a:r>
            <a:r>
              <a:rPr lang="vi-VN" sz="2000" b="1" i="1">
                <a:latin typeface="Arial" panose="020B0604020202020204" pitchFamily="34" charset="0"/>
                <a:ea typeface="Calibri" panose="020F0502020204030204" pitchFamily="34" charset="0"/>
                <a:cs typeface="Arial" panose="020B0604020202020204" pitchFamily="34" charset="0"/>
              </a:rPr>
              <a:t>Bài 23. Đường thẳng vuông góc với mặt phẳng</a:t>
            </a:r>
            <a:endParaRPr lang="en-US" sz="2000" i="1">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768918" y="103367"/>
            <a:ext cx="1622066" cy="659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991;p38"/>
          <p:cNvSpPr txBox="1">
            <a:spLocks/>
          </p:cNvSpPr>
          <p:nvPr/>
        </p:nvSpPr>
        <p:spPr>
          <a:xfrm>
            <a:off x="727951" y="26854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vi-VN" sz="3200" b="1">
                <a:solidFill>
                  <a:srgbClr val="C00000"/>
                </a:solidFill>
                <a:latin typeface="Arial"/>
              </a:rPr>
              <a:t>HƯỚNG DẪN VỀ NHÀ</a:t>
            </a:r>
            <a:endParaRPr lang="en-US" sz="3200" b="1">
              <a:solidFill>
                <a:srgbClr val="C00000"/>
              </a:solidFill>
              <a:latin typeface="Arial"/>
            </a:endParaRPr>
          </a:p>
        </p:txBody>
      </p:sp>
      <p:pic>
        <p:nvPicPr>
          <p:cNvPr id="2" name="Picture 1"/>
          <p:cNvPicPr>
            <a:picLocks noChangeAspect="1"/>
          </p:cNvPicPr>
          <p:nvPr/>
        </p:nvPicPr>
        <p:blipFill>
          <a:blip r:embed="rId3"/>
          <a:stretch>
            <a:fillRect/>
          </a:stretch>
        </p:blipFill>
        <p:spPr>
          <a:xfrm>
            <a:off x="109884" y="4530167"/>
            <a:ext cx="859371" cy="549472"/>
          </a:xfrm>
          <a:prstGeom prst="rect">
            <a:avLst/>
          </a:prstGeom>
        </p:spPr>
      </p:pic>
      <p:pic>
        <p:nvPicPr>
          <p:cNvPr id="13" name="Picture 12"/>
          <p:cNvPicPr>
            <a:picLocks noChangeAspect="1"/>
          </p:cNvPicPr>
          <p:nvPr/>
        </p:nvPicPr>
        <p:blipFill>
          <a:blip r:embed="rId3"/>
          <a:stretch>
            <a:fillRect/>
          </a:stretch>
        </p:blipFill>
        <p:spPr>
          <a:xfrm>
            <a:off x="0" y="10576"/>
            <a:ext cx="1042416" cy="980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335" name="Rectangle 334"/>
          <p:cNvSpPr/>
          <p:nvPr/>
        </p:nvSpPr>
        <p:spPr>
          <a:xfrm>
            <a:off x="593024" y="1149718"/>
            <a:ext cx="8213177" cy="2077492"/>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CẢM ƠN </a:t>
            </a:r>
            <a:r>
              <a:rPr kumimoji="0" lang="en-US" sz="4500" b="1" i="0" u="none" strike="noStrike" kern="0" cap="none" spc="0" normalizeH="0" baseline="0" noProof="0" smtClean="0">
                <a:ln>
                  <a:noFill/>
                </a:ln>
                <a:solidFill>
                  <a:schemeClr val="accent6">
                    <a:lumMod val="75000"/>
                  </a:schemeClr>
                </a:solidFill>
                <a:effectLst/>
                <a:uLnTx/>
                <a:uFillTx/>
                <a:sym typeface="Pangolin"/>
              </a:rPr>
              <a:t>CẢ</a:t>
            </a:r>
            <a:r>
              <a:rPr kumimoji="0" lang="en-US" sz="4500" b="1" i="0" u="none" strike="noStrike" kern="0" cap="none" spc="0" normalizeH="0" noProof="0" smtClean="0">
                <a:ln>
                  <a:noFill/>
                </a:ln>
                <a:solidFill>
                  <a:schemeClr val="accent6">
                    <a:lumMod val="75000"/>
                  </a:schemeClr>
                </a:solidFill>
                <a:effectLst/>
                <a:uLnTx/>
                <a:uFillTx/>
                <a:sym typeface="Pangolin"/>
              </a:rPr>
              <a:t> LỚP</a:t>
            </a:r>
            <a:endParaRPr kumimoji="0" lang="vi-VN" sz="4500" b="1" i="0" u="none" strike="noStrike" kern="0" cap="none" spc="0" normalizeH="0" baseline="0" noProof="0">
              <a:ln>
                <a:noFill/>
              </a:ln>
              <a:solidFill>
                <a:schemeClr val="accent6">
                  <a:lumMod val="75000"/>
                </a:schemeClr>
              </a:solidFill>
              <a:effectLst/>
              <a:uLnTx/>
              <a:uFillTx/>
              <a:sym typeface="Pangolin"/>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ĐÃ </a:t>
            </a:r>
            <a:r>
              <a:rPr kumimoji="0" lang="en-US" sz="4500" b="1" i="0" u="none" strike="noStrike" kern="0" cap="none" spc="0" normalizeH="0" baseline="0" noProof="0" smtClean="0">
                <a:ln>
                  <a:noFill/>
                </a:ln>
                <a:solidFill>
                  <a:schemeClr val="accent6">
                    <a:lumMod val="75000"/>
                  </a:schemeClr>
                </a:solidFill>
                <a:effectLst/>
                <a:uLnTx/>
                <a:uFillTx/>
                <a:sym typeface="Pangolin"/>
              </a:rPr>
              <a:t>LẮNG</a:t>
            </a:r>
            <a:r>
              <a:rPr kumimoji="0" lang="en-US" sz="4500" b="1" i="0" u="none" strike="noStrike" kern="0" cap="none" spc="0" normalizeH="0" noProof="0" smtClean="0">
                <a:ln>
                  <a:noFill/>
                </a:ln>
                <a:solidFill>
                  <a:schemeClr val="accent6">
                    <a:lumMod val="75000"/>
                  </a:schemeClr>
                </a:solidFill>
                <a:effectLst/>
                <a:uLnTx/>
                <a:uFillTx/>
                <a:sym typeface="Pangolin"/>
              </a:rPr>
              <a:t> NGHE!</a:t>
            </a:r>
            <a:endParaRPr kumimoji="0" lang="vi-VN" sz="4500" b="1" i="0" u="none" strike="noStrike" kern="0" cap="none" spc="0" normalizeH="0" baseline="0" noProof="0">
              <a:ln>
                <a:noFill/>
              </a:ln>
              <a:solidFill>
                <a:schemeClr val="accent6">
                  <a:lumMod val="75000"/>
                </a:schemeClr>
              </a:solidFill>
              <a:effectLst/>
              <a:uLnTx/>
              <a:uFillTx/>
              <a:sym typeface="Pangolin"/>
            </a:endParaRPr>
          </a:p>
        </p:txBody>
      </p:sp>
      <p:pic>
        <p:nvPicPr>
          <p:cNvPr id="2" name="Picture 1"/>
          <p:cNvPicPr>
            <a:picLocks noChangeAspect="1"/>
          </p:cNvPicPr>
          <p:nvPr/>
        </p:nvPicPr>
        <p:blipFill>
          <a:blip r:embed="rId3"/>
          <a:stretch>
            <a:fillRect/>
          </a:stretch>
        </p:blipFill>
        <p:spPr>
          <a:xfrm>
            <a:off x="7854696" y="0"/>
            <a:ext cx="1289304" cy="1271016"/>
          </a:xfrm>
          <a:prstGeom prst="rect">
            <a:avLst/>
          </a:prstGeom>
        </p:spPr>
      </p:pic>
      <p:pic>
        <p:nvPicPr>
          <p:cNvPr id="5" name="Picture 4"/>
          <p:cNvPicPr>
            <a:picLocks noChangeAspect="1"/>
          </p:cNvPicPr>
          <p:nvPr/>
        </p:nvPicPr>
        <p:blipFill>
          <a:blip r:embed="rId3"/>
          <a:stretch>
            <a:fillRect/>
          </a:stretch>
        </p:blipFill>
        <p:spPr>
          <a:xfrm>
            <a:off x="7778496" y="3105912"/>
            <a:ext cx="1289304" cy="127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910" name="Google Shape;1910;p36"/>
          <p:cNvSpPr txBox="1">
            <a:spLocks noGrp="1"/>
          </p:cNvSpPr>
          <p:nvPr>
            <p:ph type="subTitle" idx="9"/>
          </p:nvPr>
        </p:nvSpPr>
        <p:spPr>
          <a:xfrm>
            <a:off x="3087096" y="2078171"/>
            <a:ext cx="4004516" cy="484800"/>
          </a:xfrm>
          <a:prstGeom prst="rect">
            <a:avLst/>
          </a:prstGeom>
        </p:spPr>
        <p:txBody>
          <a:bodyPr spcFirstLastPara="1" wrap="square" lIns="91425" tIns="91425" rIns="91425" bIns="91425" anchor="b" anchorCtr="0">
            <a:noAutofit/>
          </a:bodyPr>
          <a:lstStyle/>
          <a:p>
            <a:pPr marL="0" lvl="0" indent="0"/>
            <a:r>
              <a:rPr lang="vi-VN" sz="2300">
                <a:solidFill>
                  <a:schemeClr val="accent6">
                    <a:lumMod val="50000"/>
                  </a:schemeClr>
                </a:solidFill>
                <a:latin typeface="+mn-lt"/>
              </a:rPr>
              <a:t>Góc giữa hai đường thẳng</a:t>
            </a:r>
            <a:endParaRPr sz="2300">
              <a:solidFill>
                <a:schemeClr val="accent6">
                  <a:lumMod val="50000"/>
                </a:schemeClr>
              </a:solidFill>
              <a:latin typeface="+mn-lt"/>
            </a:endParaRPr>
          </a:p>
        </p:txBody>
      </p:sp>
      <p:grpSp>
        <p:nvGrpSpPr>
          <p:cNvPr id="1911" name="Google Shape;1911;p36"/>
          <p:cNvGrpSpPr/>
          <p:nvPr/>
        </p:nvGrpSpPr>
        <p:grpSpPr>
          <a:xfrm rot="635347">
            <a:off x="2027164" y="1891789"/>
            <a:ext cx="832463" cy="815653"/>
            <a:chOff x="4954259" y="1138378"/>
            <a:chExt cx="616622" cy="610761"/>
          </a:xfrm>
        </p:grpSpPr>
        <p:sp>
          <p:nvSpPr>
            <p:cNvPr id="1912" name="Google Shape;1912;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36"/>
          <p:cNvSpPr txBox="1">
            <a:spLocks noGrp="1"/>
          </p:cNvSpPr>
          <p:nvPr>
            <p:ph type="title" idx="5"/>
          </p:nvPr>
        </p:nvSpPr>
        <p:spPr>
          <a:xfrm>
            <a:off x="2146361" y="2047271"/>
            <a:ext cx="667909"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01</a:t>
            </a:r>
            <a:endParaRPr sz="2800">
              <a:solidFill>
                <a:schemeClr val="accent6">
                  <a:lumMod val="50000"/>
                </a:schemeClr>
              </a:solidFill>
              <a:latin typeface="+mj-lt"/>
            </a:endParaRPr>
          </a:p>
        </p:txBody>
      </p:sp>
      <p:grpSp>
        <p:nvGrpSpPr>
          <p:cNvPr id="1928" name="Google Shape;1928;p36"/>
          <p:cNvGrpSpPr/>
          <p:nvPr/>
        </p:nvGrpSpPr>
        <p:grpSpPr>
          <a:xfrm rot="635347">
            <a:off x="2089468" y="3363096"/>
            <a:ext cx="832463" cy="815653"/>
            <a:chOff x="4954259" y="1138378"/>
            <a:chExt cx="616622" cy="610761"/>
          </a:xfrm>
        </p:grpSpPr>
        <p:sp>
          <p:nvSpPr>
            <p:cNvPr id="1929" name="Google Shape;1929;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36"/>
          <p:cNvSpPr txBox="1">
            <a:spLocks noGrp="1"/>
          </p:cNvSpPr>
          <p:nvPr>
            <p:ph type="title" idx="7"/>
          </p:nvPr>
        </p:nvSpPr>
        <p:spPr>
          <a:xfrm>
            <a:off x="2159368" y="354220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02</a:t>
            </a:r>
            <a:endParaRPr sz="2800">
              <a:solidFill>
                <a:schemeClr val="accent6">
                  <a:lumMod val="50000"/>
                </a:schemeClr>
              </a:solidFill>
              <a:latin typeface="+mj-lt"/>
            </a:endParaRPr>
          </a:p>
        </p:txBody>
      </p:sp>
      <p:sp>
        <p:nvSpPr>
          <p:cNvPr id="40" name="Google Shape;1991;p38"/>
          <p:cNvSpPr txBox="1">
            <a:spLocks/>
          </p:cNvSpPr>
          <p:nvPr/>
        </p:nvSpPr>
        <p:spPr>
          <a:xfrm>
            <a:off x="895739" y="60577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en-US" b="1">
                <a:solidFill>
                  <a:srgbClr val="C00000"/>
                </a:solidFill>
                <a:latin typeface="Arial"/>
              </a:rPr>
              <a:t>NỘI DUNG BÀI HỌC</a:t>
            </a:r>
          </a:p>
        </p:txBody>
      </p:sp>
      <p:sp>
        <p:nvSpPr>
          <p:cNvPr id="48" name="Google Shape;1910;p36"/>
          <p:cNvSpPr txBox="1">
            <a:spLocks noGrp="1"/>
          </p:cNvSpPr>
          <p:nvPr>
            <p:ph type="subTitle" idx="9"/>
          </p:nvPr>
        </p:nvSpPr>
        <p:spPr>
          <a:xfrm>
            <a:off x="3131875" y="3564154"/>
            <a:ext cx="4958950" cy="484800"/>
          </a:xfrm>
          <a:prstGeom prst="rect">
            <a:avLst/>
          </a:prstGeom>
        </p:spPr>
        <p:txBody>
          <a:bodyPr spcFirstLastPara="1" wrap="square" lIns="91425" tIns="91425" rIns="91425" bIns="91425" anchor="b" anchorCtr="0">
            <a:noAutofit/>
          </a:bodyPr>
          <a:lstStyle/>
          <a:p>
            <a:pPr marL="0" lvl="0" indent="0"/>
            <a:r>
              <a:rPr lang="vi-VN" sz="2300">
                <a:solidFill>
                  <a:schemeClr val="accent6">
                    <a:lumMod val="50000"/>
                  </a:schemeClr>
                </a:solidFill>
                <a:latin typeface="+mn-lt"/>
              </a:rPr>
              <a:t>Hai đường thẳng vuông góc</a:t>
            </a:r>
            <a:endParaRPr sz="2300">
              <a:solidFill>
                <a:schemeClr val="accent6">
                  <a:lumMod val="50000"/>
                </a:schemeClr>
              </a:solidFill>
              <a:latin typeface="+mn-lt"/>
            </a:endParaRPr>
          </a:p>
        </p:txBody>
      </p:sp>
      <p:pic>
        <p:nvPicPr>
          <p:cNvPr id="6" name="Picture 5"/>
          <p:cNvPicPr>
            <a:picLocks noChangeAspect="1"/>
          </p:cNvPicPr>
          <p:nvPr/>
        </p:nvPicPr>
        <p:blipFill>
          <a:blip r:embed="rId3"/>
          <a:stretch>
            <a:fillRect/>
          </a:stretch>
        </p:blipFill>
        <p:spPr>
          <a:xfrm>
            <a:off x="7728668" y="0"/>
            <a:ext cx="1415332" cy="1149409"/>
          </a:xfrm>
          <a:prstGeom prst="rect">
            <a:avLst/>
          </a:prstGeom>
        </p:spPr>
      </p:pic>
      <p:pic>
        <p:nvPicPr>
          <p:cNvPr id="41" name="Picture 40"/>
          <p:cNvPicPr>
            <a:picLocks noChangeAspect="1"/>
          </p:cNvPicPr>
          <p:nvPr/>
        </p:nvPicPr>
        <p:blipFill>
          <a:blip r:embed="rId3"/>
          <a:stretch>
            <a:fillRect/>
          </a:stretch>
        </p:blipFill>
        <p:spPr>
          <a:xfrm>
            <a:off x="7688912" y="3430825"/>
            <a:ext cx="1455088" cy="1712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22"/>
                                        </p:tgtEl>
                                        <p:attrNameLst>
                                          <p:attrName>style.visibility</p:attrName>
                                        </p:attrNameLst>
                                      </p:cBhvr>
                                      <p:to>
                                        <p:strVal val="visible"/>
                                      </p:to>
                                    </p:set>
                                    <p:animEffect transition="in" filter="randombar(horizontal)">
                                      <p:cBhvr>
                                        <p:cTn id="11" dur="500"/>
                                        <p:tgtEl>
                                          <p:spTgt spid="1922"/>
                                        </p:tgtEl>
                                      </p:cBhvr>
                                    </p:animEffect>
                                  </p:childTnLst>
                                </p:cTn>
                              </p:par>
                              <p:par>
                                <p:cTn id="12" presetID="14" presetClass="entr" presetSubtype="10" fill="hold" nodeType="withEffect">
                                  <p:stCondLst>
                                    <p:cond delay="0"/>
                                  </p:stCondLst>
                                  <p:childTnLst>
                                    <p:set>
                                      <p:cBhvr>
                                        <p:cTn id="13" dur="1" fill="hold">
                                          <p:stCondLst>
                                            <p:cond delay="0"/>
                                          </p:stCondLst>
                                        </p:cTn>
                                        <p:tgtEl>
                                          <p:spTgt spid="1911"/>
                                        </p:tgtEl>
                                        <p:attrNameLst>
                                          <p:attrName>style.visibility</p:attrName>
                                        </p:attrNameLst>
                                      </p:cBhvr>
                                      <p:to>
                                        <p:strVal val="visible"/>
                                      </p:to>
                                    </p:set>
                                    <p:animEffect transition="in" filter="randombar(horizontal)">
                                      <p:cBhvr>
                                        <p:cTn id="14" dur="500"/>
                                        <p:tgtEl>
                                          <p:spTgt spid="19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0">
                                            <p:txEl>
                                              <p:pRg st="0" end="0"/>
                                            </p:txEl>
                                          </p:spTgt>
                                        </p:tgtEl>
                                        <p:attrNameLst>
                                          <p:attrName>style.visibility</p:attrName>
                                        </p:attrNameLst>
                                      </p:cBhvr>
                                      <p:to>
                                        <p:strVal val="visible"/>
                                      </p:to>
                                    </p:set>
                                    <p:animEffect transition="in" filter="randombar(horizontal)">
                                      <p:cBhvr>
                                        <p:cTn id="17" dur="500"/>
                                        <p:tgtEl>
                                          <p:spTgt spid="1910">
                                            <p:txEl>
                                              <p:pRg st="0" end="0"/>
                                            </p:txEl>
                                          </p:spTgt>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934"/>
                                        </p:tgtEl>
                                        <p:attrNameLst>
                                          <p:attrName>style.visibility</p:attrName>
                                        </p:attrNameLst>
                                      </p:cBhvr>
                                      <p:to>
                                        <p:strVal val="visible"/>
                                      </p:to>
                                    </p:set>
                                    <p:animEffect transition="in" filter="fade">
                                      <p:cBhvr>
                                        <p:cTn id="21" dur="500"/>
                                        <p:tgtEl>
                                          <p:spTgt spid="1934"/>
                                        </p:tgtEl>
                                      </p:cBhvr>
                                    </p:animEffect>
                                    <p:anim calcmode="lin" valueType="num">
                                      <p:cBhvr>
                                        <p:cTn id="22" dur="500" fill="hold"/>
                                        <p:tgtEl>
                                          <p:spTgt spid="1934"/>
                                        </p:tgtEl>
                                        <p:attrNameLst>
                                          <p:attrName>ppt_x</p:attrName>
                                        </p:attrNameLst>
                                      </p:cBhvr>
                                      <p:tavLst>
                                        <p:tav tm="0">
                                          <p:val>
                                            <p:strVal val="#ppt_x"/>
                                          </p:val>
                                        </p:tav>
                                        <p:tav tm="100000">
                                          <p:val>
                                            <p:strVal val="#ppt_x"/>
                                          </p:val>
                                        </p:tav>
                                      </p:tavLst>
                                    </p:anim>
                                    <p:anim calcmode="lin" valueType="num">
                                      <p:cBhvr>
                                        <p:cTn id="23" dur="500" fill="hold"/>
                                        <p:tgtEl>
                                          <p:spTgt spid="19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28"/>
                                        </p:tgtEl>
                                        <p:attrNameLst>
                                          <p:attrName>style.visibility</p:attrName>
                                        </p:attrNameLst>
                                      </p:cBhvr>
                                      <p:to>
                                        <p:strVal val="visible"/>
                                      </p:to>
                                    </p:set>
                                    <p:animEffect transition="in" filter="fade">
                                      <p:cBhvr>
                                        <p:cTn id="26" dur="500"/>
                                        <p:tgtEl>
                                          <p:spTgt spid="1928"/>
                                        </p:tgtEl>
                                      </p:cBhvr>
                                    </p:animEffect>
                                    <p:anim calcmode="lin" valueType="num">
                                      <p:cBhvr>
                                        <p:cTn id="27" dur="500" fill="hold"/>
                                        <p:tgtEl>
                                          <p:spTgt spid="1928"/>
                                        </p:tgtEl>
                                        <p:attrNameLst>
                                          <p:attrName>ppt_x</p:attrName>
                                        </p:attrNameLst>
                                      </p:cBhvr>
                                      <p:tavLst>
                                        <p:tav tm="0">
                                          <p:val>
                                            <p:strVal val="#ppt_x"/>
                                          </p:val>
                                        </p:tav>
                                        <p:tav tm="100000">
                                          <p:val>
                                            <p:strVal val="#ppt_x"/>
                                          </p:val>
                                        </p:tav>
                                      </p:tavLst>
                                    </p:anim>
                                    <p:anim calcmode="lin" valueType="num">
                                      <p:cBhvr>
                                        <p:cTn id="28" dur="500" fill="hold"/>
                                        <p:tgtEl>
                                          <p:spTgt spid="19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fade">
                                      <p:cBhvr>
                                        <p:cTn id="31" dur="500"/>
                                        <p:tgtEl>
                                          <p:spTgt spid="48">
                                            <p:txEl>
                                              <p:pRg st="0" end="0"/>
                                            </p:txEl>
                                          </p:spTgt>
                                        </p:tgtEl>
                                      </p:cBhvr>
                                    </p:animEffect>
                                    <p:anim calcmode="lin" valueType="num">
                                      <p:cBhvr>
                                        <p:cTn id="32"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build="p"/>
      <p:bldP spid="1922" grpId="0"/>
      <p:bldP spid="1934" grpId="0"/>
      <p:bldP spid="40" grpId="0"/>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grpSp>
        <p:nvGrpSpPr>
          <p:cNvPr id="2039" name="Google Shape;2039;p38"/>
          <p:cNvGrpSpPr/>
          <p:nvPr/>
        </p:nvGrpSpPr>
        <p:grpSpPr>
          <a:xfrm rot="635329">
            <a:off x="3979787" y="41696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6" name="Google Shape;2046;p38"/>
          <p:cNvSpPr txBox="1">
            <a:spLocks noGrp="1"/>
          </p:cNvSpPr>
          <p:nvPr>
            <p:ph type="title" idx="2"/>
          </p:nvPr>
        </p:nvSpPr>
        <p:spPr>
          <a:xfrm>
            <a:off x="3885917" y="525827"/>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01</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64329" y="1668479"/>
            <a:ext cx="8639092" cy="2171428"/>
          </a:xfrm>
          <a:prstGeom prst="rect">
            <a:avLst/>
          </a:prstGeom>
        </p:spPr>
        <p:txBody>
          <a:bodyPr wrap="square">
            <a:spAutoFit/>
          </a:bodyPr>
          <a:lstStyle/>
          <a:p>
            <a:pPr lvl="0" algn="ctr">
              <a:lnSpc>
                <a:spcPct val="150000"/>
              </a:lnSpc>
              <a:buClr>
                <a:srgbClr val="333333"/>
              </a:buClr>
              <a:buSzPts val="3600"/>
            </a:pPr>
            <a:r>
              <a:rPr lang="vi-VN" sz="4800" b="1">
                <a:solidFill>
                  <a:srgbClr val="0082C6">
                    <a:lumMod val="50000"/>
                  </a:srgbClr>
                </a:solidFill>
                <a:latin typeface="Arial" panose="020B0604020202020204" pitchFamily="34" charset="0"/>
                <a:sym typeface="Delius"/>
              </a:rPr>
              <a:t>GÓC GIỮA </a:t>
            </a:r>
            <a:r>
              <a:rPr lang="vi-VN" sz="4800" b="1">
                <a:solidFill>
                  <a:srgbClr val="0082C6">
                    <a:lumMod val="50000"/>
                  </a:srgbClr>
                </a:solidFill>
                <a:latin typeface="Arial" panose="020B0604020202020204" pitchFamily="34" charset="0"/>
                <a:sym typeface="Delius"/>
              </a:rPr>
              <a:t>HAI </a:t>
            </a:r>
            <a:endParaRPr lang="en-US" sz="4800" b="1" smtClean="0">
              <a:solidFill>
                <a:srgbClr val="0082C6">
                  <a:lumMod val="50000"/>
                </a:srgbClr>
              </a:solidFill>
              <a:latin typeface="Arial" panose="020B0604020202020204" pitchFamily="34" charset="0"/>
              <a:sym typeface="Delius"/>
            </a:endParaRPr>
          </a:p>
          <a:p>
            <a:pPr lvl="0" algn="ctr">
              <a:lnSpc>
                <a:spcPct val="150000"/>
              </a:lnSpc>
              <a:buClr>
                <a:srgbClr val="333333"/>
              </a:buClr>
              <a:buSzPts val="3600"/>
            </a:pPr>
            <a:r>
              <a:rPr lang="vi-VN" sz="4800" b="1" smtClean="0">
                <a:solidFill>
                  <a:srgbClr val="0082C6">
                    <a:lumMod val="50000"/>
                  </a:srgbClr>
                </a:solidFill>
                <a:latin typeface="Arial" panose="020B0604020202020204" pitchFamily="34" charset="0"/>
                <a:sym typeface="Delius"/>
              </a:rPr>
              <a:t>ĐƯỜNG </a:t>
            </a:r>
            <a:r>
              <a:rPr lang="vi-VN" sz="4800" b="1">
                <a:solidFill>
                  <a:srgbClr val="0082C6">
                    <a:lumMod val="50000"/>
                  </a:srgbClr>
                </a:solidFill>
                <a:latin typeface="Arial" panose="020B0604020202020204" pitchFamily="34" charset="0"/>
                <a:sym typeface="Delius"/>
              </a:rPr>
              <a:t>THẲNG</a:t>
            </a:r>
            <a:endParaRPr lang="vi-VN" sz="4800" b="1">
              <a:solidFill>
                <a:srgbClr val="0082C6">
                  <a:lumMod val="50000"/>
                </a:srgbClr>
              </a:solidFill>
              <a:sym typeface="Deliu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39959" y="1341278"/>
                <a:ext cx="5971429" cy="3624069"/>
              </a:xfrm>
              <a:prstGeom prst="rect">
                <a:avLst/>
              </a:prstGeom>
            </p:spPr>
            <p:txBody>
              <a:bodyPr wrap="square">
                <a:spAutoFit/>
              </a:bodyPr>
              <a:lstStyle/>
              <a:p>
                <a:pPr algn="just">
                  <a:lnSpc>
                    <a:spcPct val="150000"/>
                  </a:lnSpc>
                </a:pPr>
                <a:r>
                  <a:rPr lang="vi-VN" sz="1700" smtClean="0">
                    <a:latin typeface="+mn-lt"/>
                  </a:rPr>
                  <a:t>a) Mỗi cặp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𝑎</m:t>
                    </m:r>
                    <m:r>
                      <a:rPr lang="en-US" sz="1700" b="0" i="1" smtClean="0">
                        <a:latin typeface="Cambria Math" panose="02040503050406030204" pitchFamily="18" charset="0"/>
                      </a:rPr>
                      <m:t>′</m:t>
                    </m:r>
                  </m:oMath>
                </a14:m>
                <a:r>
                  <a:rPr lang="en-US" sz="1700" smtClean="0">
                    <a:latin typeface="+mn-lt"/>
                  </a:rPr>
                  <a:t> </a:t>
                </a:r>
                <a:r>
                  <a:rPr lang="vi-VN" sz="1700">
                    <a:latin typeface="+mn-lt"/>
                  </a:rPr>
                  <a:t>và </a:t>
                </a:r>
                <a14:m>
                  <m:oMath xmlns:m="http://schemas.openxmlformats.org/officeDocument/2006/math">
                    <m:r>
                      <a:rPr lang="vi-VN" sz="1700" i="1" smtClean="0">
                        <a:latin typeface="Cambria Math" panose="02040503050406030204" pitchFamily="18" charset="0"/>
                      </a:rPr>
                      <m:t>𝑏</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latin typeface="+mn-lt"/>
                  </a:rPr>
                  <a:t>có cùng thuộc một mặt phẳng hay không?</a:t>
                </a:r>
              </a:p>
              <a:p>
                <a:pPr algn="just">
                  <a:lnSpc>
                    <a:spcPct val="150000"/>
                  </a:lnSpc>
                </a:pPr>
                <a:r>
                  <a:rPr lang="vi-VN" sz="1700">
                    <a:latin typeface="+mn-lt"/>
                  </a:rPr>
                  <a:t>b) Lấy các điểm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smtClean="0">
                        <a:latin typeface="Cambria Math" panose="02040503050406030204" pitchFamily="18" charset="0"/>
                      </a:rPr>
                      <m:t>𝐵</m:t>
                    </m:r>
                    <m:r>
                      <a:rPr lang="vi-VN" sz="1700" i="1" smtClean="0">
                        <a:latin typeface="Cambria Math" panose="02040503050406030204" pitchFamily="18" charset="0"/>
                      </a:rPr>
                      <m:t> </m:t>
                    </m:r>
                  </m:oMath>
                </a14:m>
                <a:r>
                  <a:rPr lang="vi-VN" sz="1700">
                    <a:latin typeface="+mn-lt"/>
                  </a:rPr>
                  <a:t>(khác </a:t>
                </a:r>
                <a14:m>
                  <m:oMath xmlns:m="http://schemas.openxmlformats.org/officeDocument/2006/math">
                    <m:r>
                      <a:rPr lang="vi-VN" sz="1700" i="1" smtClean="0">
                        <a:latin typeface="Cambria Math" panose="02040503050406030204" pitchFamily="18" charset="0"/>
                      </a:rPr>
                      <m:t>𝑂</m:t>
                    </m:r>
                  </m:oMath>
                </a14:m>
                <a:r>
                  <a:rPr lang="vi-VN" sz="1700">
                    <a:latin typeface="+mn-lt"/>
                  </a:rPr>
                  <a:t>) tương ứng thuộc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oMath>
                </a14:m>
                <a:r>
                  <a:rPr lang="vi-VN" sz="1700">
                    <a:latin typeface="+mn-lt"/>
                  </a:rPr>
                  <a:t>. Đường thẳng qua </a:t>
                </a:r>
                <a14:m>
                  <m:oMath xmlns:m="http://schemas.openxmlformats.org/officeDocument/2006/math">
                    <m:r>
                      <a:rPr lang="vi-VN" sz="1700" i="1" smtClean="0">
                        <a:latin typeface="Cambria Math" panose="02040503050406030204" pitchFamily="18" charset="0"/>
                      </a:rPr>
                      <m:t>𝐴</m:t>
                    </m:r>
                  </m:oMath>
                </a14:m>
                <a:r>
                  <a:rPr lang="vi-VN" sz="1700">
                    <a:latin typeface="+mn-lt"/>
                  </a:rPr>
                  <a:t> song song với </a:t>
                </a:r>
                <a14:m>
                  <m:oMath xmlns:m="http://schemas.openxmlformats.org/officeDocument/2006/math">
                    <m:r>
                      <a:rPr lang="vi-VN" sz="1700" i="1" smtClean="0">
                        <a:latin typeface="Cambria Math" panose="02040503050406030204" pitchFamily="18" charset="0"/>
                      </a:rPr>
                      <m:t>𝑂𝑂</m:t>
                    </m:r>
                    <m:r>
                      <a:rPr lang="vi-VN" sz="1700" i="1" smtClean="0">
                        <a:latin typeface="Cambria Math" panose="02040503050406030204" pitchFamily="18" charset="0"/>
                      </a:rPr>
                      <m:t>′</m:t>
                    </m:r>
                  </m:oMath>
                </a14:m>
                <a:r>
                  <a:rPr lang="vi-VN" sz="1700">
                    <a:latin typeface="+mn-lt"/>
                  </a:rPr>
                  <a:t> cắt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oMath>
                </a14:m>
                <a:r>
                  <a:rPr lang="vi-VN" sz="1700">
                    <a:latin typeface="+mn-lt"/>
                  </a:rPr>
                  <a:t>tại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m:t>
                    </m:r>
                  </m:oMath>
                </a14:m>
                <a:r>
                  <a:rPr lang="vi-VN" sz="1700">
                    <a:latin typeface="+mn-lt"/>
                  </a:rPr>
                  <a:t>, đường thẳng qua </a:t>
                </a:r>
                <a14:m>
                  <m:oMath xmlns:m="http://schemas.openxmlformats.org/officeDocument/2006/math">
                    <m:r>
                      <a:rPr lang="vi-VN" sz="1700" i="1" smtClean="0">
                        <a:latin typeface="Cambria Math" panose="02040503050406030204" pitchFamily="18" charset="0"/>
                      </a:rPr>
                      <m:t>𝐵</m:t>
                    </m:r>
                  </m:oMath>
                </a14:m>
                <a:r>
                  <a:rPr lang="vi-VN" sz="1700">
                    <a:latin typeface="+mn-lt"/>
                  </a:rPr>
                  <a:t> song song với </a:t>
                </a:r>
                <a14:m>
                  <m:oMath xmlns:m="http://schemas.openxmlformats.org/officeDocument/2006/math">
                    <m:r>
                      <a:rPr lang="vi-VN" sz="1700" i="1" smtClean="0">
                        <a:latin typeface="Cambria Math" panose="02040503050406030204" pitchFamily="18" charset="0"/>
                      </a:rPr>
                      <m:t>𝑂𝑂</m:t>
                    </m:r>
                    <m:r>
                      <a:rPr lang="vi-VN" sz="1700" i="1" smtClean="0">
                        <a:latin typeface="Cambria Math" panose="02040503050406030204" pitchFamily="18" charset="0"/>
                      </a:rPr>
                      <m:t>′</m:t>
                    </m:r>
                  </m:oMath>
                </a14:m>
                <a:r>
                  <a:rPr lang="vi-VN" sz="1700">
                    <a:latin typeface="+mn-lt"/>
                  </a:rPr>
                  <a:t> cắt </a:t>
                </a:r>
                <a14:m>
                  <m:oMath xmlns:m="http://schemas.openxmlformats.org/officeDocument/2006/math">
                    <m:r>
                      <a:rPr lang="vi-VN" sz="1700" i="1" smtClean="0">
                        <a:latin typeface="Cambria Math" panose="02040503050406030204" pitchFamily="18" charset="0"/>
                      </a:rPr>
                      <m:t>𝑏</m:t>
                    </m:r>
                    <m:r>
                      <a:rPr lang="vi-VN" sz="1700" i="1" smtClean="0">
                        <a:latin typeface="Cambria Math" panose="02040503050406030204" pitchFamily="18" charset="0"/>
                      </a:rPr>
                      <m:t>′</m:t>
                    </m:r>
                  </m:oMath>
                </a14:m>
                <a:r>
                  <a:rPr lang="en-US" sz="1700" smtClean="0">
                    <a:latin typeface="+mn-lt"/>
                  </a:rPr>
                  <a:t> </a:t>
                </a:r>
                <a:r>
                  <a:rPr lang="vi-VN" sz="1700">
                    <a:latin typeface="+mn-lt"/>
                  </a:rPr>
                  <a:t>tại </a:t>
                </a:r>
                <a14:m>
                  <m:oMath xmlns:m="http://schemas.openxmlformats.org/officeDocument/2006/math">
                    <m:r>
                      <a:rPr lang="vi-VN" sz="1700" i="1" smtClean="0">
                        <a:latin typeface="Cambria Math" panose="02040503050406030204" pitchFamily="18" charset="0"/>
                      </a:rPr>
                      <m:t>𝐵</m:t>
                    </m:r>
                    <m:r>
                      <a:rPr lang="vi-VN" sz="1700" i="1" smtClean="0">
                        <a:latin typeface="Cambria Math" panose="02040503050406030204" pitchFamily="18" charset="0"/>
                      </a:rPr>
                      <m:t>′</m:t>
                    </m:r>
                  </m:oMath>
                </a14:m>
                <a:r>
                  <a:rPr lang="en-US" sz="1700" smtClean="0">
                    <a:latin typeface="+mn-lt"/>
                  </a:rPr>
                  <a:t>.</a:t>
                </a:r>
                <a:r>
                  <a:rPr lang="vi-VN" sz="1700">
                    <a:latin typeface="+mn-lt"/>
                  </a:rPr>
                  <a:t> Giải thích vì sao </a:t>
                </a:r>
                <a14:m>
                  <m:oMath xmlns:m="http://schemas.openxmlformats.org/officeDocument/2006/math">
                    <m:r>
                      <a:rPr lang="vi-VN" sz="1700" i="1" smtClean="0">
                        <a:latin typeface="Cambria Math" panose="02040503050406030204" pitchFamily="18" charset="0"/>
                      </a:rPr>
                      <m:t>𝑂𝐴𝐴</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 </m:t>
                    </m:r>
                    <m:r>
                      <a:rPr lang="vi-VN" sz="1700" i="1" smtClean="0">
                        <a:latin typeface="Cambria Math" panose="02040503050406030204" pitchFamily="18" charset="0"/>
                      </a:rPr>
                      <m:t>𝑂𝐵𝐵</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 </m:t>
                    </m:r>
                    <m:r>
                      <a:rPr lang="vi-VN" sz="1700" i="1" smtClean="0">
                        <a:latin typeface="Cambria Math" panose="02040503050406030204" pitchFamily="18" charset="0"/>
                      </a:rPr>
                      <m:t>𝐴𝐵𝐵</m:t>
                    </m:r>
                    <m:r>
                      <a:rPr lang="vi-VN" sz="170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 </m:t>
                    </m:r>
                  </m:oMath>
                </a14:m>
                <a:r>
                  <a:rPr lang="vi-VN" sz="1700">
                    <a:latin typeface="+mn-lt"/>
                  </a:rPr>
                  <a:t>là các hình bình hành.</a:t>
                </a:r>
              </a:p>
              <a:p>
                <a:pPr algn="just">
                  <a:lnSpc>
                    <a:spcPct val="150000"/>
                  </a:lnSpc>
                </a:pPr>
                <a:r>
                  <a:rPr lang="vi-VN" sz="1700">
                    <a:latin typeface="+mn-lt"/>
                  </a:rPr>
                  <a:t>c) So sánh góc giữa hai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oMath>
                </a14:m>
                <a:r>
                  <a:rPr lang="en-US" sz="1700" smtClean="0">
                    <a:latin typeface="+mn-lt"/>
                  </a:rPr>
                  <a:t> </a:t>
                </a:r>
                <a:r>
                  <a:rPr lang="vi-VN" sz="1700">
                    <a:latin typeface="+mn-lt"/>
                  </a:rPr>
                  <a:t>và góc giữa hai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m:t>
                    </m:r>
                  </m:oMath>
                </a14:m>
                <a:endParaRPr lang="vi-VN" sz="1700">
                  <a:latin typeface="+mn-lt"/>
                </a:endParaRPr>
              </a:p>
              <a:p>
                <a:pPr algn="just">
                  <a:lnSpc>
                    <a:spcPct val="150000"/>
                  </a:lnSpc>
                </a:pPr>
                <a:r>
                  <a:rPr lang="vi-VN" sz="1700">
                    <a:latin typeface="+mn-lt"/>
                  </a:rPr>
                  <a:t>(</a:t>
                </a:r>
                <a:r>
                  <a:rPr lang="vi-VN" sz="1700" i="1">
                    <a:latin typeface="+mn-lt"/>
                  </a:rPr>
                  <a:t>Gợi ý:</a:t>
                </a:r>
                <a:r>
                  <a:rPr lang="vi-VN" sz="1700">
                    <a:latin typeface="+mn-lt"/>
                  </a:rPr>
                  <a:t> Áp dụng định lí côsin cho các tam giác </a:t>
                </a:r>
                <a14:m>
                  <m:oMath xmlns:m="http://schemas.openxmlformats.org/officeDocument/2006/math">
                    <m:r>
                      <a:rPr lang="vi-VN" sz="1700" i="1" smtClean="0">
                        <a:latin typeface="Cambria Math" panose="02040503050406030204" pitchFamily="18" charset="0"/>
                      </a:rPr>
                      <m:t>𝑂𝐴𝐵</m:t>
                    </m:r>
                    <m:r>
                      <a:rPr lang="vi-VN" sz="1700" i="1" smtClean="0">
                        <a:latin typeface="Cambria Math" panose="02040503050406030204" pitchFamily="18" charset="0"/>
                      </a:rPr>
                      <m:t>, </m:t>
                    </m:r>
                    <m:r>
                      <a:rPr lang="vi-VN" sz="1700" i="1">
                        <a:latin typeface="Cambria Math" panose="02040503050406030204" pitchFamily="18" charset="0"/>
                      </a:rPr>
                      <m:t>𝑂</m:t>
                    </m:r>
                    <m:r>
                      <a:rPr lang="vi-VN" sz="1700" i="1">
                        <a:latin typeface="Cambria Math" panose="02040503050406030204" pitchFamily="18" charset="0"/>
                      </a:rPr>
                      <m:t>′</m:t>
                    </m:r>
                    <m:r>
                      <a:rPr lang="vi-VN" sz="1700" i="1">
                        <a:latin typeface="Cambria Math" panose="02040503050406030204" pitchFamily="18" charset="0"/>
                      </a:rPr>
                      <m:t>𝐴</m:t>
                    </m:r>
                    <m:r>
                      <a:rPr lang="vi-VN" sz="1700" i="1">
                        <a:latin typeface="Cambria Math" panose="02040503050406030204" pitchFamily="18" charset="0"/>
                      </a:rPr>
                      <m:t>′</m:t>
                    </m:r>
                    <m:r>
                      <a:rPr lang="vi-VN" sz="1700" i="1">
                        <a:latin typeface="Cambria Math" panose="02040503050406030204" pitchFamily="18" charset="0"/>
                      </a:rPr>
                      <m:t>𝐵</m:t>
                    </m:r>
                    <m:r>
                      <a:rPr lang="en-US" sz="1700" b="0" i="0" smtClean="0">
                        <a:latin typeface="Cambria Math" panose="02040503050406030204" pitchFamily="18" charset="0"/>
                      </a:rPr>
                      <m:t>′</m:t>
                    </m:r>
                  </m:oMath>
                </a14:m>
                <a:r>
                  <a:rPr lang="vi-VN" sz="1700" smtClean="0">
                    <a:latin typeface="+mn-lt"/>
                  </a:rPr>
                  <a:t>).</a:t>
                </a:r>
                <a:endParaRPr lang="vi-VN" sz="1700">
                  <a:latin typeface="+mn-lt"/>
                </a:endParaRPr>
              </a:p>
            </p:txBody>
          </p:sp>
        </mc:Choice>
        <mc:Fallback>
          <p:sp>
            <p:nvSpPr>
              <p:cNvPr id="5" name="Rectangle 4"/>
              <p:cNvSpPr>
                <a:spLocks noRot="1" noChangeAspect="1" noMove="1" noResize="1" noEditPoints="1" noAdjustHandles="1" noChangeArrowheads="1" noChangeShapeType="1" noTextEdit="1"/>
              </p:cNvSpPr>
              <p:nvPr/>
            </p:nvSpPr>
            <p:spPr>
              <a:xfrm>
                <a:off x="139959" y="1341278"/>
                <a:ext cx="5971429" cy="3624069"/>
              </a:xfrm>
              <a:prstGeom prst="rect">
                <a:avLst/>
              </a:prstGeom>
              <a:blipFill>
                <a:blip r:embed="rId3"/>
                <a:stretch>
                  <a:fillRect l="-714" r="-5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13435" y="118713"/>
                <a:ext cx="7596873" cy="1269578"/>
              </a:xfrm>
              <a:prstGeom prst="rect">
                <a:avLst/>
              </a:prstGeom>
            </p:spPr>
            <p:txBody>
              <a:bodyPr wrap="square">
                <a:spAutoFit/>
              </a:bodyPr>
              <a:lstStyle/>
              <a:p>
                <a:pPr lvl="0" algn="just">
                  <a:lnSpc>
                    <a:spcPct val="150000"/>
                  </a:lnSpc>
                </a:pPr>
                <a:r>
                  <a:rPr lang="vi-VN" sz="1700"/>
                  <a:t>Trong không gian, cho hai đường thẳng chéo nhau </a:t>
                </a:r>
                <a14:m>
                  <m:oMath xmlns:m="http://schemas.openxmlformats.org/officeDocument/2006/math">
                    <m:r>
                      <a:rPr lang="vi-VN" sz="1700" i="1" smtClean="0">
                        <a:latin typeface="Cambria Math" panose="02040503050406030204" pitchFamily="18" charset="0"/>
                      </a:rPr>
                      <m:t>𝑚</m:t>
                    </m:r>
                  </m:oMath>
                </a14:m>
                <a:r>
                  <a:rPr lang="vi-VN" sz="1700"/>
                  <a:t> và </a:t>
                </a:r>
                <a14:m>
                  <m:oMath xmlns:m="http://schemas.openxmlformats.org/officeDocument/2006/math">
                    <m:r>
                      <a:rPr lang="vi-VN" sz="1700" i="1" smtClean="0">
                        <a:latin typeface="Cambria Math" panose="02040503050406030204" pitchFamily="18" charset="0"/>
                      </a:rPr>
                      <m:t>𝑛</m:t>
                    </m:r>
                  </m:oMath>
                </a14:m>
                <a:r>
                  <a:rPr lang="vi-VN" sz="1700"/>
                  <a:t>. Từ hai điểm phân biệt </a:t>
                </a:r>
                <a14:m>
                  <m:oMath xmlns:m="http://schemas.openxmlformats.org/officeDocument/2006/math">
                    <m:r>
                      <a:rPr lang="vi-VN" sz="1700" i="1" smtClean="0">
                        <a:latin typeface="Cambria Math" panose="02040503050406030204" pitchFamily="18" charset="0"/>
                      </a:rPr>
                      <m:t>𝑂</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m:t>
                    </m:r>
                  </m:oMath>
                </a14:m>
                <a:r>
                  <a:rPr lang="vi-VN" sz="1700"/>
                  <a:t> tuỳ ý lần lượt kẻ các cặp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t>và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t>tương ứng song song với </a:t>
                </a:r>
                <a14:m>
                  <m:oMath xmlns:m="http://schemas.openxmlformats.org/officeDocument/2006/math">
                    <m:r>
                      <a:rPr lang="vi-VN" sz="1700" i="1" smtClean="0">
                        <a:latin typeface="Cambria Math" panose="02040503050406030204" pitchFamily="18" charset="0"/>
                      </a:rPr>
                      <m:t>𝑚</m:t>
                    </m:r>
                    <m:r>
                      <a:rPr lang="vi-VN" sz="1700" i="1" smtClean="0">
                        <a:latin typeface="Cambria Math" panose="02040503050406030204" pitchFamily="18" charset="0"/>
                      </a:rPr>
                      <m:t>, </m:t>
                    </m:r>
                    <m:r>
                      <a:rPr lang="vi-VN" sz="1700" i="1" smtClean="0">
                        <a:latin typeface="Cambria Math" panose="02040503050406030204" pitchFamily="18" charset="0"/>
                      </a:rPr>
                      <m:t>𝑛</m:t>
                    </m:r>
                    <m:r>
                      <a:rPr lang="vi-VN" sz="1700" i="1" smtClean="0">
                        <a:latin typeface="Cambria Math" panose="02040503050406030204" pitchFamily="18" charset="0"/>
                      </a:rPr>
                      <m:t> </m:t>
                    </m:r>
                  </m:oMath>
                </a14:m>
                <a:r>
                  <a:rPr lang="vi-VN" sz="1700"/>
                  <a:t>(</a:t>
                </a:r>
                <a:r>
                  <a:rPr lang="vi-VN" sz="1700"/>
                  <a:t>H.7.2</a:t>
                </a:r>
                <a:r>
                  <a:rPr lang="vi-VN" sz="1700" smtClean="0"/>
                  <a:t>).</a:t>
                </a:r>
                <a:endParaRPr lang="vi-VN" sz="1700"/>
              </a:p>
            </p:txBody>
          </p:sp>
        </mc:Choice>
        <mc:Fallback>
          <p:sp>
            <p:nvSpPr>
              <p:cNvPr id="10" name="Rectangle 9"/>
              <p:cNvSpPr>
                <a:spLocks noRot="1" noChangeAspect="1" noMove="1" noResize="1" noEditPoints="1" noAdjustHandles="1" noChangeArrowheads="1" noChangeShapeType="1" noTextEdit="1"/>
              </p:cNvSpPr>
              <p:nvPr/>
            </p:nvSpPr>
            <p:spPr>
              <a:xfrm>
                <a:off x="1313435" y="118713"/>
                <a:ext cx="7596873" cy="1269578"/>
              </a:xfrm>
              <a:prstGeom prst="rect">
                <a:avLst/>
              </a:prstGeom>
              <a:blipFill>
                <a:blip r:embed="rId4"/>
                <a:stretch>
                  <a:fillRect l="-481" r="-481" b="-1435"/>
                </a:stretch>
              </a:blipFill>
            </p:spPr>
            <p:txBody>
              <a:bodyPr/>
              <a:lstStyle/>
              <a:p>
                <a:r>
                  <a:rPr lang="en-US">
                    <a:noFill/>
                  </a:rPr>
                  <a:t> </a:t>
                </a:r>
              </a:p>
            </p:txBody>
          </p:sp>
        </mc:Fallback>
      </mc:AlternateContent>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1"/>
          <p:cNvSpPr txBox="1">
            <a:spLocks/>
          </p:cNvSpPr>
          <p:nvPr/>
        </p:nvSpPr>
        <p:spPr>
          <a:xfrm>
            <a:off x="247960" y="290555"/>
            <a:ext cx="970877" cy="447600"/>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996" y="1431234"/>
            <a:ext cx="2943507" cy="2797865"/>
          </a:xfrm>
          <a:prstGeom prst="rect">
            <a:avLst/>
          </a:prstGeom>
        </p:spPr>
      </p:pic>
    </p:spTree>
    <p:extLst>
      <p:ext uri="{BB962C8B-B14F-4D97-AF65-F5344CB8AC3E}">
        <p14:creationId xmlns:p14="http://schemas.microsoft.com/office/powerpoint/2010/main" val="1832292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52" y="854602"/>
            <a:ext cx="2943507" cy="2797865"/>
          </a:xfrm>
          <a:prstGeom prst="rect">
            <a:avLst/>
          </a:prstGeom>
        </p:spPr>
      </p:pic>
      <p:sp>
        <p:nvSpPr>
          <p:cNvPr id="8" name="Rectangle 7"/>
          <p:cNvSpPr/>
          <p:nvPr/>
        </p:nvSpPr>
        <p:spPr>
          <a:xfrm>
            <a:off x="343512" y="24314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737165" y="466796"/>
                <a:ext cx="4977466" cy="4211409"/>
              </a:xfrm>
              <a:prstGeom prst="rect">
                <a:avLst/>
              </a:prstGeom>
            </p:spPr>
            <p:txBody>
              <a:bodyPr wrap="square">
                <a:spAutoFit/>
              </a:bodyPr>
              <a:lstStyle/>
              <a:p>
                <a:pPr algn="just">
                  <a:lnSpc>
                    <a:spcPct val="150000"/>
                  </a:lnSpc>
                </a:pPr>
                <a:r>
                  <a:rPr lang="en-US" sz="1900" kern="100" smtClean="0">
                    <a:latin typeface="+mn-lt"/>
                    <a:ea typeface="Calibri" panose="020F0502020204030204" pitchFamily="34" charset="0"/>
                    <a:cs typeface="Times New Roman" panose="02020603050405020304" pitchFamily="18" charset="0"/>
                  </a:rPr>
                  <a:t>a) Mỗi cặp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𝑎</m:t>
                    </m:r>
                    <m:r>
                      <a:rPr lang="en-US" sz="1900" i="1"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𝑎</m:t>
                    </m:r>
                    <m:r>
                      <a:rPr lang="en-US" sz="1900" i="1" kern="100">
                        <a:effectLst/>
                        <a:latin typeface="+mn-lt"/>
                        <a:ea typeface="Calibri" panose="020F0502020204030204" pitchFamily="34" charset="0"/>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𝑏</m:t>
                    </m:r>
                    <m:r>
                      <a:rPr lang="en-US" sz="1900" i="1" kern="100">
                        <a:effectLst/>
                        <a:latin typeface="+mn-lt"/>
                        <a:ea typeface="Malgun Gothic" panose="020B0503020000020004" pitchFamily="34" charset="-127"/>
                        <a:cs typeface="Times New Roman" panose="02020603050405020304" pitchFamily="18" charset="0"/>
                      </a:rPr>
                      <m:t>,</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𝑏</m:t>
                        </m:r>
                      </m:e>
                      <m:sup>
                        <m:r>
                          <a:rPr lang="en-US" sz="1900" i="1" kern="100">
                            <a:effectLst/>
                            <a:latin typeface="+mn-lt"/>
                            <a:ea typeface="Malgun Gothic" panose="020B0503020000020004" pitchFamily="34" charset="-127"/>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đều có điểm chung nên đồng phẳng.</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b) </a:t>
                </a: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tứ giác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𝑂𝐴</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𝐴</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𝑂𝐵</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𝐵</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Calibri" panose="020F0502020204030204" pitchFamily="34" charset="0"/>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có các cặp cạnh đối song song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𝑂𝐴</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𝐴</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𝑂𝐵</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𝐵</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𝑂</m:t>
                        </m:r>
                      </m:e>
                      <m:sup>
                        <m:r>
                          <a:rPr lang="en-US" sz="1900" i="1" kern="100">
                            <a:effectLst/>
                            <a:latin typeface="+mn-lt"/>
                            <a:ea typeface="Calibri" panose="020F0502020204030204" pitchFamily="34" charset="0"/>
                            <a:cs typeface="Times New Roman" panose="02020603050405020304" pitchFamily="18" charset="0"/>
                          </a:rPr>
                          <m:t>′</m:t>
                        </m:r>
                      </m:sup>
                    </m:sSup>
                    <m:r>
                      <a:rPr lang="en-US" sz="1900" i="1" kern="100">
                        <a:effectLst/>
                        <a:latin typeface="+mn-lt"/>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hình bình hành.</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a:t>
                </a:r>
                <a:r>
                  <a:rPr lang="en-US" sz="1900" kern="100" smtClean="0">
                    <a:effectLst/>
                    <a:latin typeface="+mn-lt"/>
                    <a:ea typeface="Calibri" panose="020F0502020204030204" pitchFamily="34" charset="0"/>
                    <a:cs typeface="Times New Roman" panose="02020603050405020304" pitchFamily="18" charset="0"/>
                  </a:rPr>
                  <a:t>tứ giác </a:t>
                </a:r>
                <a14:m>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𝐴𝐵</m:t>
                    </m:r>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𝐵</m:t>
                        </m:r>
                      </m:e>
                      <m:sup>
                        <m:r>
                          <a:rPr lang="en-US" sz="1900" i="1" kern="100">
                            <a:effectLst/>
                            <a:latin typeface="+mn-lt"/>
                            <a:ea typeface="Calibri" panose="020F0502020204030204" pitchFamily="34" charset="0"/>
                            <a:cs typeface="Times New Roman" panose="02020603050405020304" pitchFamily="18" charset="0"/>
                          </a:rPr>
                          <m:t>′</m:t>
                        </m:r>
                      </m:sup>
                    </m:sSup>
                    <m:sSup>
                      <m:sSupPr>
                        <m:ctrlPr>
                          <a:rPr lang="en-US" sz="1900" i="1" kern="100">
                            <a:effectLst/>
                            <a:latin typeface="+mn-lt"/>
                            <a:ea typeface="Calibri" panose="020F0502020204030204" pitchFamily="34" charset="0"/>
                            <a:cs typeface="Times New Roman" panose="02020603050405020304" pitchFamily="18" charset="0"/>
                          </a:rPr>
                        </m:ctrlPr>
                      </m:sSupPr>
                      <m:e>
                        <m:r>
                          <a:rPr lang="en-US" sz="1900" i="1" kern="100">
                            <a:effectLst/>
                            <a:latin typeface="+mn-lt"/>
                            <a:ea typeface="Calibri" panose="020F0502020204030204" pitchFamily="34" charset="0"/>
                            <a:cs typeface="Times New Roman" panose="02020603050405020304" pitchFamily="18" charset="0"/>
                          </a:rPr>
                          <m:t>𝐴</m:t>
                        </m:r>
                      </m:e>
                      <m:sup>
                        <m:r>
                          <a:rPr lang="en-US" sz="1900" i="1" kern="100">
                            <a:effectLst/>
                            <a:latin typeface="+mn-lt"/>
                            <a:ea typeface="Calibri" panose="020F0502020204030204" pitchFamily="34" charset="0"/>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có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kern="100">
                          <a:effectLst/>
                          <a:latin typeface="+mn-lt"/>
                          <a:ea typeface="Calibri" panose="020F0502020204030204" pitchFamily="34" charset="0"/>
                          <a:cs typeface="Times New Roman" panose="02020603050405020304" pitchFamily="18" charset="0"/>
                        </a:rPr>
                        <m:t>𝐴𝐴</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𝐵𝐵</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 </m:t>
                      </m:r>
                      <m:r>
                        <a:rPr lang="en-US" sz="1900" i="1" kern="100">
                          <a:effectLst/>
                          <a:latin typeface="+mn-lt"/>
                          <a:ea typeface="Calibri" panose="020F0502020204030204" pitchFamily="34" charset="0"/>
                          <a:cs typeface="Times New Roman" panose="02020603050405020304" pitchFamily="18" charset="0"/>
                        </a:rPr>
                        <m:t>𝐴𝐴</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m:t>
                      </m:r>
                      <m:r>
                        <a:rPr lang="en-US" sz="1900" i="1" kern="100">
                          <a:effectLst/>
                          <a:latin typeface="+mn-lt"/>
                          <a:ea typeface="Calibri" panose="020F0502020204030204" pitchFamily="34" charset="0"/>
                          <a:cs typeface="Times New Roman" panose="02020603050405020304" pitchFamily="18" charset="0"/>
                        </a:rPr>
                        <m:t>𝐵𝐵</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1" kern="100">
                        <a:effectLst/>
                        <a:latin typeface="+mn-lt"/>
                        <a:ea typeface="Malgun Gothic" panose="020B0503020000020004" pitchFamily="34" charset="-127"/>
                        <a:cs typeface="Times New Roman" panose="02020603050405020304" pitchFamily="18" charset="0"/>
                      </a:rPr>
                      <m:t>⇒</m:t>
                    </m:r>
                    <m:r>
                      <a:rPr lang="en-US" sz="1900" i="1" kern="100">
                        <a:effectLst/>
                        <a:latin typeface="+mn-lt"/>
                        <a:ea typeface="Malgun Gothic" panose="020B0503020000020004" pitchFamily="34" charset="-127"/>
                        <a:cs typeface="Times New Roman" panose="02020603050405020304" pitchFamily="18" charset="0"/>
                      </a:rPr>
                      <m:t>𝐴𝐵</m:t>
                    </m:r>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𝐵</m:t>
                        </m:r>
                      </m:e>
                      <m:sup>
                        <m:r>
                          <a:rPr lang="en-US" sz="1900" i="1" kern="100">
                            <a:effectLst/>
                            <a:latin typeface="+mn-lt"/>
                            <a:ea typeface="Malgun Gothic" panose="020B0503020000020004" pitchFamily="34" charset="-127"/>
                            <a:cs typeface="Times New Roman" panose="02020603050405020304" pitchFamily="18" charset="0"/>
                          </a:rPr>
                          <m:t>′</m:t>
                        </m:r>
                      </m:sup>
                    </m:sSup>
                    <m:sSup>
                      <m:sSupPr>
                        <m:ctrlPr>
                          <a:rPr lang="en-US" sz="1900" i="1" kern="100">
                            <a:effectLst/>
                            <a:latin typeface="+mn-lt"/>
                            <a:ea typeface="Malgun Gothic" panose="020B0503020000020004" pitchFamily="34" charset="-127"/>
                            <a:cs typeface="Times New Roman" panose="02020603050405020304" pitchFamily="18" charset="0"/>
                          </a:rPr>
                        </m:ctrlPr>
                      </m:sSupPr>
                      <m:e>
                        <m:r>
                          <a:rPr lang="en-US" sz="1900" i="1" kern="100">
                            <a:effectLst/>
                            <a:latin typeface="+mn-lt"/>
                            <a:ea typeface="Malgun Gothic" panose="020B0503020000020004" pitchFamily="34" charset="-127"/>
                            <a:cs typeface="Times New Roman" panose="02020603050405020304" pitchFamily="18" charset="0"/>
                          </a:rPr>
                          <m:t>𝐴</m:t>
                        </m:r>
                      </m:e>
                      <m:sup>
                        <m:r>
                          <a:rPr lang="en-US" sz="1900" i="1" kern="100">
                            <a:effectLst/>
                            <a:latin typeface="+mn-lt"/>
                            <a:ea typeface="Malgun Gothic" panose="020B0503020000020004" pitchFamily="34" charset="-127"/>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là hình bình </a:t>
                </a:r>
                <a:r>
                  <a:rPr lang="en-US" sz="1900" kern="100">
                    <a:effectLst/>
                    <a:latin typeface="+mn-lt"/>
                    <a:ea typeface="Malgun Gothic" panose="020B0503020000020004" pitchFamily="34" charset="-127"/>
                    <a:cs typeface="Times New Roman" panose="02020603050405020304" pitchFamily="18" charset="0"/>
                  </a:rPr>
                  <a:t>hành</a:t>
                </a:r>
                <a:r>
                  <a:rPr lang="en-US" sz="1900" kern="100" smtClean="0">
                    <a:effectLst/>
                    <a:latin typeface="+mn-lt"/>
                    <a:ea typeface="Malgun Gothic" panose="020B0503020000020004" pitchFamily="34" charset="-127"/>
                    <a:cs typeface="Times New Roman" panose="02020603050405020304" pitchFamily="18" charset="0"/>
                  </a:rPr>
                  <a:t>.</a:t>
                </a:r>
                <a:endParaRPr lang="en-US" sz="1900" kern="100">
                  <a:effectLst/>
                  <a:latin typeface="+mn-lt"/>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37165" y="466796"/>
                <a:ext cx="4977466" cy="4211409"/>
              </a:xfrm>
              <a:prstGeom prst="rect">
                <a:avLst/>
              </a:prstGeom>
              <a:blipFill>
                <a:blip r:embed="rId4"/>
                <a:stretch>
                  <a:fillRect l="-1102" r="-1102" b="-145"/>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283167" y="4379663"/>
            <a:ext cx="472204" cy="597084"/>
          </a:xfrm>
          <a:prstGeom prst="rect">
            <a:avLst/>
          </a:prstGeom>
        </p:spPr>
      </p:pic>
    </p:spTree>
    <p:extLst>
      <p:ext uri="{BB962C8B-B14F-4D97-AF65-F5344CB8AC3E}">
        <p14:creationId xmlns:p14="http://schemas.microsoft.com/office/powerpoint/2010/main" val="3100102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500"/>
                                        <p:tgtEl>
                                          <p:spTgt spid="3">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anim calcmode="lin" valueType="num">
                                      <p:cBhvr>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343512" y="24314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840531" y="747422"/>
                <a:ext cx="4762779" cy="2554545"/>
              </a:xfrm>
              <a:prstGeom prst="rect">
                <a:avLst/>
              </a:prstGeom>
            </p:spPr>
            <p:txBody>
              <a:bodyPr wrap="square">
                <a:spAutoFit/>
              </a:bodyPr>
              <a:lstStyle/>
              <a:p>
                <a:pPr lvl="0" algn="just">
                  <a:lnSpc>
                    <a:spcPct val="150000"/>
                  </a:lnSpc>
                  <a:spcAft>
                    <a:spcPts val="600"/>
                  </a:spcAft>
                  <a:defRPr/>
                </a:pPr>
                <a:r>
                  <a:rPr lang="en-US" sz="2000" kern="100" smtClean="0">
                    <a:ea typeface="Calibri" panose="020F0502020204030204" pitchFamily="34" charset="0"/>
                    <a:cs typeface="Times New Roman" panose="02020603050405020304" pitchFamily="18" charset="0"/>
                  </a:rPr>
                  <a:t>c</a:t>
                </a:r>
                <a:r>
                  <a:rPr lang="en-US" sz="2000" kern="100">
                    <a:ea typeface="Calibri" panose="020F0502020204030204" pitchFamily="34" charset="0"/>
                    <a:cs typeface="Times New Roman" panose="02020603050405020304" pitchFamily="18" charset="0"/>
                  </a:rPr>
                  <a:t>) </a:t>
                </a:r>
                <a:r>
                  <a:rPr lang="en-US" sz="2000" kern="100" smtClean="0">
                    <a:ea typeface="Calibri" panose="020F0502020204030204" pitchFamily="34" charset="0"/>
                    <a:cs typeface="Times New Roman" panose="02020603050405020304" pitchFamily="18" charset="0"/>
                  </a:rPr>
                  <a:t>Ta </a:t>
                </a:r>
                <a:r>
                  <a:rPr lang="en-US" sz="2000" kern="100">
                    <a:ea typeface="Calibri" panose="020F0502020204030204" pitchFamily="34" charset="0"/>
                    <a:cs typeface="Times New Roman" panose="02020603050405020304" pitchFamily="18" charset="0"/>
                  </a:rPr>
                  <a:t>có: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𝑂𝐵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2000" kern="100">
                    <a:ea typeface="Malgun Gothic" panose="020B0503020000020004" pitchFamily="34" charset="-127"/>
                    <a:cs typeface="Times New Roman" panose="02020603050405020304" pitchFamily="18" charset="0"/>
                  </a:rPr>
                  <a:t>hình bình hành</a:t>
                </a:r>
                <a:endParaRPr lang="en-US" sz="2000" kern="100">
                  <a:ea typeface="Calibri" panose="020F0502020204030204" pitchFamily="34" charset="0"/>
                  <a:cs typeface="Times New Roman" panose="02020603050405020304" pitchFamily="18" charset="0"/>
                </a:endParaRPr>
              </a:p>
              <a:p>
                <a:pPr lvl="0" algn="just">
                  <a:lnSpc>
                    <a:spcPct val="150000"/>
                  </a:lnSpc>
                  <a:spcAft>
                    <a:spcPts val="600"/>
                  </a:spcAft>
                  <a:defRPr/>
                </a:pP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𝑂𝐴𝐵</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smtClean="0">
                    <a:ea typeface="Malgun Gothic" panose="020B0503020000020004" pitchFamily="34" charset="-127"/>
                    <a:cs typeface="Times New Roman" panose="02020603050405020304" pitchFamily="18" charset="0"/>
                  </a:rPr>
                  <a:t> </a:t>
                </a:r>
                <a:r>
                  <a:rPr lang="en-US" sz="2000" kern="100">
                    <a:ea typeface="Malgun Gothic" panose="020B0503020000020004" pitchFamily="34" charset="-127"/>
                    <a:cs typeface="Times New Roman" panose="02020603050405020304" pitchFamily="18" charset="0"/>
                  </a:rPr>
                  <a:t>có các cặp cạnh tương ứng bằng nhau. </a:t>
                </a:r>
                <a:endParaRPr lang="en-US" sz="2000" kern="100">
                  <a:ea typeface="Calibri" panose="020F0502020204030204" pitchFamily="34" charset="0"/>
                  <a:cs typeface="Times New Roman" panose="02020603050405020304" pitchFamily="18" charset="0"/>
                </a:endParaRPr>
              </a:p>
              <a:p>
                <a:pPr lvl="0" algn="just">
                  <a:lnSpc>
                    <a:spcPct val="150000"/>
                  </a:lnSpc>
                  <a:spcAft>
                    <a:spcPts val="600"/>
                  </a:spcAft>
                  <a:defRPr/>
                </a:pPr>
                <a:r>
                  <a:rPr lang="en-US" sz="2000" kern="100">
                    <a:ea typeface="Calibri" panose="020F0502020204030204" pitchFamily="34" charset="0"/>
                    <a:cs typeface="Times New Roman" panose="02020603050405020304" pitchFamily="18" charset="0"/>
                  </a:rPr>
                  <a:t>Từ đó, áp dụng định lí côsin cho hai tam giác trên được các góc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a typeface="Malgun Gothic" panose="020B0503020000020004" pitchFamily="34" charset="-127"/>
                    <a:cs typeface="Times New Roman" panose="02020603050405020304" pitchFamily="18" charset="0"/>
                  </a:rPr>
                  <a:t> bằng nhau. </a:t>
                </a:r>
                <a:endParaRPr lang="en-US" sz="2000" kern="10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40531" y="747422"/>
                <a:ext cx="4762779" cy="2554545"/>
              </a:xfrm>
              <a:prstGeom prst="rect">
                <a:avLst/>
              </a:prstGeom>
              <a:blipFill>
                <a:blip r:embed="rId3"/>
                <a:stretch>
                  <a:fillRect l="-1280" r="-1408" b="-1193"/>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83167" y="4379663"/>
            <a:ext cx="472204" cy="5970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52" y="854602"/>
            <a:ext cx="2943507" cy="2797865"/>
          </a:xfrm>
          <a:prstGeom prst="rect">
            <a:avLst/>
          </a:prstGeom>
        </p:spPr>
      </p:pic>
    </p:spTree>
    <p:extLst>
      <p:ext uri="{BB962C8B-B14F-4D97-AF65-F5344CB8AC3E}">
        <p14:creationId xmlns:p14="http://schemas.microsoft.com/office/powerpoint/2010/main" val="2188653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9" name="Rectangle 8"/>
          <p:cNvSpPr/>
          <p:nvPr/>
        </p:nvSpPr>
        <p:spPr>
          <a:xfrm>
            <a:off x="136497" y="2952438"/>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76661" y="3068354"/>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40;p49"/>
          <p:cNvSpPr txBox="1">
            <a:spLocks/>
          </p:cNvSpPr>
          <p:nvPr/>
        </p:nvSpPr>
        <p:spPr>
          <a:xfrm>
            <a:off x="3093226" y="219018"/>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vi-VN" sz="3200" b="1">
                <a:solidFill>
                  <a:srgbClr val="C00000"/>
                </a:solidFill>
                <a:latin typeface="Arial" panose="020B0604020202020204" pitchFamily="34" charset="0"/>
              </a:rPr>
              <a:t>Kết luận</a:t>
            </a:r>
            <a:endParaRPr kumimoji="0" lang="vi-VN" sz="3200" b="1" i="0" u="none"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mc:AlternateContent xmlns:mc="http://schemas.openxmlformats.org/markup-compatibility/2006">
        <mc:Choice xmlns:a14="http://schemas.microsoft.com/office/drawing/2010/main" Requires="a14">
          <p:sp>
            <p:nvSpPr>
              <p:cNvPr id="11" name="Rectangle 10"/>
              <p:cNvSpPr/>
              <p:nvPr/>
            </p:nvSpPr>
            <p:spPr>
              <a:xfrm>
                <a:off x="690675" y="1002759"/>
                <a:ext cx="7719440" cy="147732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000">
                    <a:latin typeface="+mn-lt"/>
                    <a:ea typeface="Dotum" panose="020B0600000101010101" pitchFamily="34" charset="-127"/>
                    <a:cs typeface="Times New Roman" panose="02020603050405020304" pitchFamily="18" charset="0"/>
                  </a:rPr>
                  <a:t>Góc giữa hai đường thẳng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oMath>
                </a14:m>
                <a:r>
                  <a:rPr lang="vi-VN" sz="2000">
                    <a:latin typeface="+mn-lt"/>
                    <a:ea typeface="Dotum" panose="020B0600000101010101" pitchFamily="34" charset="-127"/>
                    <a:cs typeface="Times New Roman" panose="02020603050405020304" pitchFamily="18" charset="0"/>
                  </a:rPr>
                  <a:t> trong không gian, kí hiệu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m:t>
                    </m:r>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r>
                      <a:rPr lang="vi-VN" sz="2000" i="1" smtClean="0">
                        <a:latin typeface="Cambria Math" panose="02040503050406030204" pitchFamily="18" charset="0"/>
                        <a:ea typeface="Dotum" panose="020B0600000101010101" pitchFamily="34" charset="-127"/>
                        <a:cs typeface="Times New Roman" panose="02020603050405020304" pitchFamily="18" charset="0"/>
                      </a:rPr>
                      <m:t>,</m:t>
                    </m:r>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r>
                      <a:rPr lang="vi-VN" sz="200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cs typeface="Times New Roman" panose="02020603050405020304" pitchFamily="18" charset="0"/>
                  </a:rPr>
                  <a:t>, là góc giữa hai đường thẳng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000">
                    <a:latin typeface="+mn-lt"/>
                    <a:ea typeface="Dotum" panose="020B0600000101010101" pitchFamily="34" charset="-127"/>
                    <a:cs typeface="Times New Roman" panose="02020603050405020304" pitchFamily="18" charset="0"/>
                  </a:rPr>
                  <a:t> cùng đi qua một điểm và tương ứng song song với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oMath>
                </a14:m>
                <a:r>
                  <a:rPr lang="vi-VN" sz="2000" smtClean="0">
                    <a:latin typeface="+mn-lt"/>
                    <a:ea typeface="Dotum" panose="020B0600000101010101" pitchFamily="34" charset="-127"/>
                    <a:cs typeface="Times New Roman" panose="02020603050405020304" pitchFamily="18" charset="0"/>
                  </a:rPr>
                  <a:t>.</a:t>
                </a:r>
                <a:endParaRPr lang="vi-VN" sz="2000">
                  <a:latin typeface="+mn-lt"/>
                  <a:ea typeface="Dotum" panose="020B0600000101010101" pitchFamily="34" charset="-127"/>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90675" y="1002759"/>
                <a:ext cx="7719440" cy="1477328"/>
              </a:xfrm>
              <a:prstGeom prst="rect">
                <a:avLst/>
              </a:prstGeom>
              <a:blipFill>
                <a:blip r:embed="rId3"/>
                <a:stretch>
                  <a:fillRect l="-629" r="-629" b="-1619"/>
                </a:stretch>
              </a:blipFill>
              <a:ln w="25400" cap="flat" cmpd="sng" algn="ctr">
                <a:solidFill>
                  <a:srgbClr val="FFFFFF"/>
                </a:solidFill>
                <a:prstDash val="solid"/>
              </a:ln>
              <a:effectLst/>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137331" y="4444780"/>
            <a:ext cx="494637" cy="428376"/>
          </a:xfrm>
          <a:prstGeom prst="rect">
            <a:avLst/>
          </a:prstGeom>
        </p:spPr>
      </p:pic>
      <p:pic>
        <p:nvPicPr>
          <p:cNvPr id="2" name="Picture 1"/>
          <p:cNvPicPr>
            <a:picLocks noChangeAspect="1"/>
          </p:cNvPicPr>
          <p:nvPr/>
        </p:nvPicPr>
        <p:blipFill>
          <a:blip r:embed="rId5"/>
          <a:stretch>
            <a:fillRect/>
          </a:stretch>
        </p:blipFill>
        <p:spPr>
          <a:xfrm>
            <a:off x="7369101" y="31804"/>
            <a:ext cx="1722387" cy="966519"/>
          </a:xfrm>
          <a:prstGeom prst="rect">
            <a:avLst/>
          </a:prstGeom>
        </p:spPr>
      </p:pic>
      <p:pic>
        <p:nvPicPr>
          <p:cNvPr id="8" name="Picture 7"/>
          <p:cNvPicPr>
            <a:picLocks noChangeAspect="1"/>
          </p:cNvPicPr>
          <p:nvPr/>
        </p:nvPicPr>
        <p:blipFill>
          <a:blip r:embed="rId5"/>
          <a:stretch>
            <a:fillRect/>
          </a:stretch>
        </p:blipFill>
        <p:spPr>
          <a:xfrm>
            <a:off x="0" y="2846568"/>
            <a:ext cx="612250" cy="980226"/>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05214" y="2632530"/>
                <a:ext cx="8290362" cy="2337307"/>
              </a:xfrm>
              <a:prstGeom prst="rect">
                <a:avLst/>
              </a:prstGeom>
            </p:spPr>
            <p:txBody>
              <a:bodyPr wrap="square">
                <a:spAutoFit/>
              </a:bodyPr>
              <a:lstStyle/>
              <a:p>
                <a:pPr algn="just">
                  <a:lnSpc>
                    <a:spcPct val="150000"/>
                  </a:lnSpc>
                </a:pPr>
                <a:r>
                  <a:rPr lang="en-US" sz="2100" b="1" i="1" u="sng">
                    <a:solidFill>
                      <a:schemeClr val="accent6">
                        <a:lumMod val="75000"/>
                      </a:schemeClr>
                    </a:solidFill>
                    <a:latin typeface="+mn-lt"/>
                    <a:ea typeface="Dotum" panose="020B0600000101010101" pitchFamily="34" charset="-127"/>
                    <a:cs typeface="Times New Roman" panose="02020603050405020304" pitchFamily="18" charset="0"/>
                  </a:rPr>
                  <a:t>Chú ý:</a:t>
                </a:r>
                <a:r>
                  <a:rPr lang="en-US" sz="2100" b="1" i="1">
                    <a:solidFill>
                      <a:schemeClr val="accent6">
                        <a:lumMod val="75000"/>
                      </a:schemeClr>
                    </a:solidFill>
                    <a:latin typeface="+mn-lt"/>
                    <a:ea typeface="Dotum" panose="020B0600000101010101" pitchFamily="34" charset="-127"/>
                    <a:cs typeface="Times New Roman" panose="02020603050405020304" pitchFamily="18" charset="0"/>
                  </a:rPr>
                  <a:t> </a:t>
                </a:r>
                <a:endParaRPr lang="en-US" sz="2100" b="1" i="1" smtClean="0">
                  <a:solidFill>
                    <a:schemeClr val="accent6">
                      <a:lumMod val="75000"/>
                    </a:schemeClr>
                  </a:solidFill>
                  <a:latin typeface="+mn-lt"/>
                  <a:ea typeface="Dotum" panose="020B0600000101010101" pitchFamily="34" charset="-127"/>
                  <a:cs typeface="Times New Roman" panose="02020603050405020304" pitchFamily="18" charset="0"/>
                </a:endParaRPr>
              </a:p>
              <a:p>
                <a:pPr marL="285750" indent="-285750" algn="just">
                  <a:lnSpc>
                    <a:spcPct val="150000"/>
                  </a:lnSpc>
                  <a:buFontTx/>
                  <a:buChar char="-"/>
                </a:pPr>
                <a:r>
                  <a:rPr lang="en-US" sz="1800" kern="100" smtClean="0">
                    <a:latin typeface="+mn-lt"/>
                    <a:ea typeface="Calibri" panose="020F0502020204030204" pitchFamily="34" charset="0"/>
                    <a:cs typeface="Times New Roman" panose="02020603050405020304" pitchFamily="18" charset="0"/>
                  </a:rPr>
                  <a:t>Để </a:t>
                </a:r>
                <a:r>
                  <a:rPr lang="en-US" sz="1800" kern="100">
                    <a:latin typeface="+mn-lt"/>
                    <a:ea typeface="Calibri" panose="020F0502020204030204" pitchFamily="34" charset="0"/>
                    <a:cs typeface="Times New Roman" panose="02020603050405020304" pitchFamily="18" charset="0"/>
                  </a:rPr>
                  <a:t>xác định góc giữa hai đường thẳng chéo nhau </a:t>
                </a:r>
                <a14:m>
                  <m:oMath xmlns:m="http://schemas.openxmlformats.org/officeDocument/2006/math">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ta có thể lấy một điểm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800" kern="100">
                    <a:effectLst/>
                    <a:latin typeface="+mn-lt"/>
                    <a:ea typeface="Malgun Gothic" panose="020B0503020000020004" pitchFamily="34" charset="-127"/>
                    <a:cs typeface="Times New Roman" panose="02020603050405020304" pitchFamily="18" charset="0"/>
                  </a:rPr>
                  <a:t> thuộc đường thẳng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 và qua đó kẻ đường thẳng </a:t>
                </a:r>
                <a14:m>
                  <m:oMath xmlns:m="http://schemas.openxmlformats.org/officeDocument/2006/math">
                    <m:sSup>
                      <m:sSupPr>
                        <m:ctrlPr>
                          <a:rPr lang="en-US" sz="1800" i="1" kern="100">
                            <a:effectLst/>
                            <a:latin typeface="+mn-lt"/>
                            <a:ea typeface="Malgun Gothic" panose="020B0503020000020004" pitchFamily="34" charset="-127"/>
                            <a:cs typeface="Times New Roman" panose="02020603050405020304" pitchFamily="18" charset="0"/>
                          </a:rPr>
                        </m:ctrlPr>
                      </m:sSupPr>
                      <m:e>
                        <m:r>
                          <a:rPr lang="en-US" sz="1800" i="1" kern="100">
                            <a:effectLst/>
                            <a:latin typeface="+mn-lt"/>
                            <a:ea typeface="Malgun Gothic" panose="020B0503020000020004" pitchFamily="34" charset="-127"/>
                            <a:cs typeface="Times New Roman" panose="02020603050405020304" pitchFamily="18" charset="0"/>
                          </a:rPr>
                          <m:t>𝑏</m:t>
                        </m:r>
                      </m:e>
                      <m:sup>
                        <m:r>
                          <a:rPr lang="en-US" sz="1800" i="1" kern="100">
                            <a:effectLst/>
                            <a:latin typeface="+mn-lt"/>
                            <a:ea typeface="Malgun Gothic" panose="020B0503020000020004" pitchFamily="34" charset="-127"/>
                            <a:cs typeface="Times New Roman" panose="02020603050405020304" pitchFamily="18" charset="0"/>
                          </a:rPr>
                          <m:t>′</m:t>
                        </m:r>
                      </m:sup>
                    </m:sSup>
                  </m:oMath>
                </a14:m>
                <a:r>
                  <a:rPr lang="en-US" sz="1800" kern="100">
                    <a:effectLst/>
                    <a:latin typeface="+mn-lt"/>
                    <a:ea typeface="Malgun Gothic" panose="020B0503020000020004" pitchFamily="34" charset="-127"/>
                    <a:cs typeface="Times New Roman" panose="02020603050405020304" pitchFamily="18" charset="0"/>
                  </a:rPr>
                  <a:t> song song với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800" kern="100" smtClean="0">
                    <a:effectLst/>
                    <a:latin typeface="+mn-lt"/>
                    <a:ea typeface="Malgun Gothic" panose="020B0503020000020004" pitchFamily="34" charset="-127"/>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a:p>
                <a:pPr algn="ctr">
                  <a:lnSpc>
                    <a:spcPct val="150000"/>
                  </a:lnSpc>
                </a:pPr>
                <a:r>
                  <a:rPr lang="en-US" sz="1800" kern="100" smtClean="0">
                    <a:effectLst/>
                    <a:ea typeface="Calibri" panose="020F0502020204030204" pitchFamily="34" charset="0"/>
                    <a:cs typeface="Times New Roman" panose="02020603050405020304" pitchFamily="18" charset="0"/>
                  </a:rPr>
                  <a:t>Khi đó </a:t>
                </a:r>
                <a14:m>
                  <m:oMath xmlns:m="http://schemas.openxmlformats.org/officeDocument/2006/math">
                    <m:d>
                      <m:dPr>
                        <m:ctrlPr>
                          <a:rPr lang="en-US" sz="1800" i="1" kern="100">
                            <a:effectLst/>
                            <a:latin typeface="+mn-lt"/>
                            <a:ea typeface="Calibri" panose="020F0502020204030204" pitchFamily="34" charset="0"/>
                            <a:cs typeface="Times New Roman" panose="02020603050405020304" pitchFamily="18" charset="0"/>
                          </a:rPr>
                        </m:ctrlPr>
                      </m:dPr>
                      <m:e>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m:t>
                        </m:r>
                        <m:r>
                          <a:rPr lang="en-US" sz="1800" i="1" kern="100">
                            <a:effectLst/>
                            <a:latin typeface="+mn-lt"/>
                            <a:ea typeface="Calibri" panose="020F0502020204030204" pitchFamily="34" charset="0"/>
                            <a:cs typeface="Times New Roman" panose="02020603050405020304" pitchFamily="18" charset="0"/>
                          </a:rPr>
                          <m:t>𝑏</m:t>
                        </m:r>
                      </m:e>
                    </m:d>
                    <m:r>
                      <a:rPr lang="en-US" sz="1800" i="1" kern="100">
                        <a:effectLst/>
                        <a:latin typeface="+mn-lt"/>
                        <a:ea typeface="Calibri" panose="020F0502020204030204" pitchFamily="34" charset="0"/>
                        <a:cs typeface="Times New Roman" panose="02020603050405020304" pitchFamily="18" charset="0"/>
                      </a:rPr>
                      <m:t>=</m:t>
                    </m:r>
                    <m:d>
                      <m:dPr>
                        <m:ctrlPr>
                          <a:rPr lang="en-US" sz="1800" i="1" kern="100">
                            <a:effectLst/>
                            <a:latin typeface="+mn-lt"/>
                            <a:ea typeface="Calibri" panose="020F0502020204030204" pitchFamily="34" charset="0"/>
                            <a:cs typeface="Times New Roman" panose="02020603050405020304" pitchFamily="18" charset="0"/>
                          </a:rPr>
                        </m:ctrlPr>
                      </m:dPr>
                      <m:e>
                        <m:r>
                          <a:rPr lang="en-US" sz="1800" i="1" kern="100">
                            <a:effectLst/>
                            <a:latin typeface="+mn-lt"/>
                            <a:ea typeface="Calibri" panose="020F0502020204030204" pitchFamily="34" charset="0"/>
                            <a:cs typeface="Times New Roman" panose="02020603050405020304" pitchFamily="18" charset="0"/>
                          </a:rPr>
                          <m:t>𝑎</m:t>
                        </m:r>
                        <m:r>
                          <a:rPr lang="en-US" sz="1800" i="1" kern="100">
                            <a:effectLst/>
                            <a:latin typeface="+mn-lt"/>
                            <a:ea typeface="Calibri" panose="020F0502020204030204" pitchFamily="34" charset="0"/>
                            <a:cs typeface="Times New Roman" panose="02020603050405020304" pitchFamily="18" charset="0"/>
                          </a:rPr>
                          <m:t>,</m:t>
                        </m:r>
                        <m:sSup>
                          <m:sSupPr>
                            <m:ctrlPr>
                              <a:rPr lang="en-US" sz="1800" i="1" kern="100">
                                <a:effectLst/>
                                <a:latin typeface="+mn-lt"/>
                                <a:ea typeface="Calibri" panose="020F0502020204030204" pitchFamily="34" charset="0"/>
                                <a:cs typeface="Times New Roman" panose="02020603050405020304" pitchFamily="18" charset="0"/>
                              </a:rPr>
                            </m:ctrlPr>
                          </m:sSupPr>
                          <m:e>
                            <m:r>
                              <a:rPr lang="en-US" sz="1800" i="1" kern="100">
                                <a:effectLst/>
                                <a:latin typeface="+mn-lt"/>
                                <a:ea typeface="Calibri" panose="020F0502020204030204" pitchFamily="34" charset="0"/>
                                <a:cs typeface="Times New Roman" panose="02020603050405020304" pitchFamily="18" charset="0"/>
                              </a:rPr>
                              <m:t>𝑏</m:t>
                            </m:r>
                          </m:e>
                          <m:sup>
                            <m:r>
                              <a:rPr lang="en-US" sz="1800" i="1" kern="100">
                                <a:effectLst/>
                                <a:latin typeface="+mn-lt"/>
                                <a:ea typeface="Calibri" panose="020F0502020204030204" pitchFamily="34" charset="0"/>
                                <a:cs typeface="Times New Roman" panose="02020603050405020304" pitchFamily="18" charset="0"/>
                              </a:rPr>
                              <m:t>′</m:t>
                            </m:r>
                          </m:sup>
                        </m:sSup>
                      </m:e>
                    </m:d>
                    <m:r>
                      <a:rPr lang="en-US" sz="1800" i="1" kern="100">
                        <a:effectLst/>
                        <a:latin typeface="+mn-lt"/>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smtClean="0">
                    <a:effectLst/>
                    <a:latin typeface="+mn-lt"/>
                    <a:ea typeface="Malgun Gothic" panose="020B0503020000020004" pitchFamily="34" charset="-127"/>
                    <a:cs typeface="Times New Roman" panose="02020603050405020304" pitchFamily="18" charset="0"/>
                  </a:rPr>
                  <a:t>Với </a:t>
                </a:r>
                <a:r>
                  <a:rPr lang="en-US" sz="1800" kern="100">
                    <a:effectLst/>
                    <a:latin typeface="+mn-lt"/>
                    <a:ea typeface="Malgun Gothic" panose="020B0503020000020004" pitchFamily="34" charset="-127"/>
                    <a:cs typeface="Times New Roman" panose="02020603050405020304" pitchFamily="18" charset="0"/>
                  </a:rPr>
                  <a:t>hai đường thẳng </a:t>
                </a:r>
                <a14:m>
                  <m:oMath xmlns:m="http://schemas.openxmlformats.org/officeDocument/2006/math">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 </m:t>
                    </m:r>
                    <m:r>
                      <a:rPr lang="en-US" sz="1800" i="1" kern="100">
                        <a:effectLst/>
                        <a:latin typeface="+mn-lt"/>
                        <a:ea typeface="Malgun Gothic" panose="020B0503020000020004" pitchFamily="34" charset="-127"/>
                        <a:cs typeface="Times New Roman" panose="02020603050405020304" pitchFamily="18" charset="0"/>
                      </a:rPr>
                      <m:t>𝑏</m:t>
                    </m:r>
                    <m:r>
                      <a:rPr lang="en-US" sz="1800" i="1" kern="100">
                        <a:effectLst/>
                        <a:latin typeface="+mn-lt"/>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bất kì: </a:t>
                </a:r>
                <a14:m>
                  <m:oMath xmlns:m="http://schemas.openxmlformats.org/officeDocument/2006/math">
                    <m:sSup>
                      <m:sSupPr>
                        <m:ctrlPr>
                          <a:rPr lang="en-US" sz="1800" i="1" kern="100">
                            <a:effectLst/>
                            <a:latin typeface="+mn-lt"/>
                            <a:ea typeface="Malgun Gothic" panose="020B0503020000020004" pitchFamily="34" charset="-127"/>
                            <a:cs typeface="Times New Roman" panose="02020603050405020304" pitchFamily="18" charset="0"/>
                          </a:rPr>
                        </m:ctrlPr>
                      </m:sSupPr>
                      <m:e>
                        <m:r>
                          <a:rPr lang="en-US" sz="1800" i="1" kern="100">
                            <a:effectLst/>
                            <a:latin typeface="+mn-lt"/>
                            <a:ea typeface="Malgun Gothic" panose="020B0503020000020004" pitchFamily="34" charset="-127"/>
                            <a:cs typeface="Times New Roman" panose="02020603050405020304" pitchFamily="18" charset="0"/>
                          </a:rPr>
                          <m:t>0</m:t>
                        </m:r>
                      </m:e>
                      <m:sup>
                        <m:r>
                          <a:rPr lang="en-US" sz="1800" i="1" kern="100">
                            <a:effectLst/>
                            <a:latin typeface="+mn-lt"/>
                            <a:ea typeface="Malgun Gothic" panose="020B0503020000020004" pitchFamily="34" charset="-127"/>
                            <a:cs typeface="Times New Roman" panose="02020603050405020304" pitchFamily="18" charset="0"/>
                          </a:rPr>
                          <m:t>𝑜</m:t>
                        </m:r>
                      </m:sup>
                    </m:sSup>
                    <m:r>
                      <a:rPr lang="en-US" sz="1800" i="1" kern="100">
                        <a:effectLst/>
                        <a:latin typeface="+mn-lt"/>
                        <a:ea typeface="Malgun Gothic" panose="020B0503020000020004" pitchFamily="34" charset="-127"/>
                        <a:cs typeface="Times New Roman" panose="02020603050405020304" pitchFamily="18" charset="0"/>
                      </a:rPr>
                      <m:t>≤</m:t>
                    </m:r>
                    <m:d>
                      <m:dPr>
                        <m:ctrlPr>
                          <a:rPr lang="en-US" sz="1800" i="1" kern="100">
                            <a:effectLst/>
                            <a:latin typeface="+mn-lt"/>
                            <a:ea typeface="Malgun Gothic" panose="020B0503020000020004" pitchFamily="34" charset="-127"/>
                            <a:cs typeface="Times New Roman" panose="02020603050405020304" pitchFamily="18" charset="0"/>
                          </a:rPr>
                        </m:ctrlPr>
                      </m:dPr>
                      <m:e>
                        <m:r>
                          <a:rPr lang="en-US" sz="1800" i="1" kern="100">
                            <a:effectLst/>
                            <a:latin typeface="+mn-lt"/>
                            <a:ea typeface="Malgun Gothic" panose="020B0503020000020004" pitchFamily="34" charset="-127"/>
                            <a:cs typeface="Times New Roman" panose="02020603050405020304" pitchFamily="18" charset="0"/>
                          </a:rPr>
                          <m:t>𝑎</m:t>
                        </m:r>
                        <m:r>
                          <a:rPr lang="en-US" sz="1800" i="1" kern="100">
                            <a:effectLst/>
                            <a:latin typeface="+mn-lt"/>
                            <a:ea typeface="Malgun Gothic" panose="020B0503020000020004" pitchFamily="34" charset="-127"/>
                            <a:cs typeface="Times New Roman" panose="02020603050405020304" pitchFamily="18" charset="0"/>
                          </a:rPr>
                          <m:t>,</m:t>
                        </m:r>
                        <m:r>
                          <a:rPr lang="en-US" sz="1800" i="1" kern="100">
                            <a:effectLst/>
                            <a:latin typeface="+mn-lt"/>
                            <a:ea typeface="Malgun Gothic" panose="020B0503020000020004" pitchFamily="34" charset="-127"/>
                            <a:cs typeface="Times New Roman" panose="02020603050405020304" pitchFamily="18" charset="0"/>
                          </a:rPr>
                          <m:t>𝑏</m:t>
                        </m:r>
                      </m:e>
                    </m:d>
                    <m:r>
                      <a:rPr lang="en-US" sz="1800" i="1" kern="100">
                        <a:effectLst/>
                        <a:latin typeface="+mn-lt"/>
                        <a:ea typeface="Malgun Gothic" panose="020B0503020000020004" pitchFamily="34" charset="-127"/>
                        <a:cs typeface="Times New Roman" panose="02020603050405020304" pitchFamily="18" charset="0"/>
                      </a:rPr>
                      <m:t>≤</m:t>
                    </m:r>
                    <m:sSup>
                      <m:sSupPr>
                        <m:ctrlPr>
                          <a:rPr lang="en-US" sz="1800" i="1" kern="100">
                            <a:effectLst/>
                            <a:latin typeface="+mn-lt"/>
                            <a:ea typeface="Malgun Gothic" panose="020B0503020000020004" pitchFamily="34" charset="-127"/>
                            <a:cs typeface="Times New Roman" panose="02020603050405020304" pitchFamily="18" charset="0"/>
                          </a:rPr>
                        </m:ctrlPr>
                      </m:sSupPr>
                      <m:e>
                        <m:r>
                          <a:rPr lang="en-US" sz="1800" i="1" kern="100">
                            <a:effectLst/>
                            <a:latin typeface="+mn-lt"/>
                            <a:ea typeface="Malgun Gothic" panose="020B0503020000020004" pitchFamily="34" charset="-127"/>
                            <a:cs typeface="Times New Roman" panose="02020603050405020304" pitchFamily="18" charset="0"/>
                          </a:rPr>
                          <m:t>90</m:t>
                        </m:r>
                      </m:e>
                      <m:sup>
                        <m:r>
                          <a:rPr lang="en-US" sz="1800" i="1" kern="100">
                            <a:effectLst/>
                            <a:latin typeface="+mn-lt"/>
                            <a:ea typeface="Malgun Gothic" panose="020B0503020000020004" pitchFamily="34" charset="-127"/>
                            <a:cs typeface="Times New Roman" panose="02020603050405020304" pitchFamily="18" charset="0"/>
                          </a:rPr>
                          <m:t>𝑜</m:t>
                        </m:r>
                      </m:sup>
                    </m:sSup>
                    <m:r>
                      <a:rPr lang="en-US" sz="1800" i="1" kern="100">
                        <a:effectLst/>
                        <a:latin typeface="+mn-lt"/>
                        <a:ea typeface="Malgun Gothic" panose="020B0503020000020004" pitchFamily="34" charset="-127"/>
                        <a:cs typeface="Times New Roman" panose="02020603050405020304" pitchFamily="18" charset="0"/>
                      </a:rPr>
                      <m:t>.</m:t>
                    </m:r>
                  </m:oMath>
                </a14:m>
                <a:endParaRPr lang="en-US" sz="1800" kern="100" smtClean="0">
                  <a:effectLst/>
                  <a:latin typeface="+mn-lt"/>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05214" y="2632530"/>
                <a:ext cx="8290362" cy="2337307"/>
              </a:xfrm>
              <a:prstGeom prst="rect">
                <a:avLst/>
              </a:prstGeom>
              <a:blipFill>
                <a:blip r:embed="rId6"/>
                <a:stretch>
                  <a:fillRect l="-882" r="-662" b="-130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theme/theme1.xml><?xml version="1.0" encoding="utf-8"?>
<a:theme xmlns:a="http://schemas.openxmlformats.org/drawingml/2006/main" name="Sorting and Classifying Objects - Math - Pre-K by Slidesgo">
  <a:themeElements>
    <a:clrScheme name="Simple Light">
      <a:dk1>
        <a:srgbClr val="333333"/>
      </a:dk1>
      <a:lt1>
        <a:srgbClr val="F8F8F8"/>
      </a:lt1>
      <a:dk2>
        <a:srgbClr val="C3F0FB"/>
      </a:dk2>
      <a:lt2>
        <a:srgbClr val="C2B9FF"/>
      </a:lt2>
      <a:accent1>
        <a:srgbClr val="C800CF"/>
      </a:accent1>
      <a:accent2>
        <a:srgbClr val="EE2A52"/>
      </a:accent2>
      <a:accent3>
        <a:srgbClr val="FFDD00"/>
      </a:accent3>
      <a:accent4>
        <a:srgbClr val="FF9101"/>
      </a:accent4>
      <a:accent5>
        <a:srgbClr val="10CE4F"/>
      </a:accent5>
      <a:accent6>
        <a:srgbClr val="0082C6"/>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2811</TotalTime>
  <Words>1913</Words>
  <Application>Microsoft Office PowerPoint</Application>
  <PresentationFormat>On-screen Show (16:9)</PresentationFormat>
  <Paragraphs>213</Paragraphs>
  <Slides>37</Slides>
  <Notes>36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37</vt:i4>
      </vt:variant>
    </vt:vector>
  </HeadingPairs>
  <TitlesOfParts>
    <vt:vector size="55" baseType="lpstr">
      <vt:lpstr>Wingdings</vt:lpstr>
      <vt:lpstr>Dotum</vt:lpstr>
      <vt:lpstr>Arial</vt:lpstr>
      <vt:lpstr>Cambria Math</vt:lpstr>
      <vt:lpstr>Maven Pro ExtraBold</vt:lpstr>
      <vt:lpstr>Times New Roman</vt:lpstr>
      <vt:lpstr>Anaheim</vt:lpstr>
      <vt:lpstr>Be Vietnam Pro</vt:lpstr>
      <vt:lpstr>Maven Pro</vt:lpstr>
      <vt:lpstr>Chelsea Market</vt:lpstr>
      <vt:lpstr>Nunito Light</vt:lpstr>
      <vt:lpstr>Delius</vt:lpstr>
      <vt:lpstr>Malgun Gothic</vt:lpstr>
      <vt:lpstr>Pangolin</vt:lpstr>
      <vt:lpstr>Poppins SemiBold</vt:lpstr>
      <vt:lpstr>Calibri</vt:lpstr>
      <vt:lpstr>Sorting and Classifying Objects - Math - Pre-K by Slidesgo</vt:lpstr>
      <vt:lpstr>1_Office Theme</vt:lpstr>
      <vt:lpstr>CHÀO MỪNG CẢ LỚP ĐẾN VỚI TIẾT HỌC  HÔM  NAY!</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TIẾT HỌC  HÔM  NAY!</dc:title>
  <dc:creator>Hà Ngân</dc:creator>
  <cp:lastModifiedBy>Admin</cp:lastModifiedBy>
  <cp:revision>79</cp:revision>
  <dcterms:modified xsi:type="dcterms:W3CDTF">2023-11-06T03:02:51Z</dcterms:modified>
</cp:coreProperties>
</file>