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19" r:id="rId2"/>
    <p:sldId id="321" r:id="rId3"/>
    <p:sldId id="322" r:id="rId4"/>
    <p:sldId id="323" r:id="rId5"/>
    <p:sldId id="301" r:id="rId6"/>
    <p:sldId id="284" r:id="rId7"/>
    <p:sldId id="305" r:id="rId8"/>
    <p:sldId id="317" r:id="rId9"/>
    <p:sldId id="318" r:id="rId10"/>
    <p:sldId id="270" r:id="rId11"/>
    <p:sldId id="306" r:id="rId12"/>
    <p:sldId id="309" r:id="rId13"/>
    <p:sldId id="310" r:id="rId14"/>
    <p:sldId id="311" r:id="rId15"/>
    <p:sldId id="312" r:id="rId16"/>
    <p:sldId id="314" r:id="rId17"/>
    <p:sldId id="313" r:id="rId18"/>
    <p:sldId id="315" r:id="rId19"/>
    <p:sldId id="316" r:id="rId20"/>
    <p:sldId id="269" r:id="rId21"/>
    <p:sldId id="295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1038" autoAdjust="0"/>
  </p:normalViewPr>
  <p:slideViewPr>
    <p:cSldViewPr snapToGrid="0" snapToObjects="1">
      <p:cViewPr varScale="1">
        <p:scale>
          <a:sx n="55" d="100"/>
          <a:sy n="55" d="100"/>
        </p:scale>
        <p:origin x="9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45, activity 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7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45, activity 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0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45, activity 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Choose some student’s products to stick on the board, ask the others to move around to read and give comments (check the grammar mistakes related to the first conditional sentence)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4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18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3/5/2025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65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DDD3B-D32D-481D-A9FB-0D3CEC1DD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8" y="662637"/>
            <a:ext cx="12025745" cy="55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5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0689" y="286342"/>
            <a:ext cx="5037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Checking 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9032C-1EEB-4F34-95F9-C18A1F1F5807}"/>
              </a:ext>
            </a:extLst>
          </p:cNvPr>
          <p:cNvSpPr txBox="1"/>
          <p:nvPr/>
        </p:nvSpPr>
        <p:spPr>
          <a:xfrm>
            <a:off x="879494" y="4310767"/>
            <a:ext cx="5637420" cy="140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29F244-772A-49F5-9E63-F7544AD56888}"/>
              </a:ext>
            </a:extLst>
          </p:cNvPr>
          <p:cNvCxnSpPr/>
          <p:nvPr/>
        </p:nvCxnSpPr>
        <p:spPr>
          <a:xfrm flipH="1">
            <a:off x="255134" y="4122057"/>
            <a:ext cx="107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868B3F-A139-4636-81B7-5FD0EAEC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8" y="1894115"/>
            <a:ext cx="11628345" cy="4037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36E9A6-2273-41F7-8AA0-A8702DD061AB}"/>
              </a:ext>
            </a:extLst>
          </p:cNvPr>
          <p:cNvSpPr txBox="1"/>
          <p:nvPr/>
        </p:nvSpPr>
        <p:spPr>
          <a:xfrm>
            <a:off x="2743200" y="969961"/>
            <a:ext cx="6850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Suggested answers/ product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12A4B-FD1E-4FC6-A540-5180B7EF70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701" y="3544162"/>
            <a:ext cx="10843745" cy="2823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E5EFB-20A5-47BB-9E3F-E61E8C439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633"/>
            <a:ext cx="5336603" cy="997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FA1520-27E2-4608-874C-601FF223603B}"/>
              </a:ext>
            </a:extLst>
          </p:cNvPr>
          <p:cNvSpPr txBox="1"/>
          <p:nvPr/>
        </p:nvSpPr>
        <p:spPr>
          <a:xfrm>
            <a:off x="348343" y="1200840"/>
            <a:ext cx="11669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Listen to the sentence and notice how the intonation change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  </a:t>
            </a:r>
            <a:r>
              <a:rPr lang="en-US" sz="4000" dirty="0">
                <a:solidFill>
                  <a:schemeClr val="accent1"/>
                </a:solidFill>
              </a:rPr>
              <a:t>If we use electric hand dryers, we will save tissues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4341B57-CBAC-4705-B2E9-1B437609D96C}"/>
              </a:ext>
            </a:extLst>
          </p:cNvPr>
          <p:cNvSpPr/>
          <p:nvPr/>
        </p:nvSpPr>
        <p:spPr>
          <a:xfrm>
            <a:off x="4949371" y="2702334"/>
            <a:ext cx="595086" cy="744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6F6166-5DF7-4E1F-AB6A-A159FB8F632B}"/>
              </a:ext>
            </a:extLst>
          </p:cNvPr>
          <p:cNvCxnSpPr/>
          <p:nvPr/>
        </p:nvCxnSpPr>
        <p:spPr>
          <a:xfrm>
            <a:off x="7649029" y="4180114"/>
            <a:ext cx="32657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545ACF-EE50-4EA4-9710-3D9E7E7A07E0}"/>
              </a:ext>
            </a:extLst>
          </p:cNvPr>
          <p:cNvCxnSpPr>
            <a:cxnSpLocks/>
          </p:cNvCxnSpPr>
          <p:nvPr/>
        </p:nvCxnSpPr>
        <p:spPr>
          <a:xfrm>
            <a:off x="805543" y="4753428"/>
            <a:ext cx="21408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D2-TRACK 16">
            <a:hlinkClick r:id="" action="ppaction://media"/>
            <a:extLst>
              <a:ext uri="{FF2B5EF4-FFF2-40B4-BE49-F238E27FC236}">
                <a16:creationId xmlns:a16="http://schemas.microsoft.com/office/drawing/2014/main" id="{B1A9B866-2F70-4AD7-84A0-1C3F81DC0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8492" y="2255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F812D0-C614-4ED6-AEFB-ED9F04F0C8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633"/>
            <a:ext cx="5336603" cy="997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C49719-EA2F-460E-843B-895FC68814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86" y="1641220"/>
            <a:ext cx="11592228" cy="1914525"/>
          </a:xfrm>
          <a:prstGeom prst="rect">
            <a:avLst/>
          </a:prstGeom>
        </p:spPr>
      </p:pic>
      <p:pic>
        <p:nvPicPr>
          <p:cNvPr id="9" name="CD2-TRACK 17">
            <a:hlinkClick r:id="" action="ppaction://media"/>
            <a:extLst>
              <a:ext uri="{FF2B5EF4-FFF2-40B4-BE49-F238E27FC236}">
                <a16:creationId xmlns:a16="http://schemas.microsoft.com/office/drawing/2014/main" id="{58F964B0-1274-4BDA-A7BB-236004539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6972" y="444758"/>
            <a:ext cx="609600" cy="609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2A08A5-D384-4C63-8317-751B932D1F1F}"/>
              </a:ext>
            </a:extLst>
          </p:cNvPr>
          <p:cNvCxnSpPr>
            <a:cxnSpLocks/>
          </p:cNvCxnSpPr>
          <p:nvPr/>
        </p:nvCxnSpPr>
        <p:spPr>
          <a:xfrm>
            <a:off x="299886" y="3280228"/>
            <a:ext cx="10324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A1ABCF-F802-4060-AD38-86A83A7A8D39}"/>
              </a:ext>
            </a:extLst>
          </p:cNvPr>
          <p:cNvSpPr txBox="1"/>
          <p:nvPr/>
        </p:nvSpPr>
        <p:spPr>
          <a:xfrm>
            <a:off x="299886" y="3997580"/>
            <a:ext cx="1189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Read that sentences with the correct intonation to a partner</a:t>
            </a:r>
          </a:p>
        </p:txBody>
      </p:sp>
    </p:spTree>
    <p:extLst>
      <p:ext uri="{BB962C8B-B14F-4D97-AF65-F5344CB8AC3E}">
        <p14:creationId xmlns:p14="http://schemas.microsoft.com/office/powerpoint/2010/main" val="17405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0FC05-877A-45CD-9623-395A1FA1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65" t="3313" r="2893" b="4155"/>
          <a:stretch/>
        </p:blipFill>
        <p:spPr>
          <a:xfrm>
            <a:off x="2583543" y="362859"/>
            <a:ext cx="9608458" cy="5988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D58CA-AE2F-4BCC-921C-51897358F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949"/>
            <a:ext cx="2603626" cy="6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1D23A9-A0B1-43CD-8710-585AB11AB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949"/>
            <a:ext cx="2902857" cy="712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B9F77-E9F5-4AE3-84E5-D0A81BA73DE1}"/>
              </a:ext>
            </a:extLst>
          </p:cNvPr>
          <p:cNvSpPr txBox="1"/>
          <p:nvPr/>
        </p:nvSpPr>
        <p:spPr>
          <a:xfrm>
            <a:off x="168791" y="1040535"/>
            <a:ext cx="2187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506E4-9DBA-4072-9A24-E8D2C82AE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251" y="2685140"/>
            <a:ext cx="3419287" cy="3774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381EB-317D-48D8-AD3A-83954E1F30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12" y="2690716"/>
            <a:ext cx="3419288" cy="3682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F0127-6C88-4EAC-9D7D-CDF20FC5AD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962046"/>
            <a:ext cx="2428250" cy="2119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F3A55-6DF8-4D2D-968E-9B0754E27B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324" y="788520"/>
            <a:ext cx="2683675" cy="1796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AB36DE-9C3B-4455-A2A0-B119645B78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8726" y="1040535"/>
            <a:ext cx="2554483" cy="1650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04925E-96AD-4C8B-BE06-380ECBF704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751" y="4368800"/>
            <a:ext cx="2901476" cy="14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CB44B-2D05-4701-8BAD-FA3F8B7A7E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65714"/>
            <a:ext cx="11971518" cy="2436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7D707-292A-4BC2-9F13-510E088D5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0" y="359105"/>
            <a:ext cx="3518126" cy="779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B1E4C5-FFCE-4B33-A278-AE44A4992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095" y="1166803"/>
            <a:ext cx="6249416" cy="894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DEA44-4E22-4C96-BFE7-C628B8D98DAE}"/>
              </a:ext>
            </a:extLst>
          </p:cNvPr>
          <p:cNvSpPr txBox="1"/>
          <p:nvPr/>
        </p:nvSpPr>
        <p:spPr>
          <a:xfrm>
            <a:off x="623911" y="4589829"/>
            <a:ext cx="510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turn off the light when going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DAC84-36F1-4CBF-AC17-DCB829B2323C}"/>
              </a:ext>
            </a:extLst>
          </p:cNvPr>
          <p:cNvSpPr txBox="1"/>
          <p:nvPr/>
        </p:nvSpPr>
        <p:spPr>
          <a:xfrm>
            <a:off x="7888515" y="4589829"/>
            <a:ext cx="251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 save electricity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4E98E-7850-49B1-8D1A-FA629B227E5C}"/>
              </a:ext>
            </a:extLst>
          </p:cNvPr>
          <p:cNvSpPr txBox="1"/>
          <p:nvPr/>
        </p:nvSpPr>
        <p:spPr>
          <a:xfrm>
            <a:off x="2233006" y="5123358"/>
            <a:ext cx="173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plan trees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0037B-0B91-4A1C-8E06-DD9407C14BA8}"/>
              </a:ext>
            </a:extLst>
          </p:cNvPr>
          <p:cNvSpPr txBox="1"/>
          <p:nvPr/>
        </p:nvSpPr>
        <p:spPr>
          <a:xfrm>
            <a:off x="8224336" y="5156504"/>
            <a:ext cx="212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clean the 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4B960-4DE4-4C2B-9FF0-F34C4AE5AA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" y="2350794"/>
            <a:ext cx="12192000" cy="7177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F0823B-560C-4D52-ACFF-6215DD5F35CA}"/>
              </a:ext>
            </a:extLst>
          </p:cNvPr>
          <p:cNvCxnSpPr/>
          <p:nvPr/>
        </p:nvCxnSpPr>
        <p:spPr>
          <a:xfrm>
            <a:off x="2233006" y="2709660"/>
            <a:ext cx="64465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990774-9756-4521-9D3B-43C1E31C597E}"/>
              </a:ext>
            </a:extLst>
          </p:cNvPr>
          <p:cNvCxnSpPr>
            <a:cxnSpLocks/>
          </p:cNvCxnSpPr>
          <p:nvPr/>
        </p:nvCxnSpPr>
        <p:spPr>
          <a:xfrm>
            <a:off x="9813349" y="2725615"/>
            <a:ext cx="19722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2CE72E-9342-4701-8FB6-7705F3F3C291}"/>
              </a:ext>
            </a:extLst>
          </p:cNvPr>
          <p:cNvCxnSpPr>
            <a:cxnSpLocks/>
          </p:cNvCxnSpPr>
          <p:nvPr/>
        </p:nvCxnSpPr>
        <p:spPr>
          <a:xfrm>
            <a:off x="2795692" y="3014656"/>
            <a:ext cx="25455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24A5C6-96DD-4372-B4BC-971DBA3A94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84" y="160112"/>
            <a:ext cx="3648755" cy="894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F9CBD-D981-4279-8D01-DEFB525F2BDD}"/>
              </a:ext>
            </a:extLst>
          </p:cNvPr>
          <p:cNvSpPr txBox="1"/>
          <p:nvPr/>
        </p:nvSpPr>
        <p:spPr>
          <a:xfrm>
            <a:off x="703942" y="1518683"/>
            <a:ext cx="10784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A: </a:t>
            </a:r>
            <a:r>
              <a:rPr lang="en-US" sz="2800" i="1" dirty="0">
                <a:solidFill>
                  <a:schemeClr val="accent1"/>
                </a:solidFill>
              </a:rPr>
              <a:t>Do you have any ideas for our presentation?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B: </a:t>
            </a:r>
            <a:r>
              <a:rPr lang="en-US" sz="2800" i="1" dirty="0">
                <a:solidFill>
                  <a:schemeClr val="accent1"/>
                </a:solidFill>
              </a:rPr>
              <a:t>We should </a:t>
            </a:r>
            <a:r>
              <a:rPr lang="en-US" sz="2800" i="1" dirty="0">
                <a:solidFill>
                  <a:srgbClr val="FF0000"/>
                </a:solidFill>
              </a:rPr>
              <a:t>put recycling bins around our school</a:t>
            </a:r>
            <a:r>
              <a:rPr lang="en-US" sz="2800" i="1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A: </a:t>
            </a:r>
            <a:r>
              <a:rPr lang="en-US" sz="2800" i="1" dirty="0">
                <a:solidFill>
                  <a:schemeClr val="accent1"/>
                </a:solidFill>
              </a:rPr>
              <a:t>Why?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B: </a:t>
            </a:r>
            <a:r>
              <a:rPr lang="en-US" sz="2800" i="1" dirty="0">
                <a:solidFill>
                  <a:srgbClr val="FF0000"/>
                </a:solidFill>
              </a:rPr>
              <a:t>If we put recycling bins around our school, we’ll reduce trash.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A: </a:t>
            </a:r>
            <a:r>
              <a:rPr lang="en-US" sz="2800" i="1" dirty="0">
                <a:solidFill>
                  <a:schemeClr val="accent1"/>
                </a:solidFill>
              </a:rPr>
              <a:t>What else can we do?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B: </a:t>
            </a:r>
            <a:r>
              <a:rPr lang="en-US" sz="2800" i="1" dirty="0">
                <a:solidFill>
                  <a:schemeClr val="accent1"/>
                </a:solidFill>
              </a:rPr>
              <a:t>We should </a:t>
            </a:r>
            <a:r>
              <a:rPr lang="en-US" sz="2800" i="1" dirty="0">
                <a:solidFill>
                  <a:srgbClr val="FF0000"/>
                </a:solidFill>
              </a:rPr>
              <a:t>turn off the light when we go out.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A: </a:t>
            </a:r>
            <a:r>
              <a:rPr lang="en-US" sz="2800" i="1" dirty="0">
                <a:solidFill>
                  <a:schemeClr val="accent1"/>
                </a:solidFill>
              </a:rPr>
              <a:t>Yes</a:t>
            </a:r>
            <a:r>
              <a:rPr lang="en-US" sz="2800" i="1" dirty="0">
                <a:solidFill>
                  <a:srgbClr val="FF0000"/>
                </a:solidFill>
              </a:rPr>
              <a:t>, If we turn off the light when we go out, we can save electricity.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B:  </a:t>
            </a:r>
            <a:r>
              <a:rPr lang="en-US" sz="2800" i="1" dirty="0">
                <a:solidFill>
                  <a:schemeClr val="accent1"/>
                </a:solidFill>
              </a:rPr>
              <a:t>And </a:t>
            </a:r>
            <a:r>
              <a:rPr lang="en-US" sz="2800" i="1" dirty="0">
                <a:solidFill>
                  <a:srgbClr val="FF0000"/>
                </a:solidFill>
              </a:rPr>
              <a:t>we can plan more trees in our school garden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A:  </a:t>
            </a:r>
            <a:r>
              <a:rPr lang="en-US" sz="2800" i="1" dirty="0">
                <a:solidFill>
                  <a:schemeClr val="accent1"/>
                </a:solidFill>
              </a:rPr>
              <a:t>That’s a good ideas. </a:t>
            </a:r>
            <a:r>
              <a:rPr lang="en-US" sz="2800" i="1" dirty="0">
                <a:solidFill>
                  <a:srgbClr val="FF0000"/>
                </a:solidFill>
              </a:rPr>
              <a:t>The air will be cleaner if we plan more trees in our school garden.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92827-D1C2-4EBE-96AB-FE9627EBAEE8}"/>
              </a:ext>
            </a:extLst>
          </p:cNvPr>
          <p:cNvSpPr txBox="1"/>
          <p:nvPr/>
        </p:nvSpPr>
        <p:spPr>
          <a:xfrm>
            <a:off x="4034971" y="435790"/>
            <a:ext cx="605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Suggested conversation</a:t>
            </a:r>
          </a:p>
        </p:txBody>
      </p:sp>
    </p:spTree>
    <p:extLst>
      <p:ext uri="{BB962C8B-B14F-4D97-AF65-F5344CB8AC3E}">
        <p14:creationId xmlns:p14="http://schemas.microsoft.com/office/powerpoint/2010/main" val="309816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DB1B82-6C71-486C-BDDB-206372ED4A11}"/>
              </a:ext>
            </a:extLst>
          </p:cNvPr>
          <p:cNvSpPr txBox="1"/>
          <p:nvPr/>
        </p:nvSpPr>
        <p:spPr>
          <a:xfrm>
            <a:off x="188685" y="566057"/>
            <a:ext cx="285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Post 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BD9A4-F496-474F-A943-3554139C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964" y="1212388"/>
            <a:ext cx="9621838" cy="1514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18B83-83DE-46E6-80A4-31CB54CC02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198" y="4024501"/>
            <a:ext cx="8947604" cy="2359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F72AD-7AC1-44F8-BB77-F89EECCD1A6D}"/>
              </a:ext>
            </a:extLst>
          </p:cNvPr>
          <p:cNvSpPr txBox="1"/>
          <p:nvPr/>
        </p:nvSpPr>
        <p:spPr>
          <a:xfrm>
            <a:off x="3556000" y="3142566"/>
            <a:ext cx="476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Suggested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647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62" y="778213"/>
            <a:ext cx="3764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51985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767" y="1478604"/>
            <a:ext cx="9692945" cy="4293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0680" y="593386"/>
            <a:ext cx="1974715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194553" y="3200400"/>
            <a:ext cx="177043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201387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975" y="342900"/>
            <a:ext cx="1871230" cy="5786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More Practice </a:t>
            </a:r>
          </a:p>
          <a:p>
            <a:r>
              <a:rPr lang="en-US" sz="2000" b="1" dirty="0"/>
              <a:t>WB, P. 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E9185-CD89-36AA-F8F7-3EAF506337C5}"/>
              </a:ext>
            </a:extLst>
          </p:cNvPr>
          <p:cNvSpPr txBox="1"/>
          <p:nvPr/>
        </p:nvSpPr>
        <p:spPr>
          <a:xfrm>
            <a:off x="250370" y="1204742"/>
            <a:ext cx="118073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2. Many students don't bring their own water bottles. We won't reduce plastic pollution.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362EE-3FAC-7D8F-F941-2298CCCB732F}"/>
              </a:ext>
            </a:extLst>
          </p:cNvPr>
          <p:cNvSpPr txBox="1"/>
          <p:nvPr/>
        </p:nvSpPr>
        <p:spPr>
          <a:xfrm>
            <a:off x="2387600" y="427784"/>
            <a:ext cx="7119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b. Write First Conditional sentences.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8E9E1-8A50-36DC-EC82-3F6F71AB31DF}"/>
              </a:ext>
            </a:extLst>
          </p:cNvPr>
          <p:cNvSpPr txBox="1"/>
          <p:nvPr/>
        </p:nvSpPr>
        <p:spPr>
          <a:xfrm>
            <a:off x="696683" y="2166617"/>
            <a:ext cx="11625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If students bring their own water bottles, we will reduce plastic pollution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4E376-14CF-DB8B-FFED-4D3A8F48435F}"/>
              </a:ext>
            </a:extLst>
          </p:cNvPr>
          <p:cNvSpPr txBox="1"/>
          <p:nvPr/>
        </p:nvSpPr>
        <p:spPr>
          <a:xfrm>
            <a:off x="283028" y="3533008"/>
            <a:ext cx="11894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3200" b="0" i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3. People don't reuse plastic bags. There are many plastic bags in rivers and oceans. </a:t>
            </a:r>
            <a:br>
              <a:rPr lang="en-US" dirty="0"/>
            </a:br>
            <a:r>
              <a:rPr lang="en-US" dirty="0"/>
              <a:t>→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51E2B-4EE9-6F0E-926C-73380FE5CF43}"/>
              </a:ext>
            </a:extLst>
          </p:cNvPr>
          <p:cNvSpPr txBox="1"/>
          <p:nvPr/>
        </p:nvSpPr>
        <p:spPr>
          <a:xfrm>
            <a:off x="725710" y="4539402"/>
            <a:ext cx="11480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3200" b="0" i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/>
              <a:t>If people reuse plastic bags, there will be fewer plastic bags in rivers and oceans./there won't be many plastic bags in rivers and oceans. </a:t>
            </a:r>
          </a:p>
        </p:txBody>
      </p:sp>
    </p:spTree>
    <p:extLst>
      <p:ext uri="{BB962C8B-B14F-4D97-AF65-F5344CB8AC3E}">
        <p14:creationId xmlns:p14="http://schemas.microsoft.com/office/powerpoint/2010/main" val="23940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408" y="1789108"/>
            <a:ext cx="10371183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Pronunciation:</a:t>
            </a:r>
            <a:r>
              <a:rPr lang="en-US" sz="4000" dirty="0">
                <a:solidFill>
                  <a:srgbClr val="0070C0"/>
                </a:solidFill>
              </a:rPr>
              <a:t> falling at the end of the clauses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Speaking:</a:t>
            </a:r>
            <a:r>
              <a:rPr lang="en-US" sz="4000" dirty="0">
                <a:solidFill>
                  <a:srgbClr val="0098A2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Presentation about to protect the environment in  your school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562" y="680933"/>
            <a:ext cx="2675106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30" y="2192349"/>
            <a:ext cx="117195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-     Make a short clip to advise your friends to make your school greener.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Prepare the next lesson: Lesson 2.1 Reading, (page 67).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</a:rPr>
              <a:t>Tiếng</a:t>
            </a:r>
            <a:r>
              <a:rPr lang="en-US" sz="3600" b="1" dirty="0">
                <a:solidFill>
                  <a:srgbClr val="0070C0"/>
                </a:solidFill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</a:rPr>
              <a:t>i</a:t>
            </a:r>
            <a:r>
              <a:rPr lang="en-US" sz="3600" b="1" dirty="0">
                <a:solidFill>
                  <a:srgbClr val="0070C0"/>
                </a:solidFill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</a:rPr>
              <a:t> on </a:t>
            </a:r>
            <a:r>
              <a:rPr lang="en-US" sz="3600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692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975" y="342900"/>
            <a:ext cx="1871230" cy="5786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More Practice </a:t>
            </a:r>
          </a:p>
          <a:p>
            <a:r>
              <a:rPr lang="en-US" sz="2000" b="1" dirty="0"/>
              <a:t>WB, P. 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E9185-CD89-36AA-F8F7-3EAF506337C5}"/>
              </a:ext>
            </a:extLst>
          </p:cNvPr>
          <p:cNvSpPr txBox="1"/>
          <p:nvPr/>
        </p:nvSpPr>
        <p:spPr>
          <a:xfrm>
            <a:off x="250370" y="1204742"/>
            <a:ext cx="118073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4. There's lots of plastic trash in our school. Many students use single-use plastic.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362EE-3FAC-7D8F-F941-2298CCCB732F}"/>
              </a:ext>
            </a:extLst>
          </p:cNvPr>
          <p:cNvSpPr txBox="1"/>
          <p:nvPr/>
        </p:nvSpPr>
        <p:spPr>
          <a:xfrm>
            <a:off x="2387600" y="427784"/>
            <a:ext cx="7119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b. Write First Conditional sentences.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8E9E1-8A50-36DC-EC82-3F6F71AB31DF}"/>
              </a:ext>
            </a:extLst>
          </p:cNvPr>
          <p:cNvSpPr txBox="1"/>
          <p:nvPr/>
        </p:nvSpPr>
        <p:spPr>
          <a:xfrm>
            <a:off x="609599" y="2195645"/>
            <a:ext cx="11625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If students stop using single-use plastic, there will be less plastic trash in our school./there won't be much plastic trash in our school.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4E376-14CF-DB8B-FFED-4D3A8F48435F}"/>
              </a:ext>
            </a:extLst>
          </p:cNvPr>
          <p:cNvSpPr txBox="1"/>
          <p:nvPr/>
        </p:nvSpPr>
        <p:spPr>
          <a:xfrm>
            <a:off x="283028" y="3533008"/>
            <a:ext cx="11894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3200" b="0" i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5. Many students don't turn off the lights when they leave. We use lots of electricity. </a:t>
            </a:r>
            <a:br>
              <a:rPr lang="en-US" dirty="0"/>
            </a:br>
            <a:r>
              <a:rPr lang="en-US" dirty="0"/>
              <a:t>→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51E2B-4EE9-6F0E-926C-73380FE5CF43}"/>
              </a:ext>
            </a:extLst>
          </p:cNvPr>
          <p:cNvSpPr txBox="1"/>
          <p:nvPr/>
        </p:nvSpPr>
        <p:spPr>
          <a:xfrm>
            <a:off x="754739" y="4539402"/>
            <a:ext cx="11480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3200" b="0" i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/>
              <a:t>If students turn off the lights when they leave, we will use less/save electricity./we won't use much electricity </a:t>
            </a:r>
          </a:p>
        </p:txBody>
      </p:sp>
    </p:spTree>
    <p:extLst>
      <p:ext uri="{BB962C8B-B14F-4D97-AF65-F5344CB8AC3E}">
        <p14:creationId xmlns:p14="http://schemas.microsoft.com/office/powerpoint/2010/main" val="23805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975" y="342900"/>
            <a:ext cx="1871230" cy="57864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More Practice </a:t>
            </a:r>
          </a:p>
          <a:p>
            <a:r>
              <a:rPr lang="en-US" sz="2000" b="1" dirty="0"/>
              <a:t>WB, P. 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E9185-CD89-36AA-F8F7-3EAF506337C5}"/>
              </a:ext>
            </a:extLst>
          </p:cNvPr>
          <p:cNvSpPr txBox="1"/>
          <p:nvPr/>
        </p:nvSpPr>
        <p:spPr>
          <a:xfrm>
            <a:off x="47171" y="2371094"/>
            <a:ext cx="121303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6. There aren't many trees in our school. It feels very hot in the summer.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362EE-3FAC-7D8F-F941-2298CCCB732F}"/>
              </a:ext>
            </a:extLst>
          </p:cNvPr>
          <p:cNvSpPr txBox="1"/>
          <p:nvPr/>
        </p:nvSpPr>
        <p:spPr>
          <a:xfrm>
            <a:off x="2387600" y="427784"/>
            <a:ext cx="7119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b. Write First Conditional sentences.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8E9E1-8A50-36DC-EC82-3F6F71AB31DF}"/>
              </a:ext>
            </a:extLst>
          </p:cNvPr>
          <p:cNvSpPr txBox="1"/>
          <p:nvPr/>
        </p:nvSpPr>
        <p:spPr>
          <a:xfrm>
            <a:off x="357413" y="2880675"/>
            <a:ext cx="11625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3200" b="0" i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/>
              <a:t> If there are more trees in our school,/If we plant more trees in our school, it won’t feel very hot in the summer. </a:t>
            </a:r>
          </a:p>
        </p:txBody>
      </p:sp>
    </p:spTree>
    <p:extLst>
      <p:ext uri="{BB962C8B-B14F-4D97-AF65-F5344CB8AC3E}">
        <p14:creationId xmlns:p14="http://schemas.microsoft.com/office/powerpoint/2010/main" val="30415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2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0685" y="2457473"/>
            <a:ext cx="68449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8: ECOLOGY AND THE ENVIRONMENT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66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4091" y="362492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64" y="368201"/>
            <a:ext cx="5499615" cy="3550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FAC14D-19C3-4A1F-9AEC-A1E2302600E0}"/>
              </a:ext>
            </a:extLst>
          </p:cNvPr>
          <p:cNvSpPr txBox="1"/>
          <p:nvPr/>
        </p:nvSpPr>
        <p:spPr>
          <a:xfrm>
            <a:off x="289064" y="3918857"/>
            <a:ext cx="11792720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Intonation 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First conditional sentences.</a:t>
            </a:r>
            <a:endParaRPr lang="en-US" sz="3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talk </a:t>
            </a:r>
            <a:r>
              <a:rPr lang="en-US" sz="3600" i="1" dirty="0">
                <a:solidFill>
                  <a:srgbClr val="002060"/>
                </a:solidFill>
                <a:cs typeface="Times New Roman" panose="02020603050405020304" pitchFamily="18" charset="0"/>
              </a:rPr>
              <a:t>about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making the school green.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develop environmentally-friendly awareness.</a:t>
            </a:r>
          </a:p>
        </p:txBody>
      </p:sp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Mercury		B. telescope	C. recycle		D. heritage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A. measure		B. rocket		C. cable		D. delay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thermometer	B. registration	C. interaction	D. education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0321" y="6005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283" y="76715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516792" y="137474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51136" y="330804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5540" y="527786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303" y="1597060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/ˈmɜ:kjəri/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9684" y="1670216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/ˈteləskoʊp/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0929" y="1576278"/>
            <a:ext cx="2556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/ˌ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:ˈ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saɪkəl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1896" y="159207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/ˈherɪtɪdʒ/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302" y="3607193"/>
            <a:ext cx="295352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/ˈmeʒə/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0829" y="3674921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/ˈrɑ:kɪt/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94193" y="3635250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keɪbəl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42506" y="3751224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/dɪˈleɪ/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>
                <a:solidFill>
                  <a:srgbClr val="FF0000"/>
                </a:solidFill>
                <a:latin typeface="+mj-lt"/>
              </a:rPr>
              <a:t>/θ</a:t>
            </a:r>
            <a:r>
              <a:rPr lang="en-US" sz="3200">
                <a:solidFill>
                  <a:srgbClr val="FF0000"/>
                </a:solidFill>
              </a:rPr>
              <a:t>ə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ˈmɑ:mətə/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67100" y="5591345"/>
            <a:ext cx="3110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/ˌredʒəˈstreɪʃən/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/ˌɪntəˈrækʃən/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376140" y="5553193"/>
            <a:ext cx="260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/ˌedʒəˈkeɪʃən/</a:t>
            </a:r>
          </a:p>
        </p:txBody>
      </p:sp>
    </p:spTree>
    <p:extLst>
      <p:ext uri="{BB962C8B-B14F-4D97-AF65-F5344CB8AC3E}">
        <p14:creationId xmlns:p14="http://schemas.microsoft.com/office/powerpoint/2010/main" val="27118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aff</a:t>
            </a:r>
            <a:r>
              <a:rPr lang="en-US" sz="3200" u="sng" dirty="0"/>
              <a:t>e</a:t>
            </a:r>
            <a:r>
              <a:rPr lang="en-US" sz="3200" dirty="0"/>
              <a:t>ct		B. r</a:t>
            </a:r>
            <a:r>
              <a:rPr lang="en-US" sz="3200" u="sng" dirty="0"/>
              <a:t>e</a:t>
            </a:r>
            <a:r>
              <a:rPr lang="en-US" sz="3200" dirty="0"/>
              <a:t>lease		C. b</a:t>
            </a:r>
            <a:r>
              <a:rPr lang="en-US" sz="3200" u="sng" dirty="0"/>
              <a:t>e</a:t>
            </a:r>
            <a:r>
              <a:rPr lang="en-US" sz="3200" dirty="0"/>
              <a:t>come		 D. d</a:t>
            </a:r>
            <a:r>
              <a:rPr lang="en-US" sz="3200" u="sng" dirty="0"/>
              <a:t>e</a:t>
            </a:r>
            <a:r>
              <a:rPr lang="en-US" sz="3200" dirty="0"/>
              <a:t>ny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s</a:t>
            </a:r>
            <a:r>
              <a:rPr lang="en-US" sz="3200" u="sng" dirty="0"/>
              <a:t>i</a:t>
            </a:r>
            <a:r>
              <a:rPr lang="en-US" sz="3200" dirty="0"/>
              <a:t>ck			B. n</a:t>
            </a:r>
            <a:r>
              <a:rPr lang="en-US" sz="3200" u="sng" dirty="0"/>
              <a:t>i</a:t>
            </a:r>
            <a:r>
              <a:rPr lang="en-US" sz="3200" dirty="0"/>
              <a:t>ce		C. t</a:t>
            </a:r>
            <a:r>
              <a:rPr lang="en-US" sz="3200" u="sng" dirty="0"/>
              <a:t>i</a:t>
            </a:r>
            <a:r>
              <a:rPr lang="en-US" sz="3200" dirty="0"/>
              <a:t>ght		D. k</a:t>
            </a:r>
            <a:r>
              <a:rPr lang="en-US" sz="3200" u="sng" dirty="0"/>
              <a:t>i</a:t>
            </a:r>
            <a:r>
              <a:rPr lang="en-US" sz="3200" dirty="0"/>
              <a:t>nd</a:t>
            </a:r>
            <a:endParaRPr lang="en-US" sz="3200" u="sng" dirty="0"/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ve</a:t>
            </a:r>
            <a:r>
              <a:rPr lang="en-US" sz="3200" u="sng" dirty="0"/>
              <a:t>h</a:t>
            </a:r>
            <a:r>
              <a:rPr lang="en-US" sz="3200" dirty="0"/>
              <a:t>icle		B. </a:t>
            </a:r>
            <a:r>
              <a:rPr lang="en-US" sz="3200" u="sng" dirty="0"/>
              <a:t>h</a:t>
            </a:r>
            <a:r>
              <a:rPr lang="en-US" sz="3200" dirty="0"/>
              <a:t>andwriting	C. </a:t>
            </a:r>
            <a:r>
              <a:rPr lang="en-US" sz="3200" u="sng" dirty="0"/>
              <a:t>h</a:t>
            </a:r>
            <a:r>
              <a:rPr lang="en-US" sz="3200" dirty="0"/>
              <a:t>umorist	D. </a:t>
            </a:r>
            <a:r>
              <a:rPr lang="en-US" sz="3200" u="sng" dirty="0"/>
              <a:t>h</a:t>
            </a:r>
            <a:r>
              <a:rPr lang="en-US" sz="3200" dirty="0"/>
              <a:t>abitant</a:t>
            </a:r>
            <a:endParaRPr lang="en-US" sz="3200" u="sng" dirty="0"/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20969" y="1527861"/>
            <a:ext cx="407414" cy="502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6991" y="339312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565412" y="537555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0969" y="1819905"/>
            <a:ext cx="218823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/əˈfekt/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65842" y="1735686"/>
            <a:ext cx="258338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rɪˈli:s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28250" y="1754853"/>
            <a:ext cx="341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/bɪˈkʌm/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02654" y="1715087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/dɪˈnaɪ/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/sɪk/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1785" y="3802339"/>
            <a:ext cx="31117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/naɪs/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/taɪt/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21807" y="3689902"/>
            <a:ext cx="299805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/kaɪnd/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2374" y="5690697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/ˈvi:əkəl/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65881" y="5690697"/>
            <a:ext cx="307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/ˈhju:mərɪst/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00144" y="5728848"/>
            <a:ext cx="292535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/ˈhændˌraɪtɪŋ/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40317" y="5700348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/ˈhæbɪtənt/</a:t>
            </a:r>
          </a:p>
        </p:txBody>
      </p:sp>
    </p:spTree>
    <p:extLst>
      <p:ext uri="{BB962C8B-B14F-4D97-AF65-F5344CB8AC3E}">
        <p14:creationId xmlns:p14="http://schemas.microsoft.com/office/powerpoint/2010/main" val="29382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929</Words>
  <Application>Microsoft Office PowerPoint</Application>
  <PresentationFormat>Widescreen</PresentationFormat>
  <Paragraphs>110</Paragraphs>
  <Slides>21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quỳnh nguyễn</cp:lastModifiedBy>
  <cp:revision>369</cp:revision>
  <dcterms:created xsi:type="dcterms:W3CDTF">2022-02-12T14:14:43Z</dcterms:created>
  <dcterms:modified xsi:type="dcterms:W3CDTF">2025-03-05T02:10:32Z</dcterms:modified>
</cp:coreProperties>
</file>