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01" r:id="rId2"/>
    <p:sldId id="284" r:id="rId3"/>
    <p:sldId id="285" r:id="rId4"/>
    <p:sldId id="270" r:id="rId5"/>
    <p:sldId id="342" r:id="rId6"/>
    <p:sldId id="318" r:id="rId7"/>
    <p:sldId id="320" r:id="rId8"/>
    <p:sldId id="322" r:id="rId9"/>
    <p:sldId id="333" r:id="rId10"/>
    <p:sldId id="343" r:id="rId11"/>
    <p:sldId id="325" r:id="rId12"/>
    <p:sldId id="334" r:id="rId13"/>
    <p:sldId id="335" r:id="rId14"/>
    <p:sldId id="271" r:id="rId15"/>
    <p:sldId id="350" r:id="rId16"/>
    <p:sldId id="338" r:id="rId17"/>
    <p:sldId id="336" r:id="rId18"/>
    <p:sldId id="337" r:id="rId19"/>
    <p:sldId id="347" r:id="rId20"/>
    <p:sldId id="344" r:id="rId21"/>
    <p:sldId id="341" r:id="rId22"/>
    <p:sldId id="294" r:id="rId23"/>
    <p:sldId id="345" r:id="rId24"/>
    <p:sldId id="346" r:id="rId25"/>
    <p:sldId id="348" r:id="rId26"/>
    <p:sldId id="349" r:id="rId27"/>
    <p:sldId id="331" r:id="rId28"/>
    <p:sldId id="269" r:id="rId29"/>
    <p:sldId id="295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57" d="100"/>
          <a:sy n="57" d="100"/>
        </p:scale>
        <p:origin x="8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60FF8-681C-C72F-1128-B81F0666A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B6D88-1A3E-C8EE-31F2-D056A9313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14D7C-6BAD-36D9-B4F1-288983D23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057D4-DA23-6BB7-FD8F-84763549C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4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2/25/2025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uhome.com.vn/DHALesson?idGrade=19&amp;idSubject=1&amp;idSeries=117&amp;idTheme=979&amp;IdLevel=1&amp;idThemeServer=6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uhome.com.vn/DHALesson?idGrade=19&amp;idSubject=1&amp;idSeries=117&amp;idTheme=979&amp;IdLevel=1&amp;idThemeServer=64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7: INVENTIONS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60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383"/>
            <a:ext cx="9168106" cy="61120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973077" y="1017819"/>
            <a:ext cx="3477209" cy="7989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39192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0288" y="386771"/>
            <a:ext cx="97440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/>
              <a:t>b. Fill in the blanks with </a:t>
            </a:r>
            <a:r>
              <a:rPr lang="en-US" sz="3400" b="1" i="1" dirty="0">
                <a:solidFill>
                  <a:srgbClr val="00B0F0"/>
                </a:solidFill>
              </a:rPr>
              <a:t>who</a:t>
            </a:r>
            <a:r>
              <a:rPr lang="en-US" sz="3400" b="1" dirty="0"/>
              <a:t>, </a:t>
            </a:r>
            <a:r>
              <a:rPr lang="en-US" sz="3400" b="1" i="1" dirty="0">
                <a:solidFill>
                  <a:srgbClr val="00B0F0"/>
                </a:solidFill>
              </a:rPr>
              <a:t>which</a:t>
            </a:r>
            <a:r>
              <a:rPr lang="en-US" sz="3400" b="1" dirty="0"/>
              <a:t>, </a:t>
            </a:r>
            <a:r>
              <a:rPr lang="en-US" sz="3400" b="1" i="1" dirty="0">
                <a:solidFill>
                  <a:srgbClr val="00B0F0"/>
                </a:solidFill>
              </a:rPr>
              <a:t>that</a:t>
            </a:r>
            <a:r>
              <a:rPr lang="en-US" sz="3400" b="1" dirty="0"/>
              <a:t>, or </a:t>
            </a:r>
            <a:r>
              <a:rPr lang="en-US" sz="3400" b="1" i="1" dirty="0">
                <a:solidFill>
                  <a:srgbClr val="00B0F0"/>
                </a:solidFill>
              </a:rPr>
              <a:t>where</a:t>
            </a:r>
            <a:r>
              <a:rPr lang="en-US" sz="3400" b="1" dirty="0"/>
              <a:t>.</a:t>
            </a:r>
            <a:r>
              <a:rPr lang="en-US" sz="34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4960" y="1595799"/>
            <a:ext cx="10778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1. The grocery hoody is for people ________ don't buy many things and don't want to get a cart. </a:t>
            </a:r>
            <a:endParaRPr lang="en-US" sz="3600" dirty="0">
              <a:solidFill>
                <a:srgbClr val="24202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961" y="3269791"/>
            <a:ext cx="11026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2. They're umbrellas ________ are attached to your shoes so your shoes don't get wet.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6588" y="1595799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who/that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960" y="5123100"/>
            <a:ext cx="10897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3. You can use it in your garden ________ there are lots of bugs.</a:t>
            </a:r>
            <a:r>
              <a:rPr lang="en-US" sz="36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5775" y="3263893"/>
            <a:ext cx="229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2688" y="5128920"/>
            <a:ext cx="229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8296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17" y="824897"/>
            <a:ext cx="10626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4. It's for people ________ like to read but are tired of holding heavy books.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5017" y="2838225"/>
            <a:ext cx="10626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5. You can use it to make smoothies in places ________ there isn't electricity.</a:t>
            </a:r>
            <a:r>
              <a:rPr lang="en-US" sz="3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016" y="4851553"/>
            <a:ext cx="10626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6. They're high heeled roller skates ________ let you skate while looking very fashionable.</a:t>
            </a:r>
            <a:r>
              <a:rPr lang="en-US" sz="3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2333" y="852607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who/that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78624" y="2845705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6545" y="4859033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</a:p>
        </p:txBody>
      </p:sp>
    </p:spTree>
    <p:extLst>
      <p:ext uri="{BB962C8B-B14F-4D97-AF65-F5344CB8AC3E}">
        <p14:creationId xmlns:p14="http://schemas.microsoft.com/office/powerpoint/2010/main" val="29335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72280"/>
            <a:ext cx="11069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7. The pet petter is a machine ___________ will automatically pet your dogs for you.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983652"/>
            <a:ext cx="11069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8. It's a portable table top __________ you can strap on your bike.</a:t>
            </a:r>
            <a:r>
              <a:rPr lang="en-US" sz="36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3479" y="982222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4608" y="2997507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</a:p>
        </p:txBody>
      </p:sp>
    </p:spTree>
    <p:extLst>
      <p:ext uri="{BB962C8B-B14F-4D97-AF65-F5344CB8AC3E}">
        <p14:creationId xmlns:p14="http://schemas.microsoft.com/office/powerpoint/2010/main" val="25653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41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5674" y="395644"/>
            <a:ext cx="99752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a. Fill in the blanks with the correct relative pronouns</a:t>
            </a:r>
            <a:r>
              <a:rPr lang="en-US" sz="3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757" y="1356613"/>
            <a:ext cx="112444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</a:rPr>
              <a:t>1. People ______________ like hiking will find this invention very useful.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It's a tiny purse ______________ can be strapped to your arm.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It's an umbrella ______________ can follow you automatically, and you don't need to hold it.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4. Is this the store ______________ you bought that cool jacket?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5. People ______________ travel a lot can sleep comfortably with this special pillow.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6. This is a cooker ______________ is specially designed for cooking perfect eggs.</a:t>
            </a:r>
            <a:r>
              <a:rPr lang="en-US" sz="3200" dirty="0"/>
              <a:t> </a:t>
            </a:r>
            <a:br>
              <a:rPr lang="en-US" sz="3200" dirty="0">
                <a:solidFill>
                  <a:srgbClr val="242021"/>
                </a:solidFill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C62BA-D78D-1B1F-A9AD-BE9F205E5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AE12717-F0A8-D135-0880-B1EF05379B6E}"/>
              </a:ext>
            </a:extLst>
          </p:cNvPr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41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B239B-87D2-49EE-8B6A-778A3575DA2A}"/>
              </a:ext>
            </a:extLst>
          </p:cNvPr>
          <p:cNvSpPr/>
          <p:nvPr/>
        </p:nvSpPr>
        <p:spPr>
          <a:xfrm>
            <a:off x="1745674" y="395644"/>
            <a:ext cx="99752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a. Fill in the blanks with the correct relative pronouns</a:t>
            </a:r>
            <a:r>
              <a:rPr lang="en-US" sz="34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C8760-2D2F-A12C-E120-202DB536BB99}"/>
              </a:ext>
            </a:extLst>
          </p:cNvPr>
          <p:cNvSpPr/>
          <p:nvPr/>
        </p:nvSpPr>
        <p:spPr>
          <a:xfrm>
            <a:off x="665017" y="1568487"/>
            <a:ext cx="104740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1. People ______________ like hiking will find this invention very useful.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2. It's a tiny purse ______________ can be strapped to your arm.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3. It's an umbrella ______________ can follow you automatically, and you don't need to hold it.</a:t>
            </a:r>
            <a:br>
              <a:rPr lang="en-US" sz="3600" dirty="0">
                <a:solidFill>
                  <a:srgbClr val="242021"/>
                </a:solidFill>
              </a:rPr>
            </a:b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754EAD-A572-6683-CE07-98427D0E45AD}"/>
              </a:ext>
            </a:extLst>
          </p:cNvPr>
          <p:cNvSpPr txBox="1"/>
          <p:nvPr/>
        </p:nvSpPr>
        <p:spPr>
          <a:xfrm>
            <a:off x="2798617" y="1599121"/>
            <a:ext cx="26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who/that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C3A8F-6CE2-4088-B820-9B3896E2B8AE}"/>
              </a:ext>
            </a:extLst>
          </p:cNvPr>
          <p:cNvSpPr txBox="1"/>
          <p:nvPr/>
        </p:nvSpPr>
        <p:spPr>
          <a:xfrm>
            <a:off x="4391890" y="2688834"/>
            <a:ext cx="26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D5C849-FB9F-B3A4-3564-52F331D79434}"/>
              </a:ext>
            </a:extLst>
          </p:cNvPr>
          <p:cNvSpPr txBox="1"/>
          <p:nvPr/>
        </p:nvSpPr>
        <p:spPr>
          <a:xfrm>
            <a:off x="4391890" y="3778547"/>
            <a:ext cx="26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7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527" y="1429665"/>
            <a:ext cx="101830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4. Is this the store ______________ you bought that cool jacket?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5. People ______________ travel a lot can sleep comfortably with this special pillow.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6. This is a cooker ______________ is specially designed for cooking perfect eggs.</a:t>
            </a:r>
            <a:r>
              <a:rPr lang="en-US" sz="3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2890" y="1458426"/>
            <a:ext cx="26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5708" y="2534635"/>
            <a:ext cx="26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who/that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2890" y="3626803"/>
            <a:ext cx="26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41</a:t>
            </a:r>
          </a:p>
        </p:txBody>
      </p:sp>
    </p:spTree>
    <p:extLst>
      <p:ext uri="{BB962C8B-B14F-4D97-AF65-F5344CB8AC3E}">
        <p14:creationId xmlns:p14="http://schemas.microsoft.com/office/powerpoint/2010/main" val="23316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1" y="433696"/>
            <a:ext cx="10668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c. Combine sentences. Use the second sentence as a defining relative clause.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6581" y="1798358"/>
            <a:ext cx="1048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1. The invention is for busy people. It helps cook dinner.</a:t>
            </a:r>
            <a:r>
              <a:rPr lang="en-US" sz="3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81" y="3599970"/>
            <a:ext cx="10487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2. The </a:t>
            </a:r>
            <a:r>
              <a:rPr lang="en-US" sz="3600" dirty="0" err="1">
                <a:solidFill>
                  <a:srgbClr val="242021"/>
                </a:solidFill>
              </a:rPr>
              <a:t>Fone</a:t>
            </a:r>
            <a:r>
              <a:rPr lang="en-US" sz="3600" dirty="0">
                <a:solidFill>
                  <a:srgbClr val="242021"/>
                </a:solidFill>
              </a:rPr>
              <a:t>-Fan is a small portable fan. You attach it to your phone.</a:t>
            </a:r>
            <a:r>
              <a:rPr lang="en-US" sz="3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6581" y="2560664"/>
            <a:ext cx="1091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invention which helps cook dinner is for busy people.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6581" y="4800299"/>
            <a:ext cx="10668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</a:t>
            </a:r>
            <a:r>
              <a:rPr lang="en-US" sz="3600" dirty="0" err="1">
                <a:solidFill>
                  <a:srgbClr val="FF0000"/>
                </a:solidFill>
              </a:rPr>
              <a:t>Fone</a:t>
            </a:r>
            <a:r>
              <a:rPr lang="en-US" sz="3600" dirty="0">
                <a:solidFill>
                  <a:srgbClr val="FF0000"/>
                </a:solidFill>
              </a:rPr>
              <a:t>-Fan is a small portable fan which/that you attach to your phone. </a:t>
            </a:r>
          </a:p>
        </p:txBody>
      </p:sp>
    </p:spTree>
    <p:extLst>
      <p:ext uri="{BB962C8B-B14F-4D97-AF65-F5344CB8AC3E}">
        <p14:creationId xmlns:p14="http://schemas.microsoft.com/office/powerpoint/2010/main" val="20729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3" y="292021"/>
            <a:ext cx="10889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3. People will love this ice cream maker. They like to have ice cream on picnics.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2617" y="2334167"/>
            <a:ext cx="10889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4. We want to go to a beach and have a barbecue. Dogs are allowed on the beach.</a:t>
            </a:r>
            <a:r>
              <a:rPr lang="en-US" sz="3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473" y="4325256"/>
            <a:ext cx="10889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5. This cake-cutter is a special knife. It helps you cut perfect cake slices.</a:t>
            </a:r>
            <a:r>
              <a:rPr lang="en-US" sz="3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2617" y="1326401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People who/that like to have ice cream on picnics will love this ice cream maker.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473" y="3315029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 want to go to a beach where dogs are allowed and have a barbecue.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6473" y="5323841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This cake-cutter is a special knife that/which helps you cut perfect cake slices. </a:t>
            </a:r>
          </a:p>
        </p:txBody>
      </p:sp>
    </p:spTree>
    <p:extLst>
      <p:ext uri="{BB962C8B-B14F-4D97-AF65-F5344CB8AC3E}">
        <p14:creationId xmlns:p14="http://schemas.microsoft.com/office/powerpoint/2010/main" val="10522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5102" y="541175"/>
            <a:ext cx="2099387" cy="7277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Let’s Play!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376" y="544285"/>
            <a:ext cx="2310881" cy="72778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DHA on </a:t>
            </a:r>
            <a:r>
              <a:rPr lang="en-US" sz="2000" b="1" dirty="0" err="1"/>
              <a:t>Eduhome</a:t>
            </a:r>
            <a:endParaRPr lang="en-US" sz="2000" b="1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8649478" y="662473"/>
            <a:ext cx="2946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</a:t>
            </a:r>
            <a:r>
              <a:rPr lang="en-US" i="1" dirty="0">
                <a:solidFill>
                  <a:srgbClr val="FF0000"/>
                </a:solidFill>
              </a:rPr>
              <a:t>here</a:t>
            </a:r>
            <a:r>
              <a:rPr lang="en-US" i="1" dirty="0"/>
              <a:t> to play the games.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257" y="2004155"/>
            <a:ext cx="8130722" cy="39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6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1" y="3080973"/>
            <a:ext cx="1176184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practice and use </a:t>
            </a:r>
            <a:r>
              <a:rPr lang="en-US" sz="3600" i="1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defining relative clause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 correctly.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66485"/>
            <a:ext cx="9121453" cy="608096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378890" y="1234175"/>
            <a:ext cx="3813111" cy="7989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429406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6837" y="348776"/>
            <a:ext cx="8950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d. In pairs: Take turns making sentences about the things and people around you for your friend to guess.</a:t>
            </a:r>
            <a:r>
              <a:rPr lang="en-US" sz="3600" dirty="0"/>
              <a:t>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09600" y="2507673"/>
            <a:ext cx="5375564" cy="1219200"/>
          </a:xfrm>
          <a:prstGeom prst="wedgeRoundRectCallout">
            <a:avLst>
              <a:gd name="adj1" fmla="val -55863"/>
              <a:gd name="adj2" fmla="val 738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This is the thing which you use to get information.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62254" y="4389193"/>
            <a:ext cx="5375564" cy="1219200"/>
          </a:xfrm>
          <a:prstGeom prst="wedgeRoundRectCallout">
            <a:avLst>
              <a:gd name="adj1" fmla="val 49292"/>
              <a:gd name="adj2" fmla="val 784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This is the person who teaches you.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232072" y="2496608"/>
            <a:ext cx="3435927" cy="955964"/>
          </a:xfrm>
          <a:prstGeom prst="wedgeRoundRectCallout">
            <a:avLst>
              <a:gd name="adj1" fmla="val 42302"/>
              <a:gd name="adj2" fmla="val 79891"/>
              <a:gd name="adj3" fmla="val 16667"/>
            </a:avLst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It’s a computer.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79418" y="4520811"/>
            <a:ext cx="3435927" cy="955964"/>
          </a:xfrm>
          <a:prstGeom prst="wedgeRoundRectCallout">
            <a:avLst>
              <a:gd name="adj1" fmla="val -46005"/>
              <a:gd name="adj2" fmla="val 79891"/>
              <a:gd name="adj3" fmla="val 16667"/>
            </a:avLst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It’s a teacher.</a:t>
            </a:r>
          </a:p>
        </p:txBody>
      </p:sp>
    </p:spTree>
    <p:extLst>
      <p:ext uri="{BB962C8B-B14F-4D97-AF65-F5344CB8AC3E}">
        <p14:creationId xmlns:p14="http://schemas.microsoft.com/office/powerpoint/2010/main" val="423927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7282" y="1019571"/>
            <a:ext cx="4609322" cy="7989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036" y="584353"/>
            <a:ext cx="11055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b. Combine the sentences using defining relative clauses.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035" y="1401999"/>
            <a:ext cx="107649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1. The noodle fan is a portable fan. It can be attached to chopsticks to cool noodles for you.</a:t>
            </a:r>
            <a:br>
              <a:rPr lang="en-US" sz="3600" dirty="0">
                <a:solidFill>
                  <a:srgbClr val="000000"/>
                </a:solidFill>
              </a:rPr>
            </a:br>
            <a:endParaRPr lang="en-US" sz="3600" dirty="0">
              <a:solidFill>
                <a:srgbClr val="000000"/>
              </a:solidFill>
            </a:endParaRPr>
          </a:p>
          <a:p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2. This invention is a cup. The cup has a phone holder built into its lid.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12617" y="2509240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noodle fan is a portable fan that/which can be attached to chopsticks to cool noodles for you.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8036" y="4816810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This invention is a cup which/that has a phone holder built into its lid.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63242" y="5543632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41</a:t>
            </a:r>
          </a:p>
        </p:txBody>
      </p:sp>
    </p:spTree>
    <p:extLst>
      <p:ext uri="{BB962C8B-B14F-4D97-AF65-F5344CB8AC3E}">
        <p14:creationId xmlns:p14="http://schemas.microsoft.com/office/powerpoint/2010/main" val="29634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490" y="457201"/>
            <a:ext cx="113191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3. The sleeping hoody is a special hoody. It can be turned to a pillow.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4. People will love this invention. They like to walk on grass.</a:t>
            </a:r>
            <a:br>
              <a:rPr lang="en-US" sz="3600" dirty="0">
                <a:solidFill>
                  <a:srgbClr val="000000"/>
                </a:solidFill>
              </a:rPr>
            </a:br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5. You can use the napping pillow in the office. There isn't room to lay down in the office.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29490" y="1567131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sleeping hoody is a special hoody which/that can be turned to a pillow.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489" y="3228156"/>
            <a:ext cx="1091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People who like to walk on grass will love this invention.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490" y="4875375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 can use the napping pillow in the office where there isn't room to lay down.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7096" y="5659236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41</a:t>
            </a:r>
          </a:p>
        </p:txBody>
      </p:sp>
    </p:spTree>
    <p:extLst>
      <p:ext uri="{BB962C8B-B14F-4D97-AF65-F5344CB8AC3E}">
        <p14:creationId xmlns:p14="http://schemas.microsoft.com/office/powerpoint/2010/main" val="174672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826" y="1039456"/>
            <a:ext cx="3827884" cy="830997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643155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5102" y="541175"/>
            <a:ext cx="2099387" cy="7277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Let’s Play!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376" y="544285"/>
            <a:ext cx="2310881" cy="72778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DHA on </a:t>
            </a:r>
            <a:r>
              <a:rPr lang="en-US" sz="2000" b="1" dirty="0" err="1"/>
              <a:t>Eduhome</a:t>
            </a:r>
            <a:endParaRPr lang="en-US" sz="2000" b="1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8649478" y="662473"/>
            <a:ext cx="2946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</a:t>
            </a:r>
            <a:r>
              <a:rPr lang="en-US" i="1" dirty="0">
                <a:solidFill>
                  <a:srgbClr val="FF0000"/>
                </a:solidFill>
              </a:rPr>
              <a:t>here</a:t>
            </a:r>
            <a:r>
              <a:rPr lang="en-US" i="1" dirty="0"/>
              <a:t> to play the games.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257" y="2004155"/>
            <a:ext cx="8130722" cy="39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58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43" y="1813098"/>
            <a:ext cx="8351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Defining relative clause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Practice a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sking and answering about things and people around using Defining relative clause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74580"/>
            <a:ext cx="11719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making sentences using D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efining relative clause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on page 41 (Writing ).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</a:t>
            </a:r>
            <a:r>
              <a:rPr lang="en-US" sz="3600">
                <a:solidFill>
                  <a:srgbClr val="0070C0"/>
                </a:solidFill>
                <a:ea typeface="Times New Roman" panose="02020603050405020304" pitchFamily="18" charset="0"/>
              </a:rPr>
              <a:t>the grammar notes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41.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Pronunciation &amp; Speaking on page 61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DHA App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on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355231"/>
            <a:ext cx="14766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Quiz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691" y="1815213"/>
            <a:ext cx="10464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Who invented the light bulb?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Thomas Edison.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Who invented the fridge in 1835?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Jacob Perkins.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Which was invented in 1885 by John </a:t>
            </a:r>
            <a:r>
              <a:rPr lang="en-US" sz="4000" b="1" dirty="0" err="1">
                <a:solidFill>
                  <a:srgbClr val="000000"/>
                </a:solidFill>
              </a:rPr>
              <a:t>Starley</a:t>
            </a:r>
            <a:r>
              <a:rPr lang="en-US" sz="4000" b="1" dirty="0">
                <a:solidFill>
                  <a:srgbClr val="000000"/>
                </a:solidFill>
              </a:rPr>
              <a:t>? 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The modern bicycle.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216"/>
            <a:ext cx="9144000" cy="59765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172575" y="4262109"/>
            <a:ext cx="4515716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Defining relative clause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2784" y="783771"/>
            <a:ext cx="3449216" cy="774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4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570" y="426225"/>
            <a:ext cx="1846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570" y="1348916"/>
            <a:ext cx="9789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Thomas is the person </a:t>
            </a:r>
            <a:r>
              <a:rPr lang="en-US" sz="3600" b="1" dirty="0">
                <a:solidFill>
                  <a:srgbClr val="0070C0"/>
                </a:solidFill>
              </a:rPr>
              <a:t>who invented the light bulb.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8570" y="2272162"/>
            <a:ext cx="11661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Jacob Perkins is the person </a:t>
            </a:r>
            <a:r>
              <a:rPr lang="en-US" sz="3600" b="1" dirty="0">
                <a:solidFill>
                  <a:srgbClr val="0070C0"/>
                </a:solidFill>
              </a:rPr>
              <a:t>who invented the fridge in 1835.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8570" y="3245997"/>
            <a:ext cx="115729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The modern bicycle is the thing </a:t>
            </a:r>
            <a:r>
              <a:rPr lang="en-US" sz="3600" b="1" dirty="0">
                <a:solidFill>
                  <a:srgbClr val="0070C0"/>
                </a:solidFill>
              </a:rPr>
              <a:t>which was invented in 1885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by John </a:t>
            </a:r>
            <a:r>
              <a:rPr lang="en-US" sz="3600" b="1" dirty="0" err="1">
                <a:solidFill>
                  <a:srgbClr val="0070C0"/>
                </a:solidFill>
              </a:rPr>
              <a:t>Starley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917474" y="5269137"/>
            <a:ext cx="846754" cy="30003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433371" y="5086425"/>
            <a:ext cx="5706279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Defining relative clause</a:t>
            </a:r>
          </a:p>
        </p:txBody>
      </p:sp>
    </p:spTree>
    <p:extLst>
      <p:ext uri="{BB962C8B-B14F-4D97-AF65-F5344CB8AC3E}">
        <p14:creationId xmlns:p14="http://schemas.microsoft.com/office/powerpoint/2010/main" val="25224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7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81922" y="544963"/>
            <a:ext cx="6307369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Defining relative clause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5855" y="2020228"/>
            <a:ext cx="10519507" cy="3438463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/>
              <a:t>We use </a:t>
            </a:r>
            <a:r>
              <a:rPr lang="en-US" sz="3600" b="1" dirty="0"/>
              <a:t>defining relative clauses </a:t>
            </a:r>
            <a:r>
              <a:rPr lang="en-US" sz="3600" dirty="0"/>
              <a:t>to give important</a:t>
            </a:r>
            <a:br>
              <a:rPr lang="en-US" sz="3600" dirty="0"/>
            </a:br>
            <a:r>
              <a:rPr lang="en-US" sz="3600" dirty="0"/>
              <a:t>information about a person or thing.</a:t>
            </a:r>
            <a:br>
              <a:rPr lang="en-US" sz="3600" dirty="0"/>
            </a:br>
            <a:r>
              <a:rPr lang="en-US" sz="3600" i="1" dirty="0"/>
              <a:t>This is the karaoke machine </a:t>
            </a:r>
            <a:r>
              <a:rPr lang="en-US" sz="3600" b="1" i="1" dirty="0"/>
              <a:t>which </a:t>
            </a:r>
            <a:r>
              <a:rPr lang="en-US" sz="3600" i="1" dirty="0"/>
              <a:t>I bought in Japan.</a:t>
            </a:r>
            <a:r>
              <a:rPr lang="en-US" sz="36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011" y="1680387"/>
            <a:ext cx="4183193" cy="6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37308" y="769280"/>
            <a:ext cx="10861965" cy="5534537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/>
              <a:t>We usually start the defining clause with a relative pronoun: </a:t>
            </a:r>
            <a:r>
              <a:rPr lang="en-US" sz="3600" b="1" dirty="0">
                <a:solidFill>
                  <a:srgbClr val="00B050"/>
                </a:solidFill>
              </a:rPr>
              <a:t>who</a:t>
            </a:r>
            <a:r>
              <a:rPr lang="en-US" sz="3600" b="1" dirty="0"/>
              <a:t> </a:t>
            </a:r>
            <a:r>
              <a:rPr lang="en-US" sz="3600" dirty="0"/>
              <a:t>or </a:t>
            </a:r>
            <a:r>
              <a:rPr lang="en-US" sz="3600" b="1" dirty="0">
                <a:solidFill>
                  <a:srgbClr val="00B050"/>
                </a:solidFill>
              </a:rPr>
              <a:t>that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dirty="0"/>
              <a:t>(for people), </a:t>
            </a:r>
            <a:r>
              <a:rPr lang="en-US" sz="3600" b="1" dirty="0">
                <a:solidFill>
                  <a:srgbClr val="00B050"/>
                </a:solidFill>
              </a:rPr>
              <a:t>which</a:t>
            </a:r>
            <a:r>
              <a:rPr lang="en-US" sz="3600" b="1" dirty="0"/>
              <a:t> </a:t>
            </a:r>
            <a:r>
              <a:rPr lang="en-US" sz="3600" dirty="0"/>
              <a:t>or </a:t>
            </a:r>
            <a:r>
              <a:rPr lang="en-US" sz="3600" b="1" dirty="0">
                <a:solidFill>
                  <a:srgbClr val="00B050"/>
                </a:solidFill>
              </a:rPr>
              <a:t>that</a:t>
            </a:r>
            <a:r>
              <a:rPr lang="en-US" sz="3600" b="1" dirty="0"/>
              <a:t> </a:t>
            </a:r>
            <a:r>
              <a:rPr lang="en-US" sz="3600" dirty="0"/>
              <a:t>(for things), or </a:t>
            </a:r>
            <a:r>
              <a:rPr lang="en-US" sz="3600" b="1" dirty="0">
                <a:solidFill>
                  <a:srgbClr val="00B050"/>
                </a:solidFill>
              </a:rPr>
              <a:t>where</a:t>
            </a:r>
            <a:r>
              <a:rPr lang="en-US" sz="3600" b="1" dirty="0"/>
              <a:t> </a:t>
            </a:r>
            <a:r>
              <a:rPr lang="en-US" sz="3600" dirty="0"/>
              <a:t>(for places).</a:t>
            </a:r>
            <a:br>
              <a:rPr lang="en-US" sz="3600" dirty="0"/>
            </a:br>
            <a:r>
              <a:rPr lang="en-US" sz="3600" b="1" dirty="0"/>
              <a:t>That </a:t>
            </a:r>
            <a:r>
              <a:rPr lang="en-US" sz="3600" dirty="0"/>
              <a:t>is less formal than </a:t>
            </a:r>
            <a:r>
              <a:rPr lang="en-US" sz="3600" b="1" dirty="0"/>
              <a:t>who </a:t>
            </a:r>
            <a:r>
              <a:rPr lang="en-US" sz="3600" dirty="0"/>
              <a:t>or </a:t>
            </a:r>
            <a:r>
              <a:rPr lang="en-US" sz="3600" b="1" dirty="0"/>
              <a:t>which</a:t>
            </a:r>
            <a:r>
              <a:rPr lang="en-US" sz="3600" dirty="0"/>
              <a:t>. We </a:t>
            </a:r>
            <a:r>
              <a:rPr lang="en-US" sz="3600" b="1" i="1" dirty="0">
                <a:solidFill>
                  <a:srgbClr val="FF0000"/>
                </a:solidFill>
              </a:rPr>
              <a:t>do not use commas</a:t>
            </a:r>
            <a:r>
              <a:rPr lang="en-US" sz="3600" dirty="0"/>
              <a:t> to separate the defining clause from the rest of the sentence.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121" y="441850"/>
            <a:ext cx="14763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726" y="769280"/>
            <a:ext cx="10806547" cy="5534537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This invention is for people </a:t>
            </a:r>
            <a:r>
              <a:rPr lang="en-US" sz="3600" b="1" i="1" dirty="0">
                <a:solidFill>
                  <a:srgbClr val="FF0000"/>
                </a:solidFill>
              </a:rPr>
              <a:t>who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want to save time when they travel to school.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You can use this invention in the mountains </a:t>
            </a:r>
            <a:r>
              <a:rPr lang="en-US" sz="3600" b="1" i="1" dirty="0">
                <a:solidFill>
                  <a:srgbClr val="FF0000"/>
                </a:solidFill>
              </a:rPr>
              <a:t>where </a:t>
            </a:r>
            <a:r>
              <a:rPr lang="en-US" sz="3600" i="1" dirty="0">
                <a:solidFill>
                  <a:srgbClr val="0070C0"/>
                </a:solidFill>
              </a:rPr>
              <a:t>there isn't any electricity.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This invention is something </a:t>
            </a:r>
            <a:r>
              <a:rPr lang="en-US" sz="3600" b="1" i="1" dirty="0">
                <a:solidFill>
                  <a:srgbClr val="FF0000"/>
                </a:solidFill>
              </a:rPr>
              <a:t>that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will help a lot of people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66852" y="415989"/>
            <a:ext cx="2258291" cy="70658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6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3966</TotalTime>
  <Words>1248</Words>
  <Application>Microsoft Office PowerPoint</Application>
  <PresentationFormat>Widescreen</PresentationFormat>
  <Paragraphs>118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quỳnh nguyễn</cp:lastModifiedBy>
  <cp:revision>420</cp:revision>
  <dcterms:created xsi:type="dcterms:W3CDTF">2022-02-12T14:14:43Z</dcterms:created>
  <dcterms:modified xsi:type="dcterms:W3CDTF">2025-02-25T00:37:07Z</dcterms:modified>
</cp:coreProperties>
</file>